
<file path=[Content_Types].xml><?xml version="1.0" encoding="utf-8"?>
<Types xmlns="http://schemas.openxmlformats.org/package/2006/content-types">
  <Default Extension="jpeg" ContentType="image/jpeg"/>
  <Default Extension="rels" ContentType="application/vnd.openxmlformats-package.relationships+xml"/>
  <Default Extension="tmp" ContentType="image/p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4"/>
  </p:notesMasterIdLst>
  <p:handoutMasterIdLst>
    <p:handoutMasterId r:id="rId15"/>
  </p:handoutMasterIdLst>
  <p:sldIdLst>
    <p:sldId id="269" r:id="rId2"/>
    <p:sldId id="802" r:id="rId3"/>
    <p:sldId id="789" r:id="rId4"/>
    <p:sldId id="793" r:id="rId5"/>
    <p:sldId id="783" r:id="rId6"/>
    <p:sldId id="794" r:id="rId7"/>
    <p:sldId id="795" r:id="rId8"/>
    <p:sldId id="796" r:id="rId9"/>
    <p:sldId id="805" r:id="rId10"/>
    <p:sldId id="450" r:id="rId11"/>
    <p:sldId id="270" r:id="rId12"/>
    <p:sldId id="804" r:id="rId1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yx" initials="yx" lastIdx="4" clrIdx="0"/>
  <p:cmAuthor id="2" name="humengshi" initials="h" lastIdx="2" clrIdx="1">
    <p:extLst>
      <p:ext uri="{19B8F6BF-5375-455C-9EA6-DF929625EA0E}">
        <p15:presenceInfo xmlns:p15="http://schemas.microsoft.com/office/powerpoint/2012/main" userId="S-1-5-21-147214757-305610072-1517763936-667505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1E1EFA"/>
    <a:srgbClr val="CCFFCC"/>
    <a:srgbClr val="FFFF99"/>
    <a:srgbClr val="C2C2FE"/>
    <a:srgbClr val="FF9900"/>
    <a:srgbClr val="99A40C"/>
    <a:srgbClr val="996600"/>
    <a:srgbClr val="996633"/>
    <a:srgbClr val="CC6600"/>
    <a:srgbClr val="DFB7D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中度样式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浅色样式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B301B821-A1FF-4177-AEE7-76D212191A09}" styleName="中度样式 1 - 强调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D113A9D2-9D6B-4929-AA2D-F23B5EE8CBE7}" styleName="主题样式 2 - 强调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061" autoAdjust="0"/>
    <p:restoredTop sz="96404" autoAdjust="0"/>
  </p:normalViewPr>
  <p:slideViewPr>
    <p:cSldViewPr>
      <p:cViewPr varScale="1">
        <p:scale>
          <a:sx n="94" d="100"/>
          <a:sy n="94" d="100"/>
        </p:scale>
        <p:origin x="1502" y="8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70" d="100"/>
          <a:sy n="70" d="100"/>
        </p:scale>
        <p:origin x="2957" y="62"/>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a:t>doc.: IEEE 802.11-13/xxxxr0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a:t>November 2013</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t>Philip Levis, Stanford University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7BB2AFA7-5586-BD46-B254-20B26FA49A88}"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prstTxWarp prst="textNoShape">
              <a:avLst/>
            </a:prstTxWarp>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extLst>
      <p:ext uri="{BB962C8B-B14F-4D97-AF65-F5344CB8AC3E}">
        <p14:creationId xmlns:p14="http://schemas.microsoft.com/office/powerpoint/2010/main" val="279717441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451921" y="79930"/>
            <a:ext cx="1910779" cy="369332"/>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200" b="1"/>
            </a:lvl1pPr>
            <a:lvl5pPr>
              <a:defRPr sz="1200" b="1"/>
            </a:lvl5pPr>
          </a:lstStyle>
          <a:p>
            <a:pPr marL="0" lvl="4" algn="r" defTabSz="933450"/>
            <a:r>
              <a:rPr lang="en-US"/>
              <a:t>doc.: IEEE 802.11-13/1421r1</a:t>
            </a:r>
          </a:p>
          <a:p>
            <a:endParaRPr lang="en-US" dirty="0"/>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a:t>November 2013</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a:t>Philip Levis, Stanford University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3B191D38-BDD1-6541-816B-CB820FB164E2}"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prstTxWarp prst="textNoShape">
              <a:avLst/>
            </a:prstTxWarp>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extLst>
      <p:ext uri="{BB962C8B-B14F-4D97-AF65-F5344CB8AC3E}">
        <p14:creationId xmlns:p14="http://schemas.microsoft.com/office/powerpoint/2010/main" val="410855807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dirty="0"/>
              <a:t>doc.: IEEE 802.11-13/xxxxr0</a:t>
            </a:r>
          </a:p>
        </p:txBody>
      </p:sp>
      <p:sp>
        <p:nvSpPr>
          <p:cNvPr id="5" name="Rectangle 3"/>
          <p:cNvSpPr>
            <a:spLocks noGrp="1" noChangeArrowheads="1"/>
          </p:cNvSpPr>
          <p:nvPr>
            <p:ph type="dt" idx="1"/>
          </p:nvPr>
        </p:nvSpPr>
        <p:spPr>
          <a:ln/>
        </p:spPr>
        <p:txBody>
          <a:bodyPr/>
          <a:lstStyle/>
          <a:p>
            <a:r>
              <a:rPr lang="en-US" dirty="0"/>
              <a:t>November 2013</a:t>
            </a:r>
          </a:p>
        </p:txBody>
      </p:sp>
      <p:sp>
        <p:nvSpPr>
          <p:cNvPr id="6" name="Rectangle 6"/>
          <p:cNvSpPr>
            <a:spLocks noGrp="1" noChangeArrowheads="1"/>
          </p:cNvSpPr>
          <p:nvPr>
            <p:ph type="ftr" sz="quarter" idx="4"/>
          </p:nvPr>
        </p:nvSpPr>
        <p:spPr>
          <a:ln/>
        </p:spPr>
        <p:txBody>
          <a:bodyPr/>
          <a:lstStyle/>
          <a:p>
            <a:pPr lvl="4"/>
            <a:r>
              <a:rPr lang="en-US" dirty="0"/>
              <a:t>Philip Levis, Stanford University</a:t>
            </a:r>
          </a:p>
        </p:txBody>
      </p:sp>
      <p:sp>
        <p:nvSpPr>
          <p:cNvPr id="7" name="Rectangle 7"/>
          <p:cNvSpPr>
            <a:spLocks noGrp="1" noChangeArrowheads="1"/>
          </p:cNvSpPr>
          <p:nvPr>
            <p:ph type="sldNum" sz="quarter" idx="5"/>
          </p:nvPr>
        </p:nvSpPr>
        <p:spPr>
          <a:ln/>
        </p:spPr>
        <p:txBody>
          <a:bodyPr/>
          <a:lstStyle/>
          <a:p>
            <a:r>
              <a:rPr lang="en-US" dirty="0"/>
              <a:t>Page </a:t>
            </a:r>
            <a:fld id="{BDEF6872-0A84-C942-A3A2-ABF96B18CF88}" type="slidenum">
              <a:rPr lang="en-US"/>
              <a:pPr/>
              <a:t>1</a:t>
            </a:fld>
            <a:endParaRPr lang="en-US" dirty="0"/>
          </a:p>
        </p:txBody>
      </p:sp>
      <p:sp>
        <p:nvSpPr>
          <p:cNvPr id="31746" name="Rectangle 2"/>
          <p:cNvSpPr>
            <a:spLocks noGrp="1" noRot="1" noChangeAspect="1"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270428988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dirty="0"/>
              <a:t>doc.: IEEE 802.11-13/xxxxr0</a:t>
            </a:r>
          </a:p>
        </p:txBody>
      </p:sp>
      <p:sp>
        <p:nvSpPr>
          <p:cNvPr id="5" name="Rectangle 3"/>
          <p:cNvSpPr>
            <a:spLocks noGrp="1" noChangeArrowheads="1"/>
          </p:cNvSpPr>
          <p:nvPr>
            <p:ph type="dt" idx="1"/>
          </p:nvPr>
        </p:nvSpPr>
        <p:spPr>
          <a:ln/>
        </p:spPr>
        <p:txBody>
          <a:bodyPr/>
          <a:lstStyle/>
          <a:p>
            <a:r>
              <a:rPr lang="en-US" dirty="0"/>
              <a:t>November 2013</a:t>
            </a:r>
          </a:p>
        </p:txBody>
      </p:sp>
      <p:sp>
        <p:nvSpPr>
          <p:cNvPr id="6" name="Rectangle 6"/>
          <p:cNvSpPr>
            <a:spLocks noGrp="1" noChangeArrowheads="1"/>
          </p:cNvSpPr>
          <p:nvPr>
            <p:ph type="ftr" sz="quarter" idx="4"/>
          </p:nvPr>
        </p:nvSpPr>
        <p:spPr>
          <a:ln/>
        </p:spPr>
        <p:txBody>
          <a:bodyPr/>
          <a:lstStyle/>
          <a:p>
            <a:pPr lvl="4"/>
            <a:r>
              <a:rPr lang="en-US" dirty="0"/>
              <a:t>Philip Levis, Stanford University</a:t>
            </a:r>
          </a:p>
        </p:txBody>
      </p:sp>
      <p:sp>
        <p:nvSpPr>
          <p:cNvPr id="7" name="Rectangle 7"/>
          <p:cNvSpPr>
            <a:spLocks noGrp="1" noChangeArrowheads="1"/>
          </p:cNvSpPr>
          <p:nvPr>
            <p:ph type="sldNum" sz="quarter" idx="5"/>
          </p:nvPr>
        </p:nvSpPr>
        <p:spPr>
          <a:ln/>
        </p:spPr>
        <p:txBody>
          <a:bodyPr/>
          <a:lstStyle/>
          <a:p>
            <a:r>
              <a:rPr lang="en-US" dirty="0"/>
              <a:t>Page </a:t>
            </a:r>
            <a:fld id="{8D9F4B26-2F5E-1749-BED2-7971E65FED40}" type="slidenum">
              <a:rPr lang="en-US"/>
              <a:pPr/>
              <a:t>10</a:t>
            </a:fld>
            <a:endParaRPr lang="en-US" dirty="0"/>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253037317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dirty="0"/>
              <a:t>doc.: IEEE 802.11-13/xxxxr0</a:t>
            </a:r>
          </a:p>
        </p:txBody>
      </p:sp>
      <p:sp>
        <p:nvSpPr>
          <p:cNvPr id="5" name="Rectangle 3"/>
          <p:cNvSpPr>
            <a:spLocks noGrp="1" noChangeArrowheads="1"/>
          </p:cNvSpPr>
          <p:nvPr>
            <p:ph type="dt" idx="1"/>
          </p:nvPr>
        </p:nvSpPr>
        <p:spPr>
          <a:ln/>
        </p:spPr>
        <p:txBody>
          <a:bodyPr/>
          <a:lstStyle/>
          <a:p>
            <a:r>
              <a:rPr lang="en-US" dirty="0"/>
              <a:t>November 2013</a:t>
            </a:r>
          </a:p>
        </p:txBody>
      </p:sp>
      <p:sp>
        <p:nvSpPr>
          <p:cNvPr id="6" name="Rectangle 6"/>
          <p:cNvSpPr>
            <a:spLocks noGrp="1" noChangeArrowheads="1"/>
          </p:cNvSpPr>
          <p:nvPr>
            <p:ph type="ftr" sz="quarter" idx="4"/>
          </p:nvPr>
        </p:nvSpPr>
        <p:spPr>
          <a:ln/>
        </p:spPr>
        <p:txBody>
          <a:bodyPr/>
          <a:lstStyle/>
          <a:p>
            <a:pPr lvl="4"/>
            <a:r>
              <a:rPr lang="en-US" dirty="0"/>
              <a:t>Philip Levis, Stanford University</a:t>
            </a:r>
          </a:p>
        </p:txBody>
      </p:sp>
      <p:sp>
        <p:nvSpPr>
          <p:cNvPr id="7" name="Rectangle 7"/>
          <p:cNvSpPr>
            <a:spLocks noGrp="1" noChangeArrowheads="1"/>
          </p:cNvSpPr>
          <p:nvPr>
            <p:ph type="sldNum" sz="quarter" idx="5"/>
          </p:nvPr>
        </p:nvSpPr>
        <p:spPr>
          <a:ln/>
        </p:spPr>
        <p:txBody>
          <a:bodyPr/>
          <a:lstStyle/>
          <a:p>
            <a:r>
              <a:rPr lang="en-US" dirty="0"/>
              <a:t>Page </a:t>
            </a:r>
            <a:fld id="{8D9F4B26-2F5E-1749-BED2-7971E65FED40}" type="slidenum">
              <a:rPr lang="en-US"/>
              <a:pPr/>
              <a:t>12</a:t>
            </a:fld>
            <a:endParaRPr lang="en-US" dirty="0"/>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38327966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dirty="0"/>
              <a:t>doc.: IEEE 802.11-13/xxxxr0</a:t>
            </a:r>
          </a:p>
        </p:txBody>
      </p:sp>
      <p:sp>
        <p:nvSpPr>
          <p:cNvPr id="5" name="Rectangle 3"/>
          <p:cNvSpPr>
            <a:spLocks noGrp="1" noChangeArrowheads="1"/>
          </p:cNvSpPr>
          <p:nvPr>
            <p:ph type="dt" idx="1"/>
          </p:nvPr>
        </p:nvSpPr>
        <p:spPr>
          <a:ln/>
        </p:spPr>
        <p:txBody>
          <a:bodyPr/>
          <a:lstStyle/>
          <a:p>
            <a:r>
              <a:rPr lang="en-US" dirty="0"/>
              <a:t>November 2013</a:t>
            </a:r>
          </a:p>
        </p:txBody>
      </p:sp>
      <p:sp>
        <p:nvSpPr>
          <p:cNvPr id="6" name="Rectangle 6"/>
          <p:cNvSpPr>
            <a:spLocks noGrp="1" noChangeArrowheads="1"/>
          </p:cNvSpPr>
          <p:nvPr>
            <p:ph type="ftr" sz="quarter" idx="4"/>
          </p:nvPr>
        </p:nvSpPr>
        <p:spPr>
          <a:ln/>
        </p:spPr>
        <p:txBody>
          <a:bodyPr/>
          <a:lstStyle/>
          <a:p>
            <a:pPr lvl="4"/>
            <a:r>
              <a:rPr lang="en-US" dirty="0"/>
              <a:t>Philip Levis, Stanford University</a:t>
            </a:r>
          </a:p>
        </p:txBody>
      </p:sp>
      <p:sp>
        <p:nvSpPr>
          <p:cNvPr id="7" name="Rectangle 7"/>
          <p:cNvSpPr>
            <a:spLocks noGrp="1" noChangeArrowheads="1"/>
          </p:cNvSpPr>
          <p:nvPr>
            <p:ph type="sldNum" sz="quarter" idx="5"/>
          </p:nvPr>
        </p:nvSpPr>
        <p:spPr>
          <a:ln/>
        </p:spPr>
        <p:txBody>
          <a:bodyPr/>
          <a:lstStyle/>
          <a:p>
            <a:r>
              <a:rPr lang="en-US" dirty="0"/>
              <a:t>Page </a:t>
            </a:r>
            <a:fld id="{8D9F4B26-2F5E-1749-BED2-7971E65FED40}" type="slidenum">
              <a:rPr lang="en-US"/>
              <a:pPr/>
              <a:t>2</a:t>
            </a:fld>
            <a:endParaRPr lang="en-US" dirty="0"/>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27273435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dirty="0"/>
              <a:t>doc.: IEEE 802.11-13/xxxxr0</a:t>
            </a:r>
          </a:p>
        </p:txBody>
      </p:sp>
      <p:sp>
        <p:nvSpPr>
          <p:cNvPr id="5" name="Rectangle 3"/>
          <p:cNvSpPr>
            <a:spLocks noGrp="1" noChangeArrowheads="1"/>
          </p:cNvSpPr>
          <p:nvPr>
            <p:ph type="dt" idx="1"/>
          </p:nvPr>
        </p:nvSpPr>
        <p:spPr>
          <a:ln/>
        </p:spPr>
        <p:txBody>
          <a:bodyPr/>
          <a:lstStyle/>
          <a:p>
            <a:r>
              <a:rPr lang="en-US" dirty="0"/>
              <a:t>November 2013</a:t>
            </a:r>
          </a:p>
        </p:txBody>
      </p:sp>
      <p:sp>
        <p:nvSpPr>
          <p:cNvPr id="6" name="Rectangle 6"/>
          <p:cNvSpPr>
            <a:spLocks noGrp="1" noChangeArrowheads="1"/>
          </p:cNvSpPr>
          <p:nvPr>
            <p:ph type="ftr" sz="quarter" idx="4"/>
          </p:nvPr>
        </p:nvSpPr>
        <p:spPr>
          <a:ln/>
        </p:spPr>
        <p:txBody>
          <a:bodyPr/>
          <a:lstStyle/>
          <a:p>
            <a:pPr lvl="4"/>
            <a:r>
              <a:rPr lang="en-US" dirty="0"/>
              <a:t>Philip Levis, Stanford University</a:t>
            </a:r>
          </a:p>
        </p:txBody>
      </p:sp>
      <p:sp>
        <p:nvSpPr>
          <p:cNvPr id="7" name="Rectangle 7"/>
          <p:cNvSpPr>
            <a:spLocks noGrp="1" noChangeArrowheads="1"/>
          </p:cNvSpPr>
          <p:nvPr>
            <p:ph type="sldNum" sz="quarter" idx="5"/>
          </p:nvPr>
        </p:nvSpPr>
        <p:spPr>
          <a:ln/>
        </p:spPr>
        <p:txBody>
          <a:bodyPr/>
          <a:lstStyle/>
          <a:p>
            <a:r>
              <a:rPr lang="en-US" dirty="0"/>
              <a:t>Page </a:t>
            </a:r>
            <a:fld id="{8D9F4B26-2F5E-1749-BED2-7971E65FED40}" type="slidenum">
              <a:rPr lang="en-US"/>
              <a:pPr/>
              <a:t>3</a:t>
            </a:fld>
            <a:endParaRPr lang="en-US" dirty="0"/>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17509509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dirty="0"/>
              <a:t>doc.: IEEE 802.11-13/xxxxr0</a:t>
            </a:r>
          </a:p>
        </p:txBody>
      </p:sp>
      <p:sp>
        <p:nvSpPr>
          <p:cNvPr id="5" name="Rectangle 3"/>
          <p:cNvSpPr>
            <a:spLocks noGrp="1" noChangeArrowheads="1"/>
          </p:cNvSpPr>
          <p:nvPr>
            <p:ph type="dt" idx="1"/>
          </p:nvPr>
        </p:nvSpPr>
        <p:spPr>
          <a:ln/>
        </p:spPr>
        <p:txBody>
          <a:bodyPr/>
          <a:lstStyle/>
          <a:p>
            <a:r>
              <a:rPr lang="en-US" dirty="0"/>
              <a:t>November 2013</a:t>
            </a:r>
          </a:p>
        </p:txBody>
      </p:sp>
      <p:sp>
        <p:nvSpPr>
          <p:cNvPr id="6" name="Rectangle 6"/>
          <p:cNvSpPr>
            <a:spLocks noGrp="1" noChangeArrowheads="1"/>
          </p:cNvSpPr>
          <p:nvPr>
            <p:ph type="ftr" sz="quarter" idx="4"/>
          </p:nvPr>
        </p:nvSpPr>
        <p:spPr>
          <a:ln/>
        </p:spPr>
        <p:txBody>
          <a:bodyPr/>
          <a:lstStyle/>
          <a:p>
            <a:pPr lvl="4"/>
            <a:r>
              <a:rPr lang="en-US" dirty="0"/>
              <a:t>Philip Levis, Stanford University</a:t>
            </a:r>
          </a:p>
        </p:txBody>
      </p:sp>
      <p:sp>
        <p:nvSpPr>
          <p:cNvPr id="7" name="Rectangle 7"/>
          <p:cNvSpPr>
            <a:spLocks noGrp="1" noChangeArrowheads="1"/>
          </p:cNvSpPr>
          <p:nvPr>
            <p:ph type="sldNum" sz="quarter" idx="5"/>
          </p:nvPr>
        </p:nvSpPr>
        <p:spPr>
          <a:ln/>
        </p:spPr>
        <p:txBody>
          <a:bodyPr/>
          <a:lstStyle/>
          <a:p>
            <a:r>
              <a:rPr lang="en-US" dirty="0"/>
              <a:t>Page </a:t>
            </a:r>
            <a:fld id="{8D9F4B26-2F5E-1749-BED2-7971E65FED40}" type="slidenum">
              <a:rPr lang="en-US"/>
              <a:pPr/>
              <a:t>4</a:t>
            </a:fld>
            <a:endParaRPr lang="en-US" dirty="0"/>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13477827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dirty="0"/>
              <a:t>doc.: IEEE 802.11-13/xxxxr0</a:t>
            </a:r>
          </a:p>
        </p:txBody>
      </p:sp>
      <p:sp>
        <p:nvSpPr>
          <p:cNvPr id="5" name="Rectangle 3"/>
          <p:cNvSpPr>
            <a:spLocks noGrp="1" noChangeArrowheads="1"/>
          </p:cNvSpPr>
          <p:nvPr>
            <p:ph type="dt" idx="1"/>
          </p:nvPr>
        </p:nvSpPr>
        <p:spPr>
          <a:ln/>
        </p:spPr>
        <p:txBody>
          <a:bodyPr/>
          <a:lstStyle/>
          <a:p>
            <a:r>
              <a:rPr lang="en-US" dirty="0"/>
              <a:t>November 2013</a:t>
            </a:r>
          </a:p>
        </p:txBody>
      </p:sp>
      <p:sp>
        <p:nvSpPr>
          <p:cNvPr id="6" name="Rectangle 6"/>
          <p:cNvSpPr>
            <a:spLocks noGrp="1" noChangeArrowheads="1"/>
          </p:cNvSpPr>
          <p:nvPr>
            <p:ph type="ftr" sz="quarter" idx="4"/>
          </p:nvPr>
        </p:nvSpPr>
        <p:spPr>
          <a:ln/>
        </p:spPr>
        <p:txBody>
          <a:bodyPr/>
          <a:lstStyle/>
          <a:p>
            <a:pPr lvl="4"/>
            <a:r>
              <a:rPr lang="en-US" dirty="0"/>
              <a:t>Philip Levis, Stanford University</a:t>
            </a:r>
          </a:p>
        </p:txBody>
      </p:sp>
      <p:sp>
        <p:nvSpPr>
          <p:cNvPr id="7" name="Rectangle 7"/>
          <p:cNvSpPr>
            <a:spLocks noGrp="1" noChangeArrowheads="1"/>
          </p:cNvSpPr>
          <p:nvPr>
            <p:ph type="sldNum" sz="quarter" idx="5"/>
          </p:nvPr>
        </p:nvSpPr>
        <p:spPr>
          <a:ln/>
        </p:spPr>
        <p:txBody>
          <a:bodyPr/>
          <a:lstStyle/>
          <a:p>
            <a:r>
              <a:rPr lang="en-US" dirty="0"/>
              <a:t>Page </a:t>
            </a:r>
            <a:fld id="{8D9F4B26-2F5E-1749-BED2-7971E65FED40}" type="slidenum">
              <a:rPr lang="en-US"/>
              <a:pPr/>
              <a:t>5</a:t>
            </a:fld>
            <a:endParaRPr lang="en-US" dirty="0"/>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35992062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dirty="0"/>
              <a:t>doc.: IEEE 802.11-13/xxxxr0</a:t>
            </a:r>
          </a:p>
        </p:txBody>
      </p:sp>
      <p:sp>
        <p:nvSpPr>
          <p:cNvPr id="5" name="Rectangle 3"/>
          <p:cNvSpPr>
            <a:spLocks noGrp="1" noChangeArrowheads="1"/>
          </p:cNvSpPr>
          <p:nvPr>
            <p:ph type="dt" idx="1"/>
          </p:nvPr>
        </p:nvSpPr>
        <p:spPr>
          <a:ln/>
        </p:spPr>
        <p:txBody>
          <a:bodyPr/>
          <a:lstStyle/>
          <a:p>
            <a:r>
              <a:rPr lang="en-US" dirty="0"/>
              <a:t>November 2013</a:t>
            </a:r>
          </a:p>
        </p:txBody>
      </p:sp>
      <p:sp>
        <p:nvSpPr>
          <p:cNvPr id="6" name="Rectangle 6"/>
          <p:cNvSpPr>
            <a:spLocks noGrp="1" noChangeArrowheads="1"/>
          </p:cNvSpPr>
          <p:nvPr>
            <p:ph type="ftr" sz="quarter" idx="4"/>
          </p:nvPr>
        </p:nvSpPr>
        <p:spPr>
          <a:ln/>
        </p:spPr>
        <p:txBody>
          <a:bodyPr/>
          <a:lstStyle/>
          <a:p>
            <a:pPr lvl="4"/>
            <a:r>
              <a:rPr lang="en-US" dirty="0"/>
              <a:t>Philip Levis, Stanford University</a:t>
            </a:r>
          </a:p>
        </p:txBody>
      </p:sp>
      <p:sp>
        <p:nvSpPr>
          <p:cNvPr id="7" name="Rectangle 7"/>
          <p:cNvSpPr>
            <a:spLocks noGrp="1" noChangeArrowheads="1"/>
          </p:cNvSpPr>
          <p:nvPr>
            <p:ph type="sldNum" sz="quarter" idx="5"/>
          </p:nvPr>
        </p:nvSpPr>
        <p:spPr>
          <a:ln/>
        </p:spPr>
        <p:txBody>
          <a:bodyPr/>
          <a:lstStyle/>
          <a:p>
            <a:r>
              <a:rPr lang="en-US" dirty="0"/>
              <a:t>Page </a:t>
            </a:r>
            <a:fld id="{8D9F4B26-2F5E-1749-BED2-7971E65FED40}" type="slidenum">
              <a:rPr lang="en-US"/>
              <a:pPr/>
              <a:t>6</a:t>
            </a:fld>
            <a:endParaRPr lang="en-US" dirty="0"/>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35844571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dirty="0"/>
              <a:t>doc.: IEEE 802.11-13/xxxxr0</a:t>
            </a:r>
          </a:p>
        </p:txBody>
      </p:sp>
      <p:sp>
        <p:nvSpPr>
          <p:cNvPr id="5" name="Rectangle 3"/>
          <p:cNvSpPr>
            <a:spLocks noGrp="1" noChangeArrowheads="1"/>
          </p:cNvSpPr>
          <p:nvPr>
            <p:ph type="dt" idx="1"/>
          </p:nvPr>
        </p:nvSpPr>
        <p:spPr>
          <a:ln/>
        </p:spPr>
        <p:txBody>
          <a:bodyPr/>
          <a:lstStyle/>
          <a:p>
            <a:r>
              <a:rPr lang="en-US" dirty="0"/>
              <a:t>November 2013</a:t>
            </a:r>
          </a:p>
        </p:txBody>
      </p:sp>
      <p:sp>
        <p:nvSpPr>
          <p:cNvPr id="6" name="Rectangle 6"/>
          <p:cNvSpPr>
            <a:spLocks noGrp="1" noChangeArrowheads="1"/>
          </p:cNvSpPr>
          <p:nvPr>
            <p:ph type="ftr" sz="quarter" idx="4"/>
          </p:nvPr>
        </p:nvSpPr>
        <p:spPr>
          <a:ln/>
        </p:spPr>
        <p:txBody>
          <a:bodyPr/>
          <a:lstStyle/>
          <a:p>
            <a:pPr lvl="4"/>
            <a:r>
              <a:rPr lang="en-US" dirty="0"/>
              <a:t>Philip Levis, Stanford University</a:t>
            </a:r>
          </a:p>
        </p:txBody>
      </p:sp>
      <p:sp>
        <p:nvSpPr>
          <p:cNvPr id="7" name="Rectangle 7"/>
          <p:cNvSpPr>
            <a:spLocks noGrp="1" noChangeArrowheads="1"/>
          </p:cNvSpPr>
          <p:nvPr>
            <p:ph type="sldNum" sz="quarter" idx="5"/>
          </p:nvPr>
        </p:nvSpPr>
        <p:spPr>
          <a:ln/>
        </p:spPr>
        <p:txBody>
          <a:bodyPr/>
          <a:lstStyle/>
          <a:p>
            <a:r>
              <a:rPr lang="en-US" dirty="0"/>
              <a:t>Page </a:t>
            </a:r>
            <a:fld id="{8D9F4B26-2F5E-1749-BED2-7971E65FED40}" type="slidenum">
              <a:rPr lang="en-US"/>
              <a:pPr/>
              <a:t>7</a:t>
            </a:fld>
            <a:endParaRPr lang="en-US" dirty="0"/>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381791536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dirty="0"/>
              <a:t>doc.: IEEE 802.11-13/xxxxr0</a:t>
            </a:r>
          </a:p>
        </p:txBody>
      </p:sp>
      <p:sp>
        <p:nvSpPr>
          <p:cNvPr id="5" name="Rectangle 3"/>
          <p:cNvSpPr>
            <a:spLocks noGrp="1" noChangeArrowheads="1"/>
          </p:cNvSpPr>
          <p:nvPr>
            <p:ph type="dt" idx="1"/>
          </p:nvPr>
        </p:nvSpPr>
        <p:spPr>
          <a:ln/>
        </p:spPr>
        <p:txBody>
          <a:bodyPr/>
          <a:lstStyle/>
          <a:p>
            <a:r>
              <a:rPr lang="en-US" dirty="0"/>
              <a:t>November 2013</a:t>
            </a:r>
          </a:p>
        </p:txBody>
      </p:sp>
      <p:sp>
        <p:nvSpPr>
          <p:cNvPr id="6" name="Rectangle 6"/>
          <p:cNvSpPr>
            <a:spLocks noGrp="1" noChangeArrowheads="1"/>
          </p:cNvSpPr>
          <p:nvPr>
            <p:ph type="ftr" sz="quarter" idx="4"/>
          </p:nvPr>
        </p:nvSpPr>
        <p:spPr>
          <a:ln/>
        </p:spPr>
        <p:txBody>
          <a:bodyPr/>
          <a:lstStyle/>
          <a:p>
            <a:pPr lvl="4"/>
            <a:r>
              <a:rPr lang="en-US" dirty="0"/>
              <a:t>Philip Levis, Stanford University</a:t>
            </a:r>
          </a:p>
        </p:txBody>
      </p:sp>
      <p:sp>
        <p:nvSpPr>
          <p:cNvPr id="7" name="Rectangle 7"/>
          <p:cNvSpPr>
            <a:spLocks noGrp="1" noChangeArrowheads="1"/>
          </p:cNvSpPr>
          <p:nvPr>
            <p:ph type="sldNum" sz="quarter" idx="5"/>
          </p:nvPr>
        </p:nvSpPr>
        <p:spPr>
          <a:ln/>
        </p:spPr>
        <p:txBody>
          <a:bodyPr/>
          <a:lstStyle/>
          <a:p>
            <a:r>
              <a:rPr lang="en-US" dirty="0"/>
              <a:t>Page </a:t>
            </a:r>
            <a:fld id="{8D9F4B26-2F5E-1749-BED2-7971E65FED40}" type="slidenum">
              <a:rPr lang="en-US"/>
              <a:pPr/>
              <a:t>8</a:t>
            </a:fld>
            <a:endParaRPr lang="en-US" dirty="0"/>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181318077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dirty="0"/>
              <a:t>doc.: IEEE 802.11-13/xxxxr0</a:t>
            </a:r>
          </a:p>
        </p:txBody>
      </p:sp>
      <p:sp>
        <p:nvSpPr>
          <p:cNvPr id="5" name="Rectangle 3"/>
          <p:cNvSpPr>
            <a:spLocks noGrp="1" noChangeArrowheads="1"/>
          </p:cNvSpPr>
          <p:nvPr>
            <p:ph type="dt" idx="1"/>
          </p:nvPr>
        </p:nvSpPr>
        <p:spPr>
          <a:ln/>
        </p:spPr>
        <p:txBody>
          <a:bodyPr/>
          <a:lstStyle/>
          <a:p>
            <a:r>
              <a:rPr lang="en-US" dirty="0"/>
              <a:t>November 2013</a:t>
            </a:r>
          </a:p>
        </p:txBody>
      </p:sp>
      <p:sp>
        <p:nvSpPr>
          <p:cNvPr id="6" name="Rectangle 6"/>
          <p:cNvSpPr>
            <a:spLocks noGrp="1" noChangeArrowheads="1"/>
          </p:cNvSpPr>
          <p:nvPr>
            <p:ph type="ftr" sz="quarter" idx="4"/>
          </p:nvPr>
        </p:nvSpPr>
        <p:spPr>
          <a:ln/>
        </p:spPr>
        <p:txBody>
          <a:bodyPr/>
          <a:lstStyle/>
          <a:p>
            <a:pPr lvl="4"/>
            <a:r>
              <a:rPr lang="en-US" dirty="0"/>
              <a:t>Philip Levis, Stanford University</a:t>
            </a:r>
          </a:p>
        </p:txBody>
      </p:sp>
      <p:sp>
        <p:nvSpPr>
          <p:cNvPr id="7" name="Rectangle 7"/>
          <p:cNvSpPr>
            <a:spLocks noGrp="1" noChangeArrowheads="1"/>
          </p:cNvSpPr>
          <p:nvPr>
            <p:ph type="sldNum" sz="quarter" idx="5"/>
          </p:nvPr>
        </p:nvSpPr>
        <p:spPr>
          <a:ln/>
        </p:spPr>
        <p:txBody>
          <a:bodyPr/>
          <a:lstStyle/>
          <a:p>
            <a:r>
              <a:rPr lang="en-US" dirty="0"/>
              <a:t>Page </a:t>
            </a:r>
            <a:fld id="{8D9F4B26-2F5E-1749-BED2-7971E65FED40}" type="slidenum">
              <a:rPr lang="en-US"/>
              <a:pPr/>
              <a:t>9</a:t>
            </a:fld>
            <a:endParaRPr lang="en-US" dirty="0"/>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28856495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6" name="Slide Number Placeholder 5"/>
          <p:cNvSpPr>
            <a:spLocks noGrp="1"/>
          </p:cNvSpPr>
          <p:nvPr>
            <p:ph type="sldNum" sz="quarter" idx="12"/>
          </p:nvPr>
        </p:nvSpPr>
        <p:spPr/>
        <p:txBody>
          <a:bodyPr/>
          <a:lstStyle>
            <a:lvl1pPr>
              <a:defRPr smtClean="0"/>
            </a:lvl1pPr>
          </a:lstStyle>
          <a:p>
            <a:r>
              <a:rPr lang="en-US"/>
              <a:t>Slide </a:t>
            </a:r>
            <a:fld id="{1ECEF215-4BA6-7E4B-B3E6-576F7C1A8727}"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lvl1pPr>
              <a:defRPr smtClean="0"/>
            </a:lvl1pPr>
          </a:lstStyle>
          <a:p>
            <a:r>
              <a:rPr lang="en-US"/>
              <a:t>Slide </a:t>
            </a:r>
            <a:fld id="{73909A9A-17AB-D64E-ABDB-B2DAB46BA198}"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lvl1pPr>
              <a:defRPr smtClean="0"/>
            </a:lvl1pPr>
          </a:lstStyle>
          <a:p>
            <a:r>
              <a:rPr lang="en-US"/>
              <a:t>Slide </a:t>
            </a:r>
            <a:fld id="{15849896-531F-E649-85B6-C4BB428659AD}"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12"/>
          </p:nvPr>
        </p:nvSpPr>
        <p:spPr/>
        <p:txBody>
          <a:bodyPr/>
          <a:lstStyle>
            <a:lvl1pPr>
              <a:defRPr smtClean="0"/>
            </a:lvl1pPr>
          </a:lstStyle>
          <a:p>
            <a:r>
              <a:rPr lang="en-US"/>
              <a:t>Slide </a:t>
            </a:r>
            <a:fld id="{303B08C7-0CD1-8846-8502-BF7BB64F440C}" type="slidenum">
              <a:rPr lang="en-US"/>
              <a:pPr/>
              <a:t>‹#›</a:t>
            </a:fld>
            <a:endParaRPr lang="en-US"/>
          </a:p>
        </p:txBody>
      </p:sp>
      <p:sp>
        <p:nvSpPr>
          <p:cNvPr id="4" name="标题 3"/>
          <p:cNvSpPr>
            <a:spLocks noGrp="1"/>
          </p:cNvSpPr>
          <p:nvPr>
            <p:ph type="title"/>
          </p:nvPr>
        </p:nvSpPr>
        <p:spPr/>
        <p:txBody>
          <a:bodyPr/>
          <a:lstStyle/>
          <a:p>
            <a:r>
              <a:rPr lang="zh-CN" altLang="en-US"/>
              <a:t>单击此处编辑母版标题样式</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sz="quarter" idx="12"/>
          </p:nvPr>
        </p:nvSpPr>
        <p:spPr/>
        <p:txBody>
          <a:bodyPr/>
          <a:lstStyle>
            <a:lvl1pPr>
              <a:defRPr smtClean="0"/>
            </a:lvl1pPr>
          </a:lstStyle>
          <a:p>
            <a:r>
              <a:rPr lang="en-US"/>
              <a:t>Slide </a:t>
            </a:r>
            <a:fld id="{4CE281B3-A5CB-F64F-B915-055FA19C7012}"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p:cNvSpPr>
            <a:spLocks noGrp="1"/>
          </p:cNvSpPr>
          <p:nvPr>
            <p:ph type="sldNum" sz="quarter" idx="12"/>
          </p:nvPr>
        </p:nvSpPr>
        <p:spPr/>
        <p:txBody>
          <a:bodyPr/>
          <a:lstStyle>
            <a:lvl1pPr>
              <a:defRPr smtClean="0"/>
            </a:lvl1pPr>
          </a:lstStyle>
          <a:p>
            <a:r>
              <a:rPr lang="en-US"/>
              <a:t>Slide </a:t>
            </a:r>
            <a:fld id="{14693F8C-6A96-8140-9ED0-8C47DF1C8283}"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8"/>
          <p:cNvSpPr>
            <a:spLocks noGrp="1"/>
          </p:cNvSpPr>
          <p:nvPr>
            <p:ph type="sldNum" sz="quarter" idx="12"/>
          </p:nvPr>
        </p:nvSpPr>
        <p:spPr/>
        <p:txBody>
          <a:bodyPr/>
          <a:lstStyle>
            <a:lvl1pPr>
              <a:defRPr smtClean="0"/>
            </a:lvl1pPr>
          </a:lstStyle>
          <a:p>
            <a:r>
              <a:rPr lang="en-US"/>
              <a:t>Slide </a:t>
            </a:r>
            <a:fld id="{FF52CB4B-E5D4-424D-A7DD-3DCF430E6D21}"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Slide Number Placeholder 4"/>
          <p:cNvSpPr>
            <a:spLocks noGrp="1"/>
          </p:cNvSpPr>
          <p:nvPr>
            <p:ph type="sldNum" sz="quarter" idx="12"/>
          </p:nvPr>
        </p:nvSpPr>
        <p:spPr/>
        <p:txBody>
          <a:bodyPr/>
          <a:lstStyle>
            <a:lvl1pPr>
              <a:defRPr smtClean="0"/>
            </a:lvl1pPr>
          </a:lstStyle>
          <a:p>
            <a:r>
              <a:rPr lang="en-US"/>
              <a:t>Slide </a:t>
            </a:r>
            <a:fld id="{A5ED327D-21C3-674C-981C-8A8BC9E6D25C}"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lvl1pPr>
              <a:defRPr smtClean="0"/>
            </a:lvl1pPr>
          </a:lstStyle>
          <a:p>
            <a:r>
              <a:rPr lang="en-US"/>
              <a:t>Slide </a:t>
            </a:r>
            <a:fld id="{E1A22FF3-B0EE-3C41-8A57-F9CEF858FB74}"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Slide Number Placeholder 6"/>
          <p:cNvSpPr>
            <a:spLocks noGrp="1"/>
          </p:cNvSpPr>
          <p:nvPr>
            <p:ph type="sldNum" sz="quarter" idx="12"/>
          </p:nvPr>
        </p:nvSpPr>
        <p:spPr/>
        <p:txBody>
          <a:bodyPr/>
          <a:lstStyle>
            <a:lvl1pPr>
              <a:defRPr smtClean="0"/>
            </a:lvl1pPr>
          </a:lstStyle>
          <a:p>
            <a:r>
              <a:rPr lang="en-US"/>
              <a:t>Slide </a:t>
            </a:r>
            <a:fld id="{403FA230-405D-B44B-BF48-A2D0EC29C974}"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Slide Number Placeholder 6"/>
          <p:cNvSpPr>
            <a:spLocks noGrp="1"/>
          </p:cNvSpPr>
          <p:nvPr>
            <p:ph type="sldNum" sz="quarter" idx="12"/>
          </p:nvPr>
        </p:nvSpPr>
        <p:spPr/>
        <p:txBody>
          <a:bodyPr/>
          <a:lstStyle>
            <a:lvl1pPr>
              <a:defRPr smtClean="0"/>
            </a:lvl1pPr>
          </a:lstStyle>
          <a:p>
            <a:r>
              <a:rPr lang="en-US"/>
              <a:t>Slide </a:t>
            </a:r>
            <a:fld id="{7276F568-1379-2143-A0B7-604112B6CE93}"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4C64FA26-C19D-454E-AC49-D681356F58D2}" type="slidenum">
              <a:rPr lang="en-US"/>
              <a:pPr/>
              <a:t>‹#›</a:t>
            </a:fld>
            <a:endParaRPr lang="en-US"/>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marR="0" lvl="4" indent="0" algn="r" defTabSz="914400" rtl="0" eaLnBrk="0" fontAlgn="base" latinLnBrk="0" hangingPunct="0">
              <a:lnSpc>
                <a:spcPct val="100000"/>
              </a:lnSpc>
              <a:spcBef>
                <a:spcPct val="0"/>
              </a:spcBef>
              <a:spcAft>
                <a:spcPct val="0"/>
              </a:spcAft>
              <a:buClrTx/>
              <a:buSzTx/>
              <a:buFontTx/>
              <a:buNone/>
              <a:tabLst/>
              <a:defRPr/>
            </a:pPr>
            <a:r>
              <a:rPr lang="en-US" sz="1800" b="1" dirty="0"/>
              <a:t>doc.: IEEE 802.11-25/</a:t>
            </a:r>
            <a:r>
              <a:rPr lang="en-US" altLang="zh-CN" sz="1800" b="1" dirty="0"/>
              <a:t>1304r0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prstTxWarp prst="textNoShape">
              <a:avLst/>
            </a:prstTxWarp>
            <a:spAutoFit/>
          </a:bodyPr>
          <a:lstStyle/>
          <a:p>
            <a:r>
              <a:rPr lang="en-US" dirty="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11" name="Rectangle 7"/>
          <p:cNvSpPr>
            <a:spLocks noChangeArrowheads="1"/>
          </p:cNvSpPr>
          <p:nvPr userDrawn="1"/>
        </p:nvSpPr>
        <p:spPr bwMode="auto">
          <a:xfrm>
            <a:off x="685800" y="308403"/>
            <a:ext cx="1828800" cy="276999"/>
          </a:xfrm>
          <a:prstGeom prst="rect">
            <a:avLst/>
          </a:prstGeom>
          <a:noFill/>
          <a:ln w="9525">
            <a:noFill/>
            <a:miter lim="800000"/>
            <a:headEnd/>
            <a:tailEnd/>
          </a:ln>
          <a:effectLst/>
        </p:spPr>
        <p:txBody>
          <a:bodyPr wrap="square" lIns="0" tIns="0" rIns="0" bIns="0" anchor="b">
            <a:prstTxWarp prst="textNoShape">
              <a:avLst/>
            </a:prstTxWarp>
            <a:spAutoFit/>
          </a:bodyPr>
          <a:lstStyle/>
          <a:p>
            <a:pPr marL="457200" marR="0" lvl="4" indent="-457200" algn="l" defTabSz="914400" rtl="0" eaLnBrk="0" fontAlgn="base" latinLnBrk="0" hangingPunct="0">
              <a:lnSpc>
                <a:spcPct val="100000"/>
              </a:lnSpc>
              <a:spcBef>
                <a:spcPct val="0"/>
              </a:spcBef>
              <a:spcAft>
                <a:spcPct val="0"/>
              </a:spcAft>
              <a:buClrTx/>
              <a:buSzTx/>
              <a:buFontTx/>
              <a:buNone/>
              <a:tabLst/>
              <a:defRPr/>
            </a:pPr>
            <a:r>
              <a:rPr lang="en-US" sz="1800" b="1" kern="1200" dirty="0">
                <a:solidFill>
                  <a:schemeClr val="tx1"/>
                </a:solidFill>
                <a:latin typeface="Times New Roman" charset="0"/>
                <a:ea typeface="+mn-ea"/>
                <a:cs typeface="+mn-cs"/>
              </a:rPr>
              <a:t>J</a:t>
            </a:r>
            <a:r>
              <a:rPr lang="en-US" altLang="zh-CN" sz="1800" b="1" kern="1200" dirty="0">
                <a:solidFill>
                  <a:schemeClr val="tx1"/>
                </a:solidFill>
                <a:latin typeface="Times New Roman" charset="0"/>
                <a:ea typeface="+mn-ea"/>
                <a:cs typeface="+mn-cs"/>
              </a:rPr>
              <a:t>uly</a:t>
            </a:r>
            <a:r>
              <a:rPr lang="en-US" sz="1800" b="1" dirty="0"/>
              <a:t> 2025</a:t>
            </a:r>
          </a:p>
        </p:txBody>
      </p:sp>
      <p:sp>
        <p:nvSpPr>
          <p:cNvPr id="12" name="Rectangle 7"/>
          <p:cNvSpPr>
            <a:spLocks noChangeArrowheads="1"/>
          </p:cNvSpPr>
          <p:nvPr userDrawn="1"/>
        </p:nvSpPr>
        <p:spPr bwMode="auto">
          <a:xfrm>
            <a:off x="6400800" y="6533880"/>
            <a:ext cx="2286000" cy="184666"/>
          </a:xfrm>
          <a:prstGeom prst="rect">
            <a:avLst/>
          </a:prstGeom>
          <a:noFill/>
          <a:ln w="9525">
            <a:noFill/>
            <a:miter lim="800000"/>
            <a:headEnd/>
            <a:tailEnd/>
          </a:ln>
          <a:effectLst/>
        </p:spPr>
        <p:txBody>
          <a:bodyPr wrap="square" lIns="0" tIns="0" rIns="0" bIns="0" anchor="b">
            <a:prstTxWarp prst="textNoShape">
              <a:avLst/>
            </a:prstTxWarp>
            <a:spAutoFit/>
          </a:bodyPr>
          <a:lstStyle/>
          <a:p>
            <a:pPr marL="457200" marR="0" lvl="4" indent="-457200" algn="l" defTabSz="914400" rtl="0" eaLnBrk="0" fontAlgn="base" latinLnBrk="0" hangingPunct="0">
              <a:lnSpc>
                <a:spcPct val="100000"/>
              </a:lnSpc>
              <a:spcBef>
                <a:spcPct val="0"/>
              </a:spcBef>
              <a:spcAft>
                <a:spcPct val="0"/>
              </a:spcAft>
              <a:buClrTx/>
              <a:buSzTx/>
              <a:buFontTx/>
              <a:buNone/>
              <a:tabLst/>
              <a:defRPr/>
            </a:pPr>
            <a:r>
              <a:rPr lang="en-US" sz="1200" dirty="0"/>
              <a:t>Mengshi</a:t>
            </a:r>
            <a:r>
              <a:rPr lang="en-US" sz="1200" baseline="0" dirty="0"/>
              <a:t> Hu</a:t>
            </a:r>
            <a:r>
              <a:rPr lang="en-US" sz="1200" dirty="0"/>
              <a:t>, Huawei Technologies</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tmp"/><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2.tmp"/></Relationships>
</file>

<file path=ppt/slides/_rels/slide4.xml.rels><?xml version="1.0" encoding="UTF-8" standalone="yes"?>
<Relationships xmlns="http://schemas.openxmlformats.org/package/2006/relationships"><Relationship Id="rId3" Type="http://schemas.openxmlformats.org/officeDocument/2006/relationships/image" Target="../media/image3.tmp"/><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tmp"/><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tmp"/><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tmp"/><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tmp"/><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a:spLocks noGrp="1"/>
          </p:cNvSpPr>
          <p:nvPr>
            <p:ph type="sldNum" sz="quarter" idx="12"/>
          </p:nvPr>
        </p:nvSpPr>
        <p:spPr/>
        <p:txBody>
          <a:bodyPr/>
          <a:lstStyle/>
          <a:p>
            <a:r>
              <a:rPr lang="en-US" dirty="0"/>
              <a:t>Slide </a:t>
            </a:r>
            <a:fld id="{A1DF4EA4-62C6-4747-AA37-39380629ED0A}" type="slidenum">
              <a:rPr lang="en-US"/>
              <a:pPr/>
              <a:t>1</a:t>
            </a:fld>
            <a:endParaRPr lang="en-US" dirty="0"/>
          </a:p>
        </p:txBody>
      </p:sp>
      <p:sp>
        <p:nvSpPr>
          <p:cNvPr id="30722" name="Rectangle 2"/>
          <p:cNvSpPr>
            <a:spLocks noGrp="1" noChangeArrowheads="1"/>
          </p:cNvSpPr>
          <p:nvPr>
            <p:ph type="title"/>
          </p:nvPr>
        </p:nvSpPr>
        <p:spPr>
          <a:xfrm>
            <a:off x="559829" y="838200"/>
            <a:ext cx="7991323" cy="762000"/>
          </a:xfrm>
          <a:noFill/>
          <a:ln/>
        </p:spPr>
        <p:txBody>
          <a:bodyPr/>
          <a:lstStyle/>
          <a:p>
            <a:pPr eaLnBrk="1" hangingPunct="1">
              <a:lnSpc>
                <a:spcPct val="120000"/>
              </a:lnSpc>
            </a:pPr>
            <a:r>
              <a:rPr lang="en-US" sz="2800" dirty="0">
                <a:solidFill>
                  <a:schemeClr val="tx1"/>
                </a:solidFill>
              </a:rPr>
              <a:t>D</a:t>
            </a:r>
            <a:r>
              <a:rPr lang="en-US" altLang="zh-CN" sz="2800" dirty="0">
                <a:solidFill>
                  <a:schemeClr val="tx1"/>
                </a:solidFill>
              </a:rPr>
              <a:t>iscussion on TRN field in IMMW PPDU</a:t>
            </a:r>
            <a:endParaRPr lang="en-US" sz="2800" dirty="0">
              <a:solidFill>
                <a:schemeClr val="tx1"/>
              </a:solidFill>
            </a:endParaRPr>
          </a:p>
        </p:txBody>
      </p:sp>
      <p:sp>
        <p:nvSpPr>
          <p:cNvPr id="30726" name="Rectangle 6"/>
          <p:cNvSpPr>
            <a:spLocks noGrp="1" noChangeArrowheads="1"/>
          </p:cNvSpPr>
          <p:nvPr>
            <p:ph type="body" idx="1"/>
          </p:nvPr>
        </p:nvSpPr>
        <p:spPr>
          <a:xfrm>
            <a:off x="669292" y="1829177"/>
            <a:ext cx="7772400" cy="381000"/>
          </a:xfrm>
          <a:noFill/>
          <a:ln/>
        </p:spPr>
        <p:txBody>
          <a:bodyPr/>
          <a:lstStyle/>
          <a:p>
            <a:pPr algn="ctr">
              <a:buFontTx/>
              <a:buNone/>
            </a:pPr>
            <a:r>
              <a:rPr lang="en-US" sz="2000" dirty="0"/>
              <a:t>Date:</a:t>
            </a:r>
            <a:r>
              <a:rPr lang="en-US" sz="2000" b="0" dirty="0"/>
              <a:t> 2025-</a:t>
            </a:r>
            <a:r>
              <a:rPr lang="en-US" altLang="zh-CN" sz="2000" b="0" dirty="0"/>
              <a:t>07</a:t>
            </a:r>
            <a:r>
              <a:rPr lang="en-US" sz="2000" b="0" dirty="0"/>
              <a:t>-</a:t>
            </a:r>
            <a:r>
              <a:rPr lang="en-US" altLang="zh-CN" sz="2000" b="0" dirty="0"/>
              <a:t>24</a:t>
            </a:r>
            <a:endParaRPr lang="en-US" sz="2000" b="0" dirty="0"/>
          </a:p>
        </p:txBody>
      </p:sp>
      <p:sp>
        <p:nvSpPr>
          <p:cNvPr id="30732" name="Rectangle 12"/>
          <p:cNvSpPr>
            <a:spLocks noChangeArrowheads="1"/>
          </p:cNvSpPr>
          <p:nvPr/>
        </p:nvSpPr>
        <p:spPr bwMode="auto">
          <a:xfrm>
            <a:off x="1066800" y="2439154"/>
            <a:ext cx="1447800" cy="381000"/>
          </a:xfrm>
          <a:prstGeom prst="rect">
            <a:avLst/>
          </a:prstGeom>
          <a:noFill/>
          <a:ln w="9525">
            <a:noFill/>
            <a:miter lim="800000"/>
            <a:headEnd/>
            <a:tailEnd/>
          </a:ln>
          <a:effectLst/>
        </p:spPr>
        <p:txBody>
          <a:bodyPr lIns="92075" tIns="46038" rIns="92075" bIns="46038">
            <a:prstTxWarp prst="textNoShape">
              <a:avLst/>
            </a:prstTxWarp>
          </a:bodyPr>
          <a:lstStyle/>
          <a:p>
            <a:pPr marL="342900" indent="-342900">
              <a:spcBef>
                <a:spcPct val="20000"/>
              </a:spcBef>
            </a:pPr>
            <a:r>
              <a:rPr lang="en-US" sz="2000" b="1" dirty="0"/>
              <a:t>Authors:</a:t>
            </a:r>
            <a:endParaRPr lang="en-US" sz="2000" dirty="0"/>
          </a:p>
        </p:txBody>
      </p:sp>
      <p:graphicFrame>
        <p:nvGraphicFramePr>
          <p:cNvPr id="2" name="表格 1"/>
          <p:cNvGraphicFramePr>
            <a:graphicFrameLocks noGrp="1"/>
          </p:cNvGraphicFramePr>
          <p:nvPr>
            <p:extLst>
              <p:ext uri="{D42A27DB-BD31-4B8C-83A1-F6EECF244321}">
                <p14:modId xmlns:p14="http://schemas.microsoft.com/office/powerpoint/2010/main" val="2622706871"/>
              </p:ext>
            </p:extLst>
          </p:nvPr>
        </p:nvGraphicFramePr>
        <p:xfrm>
          <a:off x="782022" y="2971800"/>
          <a:ext cx="7546939" cy="1219200"/>
        </p:xfrm>
        <a:graphic>
          <a:graphicData uri="http://schemas.openxmlformats.org/drawingml/2006/table">
            <a:tbl>
              <a:tblPr firstRow="1" bandRow="1">
                <a:tableStyleId>{5940675A-B579-460E-94D1-54222C63F5DA}</a:tableStyleId>
              </a:tblPr>
              <a:tblGrid>
                <a:gridCol w="1704526">
                  <a:extLst>
                    <a:ext uri="{9D8B030D-6E8A-4147-A177-3AD203B41FA5}">
                      <a16:colId xmlns:a16="http://schemas.microsoft.com/office/drawing/2014/main" val="20000"/>
                    </a:ext>
                  </a:extLst>
                </a:gridCol>
                <a:gridCol w="1371600">
                  <a:extLst>
                    <a:ext uri="{9D8B030D-6E8A-4147-A177-3AD203B41FA5}">
                      <a16:colId xmlns:a16="http://schemas.microsoft.com/office/drawing/2014/main" val="20001"/>
                    </a:ext>
                  </a:extLst>
                </a:gridCol>
                <a:gridCol w="1041813">
                  <a:extLst>
                    <a:ext uri="{9D8B030D-6E8A-4147-A177-3AD203B41FA5}">
                      <a16:colId xmlns:a16="http://schemas.microsoft.com/office/drawing/2014/main" val="20002"/>
                    </a:ext>
                  </a:extLst>
                </a:gridCol>
                <a:gridCol w="990600">
                  <a:extLst>
                    <a:ext uri="{9D8B030D-6E8A-4147-A177-3AD203B41FA5}">
                      <a16:colId xmlns:a16="http://schemas.microsoft.com/office/drawing/2014/main" val="20003"/>
                    </a:ext>
                  </a:extLst>
                </a:gridCol>
                <a:gridCol w="2438400">
                  <a:extLst>
                    <a:ext uri="{9D8B030D-6E8A-4147-A177-3AD203B41FA5}">
                      <a16:colId xmlns:a16="http://schemas.microsoft.com/office/drawing/2014/main" val="20004"/>
                    </a:ext>
                  </a:extLst>
                </a:gridCol>
              </a:tblGrid>
              <a:tr h="212271">
                <a:tc>
                  <a:txBody>
                    <a:bodyPr/>
                    <a:lstStyle/>
                    <a:p>
                      <a:r>
                        <a:rPr lang="en-US" altLang="zh-CN" sz="1400" b="1" kern="1200" dirty="0">
                          <a:solidFill>
                            <a:schemeClr val="tx1"/>
                          </a:solidFill>
                          <a:effectLst/>
                          <a:latin typeface="+mn-lt"/>
                          <a:ea typeface="+mn-ea"/>
                          <a:cs typeface="+mn-cs"/>
                        </a:rPr>
                        <a:t>Name</a:t>
                      </a:r>
                      <a:endParaRPr lang="zh-CN" altLang="en-US" sz="1400" b="1" dirty="0"/>
                    </a:p>
                  </a:txBody>
                  <a:tcPr/>
                </a:tc>
                <a:tc>
                  <a:txBody>
                    <a:bodyPr/>
                    <a:lstStyle/>
                    <a:p>
                      <a:pPr>
                        <a:spcAft>
                          <a:spcPts val="0"/>
                        </a:spcAft>
                      </a:pPr>
                      <a:r>
                        <a:rPr lang="en-US" sz="1600" b="1" dirty="0">
                          <a:effectLst/>
                          <a:latin typeface="Times New Roman" panose="02020603050405020304" pitchFamily="18" charset="0"/>
                          <a:ea typeface="宋体" panose="02010600030101010101" pitchFamily="2" charset="-122"/>
                        </a:rPr>
                        <a:t>Affiliations</a:t>
                      </a:r>
                      <a:endParaRPr lang="zh-CN" sz="800" dirty="0">
                        <a:effectLst/>
                        <a:latin typeface="Times New Roman" panose="02020603050405020304" pitchFamily="18" charset="0"/>
                        <a:ea typeface="宋体" panose="02010600030101010101" pitchFamily="2" charset="-122"/>
                      </a:endParaRPr>
                    </a:p>
                  </a:txBody>
                  <a:tcPr marL="68580" marR="68580" marT="0" marB="0"/>
                </a:tc>
                <a:tc>
                  <a:txBody>
                    <a:bodyPr/>
                    <a:lstStyle/>
                    <a:p>
                      <a:pPr>
                        <a:spcAft>
                          <a:spcPts val="0"/>
                        </a:spcAft>
                      </a:pPr>
                      <a:r>
                        <a:rPr lang="en-US" sz="1600" b="1" dirty="0">
                          <a:effectLst/>
                          <a:latin typeface="Times New Roman" panose="02020603050405020304" pitchFamily="18" charset="0"/>
                          <a:ea typeface="宋体" panose="02010600030101010101" pitchFamily="2" charset="-122"/>
                        </a:rPr>
                        <a:t>Address</a:t>
                      </a:r>
                      <a:endParaRPr lang="zh-CN" sz="800" dirty="0">
                        <a:effectLst/>
                        <a:latin typeface="Times New Roman" panose="02020603050405020304" pitchFamily="18" charset="0"/>
                        <a:ea typeface="宋体" panose="02010600030101010101" pitchFamily="2" charset="-122"/>
                      </a:endParaRPr>
                    </a:p>
                  </a:txBody>
                  <a:tcPr marL="68580" marR="68580" marT="0" marB="0"/>
                </a:tc>
                <a:tc>
                  <a:txBody>
                    <a:bodyPr/>
                    <a:lstStyle/>
                    <a:p>
                      <a:pPr>
                        <a:spcAft>
                          <a:spcPts val="0"/>
                        </a:spcAft>
                      </a:pPr>
                      <a:r>
                        <a:rPr lang="en-US" sz="1600" b="1" dirty="0">
                          <a:effectLst/>
                          <a:latin typeface="Times New Roman" panose="02020603050405020304" pitchFamily="18" charset="0"/>
                          <a:ea typeface="宋体" panose="02010600030101010101" pitchFamily="2" charset="-122"/>
                        </a:rPr>
                        <a:t>Phone</a:t>
                      </a:r>
                      <a:endParaRPr lang="zh-CN" sz="800" dirty="0">
                        <a:effectLst/>
                        <a:latin typeface="Times New Roman" panose="02020603050405020304" pitchFamily="18" charset="0"/>
                        <a:ea typeface="宋体" panose="02010600030101010101" pitchFamily="2" charset="-122"/>
                      </a:endParaRPr>
                    </a:p>
                  </a:txBody>
                  <a:tcPr marL="68580" marR="68580" marT="0" marB="0"/>
                </a:tc>
                <a:tc>
                  <a:txBody>
                    <a:bodyPr/>
                    <a:lstStyle/>
                    <a:p>
                      <a:pPr>
                        <a:spcAft>
                          <a:spcPts val="0"/>
                        </a:spcAft>
                      </a:pPr>
                      <a:r>
                        <a:rPr lang="en-US" sz="1600" b="1" dirty="0">
                          <a:effectLst/>
                          <a:latin typeface="Times New Roman" panose="02020603050405020304" pitchFamily="18" charset="0"/>
                          <a:ea typeface="宋体" panose="02010600030101010101" pitchFamily="2" charset="-122"/>
                        </a:rPr>
                        <a:t>email</a:t>
                      </a:r>
                      <a:endParaRPr lang="zh-CN" sz="800" dirty="0">
                        <a:effectLst/>
                        <a:latin typeface="Times New Roman" panose="02020603050405020304" pitchFamily="18" charset="0"/>
                        <a:ea typeface="宋体" panose="02010600030101010101" pitchFamily="2" charset="-122"/>
                      </a:endParaRPr>
                    </a:p>
                  </a:txBody>
                  <a:tcPr marL="68580" marR="68580" marT="0" marB="0"/>
                </a:tc>
                <a:extLst>
                  <a:ext uri="{0D108BD9-81ED-4DB2-BD59-A6C34878D82A}">
                    <a16:rowId xmlns:a16="http://schemas.microsoft.com/office/drawing/2014/main" val="10000"/>
                  </a:ext>
                </a:extLst>
              </a:tr>
              <a:tr h="212271">
                <a:tc>
                  <a:txBody>
                    <a:bodyPr/>
                    <a:lstStyle/>
                    <a:p>
                      <a:pPr algn="l"/>
                      <a:r>
                        <a:rPr lang="en-US" altLang="zh-CN" sz="1400" dirty="0"/>
                        <a:t>Mengshi Hu</a:t>
                      </a:r>
                      <a:endParaRPr lang="zh-CN" altLang="en-US" sz="1400" dirty="0"/>
                    </a:p>
                  </a:txBody>
                  <a:tcPr anchor="ctr"/>
                </a:tc>
                <a:tc rowSpan="3">
                  <a:txBody>
                    <a:bodyPr/>
                    <a:lstStyle/>
                    <a:p>
                      <a:pPr marL="0" algn="l" defTabSz="457200" rtl="0" eaLnBrk="1" fontAlgn="b" latinLnBrk="0" hangingPunct="1">
                        <a:spcAft>
                          <a:spcPts val="0"/>
                        </a:spcAft>
                      </a:pPr>
                      <a:r>
                        <a:rPr lang="en-US" sz="1400" kern="1200" dirty="0">
                          <a:solidFill>
                            <a:schemeClr val="tx1"/>
                          </a:solidFill>
                          <a:latin typeface="+mn-lt"/>
                          <a:ea typeface="+mn-ea"/>
                          <a:cs typeface="+mn-cs"/>
                        </a:rPr>
                        <a:t>Huawei</a:t>
                      </a:r>
                      <a:endParaRPr lang="zh-CN" altLang="en-US" sz="1400" kern="1200" dirty="0">
                        <a:solidFill>
                          <a:schemeClr val="tx1"/>
                        </a:solidFill>
                        <a:latin typeface="+mn-lt"/>
                        <a:ea typeface="+mn-ea"/>
                        <a:cs typeface="+mn-cs"/>
                      </a:endParaRPr>
                    </a:p>
                  </a:txBody>
                  <a:tcPr marL="68580" marR="68580" marT="0" marB="0" anchor="ctr"/>
                </a:tc>
                <a:tc>
                  <a:txBody>
                    <a:bodyPr/>
                    <a:lstStyle/>
                    <a:p>
                      <a:pPr algn="l"/>
                      <a:endParaRPr lang="zh-CN" altLang="en-US" sz="1400" dirty="0"/>
                    </a:p>
                  </a:txBody>
                  <a:tcPr anchor="ctr"/>
                </a:tc>
                <a:tc>
                  <a:txBody>
                    <a:bodyPr/>
                    <a:lstStyle/>
                    <a:p>
                      <a:pPr algn="l"/>
                      <a:endParaRPr lang="zh-CN" altLang="en-US" sz="1400" dirty="0"/>
                    </a:p>
                  </a:txBody>
                  <a:tcPr anchor="ctr"/>
                </a:tc>
                <a:tc>
                  <a:txBody>
                    <a:bodyPr/>
                    <a:lstStyle/>
                    <a:p>
                      <a:pPr algn="l"/>
                      <a:r>
                        <a:rPr lang="en-US" altLang="zh-CN" sz="1400" dirty="0"/>
                        <a:t>humengshi@huawei.com</a:t>
                      </a:r>
                      <a:endParaRPr lang="zh-CN" altLang="en-US" sz="1400" dirty="0"/>
                    </a:p>
                  </a:txBody>
                  <a:tcPr anchor="ctr"/>
                </a:tc>
                <a:extLst>
                  <a:ext uri="{0D108BD9-81ED-4DB2-BD59-A6C34878D82A}">
                    <a16:rowId xmlns:a16="http://schemas.microsoft.com/office/drawing/2014/main" val="10001"/>
                  </a:ext>
                </a:extLst>
              </a:tr>
              <a:tr h="212271">
                <a:tc>
                  <a:txBody>
                    <a:bodyPr/>
                    <a:lstStyle/>
                    <a:p>
                      <a:pPr algn="l"/>
                      <a:r>
                        <a:rPr lang="en-US" altLang="zh-CN" sz="1400" kern="1200" dirty="0" err="1">
                          <a:solidFill>
                            <a:schemeClr val="tx1"/>
                          </a:solidFill>
                          <a:latin typeface="+mn-lt"/>
                          <a:ea typeface="+mn-ea"/>
                          <a:cs typeface="+mn-cs"/>
                        </a:rPr>
                        <a:t>Shimi</a:t>
                      </a:r>
                      <a:r>
                        <a:rPr lang="en-US" altLang="zh-CN" sz="1400" kern="1200" dirty="0">
                          <a:solidFill>
                            <a:schemeClr val="tx1"/>
                          </a:solidFill>
                          <a:latin typeface="+mn-lt"/>
                          <a:ea typeface="+mn-ea"/>
                          <a:cs typeface="+mn-cs"/>
                        </a:rPr>
                        <a:t> </a:t>
                      </a:r>
                      <a:r>
                        <a:rPr lang="en-US" altLang="zh-CN" sz="1400" kern="1200" dirty="0" err="1">
                          <a:solidFill>
                            <a:schemeClr val="tx1"/>
                          </a:solidFill>
                          <a:latin typeface="+mn-lt"/>
                          <a:ea typeface="+mn-ea"/>
                          <a:cs typeface="+mn-cs"/>
                        </a:rPr>
                        <a:t>Shilo</a:t>
                      </a:r>
                      <a:endParaRPr lang="zh-CN" altLang="en-US" sz="1400" kern="1200" dirty="0">
                        <a:solidFill>
                          <a:schemeClr val="tx1"/>
                        </a:solidFill>
                        <a:latin typeface="+mn-lt"/>
                        <a:ea typeface="+mn-ea"/>
                        <a:cs typeface="+mn-cs"/>
                      </a:endParaRPr>
                    </a:p>
                  </a:txBody>
                  <a:tcPr anchor="ctr"/>
                </a:tc>
                <a:tc vMerge="1">
                  <a:txBody>
                    <a:bodyPr/>
                    <a:lstStyle/>
                    <a:p>
                      <a:pPr marL="0" algn="l" defTabSz="457200" rtl="0" eaLnBrk="1" fontAlgn="b" latinLnBrk="0" hangingPunct="1">
                        <a:spcAft>
                          <a:spcPts val="0"/>
                        </a:spcAft>
                      </a:pPr>
                      <a:endParaRPr lang="zh-CN" altLang="en-US" sz="1400" kern="1200" dirty="0">
                        <a:solidFill>
                          <a:schemeClr val="tx1"/>
                        </a:solidFill>
                        <a:latin typeface="+mn-lt"/>
                        <a:ea typeface="+mn-ea"/>
                        <a:cs typeface="+mn-cs"/>
                      </a:endParaRPr>
                    </a:p>
                  </a:txBody>
                  <a:tcPr marL="68580" marR="68580" marT="0" marB="0" anchor="ctr"/>
                </a:tc>
                <a:tc>
                  <a:txBody>
                    <a:bodyPr/>
                    <a:lstStyle/>
                    <a:p>
                      <a:pPr algn="l"/>
                      <a:endParaRPr lang="zh-CN" altLang="en-US" sz="1400" dirty="0"/>
                    </a:p>
                  </a:txBody>
                  <a:tcPr anchor="ctr"/>
                </a:tc>
                <a:tc>
                  <a:txBody>
                    <a:bodyPr/>
                    <a:lstStyle/>
                    <a:p>
                      <a:pPr algn="l"/>
                      <a:endParaRPr lang="zh-CN" altLang="en-US" sz="1400" dirty="0"/>
                    </a:p>
                  </a:txBody>
                  <a:tcPr anchor="ctr"/>
                </a:tc>
                <a:tc>
                  <a:txBody>
                    <a:bodyPr/>
                    <a:lstStyle/>
                    <a:p>
                      <a:pPr algn="l"/>
                      <a:endParaRPr lang="zh-CN" altLang="en-US" sz="1400" dirty="0"/>
                    </a:p>
                  </a:txBody>
                  <a:tcPr anchor="ctr"/>
                </a:tc>
                <a:extLst>
                  <a:ext uri="{0D108BD9-81ED-4DB2-BD59-A6C34878D82A}">
                    <a16:rowId xmlns:a16="http://schemas.microsoft.com/office/drawing/2014/main" val="2933867186"/>
                  </a:ext>
                </a:extLst>
              </a:tr>
              <a:tr h="144673">
                <a:tc>
                  <a:txBody>
                    <a:bodyPr/>
                    <a:lstStyle/>
                    <a:p>
                      <a:pPr algn="l"/>
                      <a:r>
                        <a:rPr lang="en-US" altLang="zh-CN" sz="1400" dirty="0"/>
                        <a:t>Ming Gan</a:t>
                      </a:r>
                      <a:endParaRPr lang="zh-CN" altLang="en-US" sz="1400" dirty="0"/>
                    </a:p>
                  </a:txBody>
                  <a:tcPr anchor="ctr"/>
                </a:tc>
                <a:tc vMerge="1">
                  <a:txBody>
                    <a:bodyPr/>
                    <a:lstStyle/>
                    <a:p>
                      <a:pPr marL="0" algn="l" defTabSz="457200" rtl="0" eaLnBrk="1" fontAlgn="b" latinLnBrk="0" hangingPunct="1">
                        <a:spcAft>
                          <a:spcPts val="0"/>
                        </a:spcAft>
                      </a:pPr>
                      <a:endParaRPr lang="zh-CN" altLang="en-US" sz="1400" kern="1200" dirty="0">
                        <a:solidFill>
                          <a:schemeClr val="tx1"/>
                        </a:solidFill>
                        <a:latin typeface="+mn-lt"/>
                        <a:ea typeface="+mn-ea"/>
                        <a:cs typeface="+mn-cs"/>
                      </a:endParaRPr>
                    </a:p>
                  </a:txBody>
                  <a:tcPr marL="68580" marR="68580" marT="0" marB="0" anchor="ctr"/>
                </a:tc>
                <a:tc>
                  <a:txBody>
                    <a:bodyPr/>
                    <a:lstStyle/>
                    <a:p>
                      <a:pPr algn="l"/>
                      <a:endParaRPr lang="zh-CN" altLang="en-US" sz="1400" dirty="0"/>
                    </a:p>
                  </a:txBody>
                  <a:tcPr anchor="ctr"/>
                </a:tc>
                <a:tc>
                  <a:txBody>
                    <a:bodyPr/>
                    <a:lstStyle/>
                    <a:p>
                      <a:pPr algn="l"/>
                      <a:endParaRPr lang="zh-CN" altLang="en-US" sz="1400" dirty="0"/>
                    </a:p>
                  </a:txBody>
                  <a:tcPr anchor="ctr"/>
                </a:tc>
                <a:tc>
                  <a:txBody>
                    <a:bodyPr/>
                    <a:lstStyle/>
                    <a:p>
                      <a:pPr algn="l"/>
                      <a:endParaRPr lang="zh-CN" altLang="en-US" sz="1400" i="0" dirty="0"/>
                    </a:p>
                  </a:txBody>
                  <a:tcPr anchor="ctr"/>
                </a:tc>
                <a:extLst>
                  <a:ext uri="{0D108BD9-81ED-4DB2-BD59-A6C34878D82A}">
                    <a16:rowId xmlns:a16="http://schemas.microsoft.com/office/drawing/2014/main" val="2792011791"/>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dirty="0"/>
              <a:t>Slide </a:t>
            </a:r>
            <a:fld id="{EC42CFA8-65D8-C540-B090-A854712382F8}" type="slidenum">
              <a:rPr lang="en-US"/>
              <a:pPr/>
              <a:t>10</a:t>
            </a:fld>
            <a:endParaRPr lang="en-US" dirty="0"/>
          </a:p>
        </p:txBody>
      </p:sp>
      <p:sp>
        <p:nvSpPr>
          <p:cNvPr id="8" name="Rectangle 2"/>
          <p:cNvSpPr>
            <a:spLocks noGrp="1" noChangeArrowheads="1"/>
          </p:cNvSpPr>
          <p:nvPr>
            <p:ph type="title"/>
          </p:nvPr>
        </p:nvSpPr>
        <p:spPr>
          <a:xfrm>
            <a:off x="609600" y="762000"/>
            <a:ext cx="8001000" cy="533400"/>
          </a:xfrm>
          <a:noFill/>
          <a:ln/>
        </p:spPr>
        <p:txBody>
          <a:bodyPr/>
          <a:lstStyle/>
          <a:p>
            <a:r>
              <a:rPr lang="en-US" sz="2800" dirty="0">
                <a:solidFill>
                  <a:schemeClr val="tx1"/>
                </a:solidFill>
              </a:rPr>
              <a:t>Summary</a:t>
            </a:r>
          </a:p>
        </p:txBody>
      </p:sp>
      <p:sp>
        <p:nvSpPr>
          <p:cNvPr id="5" name="内容占位符 2">
            <a:extLst>
              <a:ext uri="{FF2B5EF4-FFF2-40B4-BE49-F238E27FC236}">
                <a16:creationId xmlns:a16="http://schemas.microsoft.com/office/drawing/2014/main" id="{27A1712D-8BB7-473C-93D1-E16E2BA44FB4}"/>
              </a:ext>
            </a:extLst>
          </p:cNvPr>
          <p:cNvSpPr>
            <a:spLocks noGrp="1"/>
          </p:cNvSpPr>
          <p:nvPr>
            <p:ph idx="1"/>
          </p:nvPr>
        </p:nvSpPr>
        <p:spPr>
          <a:xfrm>
            <a:off x="609600" y="1828800"/>
            <a:ext cx="7772400" cy="1152128"/>
          </a:xfrm>
        </p:spPr>
        <p:txBody>
          <a:bodyPr/>
          <a:lstStyle/>
          <a:p>
            <a:pPr algn="just">
              <a:lnSpc>
                <a:spcPct val="100000"/>
              </a:lnSpc>
            </a:pPr>
            <a:r>
              <a:rPr lang="en-US" altLang="zh-CN" sz="2000" kern="1200" dirty="0">
                <a:latin typeface="Times New Roman" panose="02020603050405020304" pitchFamily="18" charset="0"/>
                <a:cs typeface="Times New Roman" panose="02020603050405020304" pitchFamily="18" charset="0"/>
              </a:rPr>
              <a:t>The TRN fields used for AWV training in 802.11ad and 802.11ay were introduced.</a:t>
            </a:r>
            <a:endParaRPr lang="en-US" altLang="zh-CN" sz="2000" b="0" kern="1200" dirty="0">
              <a:latin typeface="Times New Roman" panose="02020603050405020304" pitchFamily="18" charset="0"/>
              <a:cs typeface="Times New Roman" panose="02020603050405020304" pitchFamily="18" charset="0"/>
            </a:endParaRPr>
          </a:p>
          <a:p>
            <a:pPr marL="627063" indent="-269875" algn="just">
              <a:buClr>
                <a:srgbClr val="777777"/>
              </a:buClr>
              <a:buSzPct val="100000"/>
              <a:buFont typeface="Times New Roman" panose="02020603050405020304" pitchFamily="18" charset="0"/>
              <a:buChar char="–"/>
            </a:pPr>
            <a:r>
              <a:rPr lang="en-US" altLang="zh-CN" sz="1800" b="0" dirty="0">
                <a:latin typeface="Times New Roman" panose="02020603050405020304" pitchFamily="18" charset="0"/>
                <a:cs typeface="Times New Roman" panose="02020603050405020304" pitchFamily="18" charset="0"/>
              </a:rPr>
              <a:t>Some essential items that should be discussed in the TRN field discussion in 802.11bq were listed.</a:t>
            </a:r>
          </a:p>
          <a:p>
            <a:pPr marL="0" indent="0" algn="just">
              <a:lnSpc>
                <a:spcPct val="100000"/>
              </a:lnSpc>
              <a:buNone/>
            </a:pPr>
            <a:endParaRPr lang="en-US" altLang="zh-CN" sz="105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847520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066800" y="1828800"/>
            <a:ext cx="7228627" cy="2819400"/>
          </a:xfrm>
        </p:spPr>
        <p:txBody>
          <a:bodyPr/>
          <a:lstStyle/>
          <a:p>
            <a:pPr marL="180975" indent="-180975" algn="just">
              <a:spcBef>
                <a:spcPts val="600"/>
              </a:spcBef>
              <a:spcAft>
                <a:spcPts val="0"/>
              </a:spcAft>
              <a:buNone/>
            </a:pPr>
            <a:r>
              <a:rPr lang="en-US" altLang="zh-CN" sz="1400" b="0" dirty="0"/>
              <a:t>[1] Eunsung Park, et al.</a:t>
            </a:r>
            <a:r>
              <a:rPr lang="zh-CN" altLang="en-US" sz="1400" b="0" dirty="0"/>
              <a:t> </a:t>
            </a:r>
            <a:r>
              <a:rPr lang="en-US" altLang="zh-CN" sz="1400" b="0" dirty="0"/>
              <a:t>11-25-0365-01-00bq-ppdu-format-for-immw</a:t>
            </a:r>
          </a:p>
          <a:p>
            <a:pPr marL="180975" indent="-180975" algn="just">
              <a:spcBef>
                <a:spcPts val="600"/>
              </a:spcBef>
              <a:spcAft>
                <a:spcPts val="0"/>
              </a:spcAft>
              <a:buNone/>
            </a:pPr>
            <a:r>
              <a:rPr lang="en-US" altLang="zh-CN" sz="1400" b="0" dirty="0"/>
              <a:t>[2] Rui Cao, et al. 11-25-0360-00-00bq-high-level-thoughts-on-immw-phy-design</a:t>
            </a:r>
          </a:p>
          <a:p>
            <a:pPr marL="180975" indent="-180975" algn="just">
              <a:spcBef>
                <a:spcPts val="600"/>
              </a:spcBef>
              <a:spcAft>
                <a:spcPts val="0"/>
              </a:spcAft>
              <a:buNone/>
            </a:pPr>
            <a:r>
              <a:rPr lang="en-US" altLang="zh-CN" sz="1400" b="0" dirty="0"/>
              <a:t>[3] IEEE Draft P802.11REVme_D7.0</a:t>
            </a:r>
          </a:p>
        </p:txBody>
      </p:sp>
      <p:sp>
        <p:nvSpPr>
          <p:cNvPr id="5" name="Slide Number Placeholder 4"/>
          <p:cNvSpPr>
            <a:spLocks noGrp="1"/>
          </p:cNvSpPr>
          <p:nvPr>
            <p:ph type="sldNum" sz="quarter" idx="12"/>
          </p:nvPr>
        </p:nvSpPr>
        <p:spPr/>
        <p:txBody>
          <a:bodyPr/>
          <a:lstStyle/>
          <a:p>
            <a:r>
              <a:rPr lang="en-US" dirty="0"/>
              <a:t>Slide </a:t>
            </a:r>
            <a:fld id="{A5ED327D-21C3-674C-981C-8A8BC9E6D25C}" type="slidenum">
              <a:rPr lang="en-US" smtClean="0"/>
              <a:pPr/>
              <a:t>11</a:t>
            </a:fld>
            <a:endParaRPr lang="en-US" dirty="0"/>
          </a:p>
        </p:txBody>
      </p:sp>
      <p:sp>
        <p:nvSpPr>
          <p:cNvPr id="9" name="Rectangle 2"/>
          <p:cNvSpPr txBox="1">
            <a:spLocks noChangeArrowheads="1"/>
          </p:cNvSpPr>
          <p:nvPr/>
        </p:nvSpPr>
        <p:spPr bwMode="auto">
          <a:xfrm>
            <a:off x="609600" y="756239"/>
            <a:ext cx="8001000" cy="5334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a:lstStyle>
          <a:p>
            <a:r>
              <a:rPr lang="en-IE" kern="0" dirty="0">
                <a:solidFill>
                  <a:schemeClr val="tx1"/>
                </a:solidFill>
              </a:rPr>
              <a:t>References</a:t>
            </a:r>
            <a:endParaRPr lang="en-US" kern="0" dirty="0">
              <a:solidFill>
                <a:schemeClr val="tx1"/>
              </a:solidFill>
            </a:endParaRPr>
          </a:p>
        </p:txBody>
      </p:sp>
    </p:spTree>
    <p:extLst>
      <p:ext uri="{BB962C8B-B14F-4D97-AF65-F5344CB8AC3E}">
        <p14:creationId xmlns:p14="http://schemas.microsoft.com/office/powerpoint/2010/main" val="41045038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dirty="0"/>
              <a:t>Slide </a:t>
            </a:r>
            <a:fld id="{EC42CFA8-65D8-C540-B090-A854712382F8}" type="slidenum">
              <a:rPr lang="en-US"/>
              <a:pPr/>
              <a:t>12</a:t>
            </a:fld>
            <a:endParaRPr lang="en-US" dirty="0"/>
          </a:p>
        </p:txBody>
      </p:sp>
      <p:sp>
        <p:nvSpPr>
          <p:cNvPr id="8" name="Rectangle 2"/>
          <p:cNvSpPr>
            <a:spLocks noGrp="1" noChangeArrowheads="1"/>
          </p:cNvSpPr>
          <p:nvPr>
            <p:ph type="title"/>
          </p:nvPr>
        </p:nvSpPr>
        <p:spPr>
          <a:xfrm>
            <a:off x="609600" y="762000"/>
            <a:ext cx="8001000" cy="533400"/>
          </a:xfrm>
          <a:noFill/>
          <a:ln/>
        </p:spPr>
        <p:txBody>
          <a:bodyPr/>
          <a:lstStyle/>
          <a:p>
            <a:r>
              <a:rPr lang="en-US" sz="2800" dirty="0">
                <a:solidFill>
                  <a:schemeClr val="tx1"/>
                </a:solidFill>
              </a:rPr>
              <a:t>Appendix </a:t>
            </a:r>
            <a:r>
              <a:rPr lang="en-US" altLang="zh-CN" sz="2800" dirty="0">
                <a:solidFill>
                  <a:schemeClr val="tx1"/>
                </a:solidFill>
              </a:rPr>
              <a:t>TRN related fields in 802.11ay </a:t>
            </a:r>
            <a:endParaRPr lang="en-US" sz="2800" dirty="0">
              <a:solidFill>
                <a:schemeClr val="tx1"/>
              </a:solidFill>
            </a:endParaRPr>
          </a:p>
        </p:txBody>
      </p:sp>
      <p:sp>
        <p:nvSpPr>
          <p:cNvPr id="7" name="文本框 6">
            <a:extLst>
              <a:ext uri="{FF2B5EF4-FFF2-40B4-BE49-F238E27FC236}">
                <a16:creationId xmlns:a16="http://schemas.microsoft.com/office/drawing/2014/main" id="{44EC2FA0-3B2F-4385-8A1A-F26843864845}"/>
              </a:ext>
            </a:extLst>
          </p:cNvPr>
          <p:cNvSpPr txBox="1"/>
          <p:nvPr/>
        </p:nvSpPr>
        <p:spPr>
          <a:xfrm>
            <a:off x="752475" y="1611023"/>
            <a:ext cx="7715250" cy="849463"/>
          </a:xfrm>
          <a:prstGeom prst="rect">
            <a:avLst/>
          </a:prstGeom>
          <a:noFill/>
        </p:spPr>
        <p:txBody>
          <a:bodyPr wrap="square">
            <a:spAutoFit/>
          </a:bodyPr>
          <a:lstStyle/>
          <a:p>
            <a:pPr marL="627063" indent="-269875" algn="just">
              <a:spcBef>
                <a:spcPct val="20000"/>
              </a:spcBef>
              <a:buFont typeface="Times New Roman" panose="02020603050405020304" pitchFamily="18" charset="0"/>
              <a:buChar char="–"/>
            </a:pPr>
            <a:endParaRPr lang="en-US" altLang="zh-CN" sz="1800" dirty="0">
              <a:latin typeface="Times New Roman" panose="02020603050405020304" pitchFamily="18" charset="0"/>
              <a:cs typeface="Times New Roman" panose="02020603050405020304" pitchFamily="18" charset="0"/>
            </a:endParaRPr>
          </a:p>
          <a:p>
            <a:pPr marL="627063" indent="-269875" algn="just">
              <a:spcBef>
                <a:spcPct val="20000"/>
              </a:spcBef>
              <a:buFont typeface="Times New Roman" panose="02020603050405020304" pitchFamily="18" charset="0"/>
              <a:buChar char="–"/>
            </a:pPr>
            <a:endParaRPr lang="en-US" altLang="zh-CN" sz="1600" dirty="0">
              <a:latin typeface="Times New Roman" panose="02020603050405020304" pitchFamily="18" charset="0"/>
              <a:cs typeface="Times New Roman" panose="02020603050405020304" pitchFamily="18" charset="0"/>
            </a:endParaRPr>
          </a:p>
          <a:p>
            <a:pPr algn="just"/>
            <a:endParaRPr lang="en-US" altLang="zh-CN" sz="1200" kern="1200" dirty="0">
              <a:latin typeface="Times New Roman" panose="02020603050405020304" pitchFamily="18" charset="0"/>
              <a:cs typeface="Times New Roman" panose="02020603050405020304" pitchFamily="18" charset="0"/>
            </a:endParaRPr>
          </a:p>
        </p:txBody>
      </p:sp>
      <p:sp>
        <p:nvSpPr>
          <p:cNvPr id="9" name="文本框 8">
            <a:extLst>
              <a:ext uri="{FF2B5EF4-FFF2-40B4-BE49-F238E27FC236}">
                <a16:creationId xmlns:a16="http://schemas.microsoft.com/office/drawing/2014/main" id="{BE24582D-3F9A-46F7-8F2F-8F42DA46171C}"/>
              </a:ext>
            </a:extLst>
          </p:cNvPr>
          <p:cNvSpPr txBox="1"/>
          <p:nvPr/>
        </p:nvSpPr>
        <p:spPr>
          <a:xfrm>
            <a:off x="609601" y="1752600"/>
            <a:ext cx="7620000" cy="707886"/>
          </a:xfrm>
          <a:prstGeom prst="rect">
            <a:avLst/>
          </a:prstGeom>
          <a:noFill/>
        </p:spPr>
        <p:txBody>
          <a:bodyPr wrap="square">
            <a:spAutoFit/>
          </a:bodyPr>
          <a:lstStyle/>
          <a:p>
            <a:pPr marL="342900" indent="-342900" algn="just">
              <a:spcBef>
                <a:spcPct val="20000"/>
              </a:spcBef>
              <a:buFontTx/>
              <a:buChar char="•"/>
            </a:pPr>
            <a:r>
              <a:rPr lang="en-US" altLang="zh-CN" sz="2000" b="1" dirty="0">
                <a:latin typeface="Times New Roman" panose="02020603050405020304" pitchFamily="18" charset="0"/>
                <a:cs typeface="Times New Roman" panose="02020603050405020304" pitchFamily="18" charset="0"/>
              </a:rPr>
              <a:t>Note that in 802.11ay, there exist many TRN related fields in its preamble. </a:t>
            </a:r>
          </a:p>
        </p:txBody>
      </p:sp>
      <p:graphicFrame>
        <p:nvGraphicFramePr>
          <p:cNvPr id="3" name="表格 3">
            <a:extLst>
              <a:ext uri="{FF2B5EF4-FFF2-40B4-BE49-F238E27FC236}">
                <a16:creationId xmlns:a16="http://schemas.microsoft.com/office/drawing/2014/main" id="{D0EAF52C-8C15-4282-AF09-24D40B10EDE3}"/>
              </a:ext>
            </a:extLst>
          </p:cNvPr>
          <p:cNvGraphicFramePr>
            <a:graphicFrameLocks noGrp="1"/>
          </p:cNvGraphicFramePr>
          <p:nvPr>
            <p:extLst>
              <p:ext uri="{D42A27DB-BD31-4B8C-83A1-F6EECF244321}">
                <p14:modId xmlns:p14="http://schemas.microsoft.com/office/powerpoint/2010/main" val="3949687127"/>
              </p:ext>
            </p:extLst>
          </p:nvPr>
        </p:nvGraphicFramePr>
        <p:xfrm>
          <a:off x="1392237" y="2924490"/>
          <a:ext cx="6515100" cy="1280160"/>
        </p:xfrm>
        <a:graphic>
          <a:graphicData uri="http://schemas.openxmlformats.org/drawingml/2006/table">
            <a:tbl>
              <a:tblPr firstRow="1" bandRow="1">
                <a:tableStyleId>{5940675A-B579-460E-94D1-54222C63F5DA}</a:tableStyleId>
              </a:tblPr>
              <a:tblGrid>
                <a:gridCol w="1628775">
                  <a:extLst>
                    <a:ext uri="{9D8B030D-6E8A-4147-A177-3AD203B41FA5}">
                      <a16:colId xmlns:a16="http://schemas.microsoft.com/office/drawing/2014/main" val="1732392836"/>
                    </a:ext>
                  </a:extLst>
                </a:gridCol>
                <a:gridCol w="504825">
                  <a:extLst>
                    <a:ext uri="{9D8B030D-6E8A-4147-A177-3AD203B41FA5}">
                      <a16:colId xmlns:a16="http://schemas.microsoft.com/office/drawing/2014/main" val="1881526936"/>
                    </a:ext>
                  </a:extLst>
                </a:gridCol>
                <a:gridCol w="1600200">
                  <a:extLst>
                    <a:ext uri="{9D8B030D-6E8A-4147-A177-3AD203B41FA5}">
                      <a16:colId xmlns:a16="http://schemas.microsoft.com/office/drawing/2014/main" val="3439816384"/>
                    </a:ext>
                  </a:extLst>
                </a:gridCol>
                <a:gridCol w="533400">
                  <a:extLst>
                    <a:ext uri="{9D8B030D-6E8A-4147-A177-3AD203B41FA5}">
                      <a16:colId xmlns:a16="http://schemas.microsoft.com/office/drawing/2014/main" val="3280175514"/>
                    </a:ext>
                  </a:extLst>
                </a:gridCol>
                <a:gridCol w="1704975">
                  <a:extLst>
                    <a:ext uri="{9D8B030D-6E8A-4147-A177-3AD203B41FA5}">
                      <a16:colId xmlns:a16="http://schemas.microsoft.com/office/drawing/2014/main" val="2171450674"/>
                    </a:ext>
                  </a:extLst>
                </a:gridCol>
                <a:gridCol w="542925">
                  <a:extLst>
                    <a:ext uri="{9D8B030D-6E8A-4147-A177-3AD203B41FA5}">
                      <a16:colId xmlns:a16="http://schemas.microsoft.com/office/drawing/2014/main" val="411680074"/>
                    </a:ext>
                  </a:extLst>
                </a:gridCol>
              </a:tblGrid>
              <a:tr h="161638">
                <a:tc>
                  <a:txBody>
                    <a:bodyPr/>
                    <a:lstStyle/>
                    <a:p>
                      <a:r>
                        <a:rPr lang="en-US" sz="1000" b="0" i="0" dirty="0">
                          <a:solidFill>
                            <a:srgbClr val="000000"/>
                          </a:solidFill>
                          <a:effectLst/>
                          <a:latin typeface="TimesNewRoman"/>
                        </a:rPr>
                        <a:t>EDMG TRN Length</a:t>
                      </a:r>
                      <a:endParaRPr lang="en-US" sz="1000" dirty="0">
                        <a:effectLst/>
                      </a:endParaRPr>
                    </a:p>
                  </a:txBody>
                  <a:tcPr anchor="ctr">
                    <a:solidFill>
                      <a:schemeClr val="bg1">
                        <a:lumMod val="95000"/>
                      </a:schemeClr>
                    </a:solidFill>
                  </a:tcPr>
                </a:tc>
                <a:tc>
                  <a:txBody>
                    <a:bodyPr/>
                    <a:lstStyle/>
                    <a:p>
                      <a:r>
                        <a:rPr lang="en-US" altLang="zh-CN" sz="1000" dirty="0"/>
                        <a:t>8 bits</a:t>
                      </a:r>
                      <a:endParaRPr lang="zh-CN" altLang="en-US" sz="1000" dirty="0"/>
                    </a:p>
                  </a:txBody>
                  <a:tcPr/>
                </a:tc>
                <a:tc>
                  <a:txBody>
                    <a:bodyPr/>
                    <a:lstStyle/>
                    <a:p>
                      <a:r>
                        <a:rPr lang="en-US" sz="1000" b="0" i="0" dirty="0">
                          <a:solidFill>
                            <a:srgbClr val="000000"/>
                          </a:solidFill>
                          <a:effectLst/>
                          <a:latin typeface="TimesNewRoman"/>
                        </a:rPr>
                        <a:t>EDMG TRN-Unit N</a:t>
                      </a:r>
                      <a:endParaRPr lang="en-US" sz="1000" dirty="0">
                        <a:effectLst/>
                      </a:endParaRPr>
                    </a:p>
                  </a:txBody>
                  <a:tcPr anchor="ctr">
                    <a:solidFill>
                      <a:schemeClr val="bg1">
                        <a:lumMod val="95000"/>
                      </a:schemeClr>
                    </a:solidFill>
                  </a:tcPr>
                </a:tc>
                <a:tc>
                  <a:txBody>
                    <a:bodyPr/>
                    <a:lstStyle/>
                    <a:p>
                      <a:r>
                        <a:rPr lang="en-US" altLang="zh-CN" sz="1000" dirty="0"/>
                        <a:t>2 bits</a:t>
                      </a:r>
                      <a:endParaRPr lang="zh-CN" altLang="en-US" sz="1000" dirty="0"/>
                    </a:p>
                  </a:txBody>
                  <a:tcPr/>
                </a:tc>
                <a:tc>
                  <a:txBody>
                    <a:bodyPr/>
                    <a:lstStyle/>
                    <a:p>
                      <a:r>
                        <a:rPr lang="en-US" sz="900" b="0" i="0" dirty="0">
                          <a:solidFill>
                            <a:srgbClr val="000000"/>
                          </a:solidFill>
                          <a:effectLst/>
                          <a:latin typeface="TimesNewRoman"/>
                        </a:rPr>
                        <a:t>DMG TRN</a:t>
                      </a:r>
                      <a:endParaRPr lang="en-US" dirty="0">
                        <a:effectLst/>
                      </a:endParaRPr>
                    </a:p>
                  </a:txBody>
                  <a:tcPr anchor="ctr">
                    <a:solidFill>
                      <a:schemeClr val="bg1">
                        <a:lumMod val="95000"/>
                      </a:schemeClr>
                    </a:solidFill>
                  </a:tcPr>
                </a:tc>
                <a:tc>
                  <a:txBody>
                    <a:bodyPr/>
                    <a:lstStyle/>
                    <a:p>
                      <a:r>
                        <a:rPr lang="en-US" altLang="zh-CN" sz="1000" dirty="0"/>
                        <a:t>1 bits</a:t>
                      </a:r>
                      <a:endParaRPr lang="zh-CN" altLang="en-US" sz="1000" dirty="0"/>
                    </a:p>
                  </a:txBody>
                  <a:tcPr/>
                </a:tc>
                <a:extLst>
                  <a:ext uri="{0D108BD9-81ED-4DB2-BD59-A6C34878D82A}">
                    <a16:rowId xmlns:a16="http://schemas.microsoft.com/office/drawing/2014/main" val="265635424"/>
                  </a:ext>
                </a:extLst>
              </a:tr>
              <a:tr h="262662">
                <a:tc>
                  <a:txBody>
                    <a:bodyPr/>
                    <a:lstStyle/>
                    <a:p>
                      <a:r>
                        <a:rPr lang="en-US" sz="1000" b="0" i="0" dirty="0">
                          <a:solidFill>
                            <a:srgbClr val="000000"/>
                          </a:solidFill>
                          <a:effectLst/>
                          <a:latin typeface="TimesNewRoman"/>
                        </a:rPr>
                        <a:t>RX TRN-Units per Each TX TRN-Unit</a:t>
                      </a:r>
                      <a:endParaRPr lang="en-US" sz="1000" dirty="0">
                        <a:effectLst/>
                      </a:endParaRPr>
                    </a:p>
                  </a:txBody>
                  <a:tcPr anchor="ctr">
                    <a:solidFill>
                      <a:schemeClr val="bg1">
                        <a:lumMod val="95000"/>
                      </a:schemeClr>
                    </a:solidFill>
                  </a:tcPr>
                </a:tc>
                <a:tc>
                  <a:txBody>
                    <a:bodyPr/>
                    <a:lstStyle/>
                    <a:p>
                      <a:r>
                        <a:rPr lang="en-US" altLang="zh-CN" sz="1000" dirty="0"/>
                        <a:t>8 bits</a:t>
                      </a:r>
                      <a:endParaRPr lang="zh-CN" altLang="en-US" sz="1000" dirty="0"/>
                    </a:p>
                  </a:txBody>
                  <a:tcPr/>
                </a:tc>
                <a:tc>
                  <a:txBody>
                    <a:bodyPr/>
                    <a:lstStyle/>
                    <a:p>
                      <a:r>
                        <a:rPr lang="en-US" sz="1000" b="0" i="0" dirty="0">
                          <a:solidFill>
                            <a:srgbClr val="000000"/>
                          </a:solidFill>
                          <a:effectLst/>
                          <a:latin typeface="TimesNewRoman"/>
                        </a:rPr>
                        <a:t>TRN Subfield Sequence Length</a:t>
                      </a:r>
                      <a:endParaRPr lang="en-US" sz="1000" dirty="0">
                        <a:effectLst/>
                      </a:endParaRPr>
                    </a:p>
                  </a:txBody>
                  <a:tcPr anchor="ctr">
                    <a:solidFill>
                      <a:schemeClr val="bg1">
                        <a:lumMod val="95000"/>
                      </a:schemeClr>
                    </a:solidFill>
                  </a:tcPr>
                </a:tc>
                <a:tc>
                  <a:txBody>
                    <a:bodyPr/>
                    <a:lstStyle/>
                    <a:p>
                      <a:r>
                        <a:rPr lang="en-US" altLang="zh-CN" sz="1000" dirty="0"/>
                        <a:t>2 bits</a:t>
                      </a:r>
                      <a:endParaRPr lang="zh-CN" altLang="en-US" sz="1000" dirty="0"/>
                    </a:p>
                  </a:txBody>
                  <a:tcPr/>
                </a:tc>
                <a:tc>
                  <a:txBody>
                    <a:bodyPr/>
                    <a:lstStyle/>
                    <a:p>
                      <a:r>
                        <a:rPr lang="en-US" sz="900" b="0" i="0" dirty="0">
                          <a:solidFill>
                            <a:srgbClr val="000000"/>
                          </a:solidFill>
                          <a:effectLst/>
                          <a:latin typeface="TimesNewRoman"/>
                        </a:rPr>
                        <a:t>Number of Transmit Chains</a:t>
                      </a:r>
                      <a:endParaRPr lang="en-US" dirty="0">
                        <a:effectLst/>
                      </a:endParaRPr>
                    </a:p>
                  </a:txBody>
                  <a:tcPr anchor="ctr">
                    <a:solidFill>
                      <a:schemeClr val="bg1">
                        <a:lumMod val="95000"/>
                      </a:schemeClr>
                    </a:solidFill>
                  </a:tcPr>
                </a:tc>
                <a:tc>
                  <a:txBody>
                    <a:bodyPr/>
                    <a:lstStyle/>
                    <a:p>
                      <a:r>
                        <a:rPr lang="en-US" altLang="zh-CN" sz="1000" dirty="0"/>
                        <a:t>3 bits</a:t>
                      </a:r>
                      <a:endParaRPr lang="zh-CN" altLang="en-US" sz="1000" dirty="0"/>
                    </a:p>
                  </a:txBody>
                  <a:tcPr/>
                </a:tc>
                <a:extLst>
                  <a:ext uri="{0D108BD9-81ED-4DB2-BD59-A6C34878D82A}">
                    <a16:rowId xmlns:a16="http://schemas.microsoft.com/office/drawing/2014/main" val="686847216"/>
                  </a:ext>
                </a:extLst>
              </a:tr>
              <a:tr h="262662">
                <a:tc>
                  <a:txBody>
                    <a:bodyPr/>
                    <a:lstStyle/>
                    <a:p>
                      <a:r>
                        <a:rPr lang="en-US" sz="1000" b="0" i="0" dirty="0">
                          <a:solidFill>
                            <a:srgbClr val="000000"/>
                          </a:solidFill>
                          <a:effectLst/>
                          <a:latin typeface="TimesNewRoman"/>
                        </a:rPr>
                        <a:t>EDMG TRN-Unit P</a:t>
                      </a:r>
                      <a:endParaRPr lang="en-US" sz="1000" dirty="0">
                        <a:effectLst/>
                      </a:endParaRPr>
                    </a:p>
                  </a:txBody>
                  <a:tcPr anchor="ctr">
                    <a:solidFill>
                      <a:schemeClr val="bg1">
                        <a:lumMod val="95000"/>
                      </a:schemeClr>
                    </a:solidFill>
                  </a:tcPr>
                </a:tc>
                <a:tc>
                  <a:txBody>
                    <a:bodyPr/>
                    <a:lstStyle/>
                    <a:p>
                      <a:r>
                        <a:rPr lang="en-US" altLang="zh-CN" sz="1000" dirty="0"/>
                        <a:t>2 bits</a:t>
                      </a:r>
                      <a:endParaRPr lang="zh-CN" altLang="en-US" sz="1000" dirty="0"/>
                    </a:p>
                  </a:txBody>
                  <a:tcPr/>
                </a:tc>
                <a:tc>
                  <a:txBody>
                    <a:bodyPr/>
                    <a:lstStyle/>
                    <a:p>
                      <a:r>
                        <a:rPr lang="en-US" sz="1000" b="0" i="0" dirty="0">
                          <a:solidFill>
                            <a:srgbClr val="000000"/>
                          </a:solidFill>
                          <a:effectLst/>
                          <a:latin typeface="TimesNewRoman"/>
                        </a:rPr>
                        <a:t>TRN-Unit RX Pattern</a:t>
                      </a:r>
                      <a:endParaRPr lang="en-US" sz="1000" dirty="0">
                        <a:effectLst/>
                      </a:endParaRPr>
                    </a:p>
                  </a:txBody>
                  <a:tcPr anchor="ctr">
                    <a:solidFill>
                      <a:schemeClr val="bg1">
                        <a:lumMod val="95000"/>
                      </a:schemeClr>
                    </a:solidFill>
                  </a:tcPr>
                </a:tc>
                <a:tc>
                  <a:txBody>
                    <a:bodyPr/>
                    <a:lstStyle/>
                    <a:p>
                      <a:r>
                        <a:rPr lang="en-US" altLang="zh-CN" sz="1000" dirty="0"/>
                        <a:t>1 bits</a:t>
                      </a:r>
                      <a:endParaRPr lang="zh-CN" altLang="en-US" sz="1000"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altLang="zh-CN" sz="1000" b="0" i="0" dirty="0">
                          <a:solidFill>
                            <a:srgbClr val="000000"/>
                          </a:solidFill>
                          <a:effectLst/>
                          <a:latin typeface="TimesNewRoman"/>
                        </a:rPr>
                        <a:t>Dual Polarization TRN Training</a:t>
                      </a:r>
                      <a:endParaRPr lang="en-US" altLang="zh-CN" sz="1000" dirty="0">
                        <a:effectLst/>
                      </a:endParaRPr>
                    </a:p>
                  </a:txBody>
                  <a:tcPr>
                    <a:solidFill>
                      <a:schemeClr val="bg1">
                        <a:lumMod val="95000"/>
                      </a:schemeClr>
                    </a:solidFill>
                  </a:tcPr>
                </a:tc>
                <a:tc>
                  <a:txBody>
                    <a:bodyPr/>
                    <a:lstStyle/>
                    <a:p>
                      <a:r>
                        <a:rPr lang="en-US" altLang="zh-CN" sz="1000" dirty="0"/>
                        <a:t>1 bits</a:t>
                      </a:r>
                      <a:endParaRPr lang="zh-CN" altLang="en-US" sz="1000" dirty="0"/>
                    </a:p>
                  </a:txBody>
                  <a:tcPr/>
                </a:tc>
                <a:extLst>
                  <a:ext uri="{0D108BD9-81ED-4DB2-BD59-A6C34878D82A}">
                    <a16:rowId xmlns:a16="http://schemas.microsoft.com/office/drawing/2014/main" val="2742706360"/>
                  </a:ext>
                </a:extLst>
              </a:tr>
              <a:tr h="161638">
                <a:tc>
                  <a:txBody>
                    <a:bodyPr/>
                    <a:lstStyle/>
                    <a:p>
                      <a:r>
                        <a:rPr lang="en-US" sz="1000" b="0" i="0" dirty="0">
                          <a:solidFill>
                            <a:srgbClr val="000000"/>
                          </a:solidFill>
                          <a:effectLst/>
                          <a:latin typeface="TimesNewRoman"/>
                        </a:rPr>
                        <a:t>EDMG TRN-Unit M</a:t>
                      </a:r>
                      <a:endParaRPr lang="en-US" sz="1000" dirty="0">
                        <a:effectLst/>
                      </a:endParaRPr>
                    </a:p>
                  </a:txBody>
                  <a:tcPr anchor="ctr">
                    <a:solidFill>
                      <a:schemeClr val="bg1">
                        <a:lumMod val="95000"/>
                      </a:schemeClr>
                    </a:solidFill>
                  </a:tcPr>
                </a:tc>
                <a:tc>
                  <a:txBody>
                    <a:bodyPr/>
                    <a:lstStyle/>
                    <a:p>
                      <a:r>
                        <a:rPr lang="en-US" altLang="zh-CN" sz="1000" dirty="0"/>
                        <a:t>4 bits</a:t>
                      </a:r>
                      <a:endParaRPr lang="zh-CN" altLang="en-US" sz="1000" dirty="0"/>
                    </a:p>
                  </a:txBody>
                  <a:tcPr/>
                </a:tc>
                <a:tc>
                  <a:txBody>
                    <a:bodyPr/>
                    <a:lstStyle/>
                    <a:p>
                      <a:r>
                        <a:rPr lang="en-US" sz="1000" b="0" i="0" dirty="0">
                          <a:solidFill>
                            <a:srgbClr val="000000"/>
                          </a:solidFill>
                          <a:effectLst/>
                          <a:latin typeface="TimesNewRoman"/>
                        </a:rPr>
                        <a:t>TRN Aggregation</a:t>
                      </a:r>
                      <a:endParaRPr lang="en-US" sz="1000" dirty="0">
                        <a:effectLst/>
                      </a:endParaRPr>
                    </a:p>
                  </a:txBody>
                  <a:tcPr anchor="ctr">
                    <a:solidFill>
                      <a:schemeClr val="bg1">
                        <a:lumMod val="95000"/>
                      </a:schemeClr>
                    </a:solidFill>
                  </a:tcPr>
                </a:tc>
                <a:tc>
                  <a:txBody>
                    <a:bodyPr/>
                    <a:lstStyle/>
                    <a:p>
                      <a:r>
                        <a:rPr lang="en-US" altLang="zh-CN" sz="1000" dirty="0"/>
                        <a:t>1 bits</a:t>
                      </a:r>
                      <a:endParaRPr lang="zh-CN" altLang="en-US" sz="1000" dirty="0"/>
                    </a:p>
                  </a:txBody>
                  <a:tcPr/>
                </a:tc>
                <a:tc>
                  <a:txBody>
                    <a:bodyPr/>
                    <a:lstStyle/>
                    <a:p>
                      <a:r>
                        <a:rPr lang="en-US" altLang="zh-CN" sz="1000" b="1" dirty="0"/>
                        <a:t>…</a:t>
                      </a:r>
                      <a:endParaRPr lang="zh-CN" altLang="en-US" sz="1000" b="1" dirty="0"/>
                    </a:p>
                  </a:txBody>
                  <a:tcPr/>
                </a:tc>
                <a:tc>
                  <a:txBody>
                    <a:bodyPr/>
                    <a:lstStyle/>
                    <a:p>
                      <a:r>
                        <a:rPr lang="en-US" altLang="zh-CN" sz="1000" b="1" dirty="0"/>
                        <a:t>…</a:t>
                      </a:r>
                      <a:endParaRPr lang="zh-CN" altLang="en-US" sz="1000" b="1" dirty="0"/>
                    </a:p>
                  </a:txBody>
                  <a:tcPr/>
                </a:tc>
                <a:extLst>
                  <a:ext uri="{0D108BD9-81ED-4DB2-BD59-A6C34878D82A}">
                    <a16:rowId xmlns:a16="http://schemas.microsoft.com/office/drawing/2014/main" val="1805709979"/>
                  </a:ext>
                </a:extLst>
              </a:tr>
            </a:tbl>
          </a:graphicData>
        </a:graphic>
      </p:graphicFrame>
      <p:sp>
        <p:nvSpPr>
          <p:cNvPr id="10" name="文本框 9">
            <a:extLst>
              <a:ext uri="{FF2B5EF4-FFF2-40B4-BE49-F238E27FC236}">
                <a16:creationId xmlns:a16="http://schemas.microsoft.com/office/drawing/2014/main" id="{04614C71-331E-41EF-B33F-B4DEADF9BB9F}"/>
              </a:ext>
            </a:extLst>
          </p:cNvPr>
          <p:cNvSpPr txBox="1"/>
          <p:nvPr/>
        </p:nvSpPr>
        <p:spPr>
          <a:xfrm>
            <a:off x="2667000" y="2579132"/>
            <a:ext cx="4572000" cy="338554"/>
          </a:xfrm>
          <a:prstGeom prst="rect">
            <a:avLst/>
          </a:prstGeom>
          <a:noFill/>
        </p:spPr>
        <p:txBody>
          <a:bodyPr wrap="square">
            <a:spAutoFit/>
          </a:bodyPr>
          <a:lstStyle/>
          <a:p>
            <a:r>
              <a:rPr lang="en-US" altLang="zh-CN" sz="1600" dirty="0">
                <a:latin typeface="Times New Roman" panose="02020603050405020304" pitchFamily="18" charset="0"/>
                <a:cs typeface="Times New Roman" panose="02020603050405020304" pitchFamily="18" charset="0"/>
              </a:rPr>
              <a:t>Table: Some TRN related fields in 802.11ay </a:t>
            </a:r>
            <a:endParaRPr lang="zh-CN" altLang="en-US" sz="1600" dirty="0"/>
          </a:p>
        </p:txBody>
      </p:sp>
    </p:spTree>
    <p:extLst>
      <p:ext uri="{BB962C8B-B14F-4D97-AF65-F5344CB8AC3E}">
        <p14:creationId xmlns:p14="http://schemas.microsoft.com/office/powerpoint/2010/main" val="39940962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内容占位符 2">
            <a:extLst>
              <a:ext uri="{FF2B5EF4-FFF2-40B4-BE49-F238E27FC236}">
                <a16:creationId xmlns:a16="http://schemas.microsoft.com/office/drawing/2014/main" id="{922C55DB-D857-4D89-B0FD-112BDDB361D7}"/>
              </a:ext>
            </a:extLst>
          </p:cNvPr>
          <p:cNvSpPr>
            <a:spLocks noGrp="1"/>
          </p:cNvSpPr>
          <p:nvPr>
            <p:ph idx="1"/>
          </p:nvPr>
        </p:nvSpPr>
        <p:spPr>
          <a:xfrm>
            <a:off x="734615" y="1676400"/>
            <a:ext cx="7674769" cy="2590800"/>
          </a:xfrm>
        </p:spPr>
        <p:txBody>
          <a:bodyPr/>
          <a:lstStyle/>
          <a:p>
            <a:pPr algn="just">
              <a:spcBef>
                <a:spcPts val="0"/>
              </a:spcBef>
              <a:buSzPct val="100000"/>
            </a:pPr>
            <a:r>
              <a:rPr lang="en-US" altLang="zh-CN" sz="2000" dirty="0">
                <a:solidFill>
                  <a:schemeClr val="dk1"/>
                </a:solidFill>
                <a:cs typeface="Times New Roman"/>
              </a:rPr>
              <a:t>The format of IMMW PPDU has been discussed in some proposals, where the TRN was also mentioned:</a:t>
            </a:r>
          </a:p>
          <a:p>
            <a:pPr marL="627063" indent="-269875" algn="just">
              <a:buSzPct val="100000"/>
              <a:buFont typeface="Times New Roman" panose="02020603050405020304" pitchFamily="18" charset="0"/>
              <a:buChar char="–"/>
            </a:pPr>
            <a:r>
              <a:rPr lang="en-US" altLang="zh-CN" sz="1600" b="0" kern="1200" dirty="0">
                <a:latin typeface="Times New Roman" panose="02020603050405020304" pitchFamily="18" charset="0"/>
                <a:cs typeface="Times New Roman" panose="02020603050405020304" pitchFamily="18" charset="0"/>
              </a:rPr>
              <a:t>In</a:t>
            </a:r>
            <a:r>
              <a:rPr lang="zh-CN" altLang="en-US" sz="1600" b="0" kern="1200" dirty="0">
                <a:latin typeface="Times New Roman" panose="02020603050405020304" pitchFamily="18" charset="0"/>
                <a:cs typeface="Times New Roman" panose="02020603050405020304" pitchFamily="18" charset="0"/>
              </a:rPr>
              <a:t> </a:t>
            </a:r>
            <a:r>
              <a:rPr lang="en-US" altLang="zh-CN" sz="1600" b="0" kern="1200" dirty="0">
                <a:latin typeface="Times New Roman" panose="02020603050405020304" pitchFamily="18" charset="0"/>
                <a:cs typeface="Times New Roman" panose="02020603050405020304" pitchFamily="18" charset="0"/>
              </a:rPr>
              <a:t>[1], the authors mentioned that the TRN could be further considered but there was no detailed discussion.</a:t>
            </a:r>
          </a:p>
          <a:p>
            <a:pPr marL="627063" lvl="1" indent="-269875" algn="just">
              <a:buSzPct val="100000"/>
              <a:buFont typeface="Times New Roman" panose="02020603050405020304" pitchFamily="18" charset="0"/>
              <a:buChar char="–"/>
            </a:pPr>
            <a:r>
              <a:rPr lang="en-US" altLang="zh-CN" sz="1600" kern="1200" dirty="0">
                <a:latin typeface="Times New Roman" panose="02020603050405020304" pitchFamily="18" charset="0"/>
                <a:ea typeface="+mn-ea"/>
                <a:cs typeface="Times New Roman" panose="02020603050405020304" pitchFamily="18" charset="0"/>
              </a:rPr>
              <a:t>In [2], the authors mentioned that for the IMMW NDP, one TRN field could be used for channel sounding and more TRN fields could be included for the beam training.</a:t>
            </a:r>
          </a:p>
          <a:p>
            <a:pPr algn="just">
              <a:spcBef>
                <a:spcPts val="0"/>
              </a:spcBef>
              <a:buSzPct val="100000"/>
            </a:pPr>
            <a:endParaRPr lang="en-US" altLang="zh-CN" sz="1400" dirty="0">
              <a:solidFill>
                <a:schemeClr val="dk1"/>
              </a:solidFill>
              <a:cs typeface="Times New Roman"/>
            </a:endParaRPr>
          </a:p>
          <a:p>
            <a:pPr algn="just">
              <a:spcBef>
                <a:spcPts val="0"/>
              </a:spcBef>
              <a:buSzPct val="100000"/>
            </a:pPr>
            <a:r>
              <a:rPr lang="en-US" altLang="zh-CN" sz="2000" dirty="0">
                <a:solidFill>
                  <a:schemeClr val="dk1"/>
                </a:solidFill>
                <a:cs typeface="Times New Roman"/>
              </a:rPr>
              <a:t>We find that there is a lack of detailed discussions on TRN field. In this proposal, the followings on TRN are discussed:</a:t>
            </a:r>
          </a:p>
          <a:p>
            <a:pPr marL="627063" lvl="1" indent="-269875" algn="just">
              <a:buSzPct val="100000"/>
              <a:buFont typeface="Times New Roman" panose="02020603050405020304" pitchFamily="18" charset="0"/>
              <a:buChar char="–"/>
            </a:pPr>
            <a:r>
              <a:rPr lang="en-US" altLang="zh-CN" sz="1600" kern="1200" dirty="0">
                <a:latin typeface="Times New Roman" panose="02020603050405020304" pitchFamily="18" charset="0"/>
                <a:ea typeface="+mn-ea"/>
                <a:cs typeface="Times New Roman" panose="02020603050405020304" pitchFamily="18" charset="0"/>
              </a:rPr>
              <a:t>TRN field structure in 802.11ad </a:t>
            </a:r>
          </a:p>
          <a:p>
            <a:pPr marL="627063" lvl="1" indent="-269875" algn="just">
              <a:buSzPct val="100000"/>
              <a:buFont typeface="Times New Roman" panose="02020603050405020304" pitchFamily="18" charset="0"/>
              <a:buChar char="–"/>
            </a:pPr>
            <a:r>
              <a:rPr lang="en-US" altLang="zh-CN" sz="1600" kern="1200" dirty="0">
                <a:latin typeface="Times New Roman" panose="02020603050405020304" pitchFamily="18" charset="0"/>
                <a:ea typeface="+mn-ea"/>
                <a:cs typeface="Times New Roman" panose="02020603050405020304" pitchFamily="18" charset="0"/>
              </a:rPr>
              <a:t>TRN field structure in 802.11ay </a:t>
            </a:r>
          </a:p>
          <a:p>
            <a:pPr marL="627063" lvl="1" indent="-269875" algn="just">
              <a:buSzPct val="100000"/>
              <a:buFont typeface="Times New Roman" panose="02020603050405020304" pitchFamily="18" charset="0"/>
              <a:buChar char="–"/>
            </a:pPr>
            <a:r>
              <a:rPr lang="en-US" altLang="zh-CN" sz="1600" kern="1200" dirty="0">
                <a:latin typeface="Times New Roman" panose="02020603050405020304" pitchFamily="18" charset="0"/>
                <a:ea typeface="+mn-ea"/>
                <a:cs typeface="Times New Roman" panose="02020603050405020304" pitchFamily="18" charset="0"/>
              </a:rPr>
              <a:t>Considerations for 802.11bq (IMMW)</a:t>
            </a:r>
          </a:p>
          <a:p>
            <a:pPr algn="just">
              <a:spcBef>
                <a:spcPts val="0"/>
              </a:spcBef>
              <a:buSzPct val="100000"/>
            </a:pPr>
            <a:endParaRPr lang="en-US" altLang="zh-CN" sz="2000" dirty="0">
              <a:solidFill>
                <a:schemeClr val="dk1"/>
              </a:solidFill>
              <a:cs typeface="Times New Roman"/>
            </a:endParaRPr>
          </a:p>
          <a:p>
            <a:pPr algn="just">
              <a:spcBef>
                <a:spcPts val="0"/>
              </a:spcBef>
              <a:buSzPct val="100000"/>
            </a:pPr>
            <a:endParaRPr lang="en-US" altLang="zh-CN" sz="1000" kern="1200" dirty="0">
              <a:highlight>
                <a:srgbClr val="FFFF00"/>
              </a:highlight>
              <a:latin typeface="Times New Roman" panose="02020603050405020304" pitchFamily="18" charset="0"/>
              <a:cs typeface="Times New Roman" panose="02020603050405020304" pitchFamily="18" charset="0"/>
            </a:endParaRPr>
          </a:p>
        </p:txBody>
      </p:sp>
      <p:sp>
        <p:nvSpPr>
          <p:cNvPr id="7" name="Rectangle 2">
            <a:extLst>
              <a:ext uri="{FF2B5EF4-FFF2-40B4-BE49-F238E27FC236}">
                <a16:creationId xmlns:a16="http://schemas.microsoft.com/office/drawing/2014/main" id="{8A00B72C-D263-48F6-B480-AEB4CDED9032}"/>
              </a:ext>
            </a:extLst>
          </p:cNvPr>
          <p:cNvSpPr>
            <a:spLocks noGrp="1" noChangeArrowheads="1"/>
          </p:cNvSpPr>
          <p:nvPr>
            <p:ph type="title"/>
          </p:nvPr>
        </p:nvSpPr>
        <p:spPr>
          <a:xfrm>
            <a:off x="609600" y="762000"/>
            <a:ext cx="8001000" cy="533400"/>
          </a:xfrm>
          <a:noFill/>
          <a:ln/>
        </p:spPr>
        <p:txBody>
          <a:bodyPr/>
          <a:lstStyle/>
          <a:p>
            <a:r>
              <a:rPr lang="en-US" sz="2800" dirty="0">
                <a:solidFill>
                  <a:schemeClr val="tx1"/>
                </a:solidFill>
              </a:rPr>
              <a:t>Training (TRN) field</a:t>
            </a:r>
            <a:endParaRPr lang="en-US" dirty="0">
              <a:solidFill>
                <a:schemeClr val="tx1"/>
              </a:solidFill>
            </a:endParaRPr>
          </a:p>
        </p:txBody>
      </p:sp>
    </p:spTree>
    <p:extLst>
      <p:ext uri="{BB962C8B-B14F-4D97-AF65-F5344CB8AC3E}">
        <p14:creationId xmlns:p14="http://schemas.microsoft.com/office/powerpoint/2010/main" val="34662453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dirty="0"/>
              <a:t>Slide </a:t>
            </a:r>
            <a:fld id="{EC42CFA8-65D8-C540-B090-A854712382F8}" type="slidenum">
              <a:rPr lang="en-US"/>
              <a:pPr/>
              <a:t>3</a:t>
            </a:fld>
            <a:endParaRPr lang="en-US" dirty="0"/>
          </a:p>
        </p:txBody>
      </p:sp>
      <p:sp>
        <p:nvSpPr>
          <p:cNvPr id="8" name="Rectangle 2"/>
          <p:cNvSpPr>
            <a:spLocks noGrp="1" noChangeArrowheads="1"/>
          </p:cNvSpPr>
          <p:nvPr>
            <p:ph type="title"/>
          </p:nvPr>
        </p:nvSpPr>
        <p:spPr>
          <a:xfrm>
            <a:off x="609600" y="762000"/>
            <a:ext cx="8001000" cy="533400"/>
          </a:xfrm>
          <a:noFill/>
          <a:ln/>
        </p:spPr>
        <p:txBody>
          <a:bodyPr/>
          <a:lstStyle/>
          <a:p>
            <a:r>
              <a:rPr lang="en-US" sz="2800" dirty="0">
                <a:solidFill>
                  <a:schemeClr val="tx1"/>
                </a:solidFill>
              </a:rPr>
              <a:t>TRN field in 802.11ad (1/2)</a:t>
            </a:r>
            <a:endParaRPr lang="en-US" dirty="0">
              <a:solidFill>
                <a:schemeClr val="tx1"/>
              </a:solidFill>
            </a:endParaRPr>
          </a:p>
        </p:txBody>
      </p:sp>
      <p:sp>
        <p:nvSpPr>
          <p:cNvPr id="7" name="内容占位符 2">
            <a:extLst>
              <a:ext uri="{FF2B5EF4-FFF2-40B4-BE49-F238E27FC236}">
                <a16:creationId xmlns:a16="http://schemas.microsoft.com/office/drawing/2014/main" id="{AFA05493-83AC-4DA8-A38A-7452C8A5FC91}"/>
              </a:ext>
            </a:extLst>
          </p:cNvPr>
          <p:cNvSpPr>
            <a:spLocks noGrp="1"/>
          </p:cNvSpPr>
          <p:nvPr>
            <p:ph idx="1"/>
          </p:nvPr>
        </p:nvSpPr>
        <p:spPr>
          <a:xfrm>
            <a:off x="552450" y="1523334"/>
            <a:ext cx="8001000" cy="1152128"/>
          </a:xfrm>
        </p:spPr>
        <p:txBody>
          <a:bodyPr/>
          <a:lstStyle/>
          <a:p>
            <a:pPr algn="just">
              <a:lnSpc>
                <a:spcPct val="100000"/>
              </a:lnSpc>
              <a:spcBef>
                <a:spcPts val="0"/>
              </a:spcBef>
              <a:buSzPct val="100000"/>
            </a:pPr>
            <a:r>
              <a:rPr lang="en-US" altLang="zh-CN" sz="2000" dirty="0">
                <a:solidFill>
                  <a:schemeClr val="dk1"/>
                </a:solidFill>
                <a:cs typeface="Times New Roman"/>
              </a:rPr>
              <a:t>In 802.11ad, the following TRN field related format is supported [3]:</a:t>
            </a:r>
          </a:p>
          <a:p>
            <a:pPr marL="627063" indent="-269875" algn="just">
              <a:buSzPct val="100000"/>
              <a:buFont typeface="Times New Roman" panose="02020603050405020304" pitchFamily="18" charset="0"/>
              <a:buChar char="–"/>
            </a:pPr>
            <a:r>
              <a:rPr lang="en-US" altLang="zh-CN" sz="1600" b="0" dirty="0">
                <a:latin typeface="Times New Roman" panose="02020603050405020304" pitchFamily="18" charset="0"/>
                <a:cs typeface="Times New Roman" panose="02020603050405020304" pitchFamily="18" charset="0"/>
              </a:rPr>
              <a:t>The TRN field enables transmitter and receiver AWV training. </a:t>
            </a:r>
            <a:endParaRPr lang="zh-CN" altLang="en-US" sz="1600" b="0" dirty="0">
              <a:latin typeface="Times New Roman" panose="02020603050405020304" pitchFamily="18" charset="0"/>
              <a:cs typeface="Times New Roman" panose="02020603050405020304" pitchFamily="18" charset="0"/>
            </a:endParaRPr>
          </a:p>
          <a:p>
            <a:pPr marL="627063" indent="-269875" algn="just">
              <a:buSzPct val="100000"/>
              <a:buFont typeface="Times New Roman" panose="02020603050405020304" pitchFamily="18" charset="0"/>
              <a:buChar char="–"/>
            </a:pPr>
            <a:endParaRPr lang="en-US" altLang="zh-CN" sz="1600" b="0" kern="1200" dirty="0">
              <a:latin typeface="Times New Roman" panose="02020603050405020304" pitchFamily="18" charset="0"/>
              <a:cs typeface="Times New Roman" panose="02020603050405020304" pitchFamily="18" charset="0"/>
            </a:endParaRPr>
          </a:p>
          <a:p>
            <a:pPr marL="627063" indent="-269875" algn="just">
              <a:buSzPct val="100000"/>
              <a:buFont typeface="Times New Roman" panose="02020603050405020304" pitchFamily="18" charset="0"/>
              <a:buChar char="–"/>
            </a:pPr>
            <a:endParaRPr lang="en-US" altLang="zh-CN" sz="1600" b="0" kern="1200" dirty="0">
              <a:latin typeface="Times New Roman" panose="02020603050405020304" pitchFamily="18" charset="0"/>
              <a:cs typeface="Times New Roman" panose="02020603050405020304" pitchFamily="18" charset="0"/>
            </a:endParaRPr>
          </a:p>
          <a:p>
            <a:pPr marL="627063" indent="-269875" algn="just">
              <a:buSzPct val="100000"/>
              <a:buFont typeface="Times New Roman" panose="02020603050405020304" pitchFamily="18" charset="0"/>
              <a:buChar char="–"/>
            </a:pPr>
            <a:endParaRPr lang="en-US" altLang="zh-CN" sz="1600" b="0" kern="1200" dirty="0">
              <a:latin typeface="Times New Roman" panose="02020603050405020304" pitchFamily="18" charset="0"/>
              <a:cs typeface="Times New Roman" panose="02020603050405020304" pitchFamily="18" charset="0"/>
            </a:endParaRPr>
          </a:p>
          <a:p>
            <a:pPr marL="627063" indent="-269875" algn="just">
              <a:buSzPct val="100000"/>
              <a:buFont typeface="Times New Roman" panose="02020603050405020304" pitchFamily="18" charset="0"/>
              <a:buChar char="–"/>
            </a:pPr>
            <a:endParaRPr lang="en-US" altLang="zh-CN" sz="1600" b="0" kern="1200" dirty="0">
              <a:latin typeface="Times New Roman" panose="02020603050405020304" pitchFamily="18" charset="0"/>
              <a:cs typeface="Times New Roman" panose="02020603050405020304" pitchFamily="18" charset="0"/>
            </a:endParaRPr>
          </a:p>
          <a:p>
            <a:pPr marL="627063" indent="-269875" algn="just">
              <a:buSzPct val="100000"/>
              <a:buFont typeface="Times New Roman" panose="02020603050405020304" pitchFamily="18" charset="0"/>
              <a:buChar char="–"/>
            </a:pPr>
            <a:endParaRPr lang="en-US" altLang="zh-CN" sz="1600" b="0" kern="1200" dirty="0">
              <a:latin typeface="Times New Roman" panose="02020603050405020304" pitchFamily="18" charset="0"/>
              <a:cs typeface="Times New Roman" panose="02020603050405020304" pitchFamily="18" charset="0"/>
            </a:endParaRPr>
          </a:p>
          <a:p>
            <a:pPr marL="357188" indent="0" algn="just">
              <a:buSzPct val="100000"/>
              <a:buNone/>
            </a:pPr>
            <a:endParaRPr lang="en-US" altLang="zh-CN" sz="1600" b="0" kern="1200" dirty="0">
              <a:latin typeface="Times New Roman" panose="02020603050405020304" pitchFamily="18" charset="0"/>
              <a:cs typeface="Times New Roman" panose="02020603050405020304" pitchFamily="18" charset="0"/>
            </a:endParaRPr>
          </a:p>
          <a:p>
            <a:pPr marL="0" indent="0" algn="just">
              <a:lnSpc>
                <a:spcPct val="100000"/>
              </a:lnSpc>
              <a:buNone/>
            </a:pPr>
            <a:endParaRPr lang="en-US" altLang="zh-CN" sz="1050" dirty="0">
              <a:latin typeface="Times New Roman" panose="02020603050405020304" pitchFamily="18" charset="0"/>
              <a:cs typeface="Times New Roman" panose="02020603050405020304" pitchFamily="18" charset="0"/>
            </a:endParaRPr>
          </a:p>
        </p:txBody>
      </p:sp>
      <p:sp>
        <p:nvSpPr>
          <p:cNvPr id="12" name="矩形 11">
            <a:extLst>
              <a:ext uri="{FF2B5EF4-FFF2-40B4-BE49-F238E27FC236}">
                <a16:creationId xmlns:a16="http://schemas.microsoft.com/office/drawing/2014/main" id="{6B9B563A-8FDC-4BD6-97F8-E5F4D057D09B}"/>
              </a:ext>
            </a:extLst>
          </p:cNvPr>
          <p:cNvSpPr/>
          <p:nvPr/>
        </p:nvSpPr>
        <p:spPr>
          <a:xfrm>
            <a:off x="609600" y="4444712"/>
            <a:ext cx="7905750" cy="1877437"/>
          </a:xfrm>
          <a:prstGeom prst="rect">
            <a:avLst/>
          </a:prstGeom>
        </p:spPr>
        <p:txBody>
          <a:bodyPr wrap="square">
            <a:spAutoFit/>
          </a:bodyPr>
          <a:lstStyle/>
          <a:p>
            <a:pPr marL="342900" indent="-342900" algn="just">
              <a:spcBef>
                <a:spcPts val="0"/>
              </a:spcBef>
              <a:buClr>
                <a:srgbClr val="777777"/>
              </a:buClr>
              <a:buSzPct val="100000"/>
              <a:buChar char="•"/>
            </a:pPr>
            <a:r>
              <a:rPr lang="en-US" altLang="zh-CN" sz="2000" b="1" dirty="0">
                <a:solidFill>
                  <a:schemeClr val="dk1"/>
                </a:solidFill>
                <a:latin typeface="+mn-lt"/>
                <a:cs typeface="Times New Roman"/>
              </a:rPr>
              <a:t>AGC field in 802.11ad</a:t>
            </a:r>
          </a:p>
          <a:p>
            <a:pPr marL="627063" indent="-269875" algn="just">
              <a:buClr>
                <a:srgbClr val="777777"/>
              </a:buClr>
              <a:buSzPct val="100000"/>
              <a:buFont typeface="Times New Roman" panose="02020603050405020304" pitchFamily="18" charset="0"/>
              <a:buChar char="–"/>
            </a:pPr>
            <a:r>
              <a:rPr lang="en-US" altLang="zh-CN" sz="1600" dirty="0">
                <a:latin typeface="Times New Roman" panose="02020603050405020304" pitchFamily="18" charset="0"/>
                <a:cs typeface="Times New Roman" panose="02020603050405020304" pitchFamily="18" charset="0"/>
              </a:rPr>
              <a:t>The AGC field in the BRP PPDU is composed of 4N AGC subfields. </a:t>
            </a:r>
          </a:p>
          <a:p>
            <a:pPr marL="627063" indent="-269875" algn="just">
              <a:buClr>
                <a:srgbClr val="777777"/>
              </a:buClr>
              <a:buSzPct val="100000"/>
              <a:buFont typeface="Times New Roman" panose="02020603050405020304" pitchFamily="18" charset="0"/>
              <a:buChar char="–"/>
            </a:pPr>
            <a:r>
              <a:rPr lang="en-US" altLang="zh-CN" sz="1600" dirty="0">
                <a:latin typeface="Times New Roman" panose="02020603050405020304" pitchFamily="18" charset="0"/>
                <a:cs typeface="Times New Roman" panose="02020603050405020304" pitchFamily="18" charset="0"/>
              </a:rPr>
              <a:t>In a </a:t>
            </a:r>
            <a:r>
              <a:rPr lang="en-US" altLang="zh-CN" sz="1600" b="1" dirty="0">
                <a:latin typeface="Times New Roman" panose="02020603050405020304" pitchFamily="18" charset="0"/>
                <a:cs typeface="Times New Roman" panose="02020603050405020304" pitchFamily="18" charset="0"/>
              </a:rPr>
              <a:t>BRP-RX PPDU</a:t>
            </a:r>
            <a:r>
              <a:rPr lang="en-US" altLang="zh-CN" sz="1600" dirty="0">
                <a:latin typeface="Times New Roman" panose="02020603050405020304" pitchFamily="18" charset="0"/>
                <a:cs typeface="Times New Roman" panose="02020603050405020304" pitchFamily="18" charset="0"/>
              </a:rPr>
              <a:t>, the transmitter shall use the same TX AWV as in the preamble and Data fields of the PPDU. </a:t>
            </a:r>
          </a:p>
          <a:p>
            <a:pPr marL="627063" indent="-269875" algn="just">
              <a:buClr>
                <a:srgbClr val="777777"/>
              </a:buClr>
              <a:buSzPct val="100000"/>
              <a:buFont typeface="Times New Roman" panose="02020603050405020304" pitchFamily="18" charset="0"/>
              <a:buChar char="–"/>
            </a:pPr>
            <a:r>
              <a:rPr lang="en-US" altLang="zh-CN" sz="1600" dirty="0">
                <a:latin typeface="Times New Roman" panose="02020603050405020304" pitchFamily="18" charset="0"/>
                <a:cs typeface="Times New Roman" panose="02020603050405020304" pitchFamily="18" charset="0"/>
              </a:rPr>
              <a:t>In a </a:t>
            </a:r>
            <a:r>
              <a:rPr lang="en-US" altLang="zh-CN" sz="1600" b="1" dirty="0">
                <a:latin typeface="Times New Roman" panose="02020603050405020304" pitchFamily="18" charset="0"/>
                <a:cs typeface="Times New Roman" panose="02020603050405020304" pitchFamily="18" charset="0"/>
              </a:rPr>
              <a:t>BRP-TX PPDU</a:t>
            </a:r>
            <a:r>
              <a:rPr lang="en-US" altLang="zh-CN" sz="1600" dirty="0">
                <a:latin typeface="Times New Roman" panose="02020603050405020304" pitchFamily="18" charset="0"/>
                <a:cs typeface="Times New Roman" panose="02020603050405020304" pitchFamily="18" charset="0"/>
              </a:rPr>
              <a:t>, the transmitter may change the TX AWV configuration at the beginning of each AGC subfield. The set of AWVs used for the AGC subfields should be the same as that used for the TRN-T subfields. </a:t>
            </a:r>
          </a:p>
        </p:txBody>
      </p:sp>
      <p:pic>
        <p:nvPicPr>
          <p:cNvPr id="3" name="图片 2">
            <a:extLst>
              <a:ext uri="{FF2B5EF4-FFF2-40B4-BE49-F238E27FC236}">
                <a16:creationId xmlns:a16="http://schemas.microsoft.com/office/drawing/2014/main" id="{5F2303B1-0FB3-4F02-9C36-A68AD95108C8}"/>
              </a:ext>
            </a:extLst>
          </p:cNvPr>
          <p:cNvPicPr>
            <a:picLocks noChangeAspect="1"/>
          </p:cNvPicPr>
          <p:nvPr/>
        </p:nvPicPr>
        <p:blipFill rotWithShape="1">
          <a:blip r:embed="rId3"/>
          <a:srcRect l="1" r="640" b="18893"/>
          <a:stretch/>
        </p:blipFill>
        <p:spPr>
          <a:xfrm>
            <a:off x="762000" y="2297890"/>
            <a:ext cx="4932435" cy="1877437"/>
          </a:xfrm>
          <a:prstGeom prst="rect">
            <a:avLst/>
          </a:prstGeom>
        </p:spPr>
      </p:pic>
      <p:sp>
        <p:nvSpPr>
          <p:cNvPr id="11" name="文本框 10">
            <a:extLst>
              <a:ext uri="{FF2B5EF4-FFF2-40B4-BE49-F238E27FC236}">
                <a16:creationId xmlns:a16="http://schemas.microsoft.com/office/drawing/2014/main" id="{FE738AF3-6246-47A1-8DE4-71C2BCBE7E31}"/>
              </a:ext>
            </a:extLst>
          </p:cNvPr>
          <p:cNvSpPr txBox="1"/>
          <p:nvPr/>
        </p:nvSpPr>
        <p:spPr>
          <a:xfrm>
            <a:off x="5592536" y="2759554"/>
            <a:ext cx="2922814" cy="954107"/>
          </a:xfrm>
          <a:prstGeom prst="rect">
            <a:avLst/>
          </a:prstGeom>
          <a:noFill/>
        </p:spPr>
        <p:txBody>
          <a:bodyPr wrap="square">
            <a:spAutoFit/>
          </a:bodyPr>
          <a:lstStyle/>
          <a:p>
            <a:pPr marL="90488" algn="just">
              <a:buSzPct val="100000"/>
            </a:pPr>
            <a:r>
              <a:rPr lang="en-US" altLang="zh-CN" sz="1400" b="0" i="1" kern="1200" dirty="0">
                <a:latin typeface="Times New Roman" panose="02020603050405020304" pitchFamily="18" charset="0"/>
                <a:cs typeface="Times New Roman" panose="02020603050405020304" pitchFamily="18" charset="0"/>
              </a:rPr>
              <a:t>A value of </a:t>
            </a:r>
            <a:r>
              <a:rPr lang="en-US" altLang="zh-CN" sz="1400" b="1" i="1" kern="1200" dirty="0">
                <a:solidFill>
                  <a:srgbClr val="1E1EFA"/>
                </a:solidFill>
                <a:latin typeface="Times New Roman" panose="02020603050405020304" pitchFamily="18" charset="0"/>
                <a:cs typeface="Times New Roman" panose="02020603050405020304" pitchFamily="18" charset="0"/>
              </a:rPr>
              <a:t>N</a:t>
            </a:r>
            <a:r>
              <a:rPr lang="en-US" altLang="zh-CN" sz="1400" b="0" i="1" kern="1200" dirty="0">
                <a:latin typeface="Times New Roman" panose="02020603050405020304" pitchFamily="18" charset="0"/>
                <a:cs typeface="Times New Roman" panose="02020603050405020304" pitchFamily="18" charset="0"/>
              </a:rPr>
              <a:t> in the Training Length field indicates that the AGC has </a:t>
            </a:r>
            <a:r>
              <a:rPr lang="en-US" altLang="zh-CN" sz="1400" b="1" i="1" dirty="0">
                <a:solidFill>
                  <a:srgbClr val="1E1EFA"/>
                </a:solidFill>
                <a:latin typeface="Times New Roman" panose="02020603050405020304" pitchFamily="18" charset="0"/>
                <a:cs typeface="Times New Roman" panose="02020603050405020304" pitchFamily="18" charset="0"/>
              </a:rPr>
              <a:t>4N</a:t>
            </a:r>
            <a:r>
              <a:rPr lang="en-US" altLang="zh-CN" sz="1400" b="0" i="1" kern="1200" dirty="0">
                <a:latin typeface="Times New Roman" panose="02020603050405020304" pitchFamily="18" charset="0"/>
                <a:cs typeface="Times New Roman" panose="02020603050405020304" pitchFamily="18" charset="0"/>
              </a:rPr>
              <a:t> subfields and that the TRN field has </a:t>
            </a:r>
            <a:r>
              <a:rPr lang="en-US" altLang="zh-CN" sz="1400" b="1" i="1" dirty="0">
                <a:solidFill>
                  <a:srgbClr val="1E1EFA"/>
                </a:solidFill>
                <a:latin typeface="Times New Roman" panose="02020603050405020304" pitchFamily="18" charset="0"/>
                <a:cs typeface="Times New Roman" panose="02020603050405020304" pitchFamily="18" charset="0"/>
              </a:rPr>
              <a:t>5N</a:t>
            </a:r>
            <a:r>
              <a:rPr lang="en-US" altLang="zh-CN" sz="1400" b="0" i="1" kern="1200" dirty="0">
                <a:latin typeface="Times New Roman" panose="02020603050405020304" pitchFamily="18" charset="0"/>
                <a:cs typeface="Times New Roman" panose="02020603050405020304" pitchFamily="18" charset="0"/>
              </a:rPr>
              <a:t> subfields. </a:t>
            </a:r>
          </a:p>
        </p:txBody>
      </p:sp>
      <p:pic>
        <p:nvPicPr>
          <p:cNvPr id="9" name="图片 8">
            <a:extLst>
              <a:ext uri="{FF2B5EF4-FFF2-40B4-BE49-F238E27FC236}">
                <a16:creationId xmlns:a16="http://schemas.microsoft.com/office/drawing/2014/main" id="{D50F5916-C8E0-4A96-A739-003007D99A08}"/>
              </a:ext>
            </a:extLst>
          </p:cNvPr>
          <p:cNvPicPr>
            <a:picLocks noChangeAspect="1"/>
          </p:cNvPicPr>
          <p:nvPr/>
        </p:nvPicPr>
        <p:blipFill>
          <a:blip r:embed="rId4"/>
          <a:stretch>
            <a:fillRect/>
          </a:stretch>
        </p:blipFill>
        <p:spPr>
          <a:xfrm>
            <a:off x="1958340" y="4181695"/>
            <a:ext cx="2667000" cy="219506"/>
          </a:xfrm>
          <a:prstGeom prst="rect">
            <a:avLst/>
          </a:prstGeom>
        </p:spPr>
      </p:pic>
    </p:spTree>
    <p:extLst>
      <p:ext uri="{BB962C8B-B14F-4D97-AF65-F5344CB8AC3E}">
        <p14:creationId xmlns:p14="http://schemas.microsoft.com/office/powerpoint/2010/main" val="29061161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dirty="0"/>
              <a:t>Slide </a:t>
            </a:r>
            <a:fld id="{EC42CFA8-65D8-C540-B090-A854712382F8}" type="slidenum">
              <a:rPr lang="en-US"/>
              <a:pPr/>
              <a:t>4</a:t>
            </a:fld>
            <a:endParaRPr lang="en-US" dirty="0"/>
          </a:p>
        </p:txBody>
      </p:sp>
      <p:sp>
        <p:nvSpPr>
          <p:cNvPr id="8" name="Rectangle 2"/>
          <p:cNvSpPr>
            <a:spLocks noGrp="1" noChangeArrowheads="1"/>
          </p:cNvSpPr>
          <p:nvPr>
            <p:ph type="title"/>
          </p:nvPr>
        </p:nvSpPr>
        <p:spPr>
          <a:xfrm>
            <a:off x="609600" y="762000"/>
            <a:ext cx="8001000" cy="533400"/>
          </a:xfrm>
          <a:noFill/>
          <a:ln/>
        </p:spPr>
        <p:txBody>
          <a:bodyPr/>
          <a:lstStyle/>
          <a:p>
            <a:r>
              <a:rPr lang="en-US" sz="2800" dirty="0">
                <a:solidFill>
                  <a:schemeClr val="tx1"/>
                </a:solidFill>
              </a:rPr>
              <a:t>TRN field in 802.11ad (2/2)</a:t>
            </a:r>
            <a:endParaRPr lang="en-US" dirty="0">
              <a:solidFill>
                <a:schemeClr val="tx1"/>
              </a:solidFill>
            </a:endParaRPr>
          </a:p>
        </p:txBody>
      </p:sp>
      <p:sp>
        <p:nvSpPr>
          <p:cNvPr id="11" name="矩形 10">
            <a:extLst>
              <a:ext uri="{FF2B5EF4-FFF2-40B4-BE49-F238E27FC236}">
                <a16:creationId xmlns:a16="http://schemas.microsoft.com/office/drawing/2014/main" id="{BA3AEDE9-52A7-478F-AAC0-E8491986BC40}"/>
              </a:ext>
            </a:extLst>
          </p:cNvPr>
          <p:cNvSpPr/>
          <p:nvPr/>
        </p:nvSpPr>
        <p:spPr>
          <a:xfrm>
            <a:off x="762000" y="4043248"/>
            <a:ext cx="7620000" cy="1668149"/>
          </a:xfrm>
          <a:prstGeom prst="rect">
            <a:avLst/>
          </a:prstGeom>
        </p:spPr>
        <p:txBody>
          <a:bodyPr wrap="square">
            <a:spAutoFit/>
          </a:bodyPr>
          <a:lstStyle/>
          <a:p>
            <a:pPr marL="627063" indent="-269875" algn="just">
              <a:spcBef>
                <a:spcPct val="20000"/>
              </a:spcBef>
              <a:buClr>
                <a:srgbClr val="777777"/>
              </a:buClr>
              <a:buSzPct val="100000"/>
              <a:buFont typeface="Times New Roman" panose="02020603050405020304" pitchFamily="18" charset="0"/>
              <a:buChar char="–"/>
            </a:pPr>
            <a:r>
              <a:rPr lang="en-US" altLang="zh-CN" sz="1600" dirty="0">
                <a:latin typeface="Times New Roman" panose="02020603050405020304" pitchFamily="18" charset="0"/>
                <a:cs typeface="Times New Roman" panose="02020603050405020304" pitchFamily="18" charset="0"/>
              </a:rPr>
              <a:t>The TRN field is composed of N TRN Units. Each TRN Unit is composed of a CE subfield and 4 TRN subfields. </a:t>
            </a:r>
          </a:p>
          <a:p>
            <a:pPr marL="627063" indent="-269875" algn="just">
              <a:spcBef>
                <a:spcPct val="20000"/>
              </a:spcBef>
              <a:buClr>
                <a:srgbClr val="777777"/>
              </a:buClr>
              <a:buSzPct val="100000"/>
              <a:buFont typeface="Times New Roman" panose="02020603050405020304" pitchFamily="18" charset="0"/>
              <a:buChar char="–"/>
            </a:pPr>
            <a:r>
              <a:rPr lang="en-US" altLang="zh-CN" sz="1600" b="1" dirty="0">
                <a:latin typeface="Times New Roman" panose="02020603050405020304" pitchFamily="18" charset="0"/>
                <a:cs typeface="Times New Roman" panose="02020603050405020304" pitchFamily="18" charset="0"/>
              </a:rPr>
              <a:t>In a BRP-RX PPDU</a:t>
            </a:r>
            <a:r>
              <a:rPr lang="en-US" altLang="zh-CN" sz="1600" dirty="0">
                <a:latin typeface="Times New Roman" panose="02020603050405020304" pitchFamily="18" charset="0"/>
                <a:cs typeface="Times New Roman" panose="02020603050405020304" pitchFamily="18" charset="0"/>
              </a:rPr>
              <a:t>, all of the TRN and CE subfields are transmitted using the same AWV as the preamble and Data field of the PPDU. </a:t>
            </a:r>
          </a:p>
          <a:p>
            <a:pPr marL="627063" indent="-269875" algn="just">
              <a:spcBef>
                <a:spcPct val="20000"/>
              </a:spcBef>
              <a:buClr>
                <a:srgbClr val="777777"/>
              </a:buClr>
              <a:buSzPct val="100000"/>
              <a:buFont typeface="Times New Roman" panose="02020603050405020304" pitchFamily="18" charset="0"/>
              <a:buChar char="–"/>
            </a:pPr>
            <a:r>
              <a:rPr lang="en-US" altLang="zh-CN" sz="1600" b="1" dirty="0">
                <a:latin typeface="Times New Roman" panose="02020603050405020304" pitchFamily="18" charset="0"/>
                <a:cs typeface="Times New Roman" panose="02020603050405020304" pitchFamily="18" charset="0"/>
              </a:rPr>
              <a:t>In a BRP-TX PPDU</a:t>
            </a:r>
            <a:r>
              <a:rPr lang="en-US" altLang="zh-CN" sz="1600" dirty="0">
                <a:latin typeface="Times New Roman" panose="02020603050405020304" pitchFamily="18" charset="0"/>
                <a:cs typeface="Times New Roman" panose="02020603050405020304" pitchFamily="18" charset="0"/>
              </a:rPr>
              <a:t>, the transmitter may change AWV at the beginning of each TRN subfield. </a:t>
            </a:r>
          </a:p>
        </p:txBody>
      </p:sp>
      <p:sp>
        <p:nvSpPr>
          <p:cNvPr id="14" name="内容占位符 2">
            <a:extLst>
              <a:ext uri="{FF2B5EF4-FFF2-40B4-BE49-F238E27FC236}">
                <a16:creationId xmlns:a16="http://schemas.microsoft.com/office/drawing/2014/main" id="{C7FADB38-C4EB-4D18-BE18-19D344D6A6F8}"/>
              </a:ext>
            </a:extLst>
          </p:cNvPr>
          <p:cNvSpPr>
            <a:spLocks noGrp="1"/>
          </p:cNvSpPr>
          <p:nvPr>
            <p:ph idx="1"/>
          </p:nvPr>
        </p:nvSpPr>
        <p:spPr>
          <a:xfrm>
            <a:off x="762001" y="1447800"/>
            <a:ext cx="7620000" cy="1152128"/>
          </a:xfrm>
        </p:spPr>
        <p:txBody>
          <a:bodyPr/>
          <a:lstStyle/>
          <a:p>
            <a:pPr algn="just">
              <a:lnSpc>
                <a:spcPct val="100000"/>
              </a:lnSpc>
              <a:spcBef>
                <a:spcPts val="0"/>
              </a:spcBef>
              <a:buClr>
                <a:srgbClr val="777777"/>
              </a:buClr>
              <a:buSzPct val="100000"/>
            </a:pPr>
            <a:r>
              <a:rPr lang="en-US" altLang="zh-CN" sz="2000" kern="1200" dirty="0">
                <a:solidFill>
                  <a:schemeClr val="dk1"/>
                </a:solidFill>
                <a:cs typeface="Times New Roman"/>
              </a:rPr>
              <a:t>TRN field in 802.11ad [3]</a:t>
            </a:r>
          </a:p>
          <a:p>
            <a:pPr marL="0" indent="0" algn="just">
              <a:lnSpc>
                <a:spcPct val="100000"/>
              </a:lnSpc>
              <a:buNone/>
            </a:pPr>
            <a:endParaRPr lang="en-US" altLang="zh-CN" sz="1050" dirty="0">
              <a:latin typeface="Times New Roman" panose="02020603050405020304" pitchFamily="18" charset="0"/>
              <a:cs typeface="Times New Roman" panose="02020603050405020304" pitchFamily="18" charset="0"/>
            </a:endParaRPr>
          </a:p>
        </p:txBody>
      </p:sp>
      <p:pic>
        <p:nvPicPr>
          <p:cNvPr id="3" name="图片 2">
            <a:extLst>
              <a:ext uri="{FF2B5EF4-FFF2-40B4-BE49-F238E27FC236}">
                <a16:creationId xmlns:a16="http://schemas.microsoft.com/office/drawing/2014/main" id="{B305D490-7002-41E9-A3A8-DD06E66FE643}"/>
              </a:ext>
            </a:extLst>
          </p:cNvPr>
          <p:cNvPicPr>
            <a:picLocks noChangeAspect="1"/>
          </p:cNvPicPr>
          <p:nvPr/>
        </p:nvPicPr>
        <p:blipFill>
          <a:blip r:embed="rId3"/>
          <a:stretch>
            <a:fillRect/>
          </a:stretch>
        </p:blipFill>
        <p:spPr>
          <a:xfrm>
            <a:off x="1797081" y="2023864"/>
            <a:ext cx="5626038" cy="1865126"/>
          </a:xfrm>
          <a:prstGeom prst="rect">
            <a:avLst/>
          </a:prstGeom>
        </p:spPr>
      </p:pic>
    </p:spTree>
    <p:extLst>
      <p:ext uri="{BB962C8B-B14F-4D97-AF65-F5344CB8AC3E}">
        <p14:creationId xmlns:p14="http://schemas.microsoft.com/office/powerpoint/2010/main" val="14934818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4344988" y="6475413"/>
            <a:ext cx="530225" cy="182562"/>
          </a:xfrm>
        </p:spPr>
        <p:txBody>
          <a:bodyPr/>
          <a:lstStyle/>
          <a:p>
            <a:r>
              <a:rPr lang="en-US" dirty="0"/>
              <a:t>Slide </a:t>
            </a:r>
            <a:fld id="{EC42CFA8-65D8-C540-B090-A854712382F8}" type="slidenum">
              <a:rPr lang="en-US"/>
              <a:pPr/>
              <a:t>5</a:t>
            </a:fld>
            <a:endParaRPr lang="en-US" dirty="0"/>
          </a:p>
        </p:txBody>
      </p:sp>
      <p:sp>
        <p:nvSpPr>
          <p:cNvPr id="8" name="Rectangle 2"/>
          <p:cNvSpPr>
            <a:spLocks noGrp="1" noChangeArrowheads="1"/>
          </p:cNvSpPr>
          <p:nvPr>
            <p:ph type="title"/>
          </p:nvPr>
        </p:nvSpPr>
        <p:spPr>
          <a:xfrm>
            <a:off x="609600" y="762000"/>
            <a:ext cx="8001000" cy="533400"/>
          </a:xfrm>
          <a:noFill/>
          <a:ln/>
        </p:spPr>
        <p:txBody>
          <a:bodyPr/>
          <a:lstStyle/>
          <a:p>
            <a:r>
              <a:rPr lang="en-US" altLang="zh-CN" sz="2800" dirty="0">
                <a:solidFill>
                  <a:schemeClr val="tx1"/>
                </a:solidFill>
              </a:rPr>
              <a:t>TRN field in 802.11ay (1/4)</a:t>
            </a:r>
            <a:endParaRPr lang="en-US" dirty="0">
              <a:solidFill>
                <a:schemeClr val="tx1"/>
              </a:solidFill>
            </a:endParaRPr>
          </a:p>
        </p:txBody>
      </p:sp>
      <p:pic>
        <p:nvPicPr>
          <p:cNvPr id="15" name="图片 14">
            <a:extLst>
              <a:ext uri="{FF2B5EF4-FFF2-40B4-BE49-F238E27FC236}">
                <a16:creationId xmlns:a16="http://schemas.microsoft.com/office/drawing/2014/main" id="{CA1A98E6-8543-47E1-98E0-2E73FF2A6B1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70726" y="2100574"/>
            <a:ext cx="7611274" cy="1526060"/>
          </a:xfrm>
          <a:prstGeom prst="rect">
            <a:avLst/>
          </a:prstGeom>
        </p:spPr>
      </p:pic>
      <p:sp>
        <p:nvSpPr>
          <p:cNvPr id="23" name="内容占位符 2">
            <a:extLst>
              <a:ext uri="{FF2B5EF4-FFF2-40B4-BE49-F238E27FC236}">
                <a16:creationId xmlns:a16="http://schemas.microsoft.com/office/drawing/2014/main" id="{1221D0A1-7A64-42DE-B87E-A71D1C2F9A12}"/>
              </a:ext>
            </a:extLst>
          </p:cNvPr>
          <p:cNvSpPr>
            <a:spLocks noGrp="1"/>
          </p:cNvSpPr>
          <p:nvPr>
            <p:ph idx="1"/>
          </p:nvPr>
        </p:nvSpPr>
        <p:spPr>
          <a:xfrm>
            <a:off x="762000" y="1455549"/>
            <a:ext cx="7620000" cy="1152128"/>
          </a:xfrm>
        </p:spPr>
        <p:txBody>
          <a:bodyPr/>
          <a:lstStyle/>
          <a:p>
            <a:pPr algn="just">
              <a:spcBef>
                <a:spcPts val="0"/>
              </a:spcBef>
              <a:buClr>
                <a:srgbClr val="777777"/>
              </a:buClr>
              <a:buSzPct val="100000"/>
            </a:pPr>
            <a:r>
              <a:rPr lang="en-US" altLang="zh-CN" sz="2000" kern="1200" dirty="0">
                <a:solidFill>
                  <a:schemeClr val="dk1"/>
                </a:solidFill>
                <a:cs typeface="Times New Roman"/>
              </a:rPr>
              <a:t>EDMG PPDU structure [3] </a:t>
            </a:r>
          </a:p>
          <a:p>
            <a:pPr algn="just">
              <a:lnSpc>
                <a:spcPct val="100000"/>
              </a:lnSpc>
            </a:pPr>
            <a:endParaRPr lang="en-US" altLang="zh-CN" sz="1600" b="0" kern="1200" dirty="0">
              <a:latin typeface="Times New Roman" panose="02020603050405020304" pitchFamily="18" charset="0"/>
              <a:cs typeface="Times New Roman" panose="02020603050405020304" pitchFamily="18" charset="0"/>
            </a:endParaRPr>
          </a:p>
          <a:p>
            <a:pPr marL="0" indent="0" algn="just">
              <a:lnSpc>
                <a:spcPct val="100000"/>
              </a:lnSpc>
              <a:buNone/>
            </a:pPr>
            <a:endParaRPr lang="en-US" altLang="zh-CN" sz="1050" dirty="0">
              <a:latin typeface="Times New Roman" panose="02020603050405020304" pitchFamily="18" charset="0"/>
              <a:cs typeface="Times New Roman" panose="02020603050405020304" pitchFamily="18" charset="0"/>
            </a:endParaRPr>
          </a:p>
        </p:txBody>
      </p:sp>
      <p:sp>
        <p:nvSpPr>
          <p:cNvPr id="24" name="内容占位符 2">
            <a:extLst>
              <a:ext uri="{FF2B5EF4-FFF2-40B4-BE49-F238E27FC236}">
                <a16:creationId xmlns:a16="http://schemas.microsoft.com/office/drawing/2014/main" id="{AB9905CF-967F-4B4A-9554-77D9E613B75A}"/>
              </a:ext>
            </a:extLst>
          </p:cNvPr>
          <p:cNvSpPr txBox="1">
            <a:spLocks/>
          </p:cNvSpPr>
          <p:nvPr/>
        </p:nvSpPr>
        <p:spPr bwMode="auto">
          <a:xfrm>
            <a:off x="770726" y="3733800"/>
            <a:ext cx="7543800" cy="211694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pPr algn="just">
              <a:spcBef>
                <a:spcPts val="0"/>
              </a:spcBef>
              <a:buClr>
                <a:srgbClr val="777777"/>
              </a:buClr>
              <a:buSzPct val="100000"/>
            </a:pPr>
            <a:r>
              <a:rPr lang="en-US" altLang="zh-CN" sz="2000" dirty="0">
                <a:solidFill>
                  <a:schemeClr val="dk1"/>
                </a:solidFill>
                <a:cs typeface="Times New Roman"/>
              </a:rPr>
              <a:t>TRN field in 802.11ay </a:t>
            </a:r>
          </a:p>
          <a:p>
            <a:pPr marL="627063" indent="-269875" algn="just">
              <a:buClr>
                <a:srgbClr val="777777"/>
              </a:buClr>
              <a:buSzPct val="100000"/>
              <a:buFont typeface="Times New Roman" panose="02020603050405020304" pitchFamily="18" charset="0"/>
              <a:buChar char="–"/>
            </a:pPr>
            <a:r>
              <a:rPr lang="en-US" altLang="zh-CN" sz="1600" b="0" dirty="0">
                <a:latin typeface="Times New Roman" panose="02020603050405020304" pitchFamily="18" charset="0"/>
                <a:cs typeface="Times New Roman" panose="02020603050405020304" pitchFamily="18" charset="0"/>
              </a:rPr>
              <a:t>The TRN field enables transmit and receive AWV training by EDMG STAs. Three structures are supported:</a:t>
            </a:r>
          </a:p>
          <a:p>
            <a:pPr marL="357188" indent="0" algn="just">
              <a:buClr>
                <a:srgbClr val="777777"/>
              </a:buClr>
              <a:buSzPct val="100000"/>
              <a:buNone/>
            </a:pPr>
            <a:r>
              <a:rPr lang="en-US" altLang="zh-CN" sz="1600" b="0" dirty="0">
                <a:latin typeface="Times New Roman" panose="02020603050405020304" pitchFamily="18" charset="0"/>
                <a:cs typeface="Times New Roman" panose="02020603050405020304" pitchFamily="18" charset="0"/>
              </a:rPr>
              <a:t>     a. </a:t>
            </a:r>
            <a:r>
              <a:rPr lang="en-US" altLang="zh-CN" sz="1600" b="0" i="0" dirty="0">
                <a:solidFill>
                  <a:srgbClr val="000000"/>
                </a:solidFill>
                <a:effectLst/>
                <a:latin typeface="TimesNewRoman"/>
              </a:rPr>
              <a:t>TRN field structure of EDMG </a:t>
            </a:r>
            <a:r>
              <a:rPr lang="en-US" altLang="zh-CN" sz="1600" i="0" dirty="0">
                <a:effectLst/>
                <a:latin typeface="TimesNewRoman"/>
              </a:rPr>
              <a:t>BRP-TX PPDU</a:t>
            </a:r>
          </a:p>
          <a:p>
            <a:pPr marL="357188" indent="0" algn="just">
              <a:buClr>
                <a:srgbClr val="777777"/>
              </a:buClr>
              <a:buSzPct val="100000"/>
              <a:buNone/>
            </a:pPr>
            <a:r>
              <a:rPr lang="en-US" altLang="zh-CN" sz="1600" b="0" i="0" dirty="0">
                <a:solidFill>
                  <a:srgbClr val="000000"/>
                </a:solidFill>
                <a:effectLst/>
                <a:latin typeface="TimesNewRoman"/>
              </a:rPr>
              <a:t>     b</a:t>
            </a:r>
            <a:r>
              <a:rPr lang="en-US" altLang="zh-CN" sz="1600" b="0" dirty="0">
                <a:solidFill>
                  <a:srgbClr val="000000"/>
                </a:solidFill>
                <a:latin typeface="TimesNewRoman"/>
              </a:rPr>
              <a:t>.</a:t>
            </a:r>
            <a:r>
              <a:rPr lang="zh-CN" altLang="en-US" sz="1600" b="0" dirty="0">
                <a:solidFill>
                  <a:srgbClr val="000000"/>
                </a:solidFill>
                <a:latin typeface="TimesNewRoman"/>
              </a:rPr>
              <a:t> </a:t>
            </a:r>
            <a:r>
              <a:rPr lang="en-US" altLang="zh-CN" sz="1600" b="0" i="0" dirty="0">
                <a:solidFill>
                  <a:srgbClr val="000000"/>
                </a:solidFill>
                <a:effectLst/>
                <a:latin typeface="TimesNewRoman"/>
              </a:rPr>
              <a:t>TRN field structure of EDMG </a:t>
            </a:r>
            <a:r>
              <a:rPr lang="en-US" altLang="zh-CN" sz="1600" dirty="0">
                <a:latin typeface="TimesNewRoman"/>
              </a:rPr>
              <a:t>BRP-RX PPDU</a:t>
            </a:r>
          </a:p>
          <a:p>
            <a:pPr marL="357188" indent="0" algn="just">
              <a:buClr>
                <a:srgbClr val="777777"/>
              </a:buClr>
              <a:buSzPct val="100000"/>
              <a:buNone/>
            </a:pPr>
            <a:r>
              <a:rPr lang="en-US" altLang="zh-CN" sz="1600" b="0" dirty="0">
                <a:solidFill>
                  <a:srgbClr val="000000"/>
                </a:solidFill>
                <a:latin typeface="TimesNewRoman"/>
              </a:rPr>
              <a:t>     c.</a:t>
            </a:r>
            <a:r>
              <a:rPr lang="zh-CN" altLang="en-US" sz="1600" b="0" dirty="0">
                <a:solidFill>
                  <a:srgbClr val="000000"/>
                </a:solidFill>
                <a:latin typeface="TimesNewRoman"/>
              </a:rPr>
              <a:t> </a:t>
            </a:r>
            <a:r>
              <a:rPr lang="en-US" altLang="zh-CN" sz="1600" b="0" i="0" dirty="0">
                <a:solidFill>
                  <a:srgbClr val="000000"/>
                </a:solidFill>
                <a:effectLst/>
                <a:latin typeface="TimesNewRoman"/>
              </a:rPr>
              <a:t>TRN field structure of EDMG </a:t>
            </a:r>
            <a:r>
              <a:rPr lang="en-US" altLang="zh-CN" sz="1600" dirty="0">
                <a:latin typeface="TimesNewRoman"/>
              </a:rPr>
              <a:t>BRP-RX/TX PPDU</a:t>
            </a:r>
          </a:p>
          <a:p>
            <a:pPr marL="627063" indent="-269875" algn="just">
              <a:buClr>
                <a:srgbClr val="777777"/>
              </a:buClr>
              <a:buSzPct val="100000"/>
              <a:buFont typeface="Times New Roman" panose="02020603050405020304" pitchFamily="18" charset="0"/>
              <a:buChar char="–"/>
            </a:pPr>
            <a:r>
              <a:rPr lang="en-US" altLang="zh-CN" sz="1600" b="0" dirty="0">
                <a:latin typeface="Times New Roman" panose="02020603050405020304" pitchFamily="18" charset="0"/>
                <a:cs typeface="Times New Roman" panose="02020603050405020304" pitchFamily="18" charset="0"/>
              </a:rPr>
              <a:t>Note: In 802.11ay, multiple transmit chains can be estimated at the same time in a TRN subfield of the TRN field.</a:t>
            </a:r>
          </a:p>
        </p:txBody>
      </p:sp>
    </p:spTree>
    <p:extLst>
      <p:ext uri="{BB962C8B-B14F-4D97-AF65-F5344CB8AC3E}">
        <p14:creationId xmlns:p14="http://schemas.microsoft.com/office/powerpoint/2010/main" val="27634745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图片 8">
            <a:extLst>
              <a:ext uri="{FF2B5EF4-FFF2-40B4-BE49-F238E27FC236}">
                <a16:creationId xmlns:a16="http://schemas.microsoft.com/office/drawing/2014/main" id="{F707EFEF-EC7A-4301-AF02-AAA43F7B5EA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77903" y="1562101"/>
            <a:ext cx="6853507" cy="2650124"/>
          </a:xfrm>
          <a:prstGeom prst="rect">
            <a:avLst/>
          </a:prstGeom>
          <a:ln>
            <a:noFill/>
          </a:ln>
        </p:spPr>
      </p:pic>
      <p:sp>
        <p:nvSpPr>
          <p:cNvPr id="6" name="Slide Number Placeholder 5"/>
          <p:cNvSpPr>
            <a:spLocks noGrp="1"/>
          </p:cNvSpPr>
          <p:nvPr>
            <p:ph type="sldNum" sz="quarter" idx="12"/>
          </p:nvPr>
        </p:nvSpPr>
        <p:spPr>
          <a:xfrm>
            <a:off x="4344988" y="6475413"/>
            <a:ext cx="530225" cy="182562"/>
          </a:xfrm>
        </p:spPr>
        <p:txBody>
          <a:bodyPr/>
          <a:lstStyle/>
          <a:p>
            <a:r>
              <a:rPr lang="en-US" dirty="0"/>
              <a:t>Slide </a:t>
            </a:r>
            <a:fld id="{EC42CFA8-65D8-C540-B090-A854712382F8}" type="slidenum">
              <a:rPr lang="en-US"/>
              <a:pPr/>
              <a:t>6</a:t>
            </a:fld>
            <a:endParaRPr lang="en-US" dirty="0"/>
          </a:p>
        </p:txBody>
      </p:sp>
      <p:sp>
        <p:nvSpPr>
          <p:cNvPr id="8" name="Rectangle 2"/>
          <p:cNvSpPr>
            <a:spLocks noGrp="1" noChangeArrowheads="1"/>
          </p:cNvSpPr>
          <p:nvPr>
            <p:ph type="title"/>
          </p:nvPr>
        </p:nvSpPr>
        <p:spPr>
          <a:xfrm>
            <a:off x="609600" y="762000"/>
            <a:ext cx="8001000" cy="533400"/>
          </a:xfrm>
          <a:noFill/>
          <a:ln/>
        </p:spPr>
        <p:txBody>
          <a:bodyPr/>
          <a:lstStyle/>
          <a:p>
            <a:r>
              <a:rPr lang="en-US" altLang="zh-CN" sz="2800" dirty="0">
                <a:solidFill>
                  <a:schemeClr val="tx1"/>
                </a:solidFill>
              </a:rPr>
              <a:t>TRN field in 802.11ay (2/4)</a:t>
            </a:r>
            <a:endParaRPr lang="en-US" dirty="0">
              <a:solidFill>
                <a:schemeClr val="tx1"/>
              </a:solidFill>
            </a:endParaRPr>
          </a:p>
        </p:txBody>
      </p:sp>
      <p:sp>
        <p:nvSpPr>
          <p:cNvPr id="23" name="内容占位符 2">
            <a:extLst>
              <a:ext uri="{FF2B5EF4-FFF2-40B4-BE49-F238E27FC236}">
                <a16:creationId xmlns:a16="http://schemas.microsoft.com/office/drawing/2014/main" id="{1221D0A1-7A64-42DE-B87E-A71D1C2F9A12}"/>
              </a:ext>
            </a:extLst>
          </p:cNvPr>
          <p:cNvSpPr>
            <a:spLocks noGrp="1"/>
          </p:cNvSpPr>
          <p:nvPr>
            <p:ph idx="1"/>
          </p:nvPr>
        </p:nvSpPr>
        <p:spPr>
          <a:xfrm>
            <a:off x="628650" y="1479433"/>
            <a:ext cx="7620000" cy="1152128"/>
          </a:xfrm>
        </p:spPr>
        <p:txBody>
          <a:bodyPr/>
          <a:lstStyle/>
          <a:p>
            <a:pPr algn="just">
              <a:spcBef>
                <a:spcPts val="0"/>
              </a:spcBef>
              <a:buClr>
                <a:srgbClr val="777777"/>
              </a:buClr>
              <a:buSzPct val="100000"/>
            </a:pPr>
            <a:r>
              <a:rPr lang="en-US" altLang="zh-CN" sz="2000" kern="1200" dirty="0">
                <a:solidFill>
                  <a:schemeClr val="dk1"/>
                </a:solidFill>
                <a:cs typeface="Times New Roman"/>
              </a:rPr>
              <a:t>BRP-TX PPDU [3]</a:t>
            </a:r>
          </a:p>
          <a:p>
            <a:pPr algn="just">
              <a:lnSpc>
                <a:spcPct val="100000"/>
              </a:lnSpc>
            </a:pPr>
            <a:endParaRPr lang="en-US" altLang="zh-CN" sz="1600" b="0" kern="1200" dirty="0">
              <a:latin typeface="Times New Roman" panose="02020603050405020304" pitchFamily="18" charset="0"/>
              <a:cs typeface="Times New Roman" panose="02020603050405020304" pitchFamily="18" charset="0"/>
            </a:endParaRPr>
          </a:p>
          <a:p>
            <a:pPr marL="0" indent="0" algn="just">
              <a:lnSpc>
                <a:spcPct val="100000"/>
              </a:lnSpc>
              <a:buNone/>
            </a:pPr>
            <a:endParaRPr lang="en-US" altLang="zh-CN" sz="1050" dirty="0">
              <a:latin typeface="Times New Roman" panose="02020603050405020304" pitchFamily="18" charset="0"/>
              <a:cs typeface="Times New Roman" panose="02020603050405020304" pitchFamily="18" charset="0"/>
            </a:endParaRPr>
          </a:p>
        </p:txBody>
      </p:sp>
      <p:sp>
        <p:nvSpPr>
          <p:cNvPr id="10" name="文本框 9">
            <a:extLst>
              <a:ext uri="{FF2B5EF4-FFF2-40B4-BE49-F238E27FC236}">
                <a16:creationId xmlns:a16="http://schemas.microsoft.com/office/drawing/2014/main" id="{FA7D27D1-E0B5-4B30-9CA4-4236C27B1F60}"/>
              </a:ext>
            </a:extLst>
          </p:cNvPr>
          <p:cNvSpPr txBox="1"/>
          <p:nvPr/>
        </p:nvSpPr>
        <p:spPr>
          <a:xfrm>
            <a:off x="1609498" y="5427831"/>
            <a:ext cx="6531429" cy="929485"/>
          </a:xfrm>
          <a:prstGeom prst="rect">
            <a:avLst/>
          </a:prstGeom>
          <a:noFill/>
        </p:spPr>
        <p:txBody>
          <a:bodyPr wrap="square">
            <a:spAutoFit/>
          </a:bodyPr>
          <a:lstStyle/>
          <a:p>
            <a:pPr marL="642938" indent="-285750" algn="just">
              <a:spcBef>
                <a:spcPct val="20000"/>
              </a:spcBef>
              <a:buClr>
                <a:srgbClr val="777777"/>
              </a:buClr>
              <a:buSzPct val="100000"/>
              <a:buFont typeface="Wingdings" panose="05000000000000000000" pitchFamily="2" charset="2"/>
              <a:buChar char="Ø"/>
            </a:pPr>
            <a:r>
              <a:rPr lang="en-US" altLang="zh-CN" sz="1600" dirty="0">
                <a:solidFill>
                  <a:srgbClr val="1E1EFA"/>
                </a:solidFill>
                <a:latin typeface="TimesNewRoman"/>
              </a:rPr>
              <a:t>Same AWV within N TRN subfields in a TRN-Unit</a:t>
            </a:r>
          </a:p>
          <a:p>
            <a:pPr marL="642938" indent="-285750" algn="just">
              <a:spcBef>
                <a:spcPct val="20000"/>
              </a:spcBef>
              <a:buClr>
                <a:srgbClr val="777777"/>
              </a:buClr>
              <a:buSzPct val="100000"/>
              <a:buFont typeface="Wingdings" panose="05000000000000000000" pitchFamily="2" charset="2"/>
              <a:buChar char="Ø"/>
            </a:pPr>
            <a:r>
              <a:rPr lang="en-US" altLang="zh-CN" sz="1600" dirty="0">
                <a:solidFill>
                  <a:srgbClr val="1E1EFA"/>
                </a:solidFill>
                <a:latin typeface="TimesNewRoman"/>
              </a:rPr>
              <a:t>May have different AWVs for each N TRN subfields in a TRN-Unit</a:t>
            </a:r>
          </a:p>
          <a:p>
            <a:pPr marL="642938" indent="-285750" algn="just">
              <a:spcBef>
                <a:spcPct val="20000"/>
              </a:spcBef>
              <a:buClr>
                <a:srgbClr val="777777"/>
              </a:buClr>
              <a:buSzPct val="100000"/>
              <a:buFont typeface="Wingdings" panose="05000000000000000000" pitchFamily="2" charset="2"/>
              <a:buChar char="Ø"/>
            </a:pPr>
            <a:r>
              <a:rPr lang="en-US" altLang="zh-CN" sz="1600" dirty="0">
                <a:solidFill>
                  <a:srgbClr val="1E1EFA"/>
                </a:solidFill>
                <a:latin typeface="TimesNewRoman"/>
              </a:rPr>
              <a:t>May have different AWVs for each TRN-Unit </a:t>
            </a:r>
          </a:p>
        </p:txBody>
      </p:sp>
      <p:sp>
        <p:nvSpPr>
          <p:cNvPr id="11" name="文本框 10">
            <a:extLst>
              <a:ext uri="{FF2B5EF4-FFF2-40B4-BE49-F238E27FC236}">
                <a16:creationId xmlns:a16="http://schemas.microsoft.com/office/drawing/2014/main" id="{6926E9ED-EE57-43B2-B56C-6F1C363B182C}"/>
              </a:ext>
            </a:extLst>
          </p:cNvPr>
          <p:cNvSpPr txBox="1"/>
          <p:nvPr/>
        </p:nvSpPr>
        <p:spPr>
          <a:xfrm>
            <a:off x="609600" y="4212225"/>
            <a:ext cx="7728857" cy="1323439"/>
          </a:xfrm>
          <a:prstGeom prst="rect">
            <a:avLst/>
          </a:prstGeom>
          <a:noFill/>
        </p:spPr>
        <p:txBody>
          <a:bodyPr wrap="square">
            <a:spAutoFit/>
          </a:bodyPr>
          <a:lstStyle/>
          <a:p>
            <a:pPr marL="623888" indent="-266700" algn="just" eaLnBrk="0" hangingPunct="0">
              <a:buClr>
                <a:srgbClr val="777777"/>
              </a:buClr>
              <a:buSzPct val="60000"/>
              <a:buFont typeface="Calibri" panose="020F0502020204030204" pitchFamily="34" charset="0"/>
              <a:buChar char="–"/>
            </a:pPr>
            <a:r>
              <a:rPr lang="en-US" altLang="zh-CN" sz="1600" dirty="0">
                <a:latin typeface="Times New Roman" panose="02020603050405020304" pitchFamily="18" charset="0"/>
                <a:cs typeface="Times New Roman" panose="02020603050405020304" pitchFamily="18" charset="0"/>
              </a:rPr>
              <a:t>For EDMG BRP-TX PPDUs, </a:t>
            </a:r>
            <a:r>
              <a:rPr lang="en-US" altLang="zh-CN" sz="1600" b="1" dirty="0">
                <a:latin typeface="Times New Roman" panose="02020603050405020304" pitchFamily="18" charset="0"/>
                <a:cs typeface="Times New Roman" panose="02020603050405020304" pitchFamily="18" charset="0"/>
              </a:rPr>
              <a:t>the transmitter may change the AWV at the beginning of each set of N TRN subfields</a:t>
            </a:r>
            <a:r>
              <a:rPr lang="en-US" altLang="zh-CN" sz="1600" dirty="0">
                <a:latin typeface="Times New Roman" panose="02020603050405020304" pitchFamily="18" charset="0"/>
                <a:cs typeface="Times New Roman" panose="02020603050405020304" pitchFamily="18" charset="0"/>
              </a:rPr>
              <a:t> present in the last M TRN subfields of each TRN-Unit in the TRN field. The N consecutive TRN subfields that comprise each set of N TRN subfields shall be transmitted with the same AWV. </a:t>
            </a:r>
          </a:p>
          <a:p>
            <a:pPr marL="623888" indent="-266700" algn="just" eaLnBrk="0" hangingPunct="0">
              <a:buClr>
                <a:srgbClr val="777777"/>
              </a:buClr>
              <a:buSzPct val="60000"/>
              <a:buFont typeface="Calibri" panose="020F0502020204030204" pitchFamily="34" charset="0"/>
              <a:buChar char="–"/>
            </a:pPr>
            <a:r>
              <a:rPr lang="en-US" altLang="zh-CN" sz="1600" dirty="0">
                <a:latin typeface="Times New Roman" panose="02020603050405020304" pitchFamily="18" charset="0"/>
                <a:cs typeface="Times New Roman" panose="02020603050405020304" pitchFamily="18" charset="0"/>
              </a:rPr>
              <a:t>In a word:</a:t>
            </a:r>
          </a:p>
        </p:txBody>
      </p:sp>
    </p:spTree>
    <p:extLst>
      <p:ext uri="{BB962C8B-B14F-4D97-AF65-F5344CB8AC3E}">
        <p14:creationId xmlns:p14="http://schemas.microsoft.com/office/powerpoint/2010/main" val="20230729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图片 6">
            <a:extLst>
              <a:ext uri="{FF2B5EF4-FFF2-40B4-BE49-F238E27FC236}">
                <a16:creationId xmlns:a16="http://schemas.microsoft.com/office/drawing/2014/main" id="{C1FEC8B3-3E91-45E8-AE8A-4046F6C848E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602193" y="1752600"/>
            <a:ext cx="5939613" cy="2814608"/>
          </a:xfrm>
          <a:prstGeom prst="rect">
            <a:avLst/>
          </a:prstGeom>
          <a:ln>
            <a:noFill/>
          </a:ln>
        </p:spPr>
      </p:pic>
      <p:sp>
        <p:nvSpPr>
          <p:cNvPr id="6" name="Slide Number Placeholder 5"/>
          <p:cNvSpPr>
            <a:spLocks noGrp="1"/>
          </p:cNvSpPr>
          <p:nvPr>
            <p:ph type="sldNum" sz="quarter" idx="12"/>
          </p:nvPr>
        </p:nvSpPr>
        <p:spPr>
          <a:xfrm>
            <a:off x="4344988" y="6475413"/>
            <a:ext cx="530225" cy="182562"/>
          </a:xfrm>
        </p:spPr>
        <p:txBody>
          <a:bodyPr/>
          <a:lstStyle/>
          <a:p>
            <a:r>
              <a:rPr lang="en-US" dirty="0"/>
              <a:t>Slide </a:t>
            </a:r>
            <a:fld id="{EC42CFA8-65D8-C540-B090-A854712382F8}" type="slidenum">
              <a:rPr lang="en-US"/>
              <a:pPr/>
              <a:t>7</a:t>
            </a:fld>
            <a:endParaRPr lang="en-US" dirty="0"/>
          </a:p>
        </p:txBody>
      </p:sp>
      <p:sp>
        <p:nvSpPr>
          <p:cNvPr id="8" name="Rectangle 2"/>
          <p:cNvSpPr>
            <a:spLocks noGrp="1" noChangeArrowheads="1"/>
          </p:cNvSpPr>
          <p:nvPr>
            <p:ph type="title"/>
          </p:nvPr>
        </p:nvSpPr>
        <p:spPr>
          <a:xfrm>
            <a:off x="609600" y="762000"/>
            <a:ext cx="8001000" cy="533400"/>
          </a:xfrm>
          <a:noFill/>
          <a:ln/>
        </p:spPr>
        <p:txBody>
          <a:bodyPr/>
          <a:lstStyle/>
          <a:p>
            <a:r>
              <a:rPr lang="en-US" altLang="zh-CN" sz="2800" dirty="0">
                <a:solidFill>
                  <a:schemeClr val="tx1"/>
                </a:solidFill>
              </a:rPr>
              <a:t>TRN field in 802.11ay (3/4)</a:t>
            </a:r>
            <a:endParaRPr lang="en-US" dirty="0">
              <a:solidFill>
                <a:schemeClr val="tx1"/>
              </a:solidFill>
            </a:endParaRPr>
          </a:p>
        </p:txBody>
      </p:sp>
      <p:sp>
        <p:nvSpPr>
          <p:cNvPr id="23" name="内容占位符 2">
            <a:extLst>
              <a:ext uri="{FF2B5EF4-FFF2-40B4-BE49-F238E27FC236}">
                <a16:creationId xmlns:a16="http://schemas.microsoft.com/office/drawing/2014/main" id="{1221D0A1-7A64-42DE-B87E-A71D1C2F9A12}"/>
              </a:ext>
            </a:extLst>
          </p:cNvPr>
          <p:cNvSpPr>
            <a:spLocks noGrp="1"/>
          </p:cNvSpPr>
          <p:nvPr>
            <p:ph idx="1"/>
          </p:nvPr>
        </p:nvSpPr>
        <p:spPr>
          <a:xfrm>
            <a:off x="762000" y="1455549"/>
            <a:ext cx="7620000" cy="1152128"/>
          </a:xfrm>
        </p:spPr>
        <p:txBody>
          <a:bodyPr/>
          <a:lstStyle/>
          <a:p>
            <a:pPr algn="just">
              <a:spcBef>
                <a:spcPts val="0"/>
              </a:spcBef>
              <a:buClr>
                <a:srgbClr val="777777"/>
              </a:buClr>
              <a:buSzPct val="100000"/>
            </a:pPr>
            <a:r>
              <a:rPr lang="en-US" altLang="zh-CN" sz="2000" kern="1200" dirty="0">
                <a:solidFill>
                  <a:schemeClr val="dk1"/>
                </a:solidFill>
                <a:cs typeface="Times New Roman"/>
              </a:rPr>
              <a:t>BRP-RX PPDU [3]</a:t>
            </a:r>
          </a:p>
          <a:p>
            <a:pPr algn="just">
              <a:lnSpc>
                <a:spcPct val="100000"/>
              </a:lnSpc>
            </a:pPr>
            <a:endParaRPr lang="en-US" altLang="zh-CN" sz="1600" b="0" kern="1200" dirty="0">
              <a:latin typeface="Times New Roman" panose="02020603050405020304" pitchFamily="18" charset="0"/>
              <a:cs typeface="Times New Roman" panose="02020603050405020304" pitchFamily="18" charset="0"/>
            </a:endParaRPr>
          </a:p>
          <a:p>
            <a:pPr marL="0" indent="0" algn="just">
              <a:lnSpc>
                <a:spcPct val="100000"/>
              </a:lnSpc>
              <a:buNone/>
            </a:pPr>
            <a:endParaRPr lang="en-US" altLang="zh-CN" sz="1050" dirty="0">
              <a:latin typeface="Times New Roman" panose="02020603050405020304" pitchFamily="18" charset="0"/>
              <a:cs typeface="Times New Roman" panose="02020603050405020304" pitchFamily="18" charset="0"/>
            </a:endParaRPr>
          </a:p>
        </p:txBody>
      </p:sp>
      <p:sp>
        <p:nvSpPr>
          <p:cNvPr id="11" name="文本框 10">
            <a:extLst>
              <a:ext uri="{FF2B5EF4-FFF2-40B4-BE49-F238E27FC236}">
                <a16:creationId xmlns:a16="http://schemas.microsoft.com/office/drawing/2014/main" id="{45832EE2-FE47-43C3-897D-0143625C917D}"/>
              </a:ext>
            </a:extLst>
          </p:cNvPr>
          <p:cNvSpPr txBox="1"/>
          <p:nvPr/>
        </p:nvSpPr>
        <p:spPr>
          <a:xfrm>
            <a:off x="762000" y="4812154"/>
            <a:ext cx="7391400" cy="1200329"/>
          </a:xfrm>
          <a:prstGeom prst="rect">
            <a:avLst/>
          </a:prstGeom>
          <a:noFill/>
        </p:spPr>
        <p:txBody>
          <a:bodyPr wrap="square">
            <a:spAutoFit/>
          </a:bodyPr>
          <a:lstStyle/>
          <a:p>
            <a:pPr marL="627063" indent="-269875" algn="just">
              <a:spcBef>
                <a:spcPct val="20000"/>
              </a:spcBef>
              <a:buClr>
                <a:srgbClr val="777777"/>
              </a:buClr>
              <a:buSzPct val="100000"/>
              <a:buFont typeface="Times New Roman" panose="02020603050405020304" pitchFamily="18" charset="0"/>
              <a:buChar char="–"/>
            </a:pPr>
            <a:r>
              <a:rPr lang="en-US" altLang="zh-CN" sz="1800" dirty="0">
                <a:latin typeface="Times New Roman" panose="02020603050405020304" pitchFamily="18" charset="0"/>
                <a:cs typeface="Times New Roman" panose="02020603050405020304" pitchFamily="18" charset="0"/>
              </a:rPr>
              <a:t>In an EDMG BRP-RX PPDU, </a:t>
            </a:r>
            <a:r>
              <a:rPr lang="en-US" altLang="zh-CN" sz="1800" b="1" dirty="0">
                <a:latin typeface="TimesNewRoman"/>
              </a:rPr>
              <a:t>all TRN subfields of all TRN-Units shall be transmitted using the same AWV</a:t>
            </a:r>
            <a:r>
              <a:rPr lang="en-US" altLang="zh-CN" sz="1800" b="1" dirty="0">
                <a:latin typeface="Times New Roman" panose="02020603050405020304" pitchFamily="18" charset="0"/>
                <a:cs typeface="Times New Roman" panose="02020603050405020304" pitchFamily="18" charset="0"/>
              </a:rPr>
              <a:t> </a:t>
            </a:r>
            <a:r>
              <a:rPr lang="en-US" altLang="zh-CN" sz="1800" dirty="0">
                <a:latin typeface="Times New Roman" panose="02020603050405020304" pitchFamily="18" charset="0"/>
                <a:cs typeface="Times New Roman" panose="02020603050405020304" pitchFamily="18" charset="0"/>
              </a:rPr>
              <a:t>as the preamble and Data fields of the PPDU. Moreover, each TRN-Unit shall have 10 TRN subfields. </a:t>
            </a:r>
          </a:p>
        </p:txBody>
      </p:sp>
    </p:spTree>
    <p:extLst>
      <p:ext uri="{BB962C8B-B14F-4D97-AF65-F5344CB8AC3E}">
        <p14:creationId xmlns:p14="http://schemas.microsoft.com/office/powerpoint/2010/main" val="6778347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4344988" y="6475413"/>
            <a:ext cx="530225" cy="182562"/>
          </a:xfrm>
        </p:spPr>
        <p:txBody>
          <a:bodyPr/>
          <a:lstStyle/>
          <a:p>
            <a:r>
              <a:rPr lang="en-US" dirty="0"/>
              <a:t>Slide </a:t>
            </a:r>
            <a:fld id="{EC42CFA8-65D8-C540-B090-A854712382F8}" type="slidenum">
              <a:rPr lang="en-US"/>
              <a:pPr/>
              <a:t>8</a:t>
            </a:fld>
            <a:endParaRPr lang="en-US" dirty="0"/>
          </a:p>
        </p:txBody>
      </p:sp>
      <p:pic>
        <p:nvPicPr>
          <p:cNvPr id="10" name="图片 9">
            <a:extLst>
              <a:ext uri="{FF2B5EF4-FFF2-40B4-BE49-F238E27FC236}">
                <a16:creationId xmlns:a16="http://schemas.microsoft.com/office/drawing/2014/main" id="{728C8E7B-780B-4C6C-B47D-1ACBF678B9D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39615" y="1510615"/>
            <a:ext cx="7897255" cy="2737454"/>
          </a:xfrm>
          <a:prstGeom prst="rect">
            <a:avLst/>
          </a:prstGeom>
          <a:ln>
            <a:noFill/>
          </a:ln>
        </p:spPr>
      </p:pic>
      <p:sp>
        <p:nvSpPr>
          <p:cNvPr id="8" name="Rectangle 2"/>
          <p:cNvSpPr>
            <a:spLocks noGrp="1" noChangeArrowheads="1"/>
          </p:cNvSpPr>
          <p:nvPr>
            <p:ph type="title"/>
          </p:nvPr>
        </p:nvSpPr>
        <p:spPr>
          <a:xfrm>
            <a:off x="609600" y="762000"/>
            <a:ext cx="8001000" cy="533400"/>
          </a:xfrm>
          <a:noFill/>
          <a:ln/>
        </p:spPr>
        <p:txBody>
          <a:bodyPr/>
          <a:lstStyle/>
          <a:p>
            <a:r>
              <a:rPr lang="en-US" altLang="zh-CN" sz="2800" dirty="0">
                <a:solidFill>
                  <a:schemeClr val="tx1"/>
                </a:solidFill>
              </a:rPr>
              <a:t>TRN field in 802.11ay (4/4)</a:t>
            </a:r>
            <a:endParaRPr lang="en-US" dirty="0">
              <a:solidFill>
                <a:schemeClr val="tx1"/>
              </a:solidFill>
            </a:endParaRPr>
          </a:p>
        </p:txBody>
      </p:sp>
      <p:sp>
        <p:nvSpPr>
          <p:cNvPr id="23" name="内容占位符 2">
            <a:extLst>
              <a:ext uri="{FF2B5EF4-FFF2-40B4-BE49-F238E27FC236}">
                <a16:creationId xmlns:a16="http://schemas.microsoft.com/office/drawing/2014/main" id="{1221D0A1-7A64-42DE-B87E-A71D1C2F9A12}"/>
              </a:ext>
            </a:extLst>
          </p:cNvPr>
          <p:cNvSpPr>
            <a:spLocks noGrp="1"/>
          </p:cNvSpPr>
          <p:nvPr>
            <p:ph idx="1"/>
          </p:nvPr>
        </p:nvSpPr>
        <p:spPr>
          <a:xfrm>
            <a:off x="762000" y="1455549"/>
            <a:ext cx="7620000" cy="1152128"/>
          </a:xfrm>
        </p:spPr>
        <p:txBody>
          <a:bodyPr/>
          <a:lstStyle/>
          <a:p>
            <a:pPr algn="just"/>
            <a:r>
              <a:rPr lang="en-US" altLang="zh-CN" sz="2000" kern="1200" dirty="0">
                <a:solidFill>
                  <a:schemeClr val="dk1"/>
                </a:solidFill>
                <a:cs typeface="Times New Roman"/>
              </a:rPr>
              <a:t>BRP-RX/TX PPDU [3]</a:t>
            </a:r>
          </a:p>
          <a:p>
            <a:pPr algn="just">
              <a:lnSpc>
                <a:spcPct val="100000"/>
              </a:lnSpc>
            </a:pPr>
            <a:endParaRPr lang="en-US" altLang="zh-CN" sz="1600" b="0" kern="1200" dirty="0">
              <a:latin typeface="Times New Roman" panose="02020603050405020304" pitchFamily="18" charset="0"/>
              <a:cs typeface="Times New Roman" panose="02020603050405020304" pitchFamily="18" charset="0"/>
            </a:endParaRPr>
          </a:p>
          <a:p>
            <a:pPr marL="0" indent="0" algn="just">
              <a:lnSpc>
                <a:spcPct val="100000"/>
              </a:lnSpc>
              <a:buNone/>
            </a:pPr>
            <a:endParaRPr lang="en-US" altLang="zh-CN" sz="1050" dirty="0">
              <a:latin typeface="Times New Roman" panose="02020603050405020304" pitchFamily="18" charset="0"/>
              <a:cs typeface="Times New Roman" panose="02020603050405020304" pitchFamily="18" charset="0"/>
            </a:endParaRPr>
          </a:p>
        </p:txBody>
      </p:sp>
      <p:sp>
        <p:nvSpPr>
          <p:cNvPr id="9" name="矩形 8">
            <a:extLst>
              <a:ext uri="{FF2B5EF4-FFF2-40B4-BE49-F238E27FC236}">
                <a16:creationId xmlns:a16="http://schemas.microsoft.com/office/drawing/2014/main" id="{7CB790F5-641D-4F3C-9DFA-406E1173C435}"/>
              </a:ext>
            </a:extLst>
          </p:cNvPr>
          <p:cNvSpPr/>
          <p:nvPr/>
        </p:nvSpPr>
        <p:spPr>
          <a:xfrm>
            <a:off x="187617" y="4303135"/>
            <a:ext cx="8314741" cy="1323439"/>
          </a:xfrm>
          <a:prstGeom prst="rect">
            <a:avLst/>
          </a:prstGeom>
        </p:spPr>
        <p:txBody>
          <a:bodyPr wrap="square">
            <a:spAutoFit/>
          </a:bodyPr>
          <a:lstStyle/>
          <a:p>
            <a:pPr marL="623888" indent="-266700" algn="just">
              <a:buClr>
                <a:srgbClr val="777777"/>
              </a:buClr>
              <a:buSzPct val="60000"/>
              <a:buFont typeface="Calibri" panose="020F0502020204030204" pitchFamily="34" charset="0"/>
              <a:buChar char="–"/>
            </a:pPr>
            <a:r>
              <a:rPr lang="en-US" altLang="zh-CN" sz="1600" dirty="0">
                <a:latin typeface="Times New Roman" panose="02020603050405020304" pitchFamily="18" charset="0"/>
                <a:cs typeface="Times New Roman" panose="02020603050405020304" pitchFamily="18" charset="0"/>
              </a:rPr>
              <a:t>For EDMG BRP-RX/TX PPDUs, </a:t>
            </a:r>
            <a:r>
              <a:rPr lang="en-US" altLang="zh-CN" sz="1600" b="1" dirty="0">
                <a:latin typeface="Times New Roman" panose="02020603050405020304" pitchFamily="18" charset="0"/>
                <a:cs typeface="Times New Roman" panose="02020603050405020304" pitchFamily="18" charset="0"/>
              </a:rPr>
              <a:t>the transmitter may change AWV once at the beginning of the last M TRN subfields of each TRN-Unit</a:t>
            </a:r>
            <a:r>
              <a:rPr lang="en-US" altLang="zh-CN" sz="1600" dirty="0">
                <a:latin typeface="Times New Roman" panose="02020603050405020304" pitchFamily="18" charset="0"/>
                <a:cs typeface="Times New Roman" panose="02020603050405020304" pitchFamily="18" charset="0"/>
              </a:rPr>
              <a:t> with the constraint that the same AWV configuration shall be used in the transmission of R TRN-Units, where R is the value of the RX TRN-Units per Each TX TRN-Unit field in the EDMG Header-A plus one. </a:t>
            </a:r>
          </a:p>
          <a:p>
            <a:pPr marL="623888" indent="-266700" algn="just" eaLnBrk="0" hangingPunct="0">
              <a:buClr>
                <a:srgbClr val="777777"/>
              </a:buClr>
              <a:buSzPct val="60000"/>
              <a:buFont typeface="Calibri" panose="020F0502020204030204" pitchFamily="34" charset="0"/>
              <a:buChar char="–"/>
            </a:pPr>
            <a:r>
              <a:rPr lang="en-US" altLang="zh-CN" sz="1600" dirty="0">
                <a:latin typeface="Times New Roman" panose="02020603050405020304" pitchFamily="18" charset="0"/>
                <a:cs typeface="Times New Roman" panose="02020603050405020304" pitchFamily="18" charset="0"/>
              </a:rPr>
              <a:t>In a word:</a:t>
            </a:r>
          </a:p>
        </p:txBody>
      </p:sp>
      <p:sp>
        <p:nvSpPr>
          <p:cNvPr id="7" name="文本框 6">
            <a:extLst>
              <a:ext uri="{FF2B5EF4-FFF2-40B4-BE49-F238E27FC236}">
                <a16:creationId xmlns:a16="http://schemas.microsoft.com/office/drawing/2014/main" id="{F6684CEF-3C5B-4D69-8E2E-0FFF0244103D}"/>
              </a:ext>
            </a:extLst>
          </p:cNvPr>
          <p:cNvSpPr txBox="1"/>
          <p:nvPr/>
        </p:nvSpPr>
        <p:spPr>
          <a:xfrm>
            <a:off x="1446213" y="5372001"/>
            <a:ext cx="6858000" cy="929485"/>
          </a:xfrm>
          <a:prstGeom prst="rect">
            <a:avLst/>
          </a:prstGeom>
          <a:noFill/>
        </p:spPr>
        <p:txBody>
          <a:bodyPr wrap="square">
            <a:spAutoFit/>
          </a:bodyPr>
          <a:lstStyle/>
          <a:p>
            <a:pPr marL="642938" indent="-285750" algn="just">
              <a:spcBef>
                <a:spcPct val="20000"/>
              </a:spcBef>
              <a:buClr>
                <a:srgbClr val="777777"/>
              </a:buClr>
              <a:buSzPct val="100000"/>
              <a:buFont typeface="Wingdings" panose="05000000000000000000" pitchFamily="2" charset="2"/>
              <a:buChar char="Ø"/>
            </a:pPr>
            <a:r>
              <a:rPr lang="en-US" altLang="zh-CN" sz="1600" dirty="0">
                <a:solidFill>
                  <a:srgbClr val="1E1EFA"/>
                </a:solidFill>
                <a:latin typeface="TimesNewRoman"/>
              </a:rPr>
              <a:t>Same AWV in the last M TRN subfields of a TRN-Unit</a:t>
            </a:r>
          </a:p>
          <a:p>
            <a:pPr marL="642938" indent="-285750" algn="just">
              <a:spcBef>
                <a:spcPct val="20000"/>
              </a:spcBef>
              <a:buClr>
                <a:srgbClr val="777777"/>
              </a:buClr>
              <a:buSzPct val="100000"/>
              <a:buFont typeface="Wingdings" panose="05000000000000000000" pitchFamily="2" charset="2"/>
              <a:buChar char="Ø"/>
            </a:pPr>
            <a:r>
              <a:rPr lang="en-US" altLang="zh-CN" sz="1600" dirty="0">
                <a:solidFill>
                  <a:srgbClr val="1E1EFA"/>
                </a:solidFill>
                <a:latin typeface="TimesNewRoman"/>
              </a:rPr>
              <a:t>Same AWV within R TRN-Units (Train receive beams) </a:t>
            </a:r>
          </a:p>
          <a:p>
            <a:pPr marL="642938" indent="-285750" algn="just">
              <a:spcBef>
                <a:spcPct val="20000"/>
              </a:spcBef>
              <a:buClr>
                <a:srgbClr val="777777"/>
              </a:buClr>
              <a:buSzPct val="100000"/>
              <a:buFont typeface="Wingdings" panose="05000000000000000000" pitchFamily="2" charset="2"/>
              <a:buChar char="Ø"/>
            </a:pPr>
            <a:r>
              <a:rPr lang="en-US" altLang="zh-CN" sz="1600" dirty="0">
                <a:solidFill>
                  <a:srgbClr val="1E1EFA"/>
                </a:solidFill>
                <a:latin typeface="TimesNewRoman"/>
              </a:rPr>
              <a:t>May have different AWVs for every R TRN-Units (Train transmit beams) </a:t>
            </a:r>
          </a:p>
        </p:txBody>
      </p:sp>
    </p:spTree>
    <p:extLst>
      <p:ext uri="{BB962C8B-B14F-4D97-AF65-F5344CB8AC3E}">
        <p14:creationId xmlns:p14="http://schemas.microsoft.com/office/powerpoint/2010/main" val="3981866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4344988" y="6475413"/>
            <a:ext cx="530225" cy="182562"/>
          </a:xfrm>
        </p:spPr>
        <p:txBody>
          <a:bodyPr/>
          <a:lstStyle/>
          <a:p>
            <a:r>
              <a:rPr lang="en-US" dirty="0"/>
              <a:t>Slide </a:t>
            </a:r>
            <a:fld id="{EC42CFA8-65D8-C540-B090-A854712382F8}" type="slidenum">
              <a:rPr lang="en-US"/>
              <a:pPr/>
              <a:t>9</a:t>
            </a:fld>
            <a:endParaRPr lang="en-US" dirty="0"/>
          </a:p>
        </p:txBody>
      </p:sp>
      <p:sp>
        <p:nvSpPr>
          <p:cNvPr id="8" name="Rectangle 2"/>
          <p:cNvSpPr>
            <a:spLocks noGrp="1" noChangeArrowheads="1"/>
          </p:cNvSpPr>
          <p:nvPr>
            <p:ph type="title"/>
          </p:nvPr>
        </p:nvSpPr>
        <p:spPr>
          <a:xfrm>
            <a:off x="609600" y="762000"/>
            <a:ext cx="8001000" cy="533400"/>
          </a:xfrm>
          <a:noFill/>
          <a:ln/>
        </p:spPr>
        <p:txBody>
          <a:bodyPr/>
          <a:lstStyle/>
          <a:p>
            <a:r>
              <a:rPr lang="en-US" altLang="zh-CN" sz="2800" dirty="0">
                <a:solidFill>
                  <a:schemeClr val="tx1"/>
                </a:solidFill>
              </a:rPr>
              <a:t>Considerations for 802.11bq</a:t>
            </a:r>
            <a:endParaRPr lang="en-US" sz="2800" dirty="0">
              <a:solidFill>
                <a:schemeClr val="tx1"/>
              </a:solidFill>
            </a:endParaRPr>
          </a:p>
        </p:txBody>
      </p:sp>
      <p:sp>
        <p:nvSpPr>
          <p:cNvPr id="23" name="内容占位符 2">
            <a:extLst>
              <a:ext uri="{FF2B5EF4-FFF2-40B4-BE49-F238E27FC236}">
                <a16:creationId xmlns:a16="http://schemas.microsoft.com/office/drawing/2014/main" id="{1221D0A1-7A64-42DE-B87E-A71D1C2F9A12}"/>
              </a:ext>
            </a:extLst>
          </p:cNvPr>
          <p:cNvSpPr>
            <a:spLocks noGrp="1"/>
          </p:cNvSpPr>
          <p:nvPr>
            <p:ph idx="1"/>
          </p:nvPr>
        </p:nvSpPr>
        <p:spPr>
          <a:xfrm>
            <a:off x="762000" y="1600200"/>
            <a:ext cx="7620000" cy="1152128"/>
          </a:xfrm>
        </p:spPr>
        <p:txBody>
          <a:bodyPr/>
          <a:lstStyle/>
          <a:p>
            <a:pPr algn="just"/>
            <a:r>
              <a:rPr lang="en-US" altLang="zh-CN" sz="2000" kern="1200" dirty="0">
                <a:solidFill>
                  <a:schemeClr val="dk1"/>
                </a:solidFill>
                <a:cs typeface="Times New Roman"/>
              </a:rPr>
              <a:t>For 802.11bq, here are the items that we think should be firstly discussed in the TRN discussion.</a:t>
            </a:r>
          </a:p>
          <a:p>
            <a:pPr marL="627063" indent="-269875" algn="just">
              <a:buClr>
                <a:srgbClr val="777777"/>
              </a:buClr>
              <a:buSzPct val="100000"/>
              <a:buFont typeface="Times New Roman" panose="02020603050405020304" pitchFamily="18" charset="0"/>
              <a:buChar char="–"/>
            </a:pPr>
            <a:r>
              <a:rPr lang="en-US" altLang="zh-CN" sz="1800" b="0" dirty="0">
                <a:latin typeface="Times New Roman" panose="02020603050405020304" pitchFamily="18" charset="0"/>
                <a:cs typeface="Times New Roman" panose="02020603050405020304" pitchFamily="18" charset="0"/>
              </a:rPr>
              <a:t>Whether or not to define the TRN field (or other names with the same functionality);</a:t>
            </a:r>
          </a:p>
          <a:p>
            <a:pPr marL="627063" indent="-269875" algn="just">
              <a:buClr>
                <a:srgbClr val="777777"/>
              </a:buClr>
              <a:buSzPct val="100000"/>
              <a:buFont typeface="Times New Roman" panose="02020603050405020304" pitchFamily="18" charset="0"/>
              <a:buChar char="–"/>
            </a:pPr>
            <a:r>
              <a:rPr lang="en-US" altLang="zh-CN" sz="1800" b="0" dirty="0">
                <a:latin typeface="Times New Roman" panose="02020603050405020304" pitchFamily="18" charset="0"/>
                <a:cs typeface="Times New Roman" panose="02020603050405020304" pitchFamily="18" charset="0"/>
              </a:rPr>
              <a:t>What are the use cases of using the TRN field;</a:t>
            </a:r>
          </a:p>
          <a:p>
            <a:pPr algn="just"/>
            <a:endParaRPr lang="en-US" altLang="zh-CN" sz="2000" kern="1200" dirty="0">
              <a:solidFill>
                <a:schemeClr val="dk1"/>
              </a:solidFill>
              <a:cs typeface="Times New Roman"/>
            </a:endParaRPr>
          </a:p>
          <a:p>
            <a:pPr algn="just"/>
            <a:r>
              <a:rPr lang="en-US" altLang="zh-CN" sz="2000" kern="1200" dirty="0">
                <a:solidFill>
                  <a:schemeClr val="dk1"/>
                </a:solidFill>
                <a:cs typeface="Times New Roman"/>
              </a:rPr>
              <a:t>If TRN is supported, more details could be further discussed, such as:</a:t>
            </a:r>
          </a:p>
          <a:p>
            <a:pPr marL="627063" indent="-269875" algn="just">
              <a:buClr>
                <a:srgbClr val="777777"/>
              </a:buClr>
              <a:buSzPct val="100000"/>
              <a:buFont typeface="Times New Roman" panose="02020603050405020304" pitchFamily="18" charset="0"/>
              <a:buChar char="–"/>
            </a:pPr>
            <a:r>
              <a:rPr lang="en-US" altLang="zh-CN" sz="1800" b="0" dirty="0">
                <a:latin typeface="Times New Roman" panose="02020603050405020304" pitchFamily="18" charset="0"/>
                <a:cs typeface="Times New Roman" panose="02020603050405020304" pitchFamily="18" charset="0"/>
              </a:rPr>
              <a:t>Maximum number of supported spatial streams;</a:t>
            </a:r>
          </a:p>
          <a:p>
            <a:pPr marL="627063" indent="-269875" algn="just">
              <a:buClr>
                <a:srgbClr val="777777"/>
              </a:buClr>
              <a:buSzPct val="100000"/>
              <a:buFont typeface="Times New Roman" panose="02020603050405020304" pitchFamily="18" charset="0"/>
              <a:buChar char="–"/>
            </a:pPr>
            <a:r>
              <a:rPr lang="en-US" altLang="zh-CN" sz="1800" b="0" dirty="0">
                <a:latin typeface="Times New Roman" panose="02020603050405020304" pitchFamily="18" charset="0"/>
                <a:cs typeface="Times New Roman" panose="02020603050405020304" pitchFamily="18" charset="0"/>
              </a:rPr>
              <a:t>etc.</a:t>
            </a:r>
          </a:p>
        </p:txBody>
      </p:sp>
    </p:spTree>
    <p:extLst>
      <p:ext uri="{BB962C8B-B14F-4D97-AF65-F5344CB8AC3E}">
        <p14:creationId xmlns:p14="http://schemas.microsoft.com/office/powerpoint/2010/main" val="2763471034"/>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120013</TotalTime>
  <Words>1144</Words>
  <Application>Microsoft Office PowerPoint</Application>
  <PresentationFormat>全屏显示(4:3)</PresentationFormat>
  <Paragraphs>163</Paragraphs>
  <Slides>12</Slides>
  <Notes>11</Notes>
  <HiddenSlides>0</HiddenSlides>
  <MMClips>0</MMClips>
  <ScaleCrop>false</ScaleCrop>
  <HeadingPairs>
    <vt:vector size="6" baseType="variant">
      <vt:variant>
        <vt:lpstr>已用的字体</vt:lpstr>
      </vt:variant>
      <vt:variant>
        <vt:i4>4</vt:i4>
      </vt:variant>
      <vt:variant>
        <vt:lpstr>主题</vt:lpstr>
      </vt:variant>
      <vt:variant>
        <vt:i4>1</vt:i4>
      </vt:variant>
      <vt:variant>
        <vt:lpstr>幻灯片标题</vt:lpstr>
      </vt:variant>
      <vt:variant>
        <vt:i4>12</vt:i4>
      </vt:variant>
    </vt:vector>
  </HeadingPairs>
  <TitlesOfParts>
    <vt:vector size="17" baseType="lpstr">
      <vt:lpstr>TimesNewRoman</vt:lpstr>
      <vt:lpstr>Calibri</vt:lpstr>
      <vt:lpstr>Times New Roman</vt:lpstr>
      <vt:lpstr>Wingdings</vt:lpstr>
      <vt:lpstr>802-11-Submission</vt:lpstr>
      <vt:lpstr>Discussion on TRN field in IMMW PPDU</vt:lpstr>
      <vt:lpstr>Training (TRN) field</vt:lpstr>
      <vt:lpstr>TRN field in 802.11ad (1/2)</vt:lpstr>
      <vt:lpstr>TRN field in 802.11ad (2/2)</vt:lpstr>
      <vt:lpstr>TRN field in 802.11ay (1/4)</vt:lpstr>
      <vt:lpstr>TRN field in 802.11ay (2/4)</vt:lpstr>
      <vt:lpstr>TRN field in 802.11ay (3/4)</vt:lpstr>
      <vt:lpstr>TRN field in 802.11ay (4/4)</vt:lpstr>
      <vt:lpstr>Considerations for 802.11bq</vt:lpstr>
      <vt:lpstr>Summary</vt:lpstr>
      <vt:lpstr>PowerPoint 演示文稿</vt:lpstr>
      <vt:lpstr>Appendix TRN related fields in 802.11ay </vt:lpstr>
    </vt:vector>
  </TitlesOfParts>
  <Company>Huawei Technologies</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Full Duplex in EHT</dc:title>
  <dc:creator>Mengshi Hu</dc:creator>
  <cp:lastModifiedBy>humengshi</cp:lastModifiedBy>
  <cp:revision>3070</cp:revision>
  <cp:lastPrinted>1998-02-10T13:28:06Z</cp:lastPrinted>
  <dcterms:created xsi:type="dcterms:W3CDTF">2013-11-12T18:41:50Z</dcterms:created>
  <dcterms:modified xsi:type="dcterms:W3CDTF">2025-07-24T10:37:11Z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(1)O48q+nWDiKNAVXoAwq58w6onvO4eaK+wzpVW8jJCkaAk5P9kKngByeTmJxmoV2pCi42L9Tdp_x000d_
SdaonAmUIS8vKo/eqcHwCuE1YjVPXt4H6YHsSuVJYzAQCkNZjIaFaF2CAfHMCVDwVEjuHrGa_x000d_
v9XKxleKuDbPp4L/H3+OgJ2liFm+Un0d5QoNNoAKdv3/4Lf3KJItI74i5cTCkBD8XLCg4g==</vt:lpwstr>
  </property>
  <property fmtid="{D5CDD505-2E9C-101B-9397-08002B2CF9AE}" pid="3" name="_2015_ms_pID_725343">
    <vt:lpwstr>(3)D7LcUFekpUn+xTnlP4qJay8u16zSePf2zCAqyfRht0L7Rk+TpQl5HJSLUem61TvHVAOriB1h
zR2e2Xz5z9JOnXsla8qdXXXd5xDsDRhN6vBMwHmVy/dJOGLHfoi4pBHuxSSk1NvytQyB8auv
a83FD3BqisWayq9VmlC3l2H7T8t2dq+FUZ6N0egco2gkb2GZMxSRs9tfkl1/oatcQFUDEejJ
L5HHDTeVFogDR6IwdS</vt:lpwstr>
  </property>
  <property fmtid="{D5CDD505-2E9C-101B-9397-08002B2CF9AE}" pid="4" name="_2015_ms_pID_7253431">
    <vt:lpwstr>qjtTzRhIarerWI1BvRGC3PuyBOAjwDxqfE4C4W4v9/ZKvxYesC4xrg
rst/OoX1nu7HpkBkfFdZpdkz9dlb9+/CkUn0ffjAqjKFkVt7cexG5zhVrkuq/1S7mS0opo7O
0MDaB9Hu5GnILBCIZUH9yRYuHnboJeo/5ms2CR/uafAWxZKy086BX35XH68UOyCN/Mk89ydA
/la2DAPD5mUHzQwa+Lvx93nb1PqFGXNCdFjP</vt:lpwstr>
  </property>
  <property fmtid="{D5CDD505-2E9C-101B-9397-08002B2CF9AE}" pid="5" name="_2015_ms_pID_7253432">
    <vt:lpwstr>oA==</vt:lpwstr>
  </property>
  <property fmtid="{D5CDD505-2E9C-101B-9397-08002B2CF9AE}" pid="6" name="_readonly">
    <vt:lpwstr/>
  </property>
  <property fmtid="{D5CDD505-2E9C-101B-9397-08002B2CF9AE}" pid="7" name="_change">
    <vt:lpwstr/>
  </property>
  <property fmtid="{D5CDD505-2E9C-101B-9397-08002B2CF9AE}" pid="8" name="_full-control">
    <vt:lpwstr/>
  </property>
  <property fmtid="{D5CDD505-2E9C-101B-9397-08002B2CF9AE}" pid="9" name="sflag">
    <vt:lpwstr>1611106649</vt:lpwstr>
  </property>
</Properties>
</file>