
<file path=[Content_Types].xml><?xml version="1.0" encoding="utf-8"?>
<Types xmlns="http://schemas.openxmlformats.org/package/2006/content-types">
  <Default Extension="vml" ContentType="application/vnd.openxmlformats-officedocument.vmlDrawing"/>
  <Default Extension="doc" ContentType="application/msword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3"/>
    <p:sldId id="369" r:id="rId4"/>
    <p:sldId id="442" r:id="rId5"/>
    <p:sldId id="447" r:id="rId6"/>
    <p:sldId id="461" r:id="rId7"/>
    <p:sldId id="460" r:id="rId8"/>
    <p:sldId id="425" r:id="rId9"/>
    <p:sldId id="457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96" d="100"/>
          <a:sy n="96" d="100"/>
        </p:scale>
        <p:origin x="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136101" y="6481446"/>
            <a:ext cx="219964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Chu-Meng Wang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Chu-Meng Wang,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Chu-Meng Wang,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136101" y="6481446"/>
            <a:ext cx="219964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Chu-Meng Wang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136101" y="6481446"/>
            <a:ext cx="2199640" cy="27686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>
                <a:sym typeface="+mn-ea"/>
              </a:rPr>
              <a:t>Chu-Meng Wang</a:t>
            </a:r>
            <a:r>
              <a:rPr lang="en-US" dirty="0"/>
              <a:t>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Chu-Meng Wang,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Chu-Meng Wang,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Chu-Meng Wang,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Chu-Meng Wang,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Chu-Meng Wang,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Chu-Meng Wang,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92260" y="6475413"/>
            <a:ext cx="219964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Chu-Meng Wang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5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1302r1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351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July. 2025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ML-KEM in PASN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85570" y="2597786"/>
          <a:ext cx="9942195" cy="2588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1" imgW="11410950" imgH="2743200" progId="Word.Document.8">
                  <p:embed/>
                </p:oleObj>
              </mc:Choice>
              <mc:Fallback>
                <p:oleObj name="Document" r:id="rId1" imgW="11410950" imgH="27432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570" y="2597786"/>
                        <a:ext cx="9942195" cy="25888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/>
          <a:p>
            <a:pPr algn="r"/>
            <a:r>
              <a:rPr lang="da-DK" dirty="0"/>
              <a:t>Chu-Meng Wang</a:t>
            </a:r>
            <a:r>
              <a:rPr lang="en-US" dirty="0">
                <a:sym typeface="+mn-ea"/>
              </a:rPr>
              <a:t>, et al. </a:t>
            </a:r>
            <a:r>
              <a:rPr lang="da-DK" dirty="0"/>
              <a:t>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86741"/>
            <a:ext cx="10363200" cy="914399"/>
          </a:xfrm>
        </p:spPr>
        <p:txBody>
          <a:bodyPr/>
          <a:lstStyle/>
          <a:p>
            <a:r>
              <a:rPr lang="en-US"/>
              <a:t>Introduction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810" y="1274445"/>
            <a:ext cx="11346815" cy="4845685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endParaRPr lang="en-US" b="1"/>
          </a:p>
          <a:p>
            <a:pPr lvl="0">
              <a:buFont typeface="Arial" panose="020B0604020202020204" pitchFamily="34" charset="0"/>
              <a:buChar char="•"/>
            </a:pPr>
            <a:endParaRPr lang="en-US" b="1"/>
          </a:p>
          <a:p>
            <a:pPr lvl="0">
              <a:buFont typeface="Arial" panose="020B0604020202020204" pitchFamily="34" charset="0"/>
              <a:buChar char="•"/>
            </a:pPr>
            <a:endParaRPr lang="en-US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/>
          <a:p>
            <a:pPr>
              <a:defRPr/>
            </a:pPr>
            <a:r>
              <a:rPr lang="en-US" dirty="0"/>
              <a:t>Chu-Meng Wang, et al. (ZTE)</a:t>
            </a:r>
            <a:endParaRPr lang="en-US" dirty="0"/>
          </a:p>
        </p:txBody>
      </p:sp>
      <p:sp>
        <p:nvSpPr>
          <p:cNvPr id="6" name="Text Box 5"/>
          <p:cNvSpPr txBox="1"/>
          <p:nvPr/>
        </p:nvSpPr>
        <p:spPr>
          <a:xfrm>
            <a:off x="803275" y="1565275"/>
            <a:ext cx="8954135" cy="30054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/>
          </a:p>
        </p:txBody>
      </p:sp>
      <p:sp>
        <p:nvSpPr>
          <p:cNvPr id="7" name="Text Box 6"/>
          <p:cNvSpPr txBox="1"/>
          <p:nvPr/>
        </p:nvSpPr>
        <p:spPr>
          <a:xfrm>
            <a:off x="702310" y="1501140"/>
            <a:ext cx="11040110" cy="48641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PASN is a security framework that was defined in 802.11az Specification with some additional amendedment by 802.11bh, 802.11bi and 802.11bn for the following purposes.</a:t>
            </a:r>
            <a:endParaRPr lang="en-US" sz="2400" b="1" dirty="0"/>
          </a:p>
          <a:p>
            <a:pPr marL="1257300" lvl="2" indent="-342900">
              <a:buFont typeface="Wingdings" panose="05000000000000000000" charset="0"/>
              <a:buChar char="Ø"/>
            </a:pPr>
            <a:r>
              <a:rPr lang="en-US" sz="2000" dirty="0"/>
              <a:t>Protect the FTM frames(11az).</a:t>
            </a:r>
            <a:endParaRPr lang="en-US" sz="2000" dirty="0"/>
          </a:p>
          <a:p>
            <a:pPr marL="1257300" lvl="2" indent="-342900">
              <a:buFont typeface="Wingdings" panose="05000000000000000000" charset="0"/>
              <a:buChar char="Ø"/>
            </a:pPr>
            <a:r>
              <a:rPr lang="en-US" sz="2000" dirty="0"/>
              <a:t>Locate the non-AP STA with random MAC address(11bh)</a:t>
            </a:r>
            <a:endParaRPr lang="en-US" sz="2000" dirty="0"/>
          </a:p>
          <a:p>
            <a:pPr marL="1257300" lvl="2" indent="-342900">
              <a:buFont typeface="Wingdings" panose="05000000000000000000" charset="0"/>
              <a:buChar char="Ø"/>
            </a:pPr>
            <a:r>
              <a:rPr lang="en-US" sz="2000" dirty="0"/>
              <a:t>Protect the association request/response frame(11bi)</a:t>
            </a:r>
            <a:endParaRPr lang="en-US" sz="2000" dirty="0"/>
          </a:p>
          <a:p>
            <a:pPr marL="1257300" lvl="2" indent="-342900">
              <a:buFont typeface="Wingdings" panose="05000000000000000000" charset="0"/>
              <a:buChar char="Ø"/>
            </a:pPr>
            <a:r>
              <a:rPr lang="en-US" sz="2000" dirty="0"/>
              <a:t>Protect MAPC negotiaiton request/response frame exchange(11bn)</a:t>
            </a: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PASN support both non-RSNA and RSNA protocol</a:t>
            </a:r>
            <a:endParaRPr lang="en-US" sz="24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For RSNA protocol, like PASN with SAE, PASN with FILS,etc.</a:t>
            </a:r>
            <a:endParaRPr lang="en-US" sz="2000" dirty="0"/>
          </a:p>
          <a:p>
            <a:pPr marL="800100" lvl="1" indent="-342900">
              <a:buFont typeface="Wingdings" panose="05000000000000000000" charset="0"/>
              <a:buChar char="Ø"/>
            </a:pP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In this contribution, we offer some ideas on how to extend the current PASN framework to support </a:t>
            </a:r>
            <a:r>
              <a:rPr lang="en-US" sz="2400" b="1" dirty="0" smtClean="0"/>
              <a:t>ML-KEM</a:t>
            </a:r>
            <a:r>
              <a:rPr lang="en-US" sz="2400" b="1" dirty="0" smtClean="0"/>
              <a:t> </a:t>
            </a:r>
            <a:r>
              <a:rPr lang="en-US" sz="2400" b="1" dirty="0"/>
              <a:t>with minor change.</a:t>
            </a:r>
            <a:endParaRPr lang="en-US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Opt1: one time ML-KEM parameter exchange in PASN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48" y="1736393"/>
            <a:ext cx="11480579" cy="2495550"/>
          </a:xfrm>
        </p:spPr>
        <p:txBody>
          <a:bodyPr/>
          <a:lstStyle/>
          <a:p>
            <a:r>
              <a:rPr lang="en-US" dirty="0" smtClean="0"/>
              <a:t>PASN AKM is to allow both sides generate PTK rather than mutual authentication.</a:t>
            </a:r>
            <a:endParaRPr lang="en-US" dirty="0" smtClean="0"/>
          </a:p>
          <a:p>
            <a:pPr lvl="1"/>
            <a:r>
              <a:rPr lang="en-US" b="0" dirty="0" smtClean="0"/>
              <a:t>The mutual authentication relies on base AKM in the wrapped data element.</a:t>
            </a:r>
            <a:endParaRPr lang="en-US" b="0" dirty="0" smtClean="0"/>
          </a:p>
          <a:p>
            <a:pPr lvl="1"/>
            <a:r>
              <a:rPr lang="en-US" dirty="0" smtClean="0"/>
              <a:t>One time ML-KEM parameter exchange means:</a:t>
            </a:r>
            <a:endParaRPr lang="en-US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smtClean="0"/>
              <a:t> The STA generates ML-KEM public key included in 1-PASN frame,</a:t>
            </a:r>
            <a:endParaRPr lang="en-US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smtClean="0"/>
              <a:t> AP generates the </a:t>
            </a:r>
            <a:r>
              <a:rPr lang="en-US" dirty="0" err="1" smtClean="0"/>
              <a:t>ciphertext</a:t>
            </a:r>
            <a:r>
              <a:rPr lang="en-US" dirty="0" smtClean="0"/>
              <a:t> included in 2-PASN frame,</a:t>
            </a:r>
            <a:endParaRPr lang="en-US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smtClean="0"/>
              <a:t>Necessary validation will be included in the MIC element following the baseline rule</a:t>
            </a:r>
            <a:endParaRPr lang="en-US" dirty="0"/>
          </a:p>
          <a:p>
            <a:pPr lvl="2"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Propose to follow the similar construction to generate PTK</a:t>
            </a:r>
            <a:endParaRPr lang="en-US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PTK = KDF-HASH-NNN (PMK, “PASN PTK Derivation”, </a:t>
            </a:r>
            <a:r>
              <a:rPr lang="en-US" altLang="zh-CN" dirty="0" smtClean="0"/>
              <a:t>SPA </a:t>
            </a:r>
            <a:r>
              <a:rPr lang="en-US" altLang="zh-CN" dirty="0"/>
              <a:t>|| </a:t>
            </a:r>
            <a:r>
              <a:rPr lang="en-US" altLang="zh-CN" dirty="0" smtClean="0"/>
              <a:t>BSSID </a:t>
            </a:r>
            <a:r>
              <a:rPr lang="en-US" altLang="zh-CN" dirty="0"/>
              <a:t>|| </a:t>
            </a:r>
            <a:r>
              <a:rPr lang="en-US" altLang="zh-CN" dirty="0" err="1" smtClean="0"/>
              <a:t>DHss</a:t>
            </a:r>
            <a:r>
              <a:rPr lang="en-US" altLang="zh-CN" dirty="0" smtClean="0"/>
              <a:t>) (baseline)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PTK=KDF-HASH-NNN(</a:t>
            </a:r>
            <a:r>
              <a:rPr lang="en-US" altLang="zh-CN" dirty="0"/>
              <a:t>PMK, “PASN PTK Derivation”, SPA || BSSID || </a:t>
            </a:r>
            <a:r>
              <a:rPr lang="en-US" altLang="zh-CN" dirty="0" err="1" smtClean="0"/>
              <a:t>PQCss</a:t>
            </a:r>
            <a:r>
              <a:rPr lang="en-US" b="1" dirty="0" smtClean="0"/>
              <a:t>)</a:t>
            </a:r>
            <a:r>
              <a:rPr lang="en-US" b="1" dirty="0" smtClean="0">
                <a:solidFill>
                  <a:srgbClr val="FF0000"/>
                </a:solidFill>
              </a:rPr>
              <a:t> (proposal)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Note: </a:t>
            </a:r>
            <a:r>
              <a:rPr lang="en-US" b="1" dirty="0" err="1" smtClean="0"/>
              <a:t>PQC</a:t>
            </a:r>
            <a:r>
              <a:rPr lang="en-US" b="1" dirty="0" err="1" smtClean="0"/>
              <a:t>ss</a:t>
            </a:r>
            <a:r>
              <a:rPr lang="en-US" b="1" dirty="0" smtClean="0"/>
              <a:t> is the generated secret key based on ML-KEM </a:t>
            </a:r>
            <a:r>
              <a:rPr lang="en-US" b="1" dirty="0" err="1" smtClean="0"/>
              <a:t>algorithm</a:t>
            </a:r>
            <a:r>
              <a:rPr lang="en-US" b="1" dirty="0" smtClean="0"/>
              <a:t>.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/>
          <a:p>
            <a:pPr>
              <a:defRPr/>
            </a:pPr>
            <a:r>
              <a:rPr lang="en-US" dirty="0"/>
              <a:t>Chu-Meng Wang, et al. (ZTE)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following figure depicts the sequence of one time ML-KEM parameter exchange in PQC PASN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/>
          <a:p>
            <a:pPr>
              <a:defRPr/>
            </a:pPr>
            <a:r>
              <a:rPr lang="en-US" dirty="0"/>
              <a:t>Chu-Meng Wang, et al. (ZTE)</a:t>
            </a:r>
            <a:endParaRPr lang="en-US" dirty="0"/>
          </a:p>
        </p:txBody>
      </p:sp>
      <p:sp>
        <p:nvSpPr>
          <p:cNvPr id="6" name="Rectangles 5"/>
          <p:cNvSpPr/>
          <p:nvPr/>
        </p:nvSpPr>
        <p:spPr>
          <a:xfrm>
            <a:off x="2314575" y="1910522"/>
            <a:ext cx="1238885" cy="3975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STA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Rectangles 6"/>
          <p:cNvSpPr/>
          <p:nvPr/>
        </p:nvSpPr>
        <p:spPr>
          <a:xfrm>
            <a:off x="6963410" y="1910522"/>
            <a:ext cx="1238885" cy="3975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>
            <a:stCxn id="6" idx="2"/>
          </p:cNvCxnSpPr>
          <p:nvPr/>
        </p:nvCxnSpPr>
        <p:spPr>
          <a:xfrm>
            <a:off x="2934335" y="2308032"/>
            <a:ext cx="16510" cy="25501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" name="Straight Connector 8"/>
          <p:cNvCxnSpPr/>
          <p:nvPr/>
        </p:nvCxnSpPr>
        <p:spPr>
          <a:xfrm>
            <a:off x="7607300" y="2308032"/>
            <a:ext cx="57150" cy="26841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" name="Straight Arrow Connector 9"/>
          <p:cNvCxnSpPr/>
          <p:nvPr/>
        </p:nvCxnSpPr>
        <p:spPr>
          <a:xfrm flipV="1">
            <a:off x="2942522" y="2887887"/>
            <a:ext cx="4702243" cy="382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1" name="TextBox 11"/>
          <p:cNvSpPr txBox="1"/>
          <p:nvPr/>
        </p:nvSpPr>
        <p:spPr>
          <a:xfrm>
            <a:off x="2842895" y="2603008"/>
            <a:ext cx="46063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1-PASN </a:t>
            </a:r>
            <a:r>
              <a:rPr lang="en-US" sz="1600" dirty="0" smtClean="0">
                <a:solidFill>
                  <a:schemeClr val="tx1"/>
                </a:solidFill>
              </a:rPr>
              <a:t>(RSNE,RSNXE, </a:t>
            </a:r>
            <a:r>
              <a:rPr lang="en-US" sz="1600" b="1" dirty="0" smtClean="0">
                <a:solidFill>
                  <a:srgbClr val="FF0000"/>
                </a:solidFill>
              </a:rPr>
              <a:t>Public key</a:t>
            </a:r>
            <a:r>
              <a:rPr lang="en-US" sz="1600" dirty="0" smtClean="0">
                <a:solidFill>
                  <a:schemeClr val="tx1"/>
                </a:solidFill>
              </a:rPr>
              <a:t>, AKMP data-1) 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3"/>
          <p:cNvCxnSpPr/>
          <p:nvPr/>
        </p:nvCxnSpPr>
        <p:spPr>
          <a:xfrm flipH="1">
            <a:off x="2934335" y="3406530"/>
            <a:ext cx="4768850" cy="285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3" name="TextBox 11"/>
          <p:cNvSpPr txBox="1"/>
          <p:nvPr/>
        </p:nvSpPr>
        <p:spPr>
          <a:xfrm>
            <a:off x="2950845" y="3072714"/>
            <a:ext cx="4817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600" dirty="0" smtClean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2-PASN</a:t>
            </a:r>
            <a:r>
              <a:rPr lang="en-US" altLang="zh-CN" sz="16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(RSNE,RSNXE, </a:t>
            </a:r>
            <a:r>
              <a:rPr lang="en-US" altLang="zh-CN" sz="1600" b="1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Cipher text</a:t>
            </a:r>
            <a:r>
              <a:rPr lang="en-US" altLang="zh-CN" sz="16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, AKMP data-2, MIC1)</a:t>
            </a:r>
            <a:endParaRPr lang="en-US" altLang="zh-CN" sz="160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  <p:cxnSp>
        <p:nvCxnSpPr>
          <p:cNvPr id="14" name="Straight Arrow Connector 15"/>
          <p:cNvCxnSpPr/>
          <p:nvPr/>
        </p:nvCxnSpPr>
        <p:spPr>
          <a:xfrm flipV="1">
            <a:off x="2929890" y="4302343"/>
            <a:ext cx="4714875" cy="25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8" name="TextBox 11"/>
          <p:cNvSpPr txBox="1"/>
          <p:nvPr/>
        </p:nvSpPr>
        <p:spPr>
          <a:xfrm>
            <a:off x="2976027" y="4028201"/>
            <a:ext cx="48175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600" dirty="0" smtClean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3-PASN</a:t>
            </a:r>
            <a:r>
              <a:rPr lang="en-US" altLang="zh-CN" sz="16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(AKMP data-3, MIC2)</a:t>
            </a:r>
            <a:endParaRPr lang="en-US" altLang="zh-CN" sz="160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26935" y="5287153"/>
            <a:ext cx="9859617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A uniformed PQC PASN parameter elememt could be used to include ML-KEM public key or cipher text.</a:t>
            </a:r>
            <a:endParaRPr lang="en-US" altLang="zh-CN" dirty="0" smtClean="0"/>
          </a:p>
          <a:p>
            <a:r>
              <a:rPr lang="en-US" altLang="zh-CN" dirty="0" smtClean="0"/>
              <a:t>Also, it’s possible to reuse current PASN parameter element with additional extension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Opt2: Twice </a:t>
            </a:r>
            <a:r>
              <a:rPr lang="en-US" altLang="zh-CN" dirty="0"/>
              <a:t>ML-KEM parameter </a:t>
            </a:r>
            <a:r>
              <a:rPr lang="en-US" altLang="zh-CN" dirty="0" smtClean="0"/>
              <a:t>exchange in PASN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399" y="1752607"/>
            <a:ext cx="10829677" cy="4571990"/>
          </a:xfrm>
        </p:spPr>
        <p:txBody>
          <a:bodyPr/>
          <a:lstStyle/>
          <a:p>
            <a:r>
              <a:rPr lang="en-US" altLang="zh-CN" dirty="0" smtClean="0"/>
              <a:t>The following procedure is required to support twice ML-KEM Parameter exchange in PASN.</a:t>
            </a:r>
            <a:endParaRPr lang="en-US" altLang="zh-CN" dirty="0" smtClean="0"/>
          </a:p>
          <a:p>
            <a:pPr lvl="1"/>
            <a:r>
              <a:rPr lang="en-US" altLang="zh-CN" b="0" dirty="0" smtClean="0"/>
              <a:t>Define static ML-KEM public key(K1) on AP side, STA need to retrieve the static public key via probe request/probe response frame exchange.</a:t>
            </a:r>
            <a:endParaRPr lang="en-US" altLang="zh-CN" b="0" dirty="0" smtClean="0"/>
          </a:p>
          <a:p>
            <a:pPr lvl="1"/>
            <a:r>
              <a:rPr lang="en-US" altLang="zh-CN" dirty="0" smtClean="0"/>
              <a:t>The STA provides a dynamically ML-KEM public key(K2) and ciphertext(C1) based on K1 in 1-PASN frame.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The AP provides the ciphertext(C2) based on K2 in 2-PASN frame.</a:t>
            </a:r>
            <a:endParaRPr lang="en-US" altLang="zh-CN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b="1" dirty="0" smtClean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 smtClean="0">
                <a:sym typeface="+mn-ea"/>
              </a:rPr>
              <a:t>Propose to follow the similar construction to generate PTK</a:t>
            </a:r>
            <a:endParaRPr lang="en-US" sz="2000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2000" dirty="0">
                <a:sym typeface="+mn-ea"/>
              </a:rPr>
              <a:t>PTK = KDF-HASH-NNN (PMK, “PASN PTK Derivation”, </a:t>
            </a:r>
            <a:r>
              <a:rPr lang="en-US" altLang="zh-CN" sz="2000" dirty="0" smtClean="0">
                <a:sym typeface="+mn-ea"/>
              </a:rPr>
              <a:t>SPA </a:t>
            </a:r>
            <a:r>
              <a:rPr lang="en-US" altLang="zh-CN" sz="2000" dirty="0">
                <a:sym typeface="+mn-ea"/>
              </a:rPr>
              <a:t>|| </a:t>
            </a:r>
            <a:r>
              <a:rPr lang="en-US" altLang="zh-CN" sz="2000" dirty="0" smtClean="0">
                <a:sym typeface="+mn-ea"/>
              </a:rPr>
              <a:t>BSSID </a:t>
            </a:r>
            <a:r>
              <a:rPr lang="en-US" altLang="zh-CN" sz="2000" dirty="0">
                <a:sym typeface="+mn-ea"/>
              </a:rPr>
              <a:t>|| </a:t>
            </a:r>
            <a:r>
              <a:rPr lang="en-US" altLang="zh-CN" sz="2000" dirty="0" err="1" smtClean="0">
                <a:sym typeface="+mn-ea"/>
              </a:rPr>
              <a:t>DHss</a:t>
            </a:r>
            <a:r>
              <a:rPr lang="en-US" altLang="zh-CN" sz="2000" dirty="0" smtClean="0">
                <a:sym typeface="+mn-ea"/>
              </a:rPr>
              <a:t>) (baseline)</a:t>
            </a:r>
            <a:endParaRPr lang="en-US" altLang="zh-CN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1" dirty="0" smtClean="0">
                <a:sym typeface="+mn-ea"/>
              </a:rPr>
              <a:t> PTK=KDF-HASH-NNN(</a:t>
            </a:r>
            <a:r>
              <a:rPr lang="en-US" altLang="zh-CN" sz="2000" dirty="0">
                <a:sym typeface="+mn-ea"/>
              </a:rPr>
              <a:t>PMK, “PASN PTK Derivation”, SPA || BSSID || </a:t>
            </a:r>
            <a:r>
              <a:rPr lang="en-US" altLang="zh-CN" sz="2000" dirty="0" err="1" smtClean="0">
                <a:sym typeface="+mn-ea"/>
              </a:rPr>
              <a:t>PQCss</a:t>
            </a:r>
            <a:r>
              <a:rPr lang="en-US" sz="2000" b="1" dirty="0" smtClean="0">
                <a:sym typeface="+mn-ea"/>
              </a:rPr>
              <a:t>)</a:t>
            </a:r>
            <a:r>
              <a:rPr lang="en-US" sz="2000" b="1" dirty="0" smtClean="0">
                <a:solidFill>
                  <a:srgbClr val="FF0000"/>
                </a:solidFill>
                <a:sym typeface="+mn-ea"/>
              </a:rPr>
              <a:t> (proposal)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altLang="zh-CN" b="0" dirty="0"/>
              <a:t>Note: C1,C2,K1 and K2 are as the input parameters to generate PQCss</a:t>
            </a:r>
            <a:endParaRPr lang="en-US" altLang="zh-CN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/>
          <a:p>
            <a:pPr>
              <a:defRPr/>
            </a:pPr>
            <a:r>
              <a:rPr lang="en-US" smtClean="0"/>
              <a:t>Chu-Meng Wang, et al. (ZTE)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following figure depicts an example for t</a:t>
            </a:r>
            <a:r>
              <a:rPr lang="en-US" altLang="zh-CN" dirty="0" smtClean="0">
                <a:sym typeface="+mn-ea"/>
              </a:rPr>
              <a:t>wice </a:t>
            </a:r>
            <a:r>
              <a:rPr lang="en-US" altLang="zh-CN" dirty="0">
                <a:sym typeface="+mn-ea"/>
              </a:rPr>
              <a:t>ML-KEM parameter </a:t>
            </a:r>
            <a:r>
              <a:rPr lang="en-US" altLang="zh-CN" dirty="0" smtClean="0">
                <a:sym typeface="+mn-ea"/>
              </a:rPr>
              <a:t>exchange in PASN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/>
          <a:p>
            <a:pPr>
              <a:defRPr/>
            </a:pPr>
            <a:r>
              <a:rPr lang="en-US" dirty="0"/>
              <a:t>Chu-Meng Wang, et al. (ZTE)</a:t>
            </a:r>
            <a:endParaRPr lang="en-US" dirty="0"/>
          </a:p>
        </p:txBody>
      </p:sp>
      <p:sp>
        <p:nvSpPr>
          <p:cNvPr id="6" name="Rectangles 5"/>
          <p:cNvSpPr/>
          <p:nvPr/>
        </p:nvSpPr>
        <p:spPr>
          <a:xfrm>
            <a:off x="2314575" y="2080895"/>
            <a:ext cx="1238885" cy="3975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STA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Rectangles 6"/>
          <p:cNvSpPr/>
          <p:nvPr/>
        </p:nvSpPr>
        <p:spPr>
          <a:xfrm>
            <a:off x="8275955" y="2080895"/>
            <a:ext cx="1238885" cy="3975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>
            <a:stCxn id="6" idx="2"/>
          </p:cNvCxnSpPr>
          <p:nvPr/>
        </p:nvCxnSpPr>
        <p:spPr>
          <a:xfrm>
            <a:off x="2934335" y="2478405"/>
            <a:ext cx="15875" cy="3581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" name="Straight Connector 8"/>
          <p:cNvCxnSpPr/>
          <p:nvPr/>
        </p:nvCxnSpPr>
        <p:spPr>
          <a:xfrm>
            <a:off x="8919845" y="2478405"/>
            <a:ext cx="22860" cy="3632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" name="Straight Arrow Connector 9"/>
          <p:cNvCxnSpPr/>
          <p:nvPr/>
        </p:nvCxnSpPr>
        <p:spPr>
          <a:xfrm flipH="1">
            <a:off x="2921635" y="2999105"/>
            <a:ext cx="6022340" cy="19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2" name="TextBox 11"/>
          <p:cNvSpPr txBox="1"/>
          <p:nvPr/>
        </p:nvSpPr>
        <p:spPr>
          <a:xfrm>
            <a:off x="2966720" y="2633046"/>
            <a:ext cx="432625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Beacon frame(RSNXE[ML-KEM-512/768/1024]) 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2884805" y="3855720"/>
            <a:ext cx="6025515" cy="273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5" name="TextBox 11"/>
          <p:cNvSpPr txBox="1"/>
          <p:nvPr/>
        </p:nvSpPr>
        <p:spPr>
          <a:xfrm>
            <a:off x="2941955" y="3115310"/>
            <a:ext cx="459295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6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probe request(PQC element[key type=ML-KEM-512])</a:t>
            </a:r>
            <a:endParaRPr lang="en-US" altLang="zh-CN" sz="160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2929890" y="3440430"/>
            <a:ext cx="6005830" cy="393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1" name="TextBox 11"/>
          <p:cNvSpPr txBox="1"/>
          <p:nvPr/>
        </p:nvSpPr>
        <p:spPr>
          <a:xfrm>
            <a:off x="2975610" y="3545840"/>
            <a:ext cx="43478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6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probe response(Public key K1,ML-KEM-512)</a:t>
            </a:r>
            <a:endParaRPr lang="en-US" altLang="zh-CN" sz="160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  <p:cxnSp>
        <p:nvCxnSpPr>
          <p:cNvPr id="3" name="Straight Arrow Connector 9"/>
          <p:cNvCxnSpPr/>
          <p:nvPr/>
        </p:nvCxnSpPr>
        <p:spPr>
          <a:xfrm flipV="1">
            <a:off x="2942522" y="4466038"/>
            <a:ext cx="6010275" cy="120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3" name="TextBox 11"/>
          <p:cNvSpPr txBox="1"/>
          <p:nvPr/>
        </p:nvSpPr>
        <p:spPr>
          <a:xfrm>
            <a:off x="2867660" y="4146693"/>
            <a:ext cx="620712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1600" dirty="0" smtClean="0"/>
              <a:t>1-PASN </a:t>
            </a:r>
            <a:r>
              <a:rPr lang="en-US" sz="1600" dirty="0" smtClean="0">
                <a:solidFill>
                  <a:schemeClr val="tx1"/>
                </a:solidFill>
              </a:rPr>
              <a:t>(RSNE,RSNXE, </a:t>
            </a:r>
            <a:r>
              <a:rPr lang="en-US" sz="1600" b="1" dirty="0" smtClean="0">
                <a:solidFill>
                  <a:srgbClr val="FF0000"/>
                </a:solidFill>
              </a:rPr>
              <a:t>Public Key K2,Ciphertext C1</a:t>
            </a:r>
            <a:r>
              <a:rPr lang="en-US" sz="1600" dirty="0" smtClean="0">
                <a:solidFill>
                  <a:schemeClr val="tx1"/>
                </a:solidFill>
              </a:rPr>
              <a:t>, AKMP data-1) 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3"/>
          <p:cNvCxnSpPr/>
          <p:nvPr/>
        </p:nvCxnSpPr>
        <p:spPr>
          <a:xfrm flipH="1">
            <a:off x="2934335" y="4974345"/>
            <a:ext cx="5993130" cy="127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8" name="TextBox 11"/>
          <p:cNvSpPr txBox="1"/>
          <p:nvPr/>
        </p:nvSpPr>
        <p:spPr>
          <a:xfrm>
            <a:off x="2884805" y="4632960"/>
            <a:ext cx="56400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1600" dirty="0" smtClean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2-PASN</a:t>
            </a:r>
            <a:r>
              <a:rPr lang="en-US" altLang="zh-CN" sz="16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(RSNE,RSNXE, </a:t>
            </a:r>
            <a:r>
              <a:rPr lang="en-US" altLang="zh-CN" sz="1600" b="1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Ciphertext C2</a:t>
            </a:r>
            <a:r>
              <a:rPr lang="en-US" altLang="zh-CN" sz="16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, AKMP data-2, MIC1)</a:t>
            </a:r>
            <a:endParaRPr lang="en-US" altLang="zh-CN" sz="160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  <p:cxnSp>
        <p:nvCxnSpPr>
          <p:cNvPr id="19" name="Straight Arrow Connector 15"/>
          <p:cNvCxnSpPr/>
          <p:nvPr/>
        </p:nvCxnSpPr>
        <p:spPr>
          <a:xfrm flipV="1">
            <a:off x="2929890" y="5402798"/>
            <a:ext cx="6040120" cy="311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20" name="TextBox 11"/>
          <p:cNvSpPr txBox="1"/>
          <p:nvPr/>
        </p:nvSpPr>
        <p:spPr>
          <a:xfrm>
            <a:off x="2901950" y="5134610"/>
            <a:ext cx="350393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1600" dirty="0" smtClean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3-PASN</a:t>
            </a:r>
            <a:r>
              <a:rPr lang="en-US" altLang="zh-CN" sz="16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(AKMP data-3, MIC2)</a:t>
            </a:r>
            <a:endParaRPr lang="en-US" altLang="zh-CN" sz="160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995" y="1752600"/>
            <a:ext cx="11015980" cy="4572000"/>
          </a:xfrm>
        </p:spPr>
        <p:txBody>
          <a:bodyPr/>
          <a:lstStyle/>
          <a:p>
            <a:r>
              <a:rPr lang="en-US"/>
              <a:t>In this contribution, two options for PASN supporting PQC with minor change are offered.</a:t>
            </a:r>
            <a:endParaRPr lang="en-US"/>
          </a:p>
          <a:p>
            <a:pPr lvl="1"/>
            <a:r>
              <a:rPr lang="en-US"/>
              <a:t>Opt1: One time ML-KEM parameter exchange to replace the current DH parameter(prefered).</a:t>
            </a:r>
            <a:endParaRPr lang="en-US"/>
          </a:p>
          <a:p>
            <a:pPr lvl="1"/>
            <a:r>
              <a:rPr lang="en-US"/>
              <a:t>Opt2: Twice ML-KEM parameter exchange based on the current PASN procedure.</a:t>
            </a:r>
            <a:endParaRPr lang="en-US"/>
          </a:p>
          <a:p>
            <a:pPr lvl="1"/>
            <a:r>
              <a:rPr lang="en-US"/>
              <a:t>Note: The proposed text based on Opt1 is provided in 11-25/1302r1.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/>
          <a:p>
            <a:pPr>
              <a:defRPr/>
            </a:pPr>
            <a:r>
              <a:rPr lang="en-US" dirty="0"/>
              <a:t>Chu-Meng Wang, et al. (ZTE)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ClrTx/>
              <a:buSzTx/>
              <a:buNone/>
            </a:pPr>
            <a:r>
              <a:rPr lang="en-US" b="0" dirty="0"/>
              <a:t>[1] 11-24/1103r1 </a:t>
            </a:r>
            <a:r>
              <a:rPr lang="en-US" b="0" dirty="0">
                <a:sym typeface="+mn-ea"/>
              </a:rPr>
              <a:t>Post-Quantum 802.11</a:t>
            </a:r>
            <a:endParaRPr lang="en-US" b="0" dirty="0"/>
          </a:p>
          <a:p>
            <a:pPr marL="0" indent="0" algn="l">
              <a:buClrTx/>
              <a:buSzTx/>
              <a:buNone/>
            </a:pPr>
            <a:r>
              <a:rPr lang="en-US" b="0" dirty="0"/>
              <a:t>[2] 11-25/218r1 Post-Quantum Opportunistic Wireless Encryption (OWE)</a:t>
            </a:r>
            <a:endParaRPr lang="en-US" b="0" dirty="0"/>
          </a:p>
          <a:p>
            <a:pPr marL="0" indent="0" algn="l">
              <a:buClrTx/>
              <a:buSzTx/>
              <a:buNone/>
            </a:pPr>
            <a:r>
              <a:rPr lang="en-US" b="0" dirty="0"/>
              <a:t>[3] 11-24/1880r1 Solutions for Beacon Bloating</a:t>
            </a:r>
            <a:endParaRPr lang="en-US" b="0" dirty="0"/>
          </a:p>
          <a:p>
            <a:pPr marL="0" indent="0" algn="l">
              <a:buClrTx/>
              <a:buSzTx/>
              <a:buNone/>
            </a:pPr>
            <a:r>
              <a:rPr lang="en-US" b="0" dirty="0"/>
              <a:t>[4] 11-24/1888r0 Light beacon consideration</a:t>
            </a:r>
            <a:endParaRPr lang="en-US" b="0" dirty="0"/>
          </a:p>
          <a:p>
            <a:pPr marL="0" indent="0" algn="l">
              <a:buClrTx/>
              <a:buSzTx/>
              <a:buNone/>
            </a:pPr>
            <a:r>
              <a:rPr lang="en-US" b="0" dirty="0"/>
              <a:t>[5] 11-25/0462r2 Post Quantum Crypto Project </a:t>
            </a:r>
            <a:endParaRPr lang="en-US" b="0" dirty="0"/>
          </a:p>
          <a:p>
            <a:pPr marL="0" indent="0" algn="l">
              <a:buClrTx/>
              <a:buSzTx/>
              <a:buNone/>
            </a:pPr>
            <a:r>
              <a:rPr lang="en-US" b="0" dirty="0"/>
              <a:t>[6] https://media.defense.gov/2022/Sep/07/2003071836/-1/-1/0/CSI_CNSA_2.0_FAQ_.PDF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/>
          <a:p>
            <a:pPr>
              <a:defRPr/>
            </a:pPr>
            <a:r>
              <a:rPr lang="en-US" dirty="0"/>
              <a:t>Chu-Meng Wang, et al. (ZTE)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3733</Words>
  <Application>WPS 演示</Application>
  <PresentationFormat>宽屏</PresentationFormat>
  <Paragraphs>125</Paragraphs>
  <Slides>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802-11-Submission</vt:lpstr>
      <vt:lpstr>Word.Document.8</vt:lpstr>
      <vt:lpstr>ML-KEM in PASN</vt:lpstr>
      <vt:lpstr>Introduction</vt:lpstr>
      <vt:lpstr>Opt1: one time ML-KEM parameter exchange in PASN</vt:lpstr>
      <vt:lpstr>The following figure depicts the sequence of one time ML-KEM parameter exchange in PQC PASN</vt:lpstr>
      <vt:lpstr>Opt2: Twice ML-KEM parameter exchange in PASN</vt:lpstr>
      <vt:lpstr>The following figure depicts an example for twice ML-KEM parameter exchange in PASN</vt:lpstr>
      <vt:lpstr>Summary</vt:lpstr>
      <vt:lpstr>Reference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Chu-Meng</cp:lastModifiedBy>
  <cp:revision>380</cp:revision>
  <dcterms:created xsi:type="dcterms:W3CDTF">2020-11-25T01:30:00Z</dcterms:created>
  <dcterms:modified xsi:type="dcterms:W3CDTF">2025-07-26T18:48:13Z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1D797F5EEB874D8BB2CB8D1E1D4C5DE6</vt:lpwstr>
  </property>
  <property fmtid="{D5CDD505-2E9C-101B-9397-08002B2CF9AE}" pid="5" name="KSOProductBuildVer">
    <vt:lpwstr>2052-11.8.2.12085</vt:lpwstr>
  </property>
</Properties>
</file>