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366" r:id="rId3"/>
    <p:sldId id="2372" r:id="rId4"/>
    <p:sldId id="2375" r:id="rId5"/>
    <p:sldId id="2386" r:id="rId6"/>
    <p:sldId id="2378" r:id="rId7"/>
    <p:sldId id="2385" r:id="rId8"/>
    <p:sldId id="2380" r:id="rId9"/>
    <p:sldId id="2381" r:id="rId10"/>
    <p:sldId id="2382" r:id="rId11"/>
    <p:sldId id="2384" r:id="rId12"/>
    <p:sldId id="2371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26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0000FF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013" autoAdjust="0"/>
    <p:restoredTop sz="96366" autoAdjust="0"/>
  </p:normalViewPr>
  <p:slideViewPr>
    <p:cSldViewPr>
      <p:cViewPr varScale="1">
        <p:scale>
          <a:sx n="63" d="100"/>
          <a:sy n="63" d="100"/>
        </p:scale>
        <p:origin x="136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6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 et al,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Jiqing</a:t>
            </a:r>
            <a:r>
              <a:rPr lang="en-GB" dirty="0"/>
              <a:t> Ni </a:t>
            </a:r>
            <a:r>
              <a:rPr lang="en-GB" altLang="zh-CN" dirty="0"/>
              <a:t>et al</a:t>
            </a:r>
            <a:r>
              <a:rPr lang="en-GB" dirty="0"/>
              <a:t>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 et al,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 et al,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 et al,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 et al,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July</a:t>
            </a:r>
            <a:r>
              <a:rPr lang="en-US" dirty="0"/>
              <a:t>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Jiqing</a:t>
            </a:r>
            <a:r>
              <a:rPr lang="en-GB" dirty="0"/>
              <a:t> Ni et al,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802.11-25/1300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July</a:t>
            </a:r>
            <a:r>
              <a:rPr lang="en-US" dirty="0"/>
              <a:t>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Jiqing Ni et al.,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23875" y="920750"/>
            <a:ext cx="7934325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On </a:t>
            </a:r>
            <a:r>
              <a:rPr lang="en-US" altLang="en-US" dirty="0"/>
              <a:t>Numerology and Bandwidth for </a:t>
            </a:r>
            <a:r>
              <a:rPr lang="en-US" altLang="zh-CN" dirty="0"/>
              <a:t>IMMW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/>
              <a:t>July</a:t>
            </a:r>
            <a:r>
              <a:rPr lang="en-US" sz="2000" b="0" dirty="0"/>
              <a:t> 23, 2025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2373FD56-E6C5-48DA-86C8-9CD2D19981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243376"/>
              </p:ext>
            </p:extLst>
          </p:nvPr>
        </p:nvGraphicFramePr>
        <p:xfrm>
          <a:off x="523875" y="3186113"/>
          <a:ext cx="7816850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" name="Document" r:id="rId4" imgW="8255780" imgH="2752321" progId="Word.Document.8">
                  <p:embed/>
                </p:oleObj>
              </mc:Choice>
              <mc:Fallback>
                <p:oleObj name="Document" r:id="rId4" imgW="8255780" imgH="275232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186113"/>
                        <a:ext cx="7816850" cy="2592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>
            <a:extLst>
              <a:ext uri="{FF2B5EF4-FFF2-40B4-BE49-F238E27FC236}">
                <a16:creationId xmlns:a16="http://schemas.microsoft.com/office/drawing/2014/main" id="{D4C99806-3FBB-4DD6-B088-978642D27337}"/>
              </a:ext>
            </a:extLst>
          </p:cNvPr>
          <p:cNvSpPr txBox="1">
            <a:spLocks/>
          </p:cNvSpPr>
          <p:nvPr/>
        </p:nvSpPr>
        <p:spPr bwMode="auto">
          <a:xfrm>
            <a:off x="657225" y="1751013"/>
            <a:ext cx="80010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Do you support the following in 11bq?</a:t>
            </a:r>
            <a:endParaRPr lang="en-US" altLang="ko-KR" sz="1800" b="0" kern="0" dirty="0"/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ko-KR" sz="1800" dirty="0">
                <a:cs typeface="+mn-cs"/>
              </a:rPr>
              <a:t>The minimal </a:t>
            </a:r>
            <a:r>
              <a:rPr lang="en-US" altLang="zh-CN" sz="1800" dirty="0">
                <a:cs typeface="+mn-cs"/>
              </a:rPr>
              <a:t>bandwidth is 160MHz</a:t>
            </a:r>
            <a:r>
              <a:rPr lang="en-US" altLang="zh-CN" sz="1800" dirty="0">
                <a:solidFill>
                  <a:schemeClr val="tx1"/>
                </a:solidFill>
                <a:cs typeface="+mn-cs"/>
                <a:sym typeface="Wingdings" panose="05000000000000000000" pitchFamily="2" charset="2"/>
              </a:rPr>
              <a:t>; </a:t>
            </a:r>
            <a:r>
              <a:rPr lang="en-US" altLang="ko-KR" sz="1800" dirty="0">
                <a:cs typeface="+mn-cs"/>
              </a:rPr>
              <a:t>The maximal </a:t>
            </a:r>
            <a:r>
              <a:rPr lang="en-US" altLang="zh-CN" sz="1800" dirty="0">
                <a:cs typeface="+mn-cs"/>
              </a:rPr>
              <a:t>bandwidth is 640MHz</a:t>
            </a:r>
            <a:r>
              <a:rPr lang="en-US" altLang="zh-CN" sz="1800" b="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  <a:endParaRPr lang="en-US" altLang="ko-KR" sz="1800" kern="0" dirty="0">
              <a:solidFill>
                <a:schemeClr val="tx1"/>
              </a:solidFill>
              <a:cs typeface="+mn-cs"/>
              <a:sym typeface="Wingdings" panose="05000000000000000000" pitchFamily="2" charset="2"/>
            </a:endParaRPr>
          </a:p>
          <a:p>
            <a:pPr lvl="1">
              <a:buFont typeface="Times New Roman" panose="02020603050405020304" pitchFamily="18" charset="0"/>
              <a:buChar char="⁃"/>
            </a:pPr>
            <a:endParaRPr lang="en-US" altLang="ko-KR" sz="1800" kern="0" dirty="0">
              <a:solidFill>
                <a:schemeClr val="tx1"/>
              </a:solidFill>
              <a:cs typeface="+mn-cs"/>
              <a:sym typeface="Wingdings" panose="05000000000000000000" pitchFamily="2" charset="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24878D7-8969-4AA2-9597-4ABFF848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#2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1FEE3D-98B6-4C25-BC6B-377711B067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808BBF3-883D-4D8C-9447-BD6885454C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788006B-068B-46D8-A610-350CD59F037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</p:spTree>
    <p:extLst>
      <p:ext uri="{BB962C8B-B14F-4D97-AF65-F5344CB8AC3E}">
        <p14:creationId xmlns:p14="http://schemas.microsoft.com/office/powerpoint/2010/main" val="2576955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>
            <a:extLst>
              <a:ext uri="{FF2B5EF4-FFF2-40B4-BE49-F238E27FC236}">
                <a16:creationId xmlns:a16="http://schemas.microsoft.com/office/drawing/2014/main" id="{D4C99806-3FBB-4DD6-B088-978642D27337}"/>
              </a:ext>
            </a:extLst>
          </p:cNvPr>
          <p:cNvSpPr txBox="1">
            <a:spLocks/>
          </p:cNvSpPr>
          <p:nvPr/>
        </p:nvSpPr>
        <p:spPr bwMode="auto">
          <a:xfrm>
            <a:off x="657225" y="1751013"/>
            <a:ext cx="80010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Do you support the following in 11bq?</a:t>
            </a:r>
            <a:endParaRPr lang="en-US" altLang="ko-KR" sz="1800" b="0" kern="0" dirty="0"/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zh-CN" sz="1800" b="0" dirty="0">
                <a:solidFill>
                  <a:schemeClr val="tx1"/>
                </a:solidFill>
                <a:sym typeface="Wingdings" panose="05000000000000000000" pitchFamily="2" charset="2"/>
              </a:rPr>
              <a:t>The maximal modulation is 64QAM or 256 QAM.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24878D7-8969-4AA2-9597-4ABFF848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#3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1FEE3D-98B6-4C25-BC6B-377711B067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808BBF3-883D-4D8C-9447-BD6885454C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009E337-DAEB-4732-BA51-199C76FF0EC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</p:spTree>
    <p:extLst>
      <p:ext uri="{BB962C8B-B14F-4D97-AF65-F5344CB8AC3E}">
        <p14:creationId xmlns:p14="http://schemas.microsoft.com/office/powerpoint/2010/main" val="989844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D632C-601A-4A94-BE59-470DF104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59055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2CB8B-E68E-411E-B495-FF7C42892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025" y="1779588"/>
            <a:ext cx="7770813" cy="4468812"/>
          </a:xfrm>
        </p:spPr>
        <p:txBody>
          <a:bodyPr/>
          <a:lstStyle/>
          <a:p>
            <a:pPr marL="0" indent="0"/>
            <a:r>
              <a:rPr lang="en-US" altLang="zh-CN" sz="1800" b="0" dirty="0"/>
              <a:t>[1] P802.11bq_PAR, https://www.ieee802.org/11/PARs/P802.11bq_PAR.pdf</a:t>
            </a:r>
            <a:endParaRPr lang="en-US" sz="1800" b="0" dirty="0"/>
          </a:p>
          <a:p>
            <a:r>
              <a:rPr lang="en-US" altLang="zh-CN" sz="1800" b="0" dirty="0"/>
              <a:t>[2] 11-09-0296-00-ad-evaluation-methodology</a:t>
            </a:r>
          </a:p>
          <a:p>
            <a:pPr marL="0" indent="0"/>
            <a:r>
              <a:rPr lang="en-US" altLang="zh-CN" sz="1800" b="0" dirty="0"/>
              <a:t>[3] 11-25-0739-00-IMMW Tone Plan Discussions</a:t>
            </a:r>
          </a:p>
          <a:p>
            <a:pPr marL="0" indent="0"/>
            <a:r>
              <a:rPr lang="en-US" altLang="zh-CN" sz="1800" b="0" dirty="0"/>
              <a:t>[4] </a:t>
            </a:r>
            <a:r>
              <a:rPr lang="en-US" altLang="ko-KR" sz="1800" b="0" dirty="0"/>
              <a:t>11-25-0854-00-bq-considerations-on-numerology-for-immw</a:t>
            </a:r>
          </a:p>
          <a:p>
            <a:pPr marL="0" indent="0"/>
            <a:endParaRPr lang="en-US" sz="1800" b="0" dirty="0"/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BCA-45DD-4287-90E1-78F609E95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2AEE9-6CD3-4622-8834-6936F1114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8555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00200"/>
            <a:ext cx="8153399" cy="3200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Bandwidth and numerology are discussed in contributions [3-4]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[&gt;= 8x] upclocking/upsampling of sub-7GHz OFDM PHY is proposed, but it may put </a:t>
            </a:r>
            <a:r>
              <a:rPr lang="en-US" altLang="ko-KR" sz="1800" b="0" dirty="0"/>
              <a:t>a burden on the implementation &amp; cost.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Here, we discuss numerology and bandwidth from the following aspects: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ko-KR" sz="1800" dirty="0">
                <a:cs typeface="+mn-cs"/>
              </a:rPr>
              <a:t>PPM (or frequency offset) 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ko-KR" sz="1800" dirty="0">
                <a:cs typeface="+mn-cs"/>
              </a:rPr>
              <a:t>Phase noise </a:t>
            </a:r>
          </a:p>
          <a:p>
            <a:pPr lvl="1">
              <a:buFont typeface="Times New Roman" panose="02020603050405020304" pitchFamily="18" charset="0"/>
              <a:buChar char="⁃"/>
            </a:pPr>
            <a:r>
              <a:rPr lang="en-US" altLang="ko-KR" sz="1800" dirty="0">
                <a:cs typeface="+mn-cs"/>
              </a:rPr>
              <a:t>Implementation</a:t>
            </a:r>
            <a:endParaRPr lang="ko-KR" altLang="en-US" sz="18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3DADE1-F57A-40AF-BB02-80EE1163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PPM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BB48337-25BF-48A3-99A4-8D46311C84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2444" y="1600200"/>
                <a:ext cx="7770813" cy="44958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Upclocking rate depends on PPM and the frequency band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180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180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180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180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180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 marL="0" indent="0"/>
                <a:endParaRPr lang="en-US" altLang="zh-CN" sz="1600" b="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4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The PPM (crystal oscillator stability) requirement in the spec for sub7GHz is generally </a:t>
                </a:r>
                <a14:m>
                  <m:oMath xmlns:m="http://schemas.openxmlformats.org/officeDocument/2006/math">
                    <m:r>
                      <a:rPr lang="en-US" altLang="zh-CN" sz="1400" b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±20</m:t>
                    </m:r>
                  </m:oMath>
                </a14:m>
                <a:r>
                  <a:rPr lang="en-US" altLang="zh-CN" sz="14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altLang="zh-CN" sz="14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ppm;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4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From our knowledge, the PPM requirement in the medium/high-end product is generally </a:t>
                </a:r>
                <a14:m>
                  <m:oMath xmlns:m="http://schemas.openxmlformats.org/officeDocument/2006/math">
                    <m:r>
                      <a:rPr lang="en-US" altLang="zh-CN" sz="1400" b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±</m:t>
                    </m:r>
                    <m:r>
                      <a:rPr lang="en-US" altLang="zh-CN" sz="14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𝟏</m:t>
                    </m:r>
                    <m:r>
                      <a:rPr lang="en-US" altLang="zh-CN" sz="1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𝟎</m:t>
                    </m:r>
                  </m:oMath>
                </a14:m>
                <a:r>
                  <a:rPr lang="en-US" altLang="zh-CN" sz="14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altLang="zh-CN" sz="14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ppm</a:t>
                </a:r>
              </a:p>
              <a:p>
                <a:pPr marL="0" indent="0"/>
                <a:r>
                  <a:rPr lang="en-US" altLang="zh-CN" sz="14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	(using a 52MHz-oscillator);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4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For mmw link, if the PPM requirment, in the spec, is set as </a:t>
                </a:r>
                <a14:m>
                  <m:oMath xmlns:m="http://schemas.openxmlformats.org/officeDocument/2006/math">
                    <m:r>
                      <a:rPr lang="en-US" altLang="zh-CN" sz="14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±</m:t>
                    </m:r>
                    <m:r>
                      <a:rPr lang="en-US" altLang="zh-CN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</m:t>
                    </m:r>
                  </m:oMath>
                </a14:m>
                <a:r>
                  <a:rPr lang="en-US" altLang="zh-CN" sz="14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altLang="zh-CN" sz="14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ppm, then no upclocking rate is needed due to initial frequency offset.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4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The frequency offset for mmw link may be estimated and compensated in advance with the aid of the sub7GHz link.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1800" b="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200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200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200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200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2000" dirty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 marL="457200" lvl="1" indent="0"/>
                <a:endParaRPr lang="en-US" altLang="zh-CN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altLang="zh-CN" sz="1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altLang="zh-CN" sz="1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altLang="zh-CN" sz="14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zh-CN" sz="1400" dirty="0"/>
                  <a:t>For 5/6 GHz, the maxCFO is around 240KHz (=40ppm* 6GHz), and the tone space for LSTF is 1.25MHz (= 312.5kHz * 4);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zh-CN" sz="1400" dirty="0"/>
                  <a:t>Current LSTF could support the maxCFO is around </a:t>
                </a:r>
                <a:r>
                  <a:rPr lang="en-US" altLang="zh-CN" sz="1400" dirty="0">
                    <a:highlight>
                      <a:srgbClr val="FFFF00"/>
                    </a:highlight>
                  </a:rPr>
                  <a:t>625kHz</a:t>
                </a:r>
                <a:r>
                  <a:rPr lang="en-US" altLang="zh-CN" sz="1400" dirty="0"/>
                  <a:t>;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zh-CN" sz="1400" dirty="0"/>
                  <a:t>L-STF period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altLang="zh-CN" sz="14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400" dirty="0"/>
                  <a:t>&lt;=0.176us (=</a:t>
                </a:r>
                <a14:m>
                  <m:oMath xmlns:m="http://schemas.openxmlformats.org/officeDocument/2006/math">
                    <m:r>
                      <a:rPr lang="en-US" altLang="zh-CN" sz="1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1/(</m:t>
                    </m:r>
                    <m:r>
                      <a:rPr lang="en-US" altLang="zh-CN" sz="1400" b="0" i="1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400" b="0" i="1">
                            <a:latin typeface="Cambria Math" panose="02040503050406030204" pitchFamily="18" charset="0"/>
                          </a:rPr>
                          <m:t>𝛥</m:t>
                        </m:r>
                      </m:e>
                      <m:sub>
                        <m:r>
                          <a:rPr lang="en-US" altLang="zh-CN" sz="1400" b="0" i="1">
                            <a:latin typeface="Cambria Math" panose="02040503050406030204" pitchFamily="18" charset="0"/>
                          </a:rPr>
                          <m:t>𝑐𝑓𝑜</m:t>
                        </m:r>
                      </m:sub>
                    </m:sSub>
                    <m:r>
                      <a:rPr lang="en-US" altLang="zh-CN" sz="1400" b="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CN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sz="1200" dirty="0">
                    <a:solidFill>
                      <a:schemeClr val="tx1"/>
                    </a:solidFill>
                  </a:rPr>
                  <a:t> to avoid </a:t>
                </a:r>
                <a14:m>
                  <m:oMath xmlns:m="http://schemas.openxmlformats.org/officeDocument/2006/math">
                    <m:r>
                      <a:rPr lang="en-US" altLang="zh-CN" sz="1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CN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altLang="zh-CN" sz="1200" dirty="0">
                    <a:solidFill>
                      <a:schemeClr val="tx1"/>
                    </a:solidFill>
                  </a:rPr>
                  <a:t> wrap-around;</a:t>
                </a:r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BB48337-25BF-48A3-99A4-8D46311C84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2444" y="1600200"/>
                <a:ext cx="7770813" cy="4495800"/>
              </a:xfrm>
              <a:blipFill>
                <a:blip r:embed="rId2"/>
                <a:stretch>
                  <a:fillRect l="-471" t="-814" r="-706" b="-960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407891A-01FB-4A1E-B871-EDE2A09141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0D20A86-8398-4950-80C7-0886C9DE2B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8">
                <a:extLst>
                  <a:ext uri="{FF2B5EF4-FFF2-40B4-BE49-F238E27FC236}">
                    <a16:creationId xmlns:a16="http://schemas.microsoft.com/office/drawing/2014/main" id="{8FFFD785-73C2-4E08-8C98-C43481C754C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1687454"/>
                  </p:ext>
                </p:extLst>
              </p:nvPr>
            </p:nvGraphicFramePr>
            <p:xfrm>
              <a:off x="696912" y="2192975"/>
              <a:ext cx="7848599" cy="15582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92455">
                      <a:extLst>
                        <a:ext uri="{9D8B030D-6E8A-4147-A177-3AD203B41FA5}">
                          <a16:colId xmlns:a16="http://schemas.microsoft.com/office/drawing/2014/main" val="2460833376"/>
                        </a:ext>
                      </a:extLst>
                    </a:gridCol>
                    <a:gridCol w="1515841">
                      <a:extLst>
                        <a:ext uri="{9D8B030D-6E8A-4147-A177-3AD203B41FA5}">
                          <a16:colId xmlns:a16="http://schemas.microsoft.com/office/drawing/2014/main" val="242389096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4133287081"/>
                        </a:ext>
                      </a:extLst>
                    </a:gridCol>
                    <a:gridCol w="1349304">
                      <a:extLst>
                        <a:ext uri="{9D8B030D-6E8A-4147-A177-3AD203B41FA5}">
                          <a16:colId xmlns:a16="http://schemas.microsoft.com/office/drawing/2014/main" val="358781119"/>
                        </a:ext>
                      </a:extLst>
                    </a:gridCol>
                    <a:gridCol w="1447799">
                      <a:extLst>
                        <a:ext uri="{9D8B030D-6E8A-4147-A177-3AD203B41FA5}">
                          <a16:colId xmlns:a16="http://schemas.microsoft.com/office/drawing/2014/main" val="1196709786"/>
                        </a:ext>
                      </a:extLst>
                    </a:gridCol>
                  </a:tblGrid>
                  <a:tr h="2814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ppm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maxCFO  [71GHz]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Tone Spacing requirement [</a:t>
                          </a:r>
                          <a:r>
                            <a:rPr lang="en-US" altLang="zh-CN" sz="1400" dirty="0">
                              <a:highlight>
                                <a:srgbClr val="FFFF00"/>
                              </a:highlight>
                            </a:rPr>
                            <a:t>for STF</a:t>
                          </a:r>
                          <a:r>
                            <a:rPr lang="en-US" altLang="zh-CN" sz="1400" dirty="0"/>
                            <a:t>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solidFill>
                                <a:schemeClr val="tx1"/>
                              </a:solidFill>
                              <a:sym typeface="Wingdings" panose="05000000000000000000" pitchFamily="2" charset="2"/>
                            </a:rPr>
                            <a:t>Upclocking rate 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Duration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9908901"/>
                      </a:ext>
                    </a:extLst>
                  </a:tr>
                  <a:tr h="3162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40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2.84MHz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altLang="zh-CN" sz="1400" smtClean="0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400" dirty="0"/>
                            <a:t>1.42MHz * 4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>
                              <a:solidFill>
                                <a:srgbClr val="FF0000"/>
                              </a:solidFill>
                            </a:rPr>
                            <a:t>8x</a:t>
                          </a:r>
                          <a:endParaRPr lang="zh-CN" altLang="en-US" sz="1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0.5 us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2298331"/>
                      </a:ext>
                    </a:extLst>
                  </a:tr>
                  <a:tr h="3162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20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1.42MHz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CN" sz="1400" smtClean="0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400" dirty="0"/>
                            <a:t>710KHz * 4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1" dirty="0">
                              <a:solidFill>
                                <a:srgbClr val="FF0000"/>
                              </a:solidFill>
                            </a:rPr>
                            <a:t>4x</a:t>
                          </a:r>
                          <a:endParaRPr lang="zh-CN" altLang="en-US" sz="1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1us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8979386"/>
                      </a:ext>
                    </a:extLst>
                  </a:tr>
                  <a:tr h="3162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16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1.136MHz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CN" sz="140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≥568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140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K</m:t>
                              </m:r>
                            </m:oMath>
                          </a14:m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Hz * 4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1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2x</a:t>
                          </a:r>
                          <a:endParaRPr lang="zh-CN" altLang="en-US" sz="1400" b="1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4us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9838410"/>
                      </a:ext>
                    </a:extLst>
                  </a:tr>
                  <a:tr h="29514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568KHz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CN" sz="140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≥284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1400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K</m:t>
                              </m:r>
                            </m:oMath>
                          </a14:m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Hz* 4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1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1x</a:t>
                          </a:r>
                          <a:endParaRPr lang="zh-CN" altLang="en-US" sz="1400" b="1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8us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2723600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8">
                <a:extLst>
                  <a:ext uri="{FF2B5EF4-FFF2-40B4-BE49-F238E27FC236}">
                    <a16:creationId xmlns:a16="http://schemas.microsoft.com/office/drawing/2014/main" id="{8FFFD785-73C2-4E08-8C98-C43481C754C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1687454"/>
                  </p:ext>
                </p:extLst>
              </p:nvPr>
            </p:nvGraphicFramePr>
            <p:xfrm>
              <a:off x="696912" y="2192975"/>
              <a:ext cx="7848599" cy="15582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92455">
                      <a:extLst>
                        <a:ext uri="{9D8B030D-6E8A-4147-A177-3AD203B41FA5}">
                          <a16:colId xmlns:a16="http://schemas.microsoft.com/office/drawing/2014/main" val="2460833376"/>
                        </a:ext>
                      </a:extLst>
                    </a:gridCol>
                    <a:gridCol w="1515841">
                      <a:extLst>
                        <a:ext uri="{9D8B030D-6E8A-4147-A177-3AD203B41FA5}">
                          <a16:colId xmlns:a16="http://schemas.microsoft.com/office/drawing/2014/main" val="242389096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:a16="http://schemas.microsoft.com/office/drawing/2014/main" val="4133287081"/>
                        </a:ext>
                      </a:extLst>
                    </a:gridCol>
                    <a:gridCol w="1349304">
                      <a:extLst>
                        <a:ext uri="{9D8B030D-6E8A-4147-A177-3AD203B41FA5}">
                          <a16:colId xmlns:a16="http://schemas.microsoft.com/office/drawing/2014/main" val="358781119"/>
                        </a:ext>
                      </a:extLst>
                    </a:gridCol>
                    <a:gridCol w="1447799">
                      <a:extLst>
                        <a:ext uri="{9D8B030D-6E8A-4147-A177-3AD203B41FA5}">
                          <a16:colId xmlns:a16="http://schemas.microsoft.com/office/drawing/2014/main" val="119670978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ppm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maxCFO  [71GHz]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Tone Spacing requirement [</a:t>
                          </a:r>
                          <a:r>
                            <a:rPr lang="en-US" altLang="zh-CN" sz="1400" dirty="0">
                              <a:highlight>
                                <a:srgbClr val="FFFF00"/>
                              </a:highlight>
                            </a:rPr>
                            <a:t>for STF</a:t>
                          </a:r>
                          <a:r>
                            <a:rPr lang="en-US" altLang="zh-CN" sz="1400" dirty="0"/>
                            <a:t>]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solidFill>
                                <a:schemeClr val="tx1"/>
                              </a:solidFill>
                              <a:sym typeface="Wingdings" panose="05000000000000000000" pitchFamily="2" charset="2"/>
                            </a:rPr>
                            <a:t>Upclocking rate 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Duration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9908901"/>
                      </a:ext>
                    </a:extLst>
                  </a:tr>
                  <a:tr h="3162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40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2.84MHz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84444" t="-98077" r="-102444" b="-317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1" dirty="0">
                              <a:solidFill>
                                <a:srgbClr val="FF0000"/>
                              </a:solidFill>
                            </a:rPr>
                            <a:t>8x</a:t>
                          </a:r>
                          <a:endParaRPr lang="zh-CN" altLang="en-US" sz="1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0.5 us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2298331"/>
                      </a:ext>
                    </a:extLst>
                  </a:tr>
                  <a:tr h="3162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20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/>
                            <a:t>1.42MHz</a:t>
                          </a:r>
                          <a:endParaRPr lang="zh-CN" alt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84444" t="-194340" r="-102444" b="-2113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1" dirty="0">
                              <a:solidFill>
                                <a:srgbClr val="FF0000"/>
                              </a:solidFill>
                            </a:rPr>
                            <a:t>4x</a:t>
                          </a:r>
                          <a:endParaRPr lang="zh-CN" altLang="en-US" sz="1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/>
                            <a:t>1us</a:t>
                          </a:r>
                          <a:endParaRPr lang="zh-CN" alt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8979386"/>
                      </a:ext>
                    </a:extLst>
                  </a:tr>
                  <a:tr h="31623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16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1.136MHz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84444" t="-300000" r="-102444" b="-1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1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2x</a:t>
                          </a:r>
                          <a:endParaRPr lang="zh-CN" altLang="en-US" sz="1400" b="1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4us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983841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568KHz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84444" t="-416000" r="-102444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b="1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1x</a:t>
                          </a:r>
                          <a:endParaRPr lang="zh-CN" altLang="en-US" sz="1400" b="1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8us</a:t>
                          </a:r>
                          <a:endParaRPr lang="zh-CN" altLang="en-US" sz="14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2723600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4DF734F-66D5-4DB6-A27F-4841C1DF6A7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</p:spTree>
    <p:extLst>
      <p:ext uri="{BB962C8B-B14F-4D97-AF65-F5344CB8AC3E}">
        <p14:creationId xmlns:p14="http://schemas.microsoft.com/office/powerpoint/2010/main" val="175375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4878D7-8969-4AA2-9597-4ABFF848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 Config for Phase noise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1FEE3D-98B6-4C25-BC6B-377711B067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808BBF3-883D-4D8C-9447-BD6885454C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graphicFrame>
        <p:nvGraphicFramePr>
          <p:cNvPr id="7" name="表格 8">
            <a:extLst>
              <a:ext uri="{FF2B5EF4-FFF2-40B4-BE49-F238E27FC236}">
                <a16:creationId xmlns:a16="http://schemas.microsoft.com/office/drawing/2014/main" id="{3013E29A-D6DE-43C1-AB93-30895070D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975422"/>
              </p:ext>
            </p:extLst>
          </p:nvPr>
        </p:nvGraphicFramePr>
        <p:xfrm>
          <a:off x="951706" y="2057400"/>
          <a:ext cx="7315200" cy="3387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460833376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42389096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4133287081"/>
                    </a:ext>
                  </a:extLst>
                </a:gridCol>
              </a:tblGrid>
              <a:tr h="2814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Name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Config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908901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Channel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AWGN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298331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BW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160MHz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79386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PN modelling 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11ad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838410"/>
                  </a:ext>
                </a:extLst>
              </a:tr>
              <a:tr h="2951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Residual freq Offset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[0, 1000Hz, 5000Hz]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data part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236006"/>
                  </a:ext>
                </a:extLst>
              </a:tr>
              <a:tr h="2951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Phase compensation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enabled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CPE compensation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861118"/>
                  </a:ext>
                </a:extLst>
              </a:tr>
              <a:tr h="2951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[16QM, 64QAM, 256QAM]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MCS4/MCS6/MCS8 in VHT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090809"/>
                  </a:ext>
                </a:extLst>
              </a:tr>
              <a:tr h="2951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SCS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[312.5kHz, 625kHz, 1.25MHz, 2.5MHz]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232956"/>
                  </a:ext>
                </a:extLst>
              </a:tr>
              <a:tr h="2951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Nsd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[416, 208, 104, 52]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Same coding params ensured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125807"/>
                  </a:ext>
                </a:extLst>
              </a:tr>
              <a:tr h="2951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Nsym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[8, 16, 32, 64]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Same coding params ensured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531657"/>
                  </a:ext>
                </a:extLst>
              </a:tr>
              <a:tr h="2951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Pilot number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[16, 8, 6, 4] 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Corresponds to the SCS tab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055710"/>
                  </a:ext>
                </a:extLst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014DA9-03B5-4AF8-9BCD-E3D8F793505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</p:spTree>
    <p:extLst>
      <p:ext uri="{BB962C8B-B14F-4D97-AF65-F5344CB8AC3E}">
        <p14:creationId xmlns:p14="http://schemas.microsoft.com/office/powerpoint/2010/main" val="966607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1FEE3D-98B6-4C25-BC6B-377711B067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808BBF3-883D-4D8C-9447-BD6885454C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5C029F26-676E-4377-80D5-6141AB2F8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056" y="1737641"/>
            <a:ext cx="3416023" cy="2572254"/>
          </a:xfrm>
          <a:prstGeom prst="rect">
            <a:avLst/>
          </a:prstGeom>
        </p:spPr>
      </p:pic>
      <p:pic>
        <p:nvPicPr>
          <p:cNvPr id="22" name="内容占位符 16">
            <a:extLst>
              <a:ext uri="{FF2B5EF4-FFF2-40B4-BE49-F238E27FC236}">
                <a16:creationId xmlns:a16="http://schemas.microsoft.com/office/drawing/2014/main" id="{EE44BE04-8C81-4C0C-8A80-63BF8BE1B5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5918" y="1737641"/>
            <a:ext cx="3639626" cy="2600398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id="{AB26D517-21D6-4349-B636-34A5501355B5}"/>
              </a:ext>
            </a:extLst>
          </p:cNvPr>
          <p:cNvSpPr txBox="1"/>
          <p:nvPr/>
        </p:nvSpPr>
        <p:spPr>
          <a:xfrm>
            <a:off x="635740" y="4441861"/>
            <a:ext cx="77708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sym typeface="Wingdings" panose="05000000000000000000" pitchFamily="2" charset="2"/>
              </a:rPr>
              <a:t>Phase noise has great impacts on the chEst and PT perf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sym typeface="Wingdings" panose="05000000000000000000" pitchFamily="2" charset="2"/>
              </a:rPr>
              <a:t>For 64QAM, different tone spacing has similar perf [perf gap &lt; 0.5dB].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sym typeface="Wingdings" panose="05000000000000000000" pitchFamily="2" charset="2"/>
              </a:rPr>
              <a:t>For 256QAM, 2.5MHz tone spacing has better perf; at least 35dB-SNR is required for RF chain, which is difficult for the </a:t>
            </a:r>
            <a:r>
              <a:rPr lang="en-US" altLang="zh-CN" sz="1400" b="1" dirty="0">
                <a:solidFill>
                  <a:schemeClr val="tx1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mmw</a:t>
            </a:r>
            <a:r>
              <a:rPr lang="en-US" altLang="zh-CN" sz="1400" dirty="0">
                <a:solidFill>
                  <a:schemeClr val="tx1"/>
                </a:solidFill>
                <a:sym typeface="Wingdings" panose="05000000000000000000" pitchFamily="2" charset="2"/>
              </a:rPr>
              <a:t> link.</a:t>
            </a:r>
          </a:p>
        </p:txBody>
      </p:sp>
      <p:sp>
        <p:nvSpPr>
          <p:cNvPr id="24" name="标题 14">
            <a:extLst>
              <a:ext uri="{FF2B5EF4-FFF2-40B4-BE49-F238E27FC236}">
                <a16:creationId xmlns:a16="http://schemas.microsoft.com/office/drawing/2014/main" id="{4BAE7515-D5E2-44A3-8804-8A836176F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29207"/>
            <a:ext cx="7770813" cy="1065213"/>
          </a:xfrm>
        </p:spPr>
        <p:txBody>
          <a:bodyPr/>
          <a:lstStyle/>
          <a:p>
            <a:r>
              <a:rPr lang="en-US" altLang="zh-CN" sz="2800" dirty="0"/>
              <a:t>PER Perf with Phase noise</a:t>
            </a:r>
            <a:endParaRPr lang="zh-CN" altLang="en-US" sz="2800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1340E2B0-DAE5-4C7D-95DD-A1FB44595412}"/>
              </a:ext>
            </a:extLst>
          </p:cNvPr>
          <p:cNvSpPr txBox="1"/>
          <p:nvPr/>
        </p:nvSpPr>
        <p:spPr>
          <a:xfrm>
            <a:off x="2201563" y="1452363"/>
            <a:ext cx="17480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64QAM</a:t>
            </a:r>
            <a:endParaRPr lang="zh-CN" altLang="en-US" sz="1400" b="1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419581FA-849E-485C-8A14-480C5FCE2F73}"/>
              </a:ext>
            </a:extLst>
          </p:cNvPr>
          <p:cNvSpPr txBox="1"/>
          <p:nvPr/>
        </p:nvSpPr>
        <p:spPr>
          <a:xfrm>
            <a:off x="5797004" y="1412776"/>
            <a:ext cx="17480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256 QAM</a:t>
            </a:r>
            <a:endParaRPr lang="zh-CN" altLang="en-US" sz="1400" b="1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6EE93514-0573-4B54-A0F8-4E3B55832BCA}"/>
              </a:ext>
            </a:extLst>
          </p:cNvPr>
          <p:cNvSpPr txBox="1"/>
          <p:nvPr/>
        </p:nvSpPr>
        <p:spPr>
          <a:xfrm>
            <a:off x="2491705" y="2068285"/>
            <a:ext cx="1143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FF000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ideal ChEst</a:t>
            </a:r>
            <a:endParaRPr lang="zh-CN" altLang="en-US" sz="12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5E87844-F3C0-487F-BD3D-5FC4A0689525}"/>
              </a:ext>
            </a:extLst>
          </p:cNvPr>
          <p:cNvSpPr txBox="1"/>
          <p:nvPr/>
        </p:nvSpPr>
        <p:spPr>
          <a:xfrm>
            <a:off x="3378147" y="3009616"/>
            <a:ext cx="1143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FF000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real ChEst</a:t>
            </a:r>
            <a:endParaRPr lang="zh-CN" altLang="en-US" sz="12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237C437D-5863-42F9-9603-5104C32B108E}"/>
              </a:ext>
            </a:extLst>
          </p:cNvPr>
          <p:cNvSpPr txBox="1"/>
          <p:nvPr/>
        </p:nvSpPr>
        <p:spPr>
          <a:xfrm>
            <a:off x="6973588" y="2511307"/>
            <a:ext cx="1143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FF000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real ChEst</a:t>
            </a:r>
            <a:endParaRPr lang="zh-CN" altLang="en-US" sz="12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A45916B1-E76C-4993-A439-B6449AB132C6}"/>
              </a:ext>
            </a:extLst>
          </p:cNvPr>
          <p:cNvSpPr txBox="1"/>
          <p:nvPr/>
        </p:nvSpPr>
        <p:spPr>
          <a:xfrm>
            <a:off x="6446273" y="2977603"/>
            <a:ext cx="1143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FF000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ideal ChEst</a:t>
            </a:r>
            <a:endParaRPr lang="zh-CN" altLang="en-US" sz="12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8749A744-9AD9-4504-A234-9B7CF735F63C}"/>
              </a:ext>
            </a:extLst>
          </p:cNvPr>
          <p:cNvSpPr txBox="1"/>
          <p:nvPr/>
        </p:nvSpPr>
        <p:spPr>
          <a:xfrm>
            <a:off x="1385061" y="2420161"/>
            <a:ext cx="1143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FF000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Ideal perf</a:t>
            </a:r>
            <a:endParaRPr lang="zh-CN" altLang="en-US" sz="12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A04BBE5F-0497-4DA4-AFA9-57B46AB99588}"/>
              </a:ext>
            </a:extLst>
          </p:cNvPr>
          <p:cNvSpPr txBox="1"/>
          <p:nvPr/>
        </p:nvSpPr>
        <p:spPr>
          <a:xfrm>
            <a:off x="4724400" y="2362715"/>
            <a:ext cx="1143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FF0000"/>
                </a:solidFill>
                <a:latin typeface="+mn-lt"/>
                <a:cs typeface="Arial" panose="020B0604020202020204" pitchFamily="34" charset="0"/>
                <a:sym typeface="Wingdings" panose="05000000000000000000" pitchFamily="2" charset="2"/>
              </a:rPr>
              <a:t>Ideal perf</a:t>
            </a:r>
            <a:endParaRPr lang="zh-CN" altLang="en-US" sz="12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4" name="Footer Placeholder 4">
            <a:extLst>
              <a:ext uri="{FF2B5EF4-FFF2-40B4-BE49-F238E27FC236}">
                <a16:creationId xmlns:a16="http://schemas.microsoft.com/office/drawing/2014/main" id="{D9449A40-6CC7-4272-9103-B67369D9D3D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</p:spTree>
    <p:extLst>
      <p:ext uri="{BB962C8B-B14F-4D97-AF65-F5344CB8AC3E}">
        <p14:creationId xmlns:p14="http://schemas.microsoft.com/office/powerpoint/2010/main" val="3859136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4878D7-8969-4AA2-9597-4ABFF8480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5213"/>
          </a:xfrm>
        </p:spPr>
        <p:txBody>
          <a:bodyPr/>
          <a:lstStyle/>
          <a:p>
            <a:r>
              <a:rPr lang="en-US" altLang="zh-CN" dirty="0"/>
              <a:t>Implementation impacts for</a:t>
            </a:r>
            <a:r>
              <a:rPr lang="zh-CN" altLang="en-US" dirty="0"/>
              <a:t> </a:t>
            </a:r>
            <a:r>
              <a:rPr lang="en-US" altLang="zh-CN" dirty="0"/>
              <a:t>[upclocking]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1FEE3D-98B6-4C25-BC6B-377711B067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808BBF3-883D-4D8C-9447-BD6885454C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graphicFrame>
        <p:nvGraphicFramePr>
          <p:cNvPr id="7" name="表格 8">
            <a:extLst>
              <a:ext uri="{FF2B5EF4-FFF2-40B4-BE49-F238E27FC236}">
                <a16:creationId xmlns:a16="http://schemas.microsoft.com/office/drawing/2014/main" id="{5BD1A181-BAB4-40D8-B9F7-DC0289DFD8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118306"/>
              </p:ext>
            </p:extLst>
          </p:nvPr>
        </p:nvGraphicFramePr>
        <p:xfrm>
          <a:off x="609600" y="1863090"/>
          <a:ext cx="7924800" cy="3089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460833376"/>
                    </a:ext>
                  </a:extLst>
                </a:gridCol>
                <a:gridCol w="1867694">
                  <a:extLst>
                    <a:ext uri="{9D8B030D-6E8A-4147-A177-3AD203B41FA5}">
                      <a16:colId xmlns:a16="http://schemas.microsoft.com/office/drawing/2014/main" val="2423890961"/>
                    </a:ext>
                  </a:extLst>
                </a:gridCol>
                <a:gridCol w="4304506">
                  <a:extLst>
                    <a:ext uri="{9D8B030D-6E8A-4147-A177-3AD203B41FA5}">
                      <a16:colId xmlns:a16="http://schemas.microsoft.com/office/drawing/2014/main" val="4133287081"/>
                    </a:ext>
                  </a:extLst>
                </a:gridCol>
              </a:tblGrid>
              <a:tr h="2814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Rx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Impacts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908901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AGC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5-6us [8us STF] may be used in current product in some cases  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298331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CS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20MHz for CS path; and [320MHz] working clock may be used in some submodules; then the current submodule could not be reused directly by upclocking.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79386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FFT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FFT size is 2048 for 640MHz with 312.5kHz 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838410"/>
                  </a:ext>
                </a:extLst>
              </a:tr>
              <a:tr h="2951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CHEST/SMOOTH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Minor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236006"/>
                  </a:ext>
                </a:extLst>
              </a:tr>
              <a:tr h="2951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EQU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Minor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861118"/>
                  </a:ext>
                </a:extLst>
              </a:tr>
              <a:tr h="2951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DECODING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Minor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090809"/>
                  </a:ext>
                </a:extLst>
              </a:tr>
              <a:tr h="2951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PROCESS PIPILINE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dirty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sync point may be achieved after [1-3] Sig symbols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30165"/>
                  </a:ext>
                </a:extLst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3007AE4-2F03-4A4F-90B8-6A1E0C17DBF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</p:spTree>
    <p:extLst>
      <p:ext uri="{BB962C8B-B14F-4D97-AF65-F5344CB8AC3E}">
        <p14:creationId xmlns:p14="http://schemas.microsoft.com/office/powerpoint/2010/main" val="104537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4878D7-8969-4AA2-9597-4ABFF848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Bandwidth/Modulation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1FEE3D-98B6-4C25-BC6B-377711B067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808BBF3-883D-4D8C-9447-BD6885454C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7AB1F73B-B27F-4971-A5BD-DECA2349E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/>
              <a:t>T</a:t>
            </a:r>
            <a:r>
              <a:rPr lang="en-US" altLang="ko-KR" sz="1800" b="0" dirty="0">
                <a:cs typeface="+mn-cs"/>
              </a:rPr>
              <a:t>he minimal bandwidth in 11aq is </a:t>
            </a:r>
            <a:r>
              <a:rPr lang="en-US" altLang="zh-CN" sz="1800" b="0" dirty="0"/>
              <a:t>160 </a:t>
            </a:r>
            <a:r>
              <a:rPr lang="en-US" altLang="ko-KR" sz="1800" b="0" dirty="0"/>
              <a:t>MHz, and the maximal bandwidth is 640MHz, considering reusing the sub7GHz link.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1800" b="0" dirty="0"/>
              <a:t>The maximal modulation is 64QAM or [256QAM] for the mmw link.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800" b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A04F49-EBB5-4C12-85BB-AB061E91005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</p:spTree>
    <p:extLst>
      <p:ext uri="{BB962C8B-B14F-4D97-AF65-F5344CB8AC3E}">
        <p14:creationId xmlns:p14="http://schemas.microsoft.com/office/powerpoint/2010/main" val="2885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4878D7-8969-4AA2-9597-4ABFF848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4CEE501-0BC2-4555-BF10-FA7CD85C4D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7225" y="1751013"/>
                <a:ext cx="8001000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ko-KR" sz="1800" b="0" dirty="0"/>
                  <a:t>The following aspects are discussed:</a:t>
                </a:r>
              </a:p>
              <a:p>
                <a:pPr lvl="1">
                  <a:buFont typeface="Times New Roman" panose="02020603050405020304" pitchFamily="18" charset="0"/>
                  <a:buChar char="⁃"/>
                </a:pPr>
                <a:r>
                  <a:rPr lang="en-US" altLang="ko-KR" sz="1800" dirty="0">
                    <a:cs typeface="+mn-cs"/>
                  </a:rPr>
                  <a:t>[4/8]x upsampling needed, due to PPM requirement; </a:t>
                </a:r>
              </a:p>
              <a:p>
                <a:pPr lvl="1">
                  <a:buFont typeface="Times New Roman" panose="02020603050405020304" pitchFamily="18" charset="0"/>
                  <a:buChar char="⁃"/>
                </a:pPr>
                <a:r>
                  <a:rPr lang="en-US" altLang="zh-CN" sz="1800" dirty="0">
                    <a:cs typeface="+mn-cs"/>
                    <a:sym typeface="Wingdings" panose="05000000000000000000" pitchFamily="2" charset="2"/>
                  </a:rPr>
                  <a:t>For 64QAM, different tone spacing has similar perf with considering the impacts of phase noise; for  256QAM, 8x upsampling has better perf.</a:t>
                </a:r>
                <a:endParaRPr lang="en-US" altLang="ko-KR" sz="1800" dirty="0">
                  <a:cs typeface="+mn-cs"/>
                </a:endParaRPr>
              </a:p>
              <a:p>
                <a:pPr lvl="1">
                  <a:buFont typeface="Times New Roman" panose="02020603050405020304" pitchFamily="18" charset="0"/>
                  <a:buChar char="⁃"/>
                </a:pPr>
                <a:r>
                  <a:rPr lang="en-US" altLang="ko-KR" sz="1800" dirty="0">
                    <a:cs typeface="+mn-cs"/>
                  </a:rPr>
                  <a:t>Upsampling &amp; upclocking may put a much burden on implementation, and the sub7GHz baseband could not be reused directly [increasing the cost].</a:t>
                </a:r>
              </a:p>
              <a:p>
                <a:pPr marL="457200" lvl="1" indent="0"/>
                <a:endParaRPr lang="en-US" altLang="ko-KR" sz="1800" dirty="0">
                  <a:cs typeface="+mn-cs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ko-KR" sz="1800" b="0" dirty="0"/>
                  <a:t>We have the two following options:</a:t>
                </a:r>
              </a:p>
              <a:p>
                <a:pPr lvl="1">
                  <a:buFont typeface="Times New Roman" panose="02020603050405020304" pitchFamily="18" charset="0"/>
                  <a:buChar char="⁃"/>
                </a:pPr>
                <a:r>
                  <a:rPr lang="en-US" altLang="ko-KR" sz="1800" dirty="0">
                    <a:cs typeface="+mn-cs"/>
                  </a:rPr>
                  <a:t>Option 1: The PPM requirement is set as </a:t>
                </a:r>
                <a14:m>
                  <m:oMath xmlns:m="http://schemas.openxmlformats.org/officeDocument/2006/math">
                    <m:r>
                      <a:rPr lang="en-US" altLang="zh-CN" sz="18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±</m:t>
                    </m:r>
                    <m:r>
                      <a:rPr lang="en-US" altLang="zh-CN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</m:t>
                    </m:r>
                  </m:oMath>
                </a14:m>
                <a:r>
                  <a:rPr lang="en-US" altLang="zh-CN" sz="18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altLang="zh-CN" sz="18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ppm </a:t>
                </a:r>
                <a:r>
                  <a:rPr lang="en-US" altLang="ko-KR" sz="1800" dirty="0">
                    <a:cs typeface="+mn-cs"/>
                  </a:rPr>
                  <a:t>in the spec, by using a crystal </a:t>
                </a:r>
                <a:r>
                  <a:rPr lang="en-US" altLang="zh-CN" sz="18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oscillator with higher stability, or utilizing the sub7GHz link</a:t>
                </a:r>
                <a:r>
                  <a:rPr lang="en-US" altLang="zh-CN" sz="1800" b="0" dirty="0">
                    <a:solidFill>
                      <a:schemeClr val="tx1"/>
                    </a:solidFill>
                    <a:cs typeface="+mn-cs"/>
                    <a:sym typeface="Wingdings" panose="05000000000000000000" pitchFamily="2" charset="2"/>
                  </a:rPr>
                  <a:t>;</a:t>
                </a:r>
                <a:endParaRPr lang="en-US" altLang="ko-KR" sz="1800" dirty="0">
                  <a:cs typeface="+mn-cs"/>
                </a:endParaRPr>
              </a:p>
              <a:p>
                <a:pPr lvl="1">
                  <a:buFont typeface="Times New Roman" panose="02020603050405020304" pitchFamily="18" charset="0"/>
                  <a:buChar char="⁃"/>
                </a:pPr>
                <a:r>
                  <a:rPr lang="en-US" altLang="ko-KR" sz="1800" dirty="0">
                    <a:cs typeface="+mn-cs"/>
                  </a:rPr>
                  <a:t>Option 2: 4x Upsampling numerology is used, while the PPM requirement is set as </a:t>
                </a:r>
                <a14:m>
                  <m:oMath xmlns:m="http://schemas.openxmlformats.org/officeDocument/2006/math">
                    <m:r>
                      <a:rPr lang="en-US" altLang="zh-CN" sz="18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±</m:t>
                    </m:r>
                    <m:r>
                      <a:rPr lang="en-US" altLang="zh-CN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</m:t>
                    </m:r>
                    <m:r>
                      <a:rPr lang="en-US" altLang="zh-CN" sz="1800" b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</m:oMath>
                </a14:m>
                <a:r>
                  <a:rPr lang="en-US" altLang="zh-CN" sz="18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altLang="zh-CN" sz="18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ppm (note that no additional cost is introduced in practical).</a:t>
                </a:r>
                <a:endParaRPr lang="en-US" altLang="ko-KR" sz="1800" dirty="0">
                  <a:cs typeface="+mn-cs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4CEE501-0BC2-4555-BF10-FA7CD85C4D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7225" y="1751013"/>
                <a:ext cx="8001000" cy="4113213"/>
              </a:xfrm>
              <a:blipFill>
                <a:blip r:embed="rId2"/>
                <a:stretch>
                  <a:fillRect l="-534" t="-741" r="-6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1FEE3D-98B6-4C25-BC6B-377711B067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808BBF3-883D-4D8C-9447-BD6885454C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689C766-FC48-4389-8177-24CD30C54F5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</p:spTree>
    <p:extLst>
      <p:ext uri="{BB962C8B-B14F-4D97-AF65-F5344CB8AC3E}">
        <p14:creationId xmlns:p14="http://schemas.microsoft.com/office/powerpoint/2010/main" val="64845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内容占位符 2">
                <a:extLst>
                  <a:ext uri="{FF2B5EF4-FFF2-40B4-BE49-F238E27FC236}">
                    <a16:creationId xmlns:a16="http://schemas.microsoft.com/office/drawing/2014/main" id="{D4C99806-3FBB-4DD6-B088-978642D2733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57225" y="1751013"/>
                <a:ext cx="8001000" cy="41132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ko-KR" sz="1800" dirty="0"/>
                  <a:t>Do you support the following in 11bq?</a:t>
                </a:r>
                <a:endParaRPr lang="en-US" altLang="ko-KR" sz="1800" dirty="0">
                  <a:cs typeface="+mn-cs"/>
                </a:endParaRPr>
              </a:p>
              <a:p>
                <a:pPr lvl="1">
                  <a:buFont typeface="Times New Roman" panose="02020603050405020304" pitchFamily="18" charset="0"/>
                  <a:buChar char="⁃"/>
                </a:pPr>
                <a:r>
                  <a:rPr lang="en-US" altLang="ko-KR" sz="1800" dirty="0">
                    <a:cs typeface="+mn-cs"/>
                  </a:rPr>
                  <a:t>more strict PPM requirement is defined in the spec, </a:t>
                </a:r>
                <a:r>
                  <a:rPr lang="en-US" altLang="ko-KR" sz="1800" dirty="0"/>
                  <a:t>by using a crystal </a:t>
                </a:r>
                <a:r>
                  <a:rPr lang="en-US" altLang="zh-CN" sz="18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oscillator with higher stability, or </a:t>
                </a:r>
                <a:r>
                  <a:rPr lang="en-US" altLang="zh-CN" sz="18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with the aid of</a:t>
                </a:r>
                <a:r>
                  <a:rPr lang="en-US" altLang="zh-CN" sz="18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the sub7GHz link</a:t>
                </a:r>
                <a:endParaRPr lang="en-US" altLang="ko-KR" sz="1800" dirty="0">
                  <a:cs typeface="+mn-cs"/>
                </a:endParaRPr>
              </a:p>
              <a:p>
                <a:pPr lvl="2">
                  <a:buFont typeface="Times New Roman" panose="02020603050405020304" pitchFamily="18" charset="0"/>
                  <a:buChar char="⁃"/>
                </a:pPr>
                <a:r>
                  <a:rPr lang="en-US" altLang="ko-KR" sz="1600" dirty="0"/>
                  <a:t>Option 1: The PPM requirement is set as </a:t>
                </a:r>
                <a14:m>
                  <m:oMath xmlns:m="http://schemas.openxmlformats.org/officeDocument/2006/math">
                    <m:r>
                      <a:rPr lang="en-US" altLang="zh-CN" sz="1600" b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±</m:t>
                    </m:r>
                    <m:r>
                      <a:rPr lang="en-US" altLang="zh-CN" sz="1600" b="0" i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highlight>
                      <a:srgbClr val="FFFF00"/>
                    </a:highlight>
                    <a:sym typeface="Wingdings" panose="05000000000000000000" pitchFamily="2" charset="2"/>
                  </a:rPr>
                  <a:t> </a:t>
                </a:r>
                <a:r>
                  <a:rPr lang="en-US" altLang="zh-CN" sz="1600" b="0" dirty="0">
                    <a:solidFill>
                      <a:schemeClr val="tx1"/>
                    </a:solidFill>
                    <a:highlight>
                      <a:srgbClr val="FFFF00"/>
                    </a:highlight>
                    <a:sym typeface="Wingdings" panose="05000000000000000000" pitchFamily="2" charset="2"/>
                  </a:rPr>
                  <a:t>ppm </a:t>
                </a:r>
                <a:r>
                  <a:rPr lang="en-US" altLang="ko-KR" sz="1600" dirty="0"/>
                  <a:t>in the spec, and 312.5kHz is used as the tone spacing for the mmw link</a:t>
                </a:r>
                <a:r>
                  <a:rPr lang="en-US" altLang="zh-CN" sz="16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;</a:t>
                </a:r>
                <a:endParaRPr lang="en-US" altLang="ko-KR" sz="1600" dirty="0"/>
              </a:p>
              <a:p>
                <a:pPr lvl="2">
                  <a:buFont typeface="Times New Roman" panose="02020603050405020304" pitchFamily="18" charset="0"/>
                  <a:buChar char="⁃"/>
                </a:pPr>
                <a:r>
                  <a:rPr lang="en-US" altLang="ko-KR" sz="1600" dirty="0"/>
                  <a:t>Option 2: the PPM requirement is set as </a:t>
                </a:r>
                <a14:m>
                  <m:oMath xmlns:m="http://schemas.openxmlformats.org/officeDocument/2006/math">
                    <m:r>
                      <a:rPr lang="en-US" altLang="zh-CN" sz="1600" b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±</m:t>
                    </m:r>
                    <m:r>
                      <a:rPr lang="en-US" altLang="zh-CN" sz="1600" b="0" i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</m:t>
                    </m:r>
                    <m:r>
                      <a:rPr lang="en-US" altLang="zh-CN" sz="1600" b="0" smtClean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highlight>
                      <a:srgbClr val="FFFF00"/>
                    </a:highlight>
                    <a:sym typeface="Wingdings" panose="05000000000000000000" pitchFamily="2" charset="2"/>
                  </a:rPr>
                  <a:t> </a:t>
                </a:r>
                <a:r>
                  <a:rPr lang="en-US" altLang="zh-CN" sz="1600" b="0" dirty="0">
                    <a:solidFill>
                      <a:schemeClr val="tx1"/>
                    </a:solidFill>
                    <a:highlight>
                      <a:srgbClr val="FFFF00"/>
                    </a:highlight>
                    <a:sym typeface="Wingdings" panose="05000000000000000000" pitchFamily="2" charset="2"/>
                  </a:rPr>
                  <a:t>ppm </a:t>
                </a:r>
                <a:r>
                  <a:rPr lang="en-US" altLang="ko-KR" sz="1600" dirty="0"/>
                  <a:t>in the spec, and 4x Upsampling numerology is used as the tone spacing for the mmw link</a:t>
                </a:r>
                <a:r>
                  <a:rPr lang="en-US" altLang="zh-CN" sz="16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;</a:t>
                </a:r>
                <a:endParaRPr lang="en-US" altLang="ko-KR" sz="1600" dirty="0"/>
              </a:p>
              <a:p>
                <a:pPr marL="914400" lvl="2" indent="0"/>
                <a:r>
                  <a:rPr lang="en-US" altLang="ko-KR" sz="1600" dirty="0"/>
                  <a:t>    </a:t>
                </a:r>
                <a:r>
                  <a:rPr lang="en-US" altLang="zh-CN" sz="1600" b="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(no additional cost for the oscillator is introduced in practical).</a:t>
                </a:r>
                <a:endParaRPr lang="en-US" altLang="ko-KR" sz="1600" dirty="0"/>
              </a:p>
            </p:txBody>
          </p:sp>
        </mc:Choice>
        <mc:Fallback>
          <p:sp>
            <p:nvSpPr>
              <p:cNvPr id="7" name="内容占位符 2">
                <a:extLst>
                  <a:ext uri="{FF2B5EF4-FFF2-40B4-BE49-F238E27FC236}">
                    <a16:creationId xmlns:a16="http://schemas.microsoft.com/office/drawing/2014/main" id="{D4C99806-3FBB-4DD6-B088-978642D27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225" y="1751013"/>
                <a:ext cx="8001000" cy="4113213"/>
              </a:xfrm>
              <a:prstGeom prst="rect">
                <a:avLst/>
              </a:prstGeom>
              <a:blipFill>
                <a:blip r:embed="rId2"/>
                <a:stretch>
                  <a:fillRect l="-534" t="-74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标题 1">
            <a:extLst>
              <a:ext uri="{FF2B5EF4-FFF2-40B4-BE49-F238E27FC236}">
                <a16:creationId xmlns:a16="http://schemas.microsoft.com/office/drawing/2014/main" id="{024878D7-8969-4AA2-9597-4ABFF848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# 1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1FEE3D-98B6-4C25-BC6B-377711B067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808BBF3-883D-4D8C-9447-BD6885454C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July 2025</a:t>
            </a:r>
            <a:endParaRPr lang="en-GB" altLang="zh-CN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2648E6-86B3-40B8-9A4C-B749D41765D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</p:spTree>
    <p:extLst>
      <p:ext uri="{BB962C8B-B14F-4D97-AF65-F5344CB8AC3E}">
        <p14:creationId xmlns:p14="http://schemas.microsoft.com/office/powerpoint/2010/main" val="2638558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235024</TotalTime>
  <Words>1065</Words>
  <Application>Microsoft Office PowerPoint</Application>
  <PresentationFormat>全屏显示(4:3)</PresentationFormat>
  <Paragraphs>198</Paragraphs>
  <Slides>12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Arial</vt:lpstr>
      <vt:lpstr>Cambria Math</vt:lpstr>
      <vt:lpstr>Times New Roman</vt:lpstr>
      <vt:lpstr>Wingdings</vt:lpstr>
      <vt:lpstr>Office Theme</vt:lpstr>
      <vt:lpstr>Document</vt:lpstr>
      <vt:lpstr>On Numerology and Bandwidth for IMMW</vt:lpstr>
      <vt:lpstr>Introduction</vt:lpstr>
      <vt:lpstr>PPM</vt:lpstr>
      <vt:lpstr>Simu Config for Phase noise</vt:lpstr>
      <vt:lpstr>PER Perf with Phase noise</vt:lpstr>
      <vt:lpstr>Implementation impacts for [upclocking] </vt:lpstr>
      <vt:lpstr>Bandwidth/Modulation</vt:lpstr>
      <vt:lpstr>Summary</vt:lpstr>
      <vt:lpstr>SP # 1</vt:lpstr>
      <vt:lpstr>SP #2</vt:lpstr>
      <vt:lpstr>SP #3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倪吉庆(JIQING NI)</cp:lastModifiedBy>
  <cp:revision>2931</cp:revision>
  <cp:lastPrinted>1601-01-01T00:00:00Z</cp:lastPrinted>
  <dcterms:created xsi:type="dcterms:W3CDTF">2017-01-26T15:28:16Z</dcterms:created>
  <dcterms:modified xsi:type="dcterms:W3CDTF">2025-07-27T06:27:27Z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(3)4i0UjUmKQOiSMWv0tFysImVKvAL4IwqzvScGjRCGjtipUnz477Rg8CnuLC22sP8QxxHUQQxi
y2R5enBR2rwdzk2wjkoKfF0qI4ZKfc8v/RDEnvjxX/YcWylYfkdzEfUq+/tRQOdcLf3XUMGx
GlEgQXF97YRRrUUlqitaht8pXav83+uq9aSKDFPSMnrEdDigGboOhnkXeGL1WU9qDcje5TH8
ZJkywhSikhqjpka3KE</vt:lpwstr>
  </property>
  <property fmtid="{D5CDD505-2E9C-101B-9397-08002B2CF9AE}" pid="7" name="_2015_ms_pID_7253431">
    <vt:lpwstr>qvQYcCYsBLPjOJAQEgGJEnhS8fcWlD2u5WeFlXAyz8tEkab8TVKWGg
hHKIUBLQKI/xHawbxmTC66r3Hh9xuRjNgQdJSUHGUIiowOFpOZtZ7Ul/M7JOW6cFoF3rqkRl
uSxbbXGhw4hM1P9QdwTyxOSdsBgU/PCrw3XK8O6knzPMmquK9pvDVTByQoltmRaDSK77bmeN
I0my6y6n75ob8lC7vxi7stL7a9KOPNhvSS34</vt:lpwstr>
  </property>
  <property fmtid="{D5CDD505-2E9C-101B-9397-08002B2CF9AE}" pid="8" name="_2015_ms_pID_7253432">
    <vt:lpwstr>FQ==</vt:lpwstr>
  </property>
</Properties>
</file>