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82" r:id="rId4"/>
    <p:sldId id="283" r:id="rId5"/>
    <p:sldId id="287" r:id="rId6"/>
    <p:sldId id="284" r:id="rId7"/>
    <p:sldId id="292" r:id="rId8"/>
    <p:sldId id="285" r:id="rId9"/>
    <p:sldId id="286" r:id="rId10"/>
    <p:sldId id="288" r:id="rId11"/>
    <p:sldId id="289" r:id="rId12"/>
    <p:sldId id="291" r:id="rId13"/>
    <p:sldId id="280" r:id="rId14"/>
    <p:sldId id="264" r:id="rId15"/>
  </p:sldIdLst>
  <p:sldSz cx="12192000" cy="6858000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837" autoAdjust="0"/>
  </p:normalViewPr>
  <p:slideViewPr>
    <p:cSldViewPr>
      <p:cViewPr varScale="1">
        <p:scale>
          <a:sx n="107" d="100"/>
          <a:sy n="107" d="100"/>
        </p:scale>
        <p:origin x="498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1"/>
        <p:guide pos="211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8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11-25-1296r1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0"/>
            <a:ext cx="2945971" cy="4958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118"/>
            <a:ext cx="2945971" cy="4958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29118"/>
            <a:ext cx="2945971" cy="4958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81"/>
            <a:ext cx="627166" cy="2258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11-25-1296r1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81"/>
            <a:ext cx="809247" cy="2258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3188" y="750888"/>
            <a:ext cx="6589712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5409"/>
            <a:ext cx="4984651" cy="44657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0806"/>
            <a:ext cx="904177" cy="193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0806"/>
            <a:ext cx="501111" cy="3888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0806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9"/>
            <a:ext cx="5378380" cy="169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169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11-25-1296r1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0" y="750526"/>
            <a:ext cx="4534896" cy="37101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11-25-1296r1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51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11-25-1296r1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57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11-25-1296r1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996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11-25-1296r1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405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11-25-1296r1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11-25-1296r1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1390" y="750526"/>
            <a:ext cx="4534896" cy="37101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11-25-1296r1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0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11-25-1296r1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238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11-25-1296r1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64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11-25-1296r1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1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11-25-1296r1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370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11-25-1296r1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824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11-25-1296r1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051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Alex LUNGU,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Alex LUNGU,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Alex LUNGU,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Alex LUNGU,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Alex LUNGU,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Alex LUNGU,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Alex LUNGU,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802.11-25/1296r1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print.iacr.org/2019/383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ashcash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Using proof of work techniques to protect against active attacks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008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2025-07-22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783491"/>
              </p:ext>
            </p:extLst>
          </p:nvPr>
        </p:nvGraphicFramePr>
        <p:xfrm>
          <a:off x="990600" y="2419350"/>
          <a:ext cx="1022985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" name="Document" r:id="rId4" imgW="10448057" imgH="2679350" progId="Word.Document.8">
                  <p:embed/>
                </p:oleObj>
              </mc:Choice>
              <mc:Fallback>
                <p:oleObj name="Document" r:id="rId4" imgW="10448057" imgH="267935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9350"/>
                        <a:ext cx="10229850" cy="2590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would a proof-of-work solution look like?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2025</a:t>
            </a:r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b="20072"/>
          <a:stretch/>
        </p:blipFill>
        <p:spPr>
          <a:xfrm>
            <a:off x="3647728" y="2492896"/>
            <a:ext cx="4813300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8168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would a puzzle look like?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2025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32811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For a given string A, the prover should find another string B such that the secure hash value of A | B would meet a certain pattern (e.g. starts with 0xA5A5)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Example: for </a:t>
            </a:r>
            <a:r>
              <a:rPr lang="en-GB" dirty="0" smtClean="0">
                <a:solidFill>
                  <a:schemeClr val="tx1"/>
                </a:solidFill>
              </a:rPr>
              <a:t>the puzzle string BSSID | STA_MAC | Nonce, find solution B </a:t>
            </a:r>
            <a:r>
              <a:rPr lang="en-GB" dirty="0" smtClean="0"/>
              <a:t>such </a:t>
            </a:r>
            <a:r>
              <a:rPr lang="en-GB" dirty="0"/>
              <a:t>that H(BSSID | STA_MAC | Nonce | </a:t>
            </a:r>
            <a:r>
              <a:rPr lang="en-GB" dirty="0" smtClean="0"/>
              <a:t>B) = 0xA5A5…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In the context above a Nonce is a number advertised by the AP to ensure that solutions cannot be pre-computed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There is no tractable way to compute B, so repeated attempts will have to be made by the prover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For the example above, on average, 2</a:t>
            </a:r>
            <a:r>
              <a:rPr lang="en-GB" baseline="30000" dirty="0" smtClean="0"/>
              <a:t>16 </a:t>
            </a:r>
            <a:r>
              <a:rPr lang="en-GB" dirty="0"/>
              <a:t>attempts </a:t>
            </a:r>
            <a:r>
              <a:rPr lang="en-GB" dirty="0" smtClean="0"/>
              <a:t>will </a:t>
            </a:r>
            <a:r>
              <a:rPr lang="en-GB" dirty="0"/>
              <a:t>have to be made for the pattern </a:t>
            </a:r>
            <a:r>
              <a:rPr lang="en-GB" dirty="0" smtClean="0"/>
              <a:t>above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6539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would a proof-of-work solution look like?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2025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275" y="3860006"/>
            <a:ext cx="2457450" cy="1873250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32811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Puzzles can be advertised as well, if the AP will not allow an authentication without </a:t>
            </a:r>
            <a:r>
              <a:rPr lang="en-GB" dirty="0" err="1" smtClean="0"/>
              <a:t>PoW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Part of the puzzle can be a (part of) the TSF, to ensure an attacker cannot keep reusing its solution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1316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Straw poll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3752055"/>
          </a:xfrm>
          <a:ln/>
        </p:spPr>
        <p:txBody>
          <a:bodyPr/>
          <a:lstStyle/>
          <a:p>
            <a:r>
              <a:rPr lang="en-GB" dirty="0"/>
              <a:t>A </a:t>
            </a:r>
            <a:r>
              <a:rPr lang="en-GB" dirty="0" smtClean="0">
                <a:solidFill>
                  <a:schemeClr val="tx1"/>
                </a:solidFill>
              </a:rPr>
              <a:t>proof-of-work mechanism </a:t>
            </a:r>
            <a:r>
              <a:rPr lang="en-GB" dirty="0">
                <a:solidFill>
                  <a:schemeClr val="tx1"/>
                </a:solidFill>
              </a:rPr>
              <a:t>should be added to </a:t>
            </a:r>
            <a:r>
              <a:rPr lang="en-GB" dirty="0" smtClean="0">
                <a:solidFill>
                  <a:schemeClr val="tx1"/>
                </a:solidFill>
              </a:rPr>
              <a:t>foil active attacks</a:t>
            </a:r>
          </a:p>
          <a:p>
            <a:endParaRPr lang="en-GB" dirty="0"/>
          </a:p>
          <a:p>
            <a:r>
              <a:rPr lang="en-GB" dirty="0"/>
              <a:t>Y</a:t>
            </a:r>
          </a:p>
          <a:p>
            <a:r>
              <a:rPr lang="en-GB" dirty="0"/>
              <a:t>N</a:t>
            </a:r>
          </a:p>
          <a:p>
            <a:r>
              <a:rPr lang="en-GB" dirty="0"/>
              <a:t>A</a:t>
            </a:r>
          </a:p>
          <a:p>
            <a:pPr marL="0" indent="0"/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0258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3"/>
              </a:rPr>
              <a:t>[1] </a:t>
            </a:r>
            <a:r>
              <a:rPr lang="en-GB" dirty="0" err="1" smtClean="0">
                <a:hlinkClick r:id="rId3"/>
              </a:rPr>
              <a:t>Dragonblood</a:t>
            </a:r>
            <a:r>
              <a:rPr lang="en-GB" dirty="0" smtClean="0">
                <a:hlinkClick r:id="rId3"/>
              </a:rPr>
              <a:t>: </a:t>
            </a:r>
            <a:r>
              <a:rPr lang="en-GB" dirty="0" err="1" smtClean="0">
                <a:hlinkClick r:id="rId3"/>
              </a:rPr>
              <a:t>Analyzing</a:t>
            </a:r>
            <a:r>
              <a:rPr lang="en-GB" dirty="0" smtClean="0">
                <a:hlinkClick r:id="rId3"/>
              </a:rPr>
              <a:t> the Dragonfly Handshake of WPA3 and EAP-</a:t>
            </a:r>
            <a:r>
              <a:rPr lang="en-GB" dirty="0" err="1" smtClean="0">
                <a:hlinkClick r:id="rId3"/>
              </a:rPr>
              <a:t>pwd</a:t>
            </a:r>
            <a:endParaRPr lang="en-GB" dirty="0" smtClean="0"/>
          </a:p>
          <a:p>
            <a:r>
              <a:rPr lang="en-GB" dirty="0" smtClean="0">
                <a:hlinkClick r:id="rId4"/>
              </a:rPr>
              <a:t>[2] </a:t>
            </a:r>
            <a:r>
              <a:rPr lang="en-GB" dirty="0" err="1" smtClean="0">
                <a:hlinkClick r:id="rId4"/>
              </a:rPr>
              <a:t>Hashcash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Proof of work </a:t>
            </a:r>
            <a:r>
              <a:rPr lang="en-GB" dirty="0" smtClean="0"/>
              <a:t>(</a:t>
            </a:r>
            <a:r>
              <a:rPr lang="en-GB" dirty="0" err="1" smtClean="0"/>
              <a:t>PoW</a:t>
            </a:r>
            <a:r>
              <a:rPr lang="en-GB" dirty="0"/>
              <a:t>) is a form of cryptographic proof in which one party </a:t>
            </a:r>
            <a:r>
              <a:rPr lang="en-GB" dirty="0" smtClean="0"/>
              <a:t>proves </a:t>
            </a:r>
            <a:r>
              <a:rPr lang="en-GB" dirty="0"/>
              <a:t>to </a:t>
            </a:r>
            <a:r>
              <a:rPr lang="en-GB" dirty="0" smtClean="0"/>
              <a:t>another that </a:t>
            </a:r>
            <a:r>
              <a:rPr lang="en-GB" dirty="0"/>
              <a:t>a certain amount of a specific computational effort has been expended</a:t>
            </a:r>
            <a:r>
              <a:rPr lang="en-GB" dirty="0" smtClean="0"/>
              <a:t>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Active attacks (e.g. denial-of-service, dictionary attacks</a:t>
            </a:r>
            <a:r>
              <a:rPr lang="en-GB" dirty="0"/>
              <a:t>) </a:t>
            </a:r>
            <a:r>
              <a:rPr lang="en-GB" dirty="0" smtClean="0"/>
              <a:t>are intentional </a:t>
            </a:r>
            <a:r>
              <a:rPr lang="en-GB" dirty="0"/>
              <a:t>and malicious activities </a:t>
            </a:r>
            <a:r>
              <a:rPr lang="en-GB" dirty="0" smtClean="0"/>
              <a:t>which </a:t>
            </a:r>
            <a:r>
              <a:rPr lang="en-GB" dirty="0" smtClean="0">
                <a:solidFill>
                  <a:schemeClr val="tx1"/>
                </a:solidFill>
              </a:rPr>
              <a:t>involve transmissions to the </a:t>
            </a:r>
            <a:r>
              <a:rPr lang="en-GB" dirty="0" smtClean="0"/>
              <a:t>target device.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proposes using </a:t>
            </a:r>
            <a:r>
              <a:rPr lang="en-GB" dirty="0" err="1" smtClean="0"/>
              <a:t>PoW</a:t>
            </a:r>
            <a:r>
              <a:rPr lang="en-GB" dirty="0" smtClean="0"/>
              <a:t> techniques </a:t>
            </a:r>
            <a:r>
              <a:rPr lang="en-GB" dirty="0" smtClean="0">
                <a:solidFill>
                  <a:schemeClr val="tx1"/>
                </a:solidFill>
              </a:rPr>
              <a:t>to foil active attacks in IEEE </a:t>
            </a:r>
            <a:r>
              <a:rPr lang="en-GB" dirty="0" smtClean="0"/>
              <a:t>802.11 networks.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32811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SAE uses anti-clogging tokens to prevent denial-of-service attacks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If there are too many open SAE exchanges* then the AP responds to SAE commit </a:t>
            </a:r>
            <a:r>
              <a:rPr lang="en-GB" dirty="0"/>
              <a:t>messages with a rejection that includes an Anti-Clogging </a:t>
            </a:r>
            <a:r>
              <a:rPr lang="en-GB" dirty="0" smtClean="0"/>
              <a:t>Token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Anti-Clogging </a:t>
            </a:r>
            <a:r>
              <a:rPr lang="en-GB" dirty="0" smtClean="0"/>
              <a:t>Token is a blob of at most 255 octets that the AP binds to the STA’s MAC address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non-AP STA then just has to include the same </a:t>
            </a:r>
            <a:r>
              <a:rPr lang="en-GB" dirty="0"/>
              <a:t>Anti-Clogging </a:t>
            </a:r>
            <a:r>
              <a:rPr lang="en-GB" dirty="0" smtClean="0"/>
              <a:t>Token in its next SAE Commit to progress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r>
              <a:rPr lang="en-GB" dirty="0" smtClean="0"/>
              <a:t>* </a:t>
            </a:r>
            <a:r>
              <a:rPr lang="en-GB" dirty="0"/>
              <a:t>Number </a:t>
            </a:r>
            <a:r>
              <a:rPr lang="en-GB" dirty="0" smtClean="0"/>
              <a:t>of open and unfinished protocol instances exceeds </a:t>
            </a:r>
            <a:r>
              <a:rPr lang="en-GB" dirty="0"/>
              <a:t>dot11RSNASAEAntiCloggingThreshold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3269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32811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2025</a:t>
            </a:r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0518" y="2564904"/>
            <a:ext cx="7308850" cy="288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9125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32811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2025</a:t>
            </a:r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0618" y="2508663"/>
            <a:ext cx="5708650" cy="285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3396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32811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An adversary can easily randomise MAC addresses, </a:t>
            </a:r>
            <a:r>
              <a:rPr lang="en-GB" dirty="0" smtClean="0"/>
              <a:t>receive </a:t>
            </a:r>
            <a:r>
              <a:rPr lang="en-GB" dirty="0"/>
              <a:t>and </a:t>
            </a:r>
            <a:r>
              <a:rPr lang="en-GB" dirty="0" smtClean="0"/>
              <a:t>transmit </a:t>
            </a:r>
            <a:r>
              <a:rPr lang="en-GB" dirty="0"/>
              <a:t>the token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An attack that defeats anti-clogging tokens is rather trivial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scope of attacks defeated by this token is limited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err="1" smtClean="0"/>
              <a:t>DoS</a:t>
            </a:r>
            <a:r>
              <a:rPr lang="en-GB" dirty="0" smtClean="0"/>
              <a:t> attacks on SAE were successfully performed despite the use of anti-clogging tokens, see [1]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PASN uses Comeback cookies, which are similar to SAE anti-clogging tokens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2518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32811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Dictionary attacks are another class of active attacks that are concerning for password-protected </a:t>
            </a:r>
            <a:r>
              <a:rPr lang="en-GB" dirty="0" smtClean="0"/>
              <a:t>connections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One of the largest dictionaries of unique plaintext passwords contains ~9 billion passwords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If an attacker can attempt a password every ~10 </a:t>
            </a:r>
            <a:r>
              <a:rPr lang="en-GB" dirty="0" err="1" smtClean="0"/>
              <a:t>ms</a:t>
            </a:r>
            <a:r>
              <a:rPr lang="en-GB" dirty="0" smtClean="0"/>
              <a:t> per BSS, all passwords in the dictionary can be attempted in ~3 years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time is then lowered if multiple BSSs in the ESS are attacked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If too many attempts are made, the AP should delay these attempts or ask the STA to prove it is willing to perform work at its end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6026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Proof of work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32811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Proof of work (</a:t>
            </a:r>
            <a:r>
              <a:rPr lang="en-GB" dirty="0" err="1" smtClean="0"/>
              <a:t>PoW</a:t>
            </a:r>
            <a:r>
              <a:rPr lang="en-GB" dirty="0" smtClean="0"/>
              <a:t>) is a technique that allows one party to prove to another that a certain amount of effort has been made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Proof </a:t>
            </a:r>
            <a:r>
              <a:rPr lang="en-GB" dirty="0"/>
              <a:t>of work relies on an asymmetric effort - the prover must perform significantly more effort than the verifier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Proof of work techniques date back to 1993 when they were used in email servers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err="1" smtClean="0">
                <a:solidFill>
                  <a:schemeClr val="tx1"/>
                </a:solidFill>
              </a:rPr>
              <a:t>Hashcash</a:t>
            </a:r>
            <a:r>
              <a:rPr lang="en-GB" dirty="0" smtClean="0">
                <a:solidFill>
                  <a:schemeClr val="tx1"/>
                </a:solidFill>
              </a:rPr>
              <a:t> [2] was </a:t>
            </a:r>
            <a:r>
              <a:rPr lang="en-GB" dirty="0" smtClean="0"/>
              <a:t>probably the first implementation </a:t>
            </a:r>
            <a:r>
              <a:rPr lang="en-GB" dirty="0"/>
              <a:t>by Moni </a:t>
            </a:r>
            <a:r>
              <a:rPr lang="en-GB" dirty="0" err="1"/>
              <a:t>Naor</a:t>
            </a:r>
            <a:r>
              <a:rPr lang="en-GB" dirty="0"/>
              <a:t> and Cynthia </a:t>
            </a:r>
            <a:r>
              <a:rPr lang="en-GB" dirty="0" err="1"/>
              <a:t>Dwork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term was coined in 1999 and further refined in 2004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“work” must be moderately hard, but still feasible for the prover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3489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would a proof-of-work solution look like?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2025</a:t>
            </a:r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0642" y="2276872"/>
            <a:ext cx="5410200" cy="349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6751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Lungu.pptx" id="{A934CA36-4760-4A00-A55F-190DD73D4057}" vid="{06CE744F-16DB-4173-982F-6A60E8FB784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802-11-Lungu</Template>
  <TotalTime>14422</TotalTime>
  <Words>912</Words>
  <Application>Microsoft Office PowerPoint</Application>
  <PresentationFormat>Widescreen</PresentationFormat>
  <Paragraphs>155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MS Gothic</vt:lpstr>
      <vt:lpstr>Arial Unicode MS</vt:lpstr>
      <vt:lpstr>Times New Roman</vt:lpstr>
      <vt:lpstr>Office Theme</vt:lpstr>
      <vt:lpstr>Document</vt:lpstr>
      <vt:lpstr>Using proof of work techniques to protect against active attacks </vt:lpstr>
      <vt:lpstr>Abstract</vt:lpstr>
      <vt:lpstr>Problem</vt:lpstr>
      <vt:lpstr>Problem</vt:lpstr>
      <vt:lpstr>Problem</vt:lpstr>
      <vt:lpstr>Problem</vt:lpstr>
      <vt:lpstr>Problem</vt:lpstr>
      <vt:lpstr>Proof of work</vt:lpstr>
      <vt:lpstr>What would a proof-of-work solution look like?</vt:lpstr>
      <vt:lpstr>What would a proof-of-work solution look like?</vt:lpstr>
      <vt:lpstr>What would a puzzle look like?</vt:lpstr>
      <vt:lpstr>What would a proof-of-work solution look like?</vt:lpstr>
      <vt:lpstr>Straw poll</vt:lpstr>
      <vt:lpstr>References</vt:lpstr>
    </vt:vector>
  </TitlesOfParts>
  <Company>SCSC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Proof of Work techniques to protect against active attacks</dc:title>
  <dc:creator>Daniel Alexandru Lungu</dc:creator>
  <cp:keywords>July 2025</cp:keywords>
  <cp:lastModifiedBy>Daniel Alexandru Lungu</cp:lastModifiedBy>
  <cp:revision>202</cp:revision>
  <cp:lastPrinted>2025-03-10T17:26:07Z</cp:lastPrinted>
  <dcterms:created xsi:type="dcterms:W3CDTF">2025-01-14T10:54:56Z</dcterms:created>
  <dcterms:modified xsi:type="dcterms:W3CDTF">2025-07-29T11:09:19Z</dcterms:modified>
  <cp:category>Alex Lungu, Samsung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