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91" r:id="rId3"/>
    <p:sldId id="258" r:id="rId4"/>
    <p:sldId id="287" r:id="rId5"/>
    <p:sldId id="264" r:id="rId6"/>
    <p:sldId id="273"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7" autoAdjust="0"/>
    <p:restoredTop sz="82918" autoAdjust="0"/>
  </p:normalViewPr>
  <p:slideViewPr>
    <p:cSldViewPr>
      <p:cViewPr varScale="1">
        <p:scale>
          <a:sx n="93" d="100"/>
          <a:sy n="93" d="100"/>
        </p:scale>
        <p:origin x="1290"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90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0287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103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515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dirty="0"/>
              <a:t>July 2025</a:t>
            </a:r>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标题 6">
            <a:extLst>
              <a:ext uri="{FF2B5EF4-FFF2-40B4-BE49-F238E27FC236}">
                <a16:creationId xmlns:a16="http://schemas.microsoft.com/office/drawing/2014/main" id="{5E5DCC0B-EE85-4DBC-BE61-360BC5CB7C18}"/>
              </a:ext>
            </a:extLst>
          </p:cNvPr>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dirty="0"/>
              <a:t>July 2025</a:t>
            </a:r>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802.11-25/1292r0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9479" y="406984"/>
            <a:ext cx="1081304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Considerations on modes enablement and parameter updates</a:t>
            </a:r>
            <a:endParaRPr lang="en-GB" dirty="0"/>
          </a:p>
        </p:txBody>
      </p:sp>
      <p:sp>
        <p:nvSpPr>
          <p:cNvPr id="3074" name="Rectangle 2"/>
          <p:cNvSpPr>
            <a:spLocks noGrp="1" noChangeArrowheads="1"/>
          </p:cNvSpPr>
          <p:nvPr>
            <p:ph type="subTitle" idx="1"/>
          </p:nvPr>
        </p:nvSpPr>
        <p:spPr>
          <a:xfrm>
            <a:off x="1790703" y="151091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2025-07-10</a:t>
            </a:r>
          </a:p>
        </p:txBody>
      </p:sp>
      <p:sp>
        <p:nvSpPr>
          <p:cNvPr id="6" name="Date Placeholder 3"/>
          <p:cNvSpPr>
            <a:spLocks noGrp="1"/>
          </p:cNvSpPr>
          <p:nvPr>
            <p:ph type="dt" idx="10"/>
          </p:nvPr>
        </p:nvSpPr>
        <p:spPr/>
        <p:txBody>
          <a:bodyPr/>
          <a:lstStyle/>
          <a:p>
            <a:r>
              <a:rPr lang="en-US" altLang="zh-CN" dirty="0"/>
              <a:t>July 2025</a:t>
            </a:r>
          </a:p>
        </p:txBody>
      </p:sp>
      <p:sp>
        <p:nvSpPr>
          <p:cNvPr id="7" name="Footer Placeholder 4"/>
          <p:cNvSpPr>
            <a:spLocks noGrp="1"/>
          </p:cNvSpPr>
          <p:nvPr>
            <p:ph type="ftr" idx="11"/>
          </p:nvPr>
        </p:nvSpPr>
        <p:spPr/>
        <p:txBody>
          <a:bodyPr/>
          <a:lstStyle/>
          <a:p>
            <a:r>
              <a:rPr lang="en-GB" altLang="zh-CN" dirty="0"/>
              <a:t> </a:t>
            </a:r>
            <a:r>
              <a:rPr lang="en-GB" altLang="zh-CN" dirty="0" err="1"/>
              <a:t>Maolin</a:t>
            </a:r>
            <a:r>
              <a:rPr lang="en-GB" altLang="zh-CN" dirty="0"/>
              <a:t> Zhang,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78987718"/>
              </p:ext>
            </p:extLst>
          </p:nvPr>
        </p:nvGraphicFramePr>
        <p:xfrm>
          <a:off x="1120775" y="2613026"/>
          <a:ext cx="9874256" cy="3336254"/>
        </p:xfrm>
        <a:graphic>
          <a:graphicData uri="http://schemas.openxmlformats.org/presentationml/2006/ole">
            <mc:AlternateContent xmlns:mc="http://schemas.openxmlformats.org/markup-compatibility/2006">
              <mc:Choice xmlns:v="urn:schemas-microsoft-com:vml" Requires="v">
                <p:oleObj spid="_x0000_s1973" name="Document" r:id="rId4" imgW="10195470" imgH="3445735" progId="Word.Document.8">
                  <p:embed/>
                </p:oleObj>
              </mc:Choice>
              <mc:Fallback>
                <p:oleObj name="Document" r:id="rId4" imgW="10195470" imgH="3445735" progId="Word.Document.8">
                  <p:embed/>
                  <p:pic>
                    <p:nvPicPr>
                      <p:cNvPr id="0" name="Picture 3"/>
                      <p:cNvPicPr>
                        <a:picLocks noChangeAspect="1" noChangeArrowheads="1"/>
                      </p:cNvPicPr>
                      <p:nvPr/>
                    </p:nvPicPr>
                    <p:blipFill>
                      <a:blip r:embed="rId5"/>
                      <a:srcRect/>
                      <a:stretch>
                        <a:fillRect/>
                      </a:stretch>
                    </p:blipFill>
                    <p:spPr bwMode="auto">
                      <a:xfrm>
                        <a:off x="1120775" y="2613026"/>
                        <a:ext cx="9874256" cy="3336254"/>
                      </a:xfrm>
                      <a:prstGeom prst="rect">
                        <a:avLst/>
                      </a:prstGeom>
                      <a:noFill/>
                    </p:spPr>
                  </p:pic>
                </p:oleObj>
              </mc:Fallback>
            </mc:AlternateContent>
          </a:graphicData>
        </a:graphic>
      </p:graphicFrame>
      <p:sp>
        <p:nvSpPr>
          <p:cNvPr id="3076" name="Rectangle 4"/>
          <p:cNvSpPr>
            <a:spLocks noChangeArrowheads="1"/>
          </p:cNvSpPr>
          <p:nvPr/>
        </p:nvSpPr>
        <p:spPr bwMode="auto">
          <a:xfrm>
            <a:off x="1127396" y="20596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762317" y="1881230"/>
            <a:ext cx="10513168" cy="3482007"/>
          </a:xfrm>
          <a:ln/>
        </p:spPr>
        <p:txBody>
          <a:bodyPr/>
          <a:lstStyle/>
          <a:p>
            <a:pPr>
              <a:buFont typeface="Arial" pitchFamily="34" charset="0"/>
              <a:buChar char="•"/>
            </a:pPr>
            <a:r>
              <a:rPr lang="en-US" altLang="zh-CN" sz="1800" b="0" dirty="0"/>
              <a:t>A non-AP MLD that sends an OMP request to enable, disable, or update the parameters of UHR mode(s) for its affiliated non-AP STA(s) shall have its affiliated non-AP STA(s) start operating with the mode(s) as indicated in the OMP request on the corresponding link(s) with the indicated parameters (if applicable) immediately after sending an acknowledgement to the OMP response received from the associated AP MLD or at the expiration of a transition timeout that starts at the end of the PPDU carrying the acknowledgment to the OMP request, whichever comes first [1].</a:t>
            </a:r>
          </a:p>
          <a:p>
            <a:pPr>
              <a:buFont typeface="Arial" pitchFamily="34" charset="0"/>
              <a:buChar char="•"/>
            </a:pPr>
            <a:r>
              <a:rPr lang="en-US" altLang="zh-CN" sz="1800" b="0" dirty="0"/>
              <a:t>An AP MLD that receives an OMP request to enable, disable, or update the parameters of UHR mode(s) for the affiliated non-AP STA(s) of an associated non-AP MLD shall have its affiliated AP(s) start serving the non-AP STA(s) with the mode(s) as indicated in the OMP request on the corresponding link(s) with the indicated parameters (if applicable) immediately after receiving an acknowledgement to the OMP response or at the expiration of the transition timeout, whichever comes first.</a:t>
            </a:r>
          </a:p>
          <a:p>
            <a:pPr>
              <a:buFont typeface="Arial" pitchFamily="34" charset="0"/>
              <a:buChar char="•"/>
            </a:pPr>
            <a:r>
              <a:rPr lang="en-US" altLang="zh-CN" sz="1800" b="0" dirty="0">
                <a:latin typeface="Times New Roman"/>
                <a:ea typeface="MS Gothic"/>
              </a:rPr>
              <a:t>The </a:t>
            </a:r>
            <a:r>
              <a:rPr lang="en-US" altLang="zh-CN" sz="1800" b="0" dirty="0"/>
              <a:t>transition timeout is </a:t>
            </a:r>
            <a:r>
              <a:rPr kumimoji="0" lang="en-US" altLang="zh-CN" sz="1800" b="0" i="0" u="none" strike="noStrike" kern="0" cap="none" spc="0" normalizeH="0" baseline="0" noProof="0" dirty="0">
                <a:ln>
                  <a:noFill/>
                </a:ln>
                <a:solidFill>
                  <a:srgbClr val="000000"/>
                </a:solidFill>
                <a:effectLst/>
                <a:uLnTx/>
                <a:uFillTx/>
                <a:latin typeface="Times New Roman"/>
                <a:ea typeface="MS Gothic"/>
                <a:cs typeface="+mn-cs"/>
              </a:rPr>
              <a:t>initialized to the value carried in the UHR Operating Mode Timeout field of the AP MLD’s UHR Capabilities element.</a:t>
            </a:r>
            <a:endParaRPr lang="en-US" altLang="zh-CN" sz="1800" b="0" dirty="0"/>
          </a:p>
          <a:p>
            <a:pPr marL="0" indent="0"/>
            <a:endParaRPr lang="en-US" altLang="zh-CN" sz="1800" b="0" dirty="0"/>
          </a:p>
          <a:p>
            <a:pPr marL="0" indent="0"/>
            <a:endParaRPr lang="en-US" altLang="zh-CN" sz="1800" b="0" dirty="0"/>
          </a:p>
          <a:p>
            <a:pPr marL="0" indent="0"/>
            <a:endParaRPr lang="en-US" altLang="zh-CN" sz="1800" b="0" dirty="0"/>
          </a:p>
          <a:p>
            <a:pPr marL="0" indent="0"/>
            <a:endParaRPr lang="en-US" altLang="zh-CN" sz="1800" b="0" dirty="0"/>
          </a:p>
          <a:p>
            <a:pPr marL="0" indent="0"/>
            <a:endParaRPr lang="en-US" altLang="zh-CN" sz="1800" b="0" dirty="0"/>
          </a:p>
          <a:p>
            <a:pPr marL="0" indent="0"/>
            <a:endParaRPr lang="en-US" altLang="zh-CN" sz="1800" b="0" dirty="0"/>
          </a:p>
          <a:p>
            <a:pPr marL="0" indent="0"/>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b="0" dirty="0"/>
          </a:p>
          <a:p>
            <a:pPr marL="0" indent="0"/>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b="0" dirty="0"/>
          </a:p>
          <a:p>
            <a:pPr>
              <a:buFont typeface="Arial"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2</a:t>
            </a:fld>
            <a:endParaRPr lang="en-GB" dirty="0"/>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July 2025</a:t>
            </a:r>
          </a:p>
        </p:txBody>
      </p:sp>
    </p:spTree>
    <p:extLst>
      <p:ext uri="{BB962C8B-B14F-4D97-AF65-F5344CB8AC3E}">
        <p14:creationId xmlns:p14="http://schemas.microsoft.com/office/powerpoint/2010/main" val="156283156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434968" y="2060848"/>
            <a:ext cx="10954816" cy="2016224"/>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To enable specific UHR modes or update parameters, the non-AP STA may need to configure resource (memory and other hardware) for a while.</a:t>
            </a:r>
            <a:r>
              <a:rPr lang="zh-CN" altLang="en-US" sz="1800" b="0" dirty="0"/>
              <a:t> </a:t>
            </a:r>
            <a:r>
              <a:rPr lang="en-US" altLang="zh-CN" sz="1800" b="0" dirty="0"/>
              <a:t>For example, to enable NPCA, the NPCA STA may need to spend some time adapting to the NPCA primary channel. Due to resource sharing between different modes, the non-AP STA may need to enable/disable/update several modes almost at the same time.</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From an implementation perspective, the STA could reserve some time to complete the configuration required for enabling or updating all modes that will appear in the OMP request before sending the OMP request, or the STA could send the OMP request and receive ACK first and then starts the enablement or update of some modes.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If the STA adopts the second implementation to enable and update some UHR modes (send the OMP request and receive the ACK before starting the configuration), the AP may send an OMP response frame to trigger the STA's enabling or updating to take effect before the STA actually completes the enabling or updating.</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altLang="zh-CN" dirty="0"/>
              <a:t>July 2025</a:t>
            </a:r>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3</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a:t>
            </a:r>
            <a:r>
              <a:rPr lang="zh-CN" altLang="en-US" dirty="0"/>
              <a:t> </a:t>
            </a:r>
            <a:r>
              <a:rPr lang="en-US" altLang="zh-CN" dirty="0"/>
              <a:t>Transition delay of STA</a:t>
            </a:r>
            <a:endParaRPr lang="en-GB" dirty="0"/>
          </a:p>
        </p:txBody>
      </p:sp>
      <p:sp>
        <p:nvSpPr>
          <p:cNvPr id="5122" name="Rectangle 2"/>
          <p:cNvSpPr>
            <a:spLocks noGrp="1" noChangeArrowheads="1"/>
          </p:cNvSpPr>
          <p:nvPr>
            <p:ph idx="1"/>
          </p:nvPr>
        </p:nvSpPr>
        <p:spPr>
          <a:xfrm>
            <a:off x="810204" y="3332345"/>
            <a:ext cx="10579580" cy="2082635"/>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Adding transition delay field(s) in OMP request frame if some mode change requires additional configuration time before it takes effect. For example, its value is 0 or the field does not present means that the STA does not need additional configuration time.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The transition delay can be added into common field for some or all modes, or it can be added into sub-element for specific mode.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The transition delay starts at the end of the PPDU carrying the acknowledgment to the OMP request.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AP can take STA’s transition delay information into consideration or make subsequent operations.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For example, AP would not send OMP response before all transition delays presented in OMP request expires. Or the mode disable with a transition delay of 0 can take effect immediately after receiving an ACK of the OMP request.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July 2025</a:t>
            </a:r>
          </a:p>
        </p:txBody>
      </p:sp>
      <p:cxnSp>
        <p:nvCxnSpPr>
          <p:cNvPr id="19" name="直接箭头连接符 18">
            <a:extLst>
              <a:ext uri="{FF2B5EF4-FFF2-40B4-BE49-F238E27FC236}">
                <a16:creationId xmlns:a16="http://schemas.microsoft.com/office/drawing/2014/main" id="{C24E81EA-A9ED-41F1-8A4B-E60946D4ABB2}"/>
              </a:ext>
            </a:extLst>
          </p:cNvPr>
          <p:cNvCxnSpPr>
            <a:cxnSpLocks/>
          </p:cNvCxnSpPr>
          <p:nvPr/>
        </p:nvCxnSpPr>
        <p:spPr>
          <a:xfrm>
            <a:off x="3600192" y="2169275"/>
            <a:ext cx="0" cy="363559"/>
          </a:xfrm>
          <a:prstGeom prst="straightConnector1">
            <a:avLst/>
          </a:prstGeom>
          <a:noFill/>
          <a:ln w="28575" cap="flat" cmpd="sng" algn="ctr">
            <a:solidFill>
              <a:srgbClr val="0070C0"/>
            </a:solidFill>
            <a:prstDash val="solid"/>
            <a:miter lim="800000"/>
            <a:tailEnd type="triangle"/>
          </a:ln>
          <a:effectLst/>
        </p:spPr>
      </p:cxnSp>
      <p:cxnSp>
        <p:nvCxnSpPr>
          <p:cNvPr id="20" name="直接箭头连接符 19">
            <a:extLst>
              <a:ext uri="{FF2B5EF4-FFF2-40B4-BE49-F238E27FC236}">
                <a16:creationId xmlns:a16="http://schemas.microsoft.com/office/drawing/2014/main" id="{5C8128D1-D287-4852-B9F6-08759FC86F13}"/>
              </a:ext>
            </a:extLst>
          </p:cNvPr>
          <p:cNvCxnSpPr>
            <a:cxnSpLocks/>
          </p:cNvCxnSpPr>
          <p:nvPr/>
        </p:nvCxnSpPr>
        <p:spPr>
          <a:xfrm>
            <a:off x="9433416" y="2169275"/>
            <a:ext cx="0" cy="345566"/>
          </a:xfrm>
          <a:prstGeom prst="straightConnector1">
            <a:avLst/>
          </a:prstGeom>
          <a:noFill/>
          <a:ln w="28575" cap="flat" cmpd="sng" algn="ctr">
            <a:solidFill>
              <a:srgbClr val="0070C0"/>
            </a:solidFill>
            <a:prstDash val="solid"/>
            <a:miter lim="800000"/>
            <a:tailEnd type="triangle"/>
          </a:ln>
          <a:effectLst/>
        </p:spPr>
      </p:cxnSp>
      <p:sp>
        <p:nvSpPr>
          <p:cNvPr id="21" name="文本框 20">
            <a:extLst>
              <a:ext uri="{FF2B5EF4-FFF2-40B4-BE49-F238E27FC236}">
                <a16:creationId xmlns:a16="http://schemas.microsoft.com/office/drawing/2014/main" id="{292F662F-A976-42C0-9220-33B5A3666EDD}"/>
              </a:ext>
            </a:extLst>
          </p:cNvPr>
          <p:cNvSpPr txBox="1"/>
          <p:nvPr/>
        </p:nvSpPr>
        <p:spPr>
          <a:xfrm>
            <a:off x="2647681" y="1885444"/>
            <a:ext cx="2345577" cy="307777"/>
          </a:xfrm>
          <a:prstGeom prst="rect">
            <a:avLst/>
          </a:prstGeom>
          <a:noFill/>
        </p:spPr>
        <p:txBody>
          <a:bodyPr wrap="square">
            <a:spAutoFit/>
          </a:bodyPr>
          <a:lstStyle/>
          <a:p>
            <a:pPr defTabSz="914400">
              <a:buClrTx/>
              <a:buSzTx/>
              <a:buFontTx/>
              <a:buNone/>
            </a:pPr>
            <a:r>
              <a:rPr lang="en-US" altLang="zh-CN" sz="1400" dirty="0">
                <a:solidFill>
                  <a:schemeClr val="tx1"/>
                </a:solidFill>
                <a:latin typeface="Times New Roman" panose="02020603050405020304" pitchFamily="18" charset="0"/>
                <a:ea typeface="Microsoft YaHei" panose="020B0503020204020204" pitchFamily="34" charset="-122"/>
                <a:cs typeface="Times New Roman" panose="02020603050405020304" pitchFamily="18" charset="0"/>
              </a:rPr>
              <a:t>Option1</a:t>
            </a:r>
            <a:r>
              <a:rPr lang="zh-CN" altLang="en-US" sz="1400" dirty="0">
                <a:solidFill>
                  <a:schemeClr val="tx1"/>
                </a:solidFill>
                <a:latin typeface="Times New Roman" panose="02020603050405020304" pitchFamily="18" charset="0"/>
                <a:ea typeface="Microsoft YaHei" panose="020B0503020204020204" pitchFamily="34" charset="-122"/>
                <a:cs typeface="Times New Roman" panose="02020603050405020304" pitchFamily="18" charset="0"/>
              </a:rPr>
              <a:t>：</a:t>
            </a:r>
            <a:r>
              <a:rPr lang="en-US" altLang="zh-CN" sz="1400" dirty="0">
                <a:solidFill>
                  <a:schemeClr val="tx1"/>
                </a:solidFill>
                <a:latin typeface="Times New Roman" panose="02020603050405020304" pitchFamily="18" charset="0"/>
                <a:ea typeface="Microsoft YaHei" panose="020B0503020204020204" pitchFamily="34" charset="-122"/>
                <a:cs typeface="Times New Roman" panose="02020603050405020304" pitchFamily="18" charset="0"/>
              </a:rPr>
              <a:t>Common field</a:t>
            </a:r>
            <a:endParaRPr lang="zh-CN" altLang="en-US" sz="14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a:extLst>
              <a:ext uri="{FF2B5EF4-FFF2-40B4-BE49-F238E27FC236}">
                <a16:creationId xmlns:a16="http://schemas.microsoft.com/office/drawing/2014/main" id="{681DE8A6-56A8-462C-A78F-3FCE34D150C5}"/>
              </a:ext>
            </a:extLst>
          </p:cNvPr>
          <p:cNvSpPr txBox="1"/>
          <p:nvPr/>
        </p:nvSpPr>
        <p:spPr>
          <a:xfrm>
            <a:off x="8409769" y="1889310"/>
            <a:ext cx="2220940" cy="307777"/>
          </a:xfrm>
          <a:prstGeom prst="rect">
            <a:avLst/>
          </a:prstGeom>
          <a:noFill/>
        </p:spPr>
        <p:txBody>
          <a:bodyPr wrap="square">
            <a:spAutoFit/>
          </a:bodyPr>
          <a:lstStyle/>
          <a:p>
            <a:pPr defTabSz="914400">
              <a:buClrTx/>
              <a:buSzTx/>
              <a:buFontTx/>
              <a:buNone/>
            </a:pPr>
            <a:r>
              <a:rPr lang="en-US" altLang="zh-CN" sz="1400" dirty="0">
                <a:solidFill>
                  <a:schemeClr val="tx1"/>
                </a:solidFill>
                <a:latin typeface="Times New Roman" panose="02020603050405020304" pitchFamily="18" charset="0"/>
                <a:ea typeface="Microsoft YaHei" panose="020B0503020204020204" pitchFamily="34" charset="-122"/>
                <a:cs typeface="Times New Roman" panose="02020603050405020304" pitchFamily="18" charset="0"/>
              </a:rPr>
              <a:t>Option2</a:t>
            </a:r>
            <a:r>
              <a:rPr lang="zh-CN" altLang="en-US" sz="1400" dirty="0">
                <a:solidFill>
                  <a:schemeClr val="tx1"/>
                </a:solidFill>
                <a:latin typeface="Times New Roman" panose="02020603050405020304" pitchFamily="18" charset="0"/>
                <a:ea typeface="Microsoft YaHei" panose="020B0503020204020204" pitchFamily="34" charset="-122"/>
                <a:cs typeface="Times New Roman" panose="02020603050405020304" pitchFamily="18" charset="0"/>
              </a:rPr>
              <a:t>：</a:t>
            </a:r>
            <a:r>
              <a:rPr lang="en-US" altLang="zh-CN" sz="1400" dirty="0">
                <a:solidFill>
                  <a:schemeClr val="tx1"/>
                </a:solidFill>
                <a:latin typeface="Times New Roman" panose="02020603050405020304" pitchFamily="18" charset="0"/>
                <a:ea typeface="Microsoft YaHei" panose="020B0503020204020204" pitchFamily="34" charset="-122"/>
                <a:cs typeface="Times New Roman" panose="02020603050405020304" pitchFamily="18" charset="0"/>
              </a:rPr>
              <a:t>Mode-Specific </a:t>
            </a:r>
            <a:endParaRPr lang="zh-CN" altLang="en-US" sz="14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3" name="文本框 22">
            <a:extLst>
              <a:ext uri="{FF2B5EF4-FFF2-40B4-BE49-F238E27FC236}">
                <a16:creationId xmlns:a16="http://schemas.microsoft.com/office/drawing/2014/main" id="{BE75B416-8853-4014-A1DF-2E2DCAB9A9EE}"/>
              </a:ext>
            </a:extLst>
          </p:cNvPr>
          <p:cNvSpPr txBox="1"/>
          <p:nvPr/>
        </p:nvSpPr>
        <p:spPr>
          <a:xfrm>
            <a:off x="10861141" y="2586155"/>
            <a:ext cx="541960" cy="276999"/>
          </a:xfrm>
          <a:prstGeom prst="rect">
            <a:avLst/>
          </a:prstGeom>
          <a:noFill/>
        </p:spPr>
        <p:txBody>
          <a:bodyPr wrap="square">
            <a:spAutoFit/>
          </a:bodyPr>
          <a:lstStyle/>
          <a:p>
            <a:pPr defTabSz="914400">
              <a:buClrTx/>
              <a:buSzTx/>
              <a:buFontTx/>
              <a:buNone/>
            </a:pPr>
            <a:r>
              <a:rPr lang="en-US" altLang="zh-CN" sz="1200" b="1" dirty="0">
                <a:solidFill>
                  <a:srgbClr val="1D1D1A"/>
                </a:solidFill>
                <a:latin typeface="Arial" panose="020B0604020202020204" pitchFamily="34" charset="0"/>
                <a:ea typeface="宋体" panose="02010600030101010101" pitchFamily="2" charset="-122"/>
              </a:rPr>
              <a:t>……</a:t>
            </a:r>
            <a:endParaRPr lang="zh-CN" altLang="en-US" sz="1200" b="1" dirty="0">
              <a:solidFill>
                <a:srgbClr val="1D1D1A"/>
              </a:solidFill>
              <a:latin typeface="Arial" panose="020B0604020202020204" pitchFamily="34" charset="0"/>
              <a:ea typeface="宋体" panose="02010600030101010101" pitchFamily="2" charset="-122"/>
            </a:endParaRPr>
          </a:p>
        </p:txBody>
      </p:sp>
      <p:sp>
        <p:nvSpPr>
          <p:cNvPr id="24" name="직사각형 9223">
            <a:extLst>
              <a:ext uri="{FF2B5EF4-FFF2-40B4-BE49-F238E27FC236}">
                <a16:creationId xmlns:a16="http://schemas.microsoft.com/office/drawing/2014/main" id="{2184CF24-E85E-401C-8E04-7429DE32CBFC}"/>
              </a:ext>
            </a:extLst>
          </p:cNvPr>
          <p:cNvSpPr/>
          <p:nvPr/>
        </p:nvSpPr>
        <p:spPr bwMode="auto">
          <a:xfrm>
            <a:off x="776774" y="2536356"/>
            <a:ext cx="919866" cy="537261"/>
          </a:xfrm>
          <a:prstGeom prst="rect">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altLang="zh-CN" sz="1100" b="0" i="0" u="none" strike="noStrike" kern="0" cap="none" spc="0" normalizeH="0" baseline="0" noProof="0" dirty="0">
              <a:ln>
                <a:noFill/>
              </a:ln>
              <a:solidFill>
                <a:srgbClr val="000000"/>
              </a:solidFill>
              <a:effectLst/>
              <a:uLnTx/>
              <a:uFillTx/>
              <a:latin typeface="Times New Roman" pitchFamily="16" charset="0"/>
              <a:ea typeface="MS Gothic" charset="-128"/>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rgbClr val="000000"/>
                </a:solidFill>
                <a:effectLst/>
                <a:uLnTx/>
                <a:uFillTx/>
                <a:latin typeface="Times New Roman" pitchFamily="16" charset="0"/>
                <a:ea typeface="MS Gothic" charset="-128"/>
                <a:cs typeface="+mn-cs"/>
              </a:rPr>
              <a:t>Element </a:t>
            </a:r>
            <a:r>
              <a:rPr kumimoji="0" lang="en-US" altLang="zh-CN" sz="1100" b="0" i="0" u="none" strike="noStrike" kern="0" cap="none" spc="0" normalizeH="0" baseline="0" noProof="0" dirty="0" err="1">
                <a:ln>
                  <a:noFill/>
                </a:ln>
                <a:solidFill>
                  <a:srgbClr val="000000"/>
                </a:solidFill>
                <a:effectLst/>
                <a:uLnTx/>
                <a:uFillTx/>
                <a:latin typeface="Times New Roman" pitchFamily="16" charset="0"/>
                <a:ea typeface="MS Gothic" charset="-128"/>
                <a:cs typeface="+mn-cs"/>
              </a:rPr>
              <a:t>ID</a:t>
            </a:r>
            <a:r>
              <a:rPr kumimoji="0" lang="en-US" altLang="zh-CN" sz="1100" b="0" i="0" u="none" strike="noStrike" kern="0" cap="none" spc="0" normalizeH="0" baseline="0" noProof="0" dirty="0" err="1">
                <a:ln>
                  <a:noFill/>
                </a:ln>
                <a:solidFill>
                  <a:srgbClr val="FFFFFF"/>
                </a:solidFill>
                <a:effectLst/>
                <a:uLnTx/>
                <a:uFillTx/>
                <a:latin typeface="Times New Roman" pitchFamily="16" charset="0"/>
                <a:ea typeface="MS Gothic" charset="-128"/>
                <a:cs typeface="+mn-cs"/>
              </a:rPr>
              <a:t>t</a:t>
            </a:r>
            <a:endParaRPr kumimoji="0" lang="ko-KR" altLang="en-US" sz="11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26" name="직사각형 9227">
            <a:extLst>
              <a:ext uri="{FF2B5EF4-FFF2-40B4-BE49-F238E27FC236}">
                <a16:creationId xmlns:a16="http://schemas.microsoft.com/office/drawing/2014/main" id="{F626DCA8-6550-4930-8035-0E62B85772F9}"/>
              </a:ext>
            </a:extLst>
          </p:cNvPr>
          <p:cNvSpPr/>
          <p:nvPr/>
        </p:nvSpPr>
        <p:spPr bwMode="auto">
          <a:xfrm>
            <a:off x="1697289" y="2536356"/>
            <a:ext cx="595106" cy="534591"/>
          </a:xfrm>
          <a:prstGeom prst="rect">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altLang="zh-CN" sz="1100" b="0" i="0" u="none" strike="noStrike" kern="0" cap="none" spc="0" normalizeH="0" baseline="0" noProof="0" dirty="0">
              <a:ln>
                <a:noFill/>
              </a:ln>
              <a:solidFill>
                <a:schemeClr val="tx1"/>
              </a:solidFill>
              <a:effectLst/>
              <a:uLnTx/>
              <a:uFillTx/>
              <a:latin typeface="Times New Roman" pitchFamily="16" charset="0"/>
              <a:ea typeface="MS Gothic" charset="-128"/>
            </a:endParaRPr>
          </a:p>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chemeClr val="tx1"/>
                </a:solidFill>
                <a:effectLst/>
                <a:uLnTx/>
                <a:uFillTx/>
                <a:latin typeface="Times New Roman" pitchFamily="16" charset="0"/>
                <a:ea typeface="MS Gothic" charset="-128"/>
              </a:rPr>
              <a:t>Length</a:t>
            </a:r>
            <a:endParaRPr kumimoji="0" lang="ko-KR" altLang="en-US" sz="1100" b="0" i="0" u="none" strike="noStrike" kern="0" cap="none" spc="0" normalizeH="0" baseline="0" noProof="0" dirty="0">
              <a:ln>
                <a:noFill/>
              </a:ln>
              <a:solidFill>
                <a:schemeClr val="tx1"/>
              </a:solidFill>
              <a:effectLst/>
              <a:uLnTx/>
              <a:uFillTx/>
              <a:latin typeface="Times New Roman" pitchFamily="16" charset="0"/>
              <a:ea typeface="MS Gothic" charset="-128"/>
            </a:endParaRPr>
          </a:p>
        </p:txBody>
      </p:sp>
      <p:sp>
        <p:nvSpPr>
          <p:cNvPr id="29" name="직사각형 9227">
            <a:extLst>
              <a:ext uri="{FF2B5EF4-FFF2-40B4-BE49-F238E27FC236}">
                <a16:creationId xmlns:a16="http://schemas.microsoft.com/office/drawing/2014/main" id="{34E7BE45-9932-4AC7-B386-75C56A0B2C3E}"/>
              </a:ext>
            </a:extLst>
          </p:cNvPr>
          <p:cNvSpPr/>
          <p:nvPr/>
        </p:nvSpPr>
        <p:spPr bwMode="auto">
          <a:xfrm>
            <a:off x="3948505" y="2532834"/>
            <a:ext cx="927737" cy="542541"/>
          </a:xfrm>
          <a:prstGeom prst="rect">
            <a:avLst/>
          </a:prstGeom>
          <a:solidFill>
            <a:srgbClr val="FFC000">
              <a:alpha val="5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altLang="zh-CN" sz="1100" kern="0" dirty="0" err="1">
                <a:solidFill>
                  <a:srgbClr val="000000"/>
                </a:solidFill>
              </a:rPr>
              <a:t>Sube</a:t>
            </a:r>
            <a:r>
              <a:rPr kumimoji="0" lang="en-US" altLang="zh-CN" sz="1100" b="0" i="0" u="none" strike="noStrike" kern="0" cap="none" spc="0" normalizeH="0" baseline="0" noProof="0" dirty="0" err="1">
                <a:ln>
                  <a:noFill/>
                </a:ln>
                <a:solidFill>
                  <a:srgbClr val="000000"/>
                </a:solidFill>
                <a:effectLst/>
                <a:uLnTx/>
                <a:uFillTx/>
                <a:latin typeface="Times New Roman" pitchFamily="16" charset="0"/>
                <a:ea typeface="MS Gothic" charset="-128"/>
                <a:cs typeface="+mn-cs"/>
              </a:rPr>
              <a:t>lement</a:t>
            </a:r>
            <a:r>
              <a:rPr kumimoji="0" lang="en-US" altLang="zh-CN" sz="1100" b="0" i="0" u="none" strike="noStrike" kern="0" cap="none" spc="0" normalizeH="0" baseline="0" noProof="0" dirty="0">
                <a:ln>
                  <a:noFill/>
                </a:ln>
                <a:solidFill>
                  <a:srgbClr val="000000"/>
                </a:solidFill>
                <a:effectLst/>
                <a:uLnTx/>
                <a:uFillTx/>
                <a:latin typeface="Times New Roman" pitchFamily="16" charset="0"/>
                <a:ea typeface="MS Gothic" charset="-128"/>
                <a:cs typeface="+mn-cs"/>
              </a:rPr>
              <a:t> ID=0</a:t>
            </a:r>
            <a:endParaRPr kumimoji="0" lang="ko-KR" altLang="en-US" sz="11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46" name="직사각형 9223">
            <a:extLst>
              <a:ext uri="{FF2B5EF4-FFF2-40B4-BE49-F238E27FC236}">
                <a16:creationId xmlns:a16="http://schemas.microsoft.com/office/drawing/2014/main" id="{156C5ECA-229F-4E8D-8FA4-F8AC4905F15B}"/>
              </a:ext>
            </a:extLst>
          </p:cNvPr>
          <p:cNvSpPr/>
          <p:nvPr/>
        </p:nvSpPr>
        <p:spPr bwMode="auto">
          <a:xfrm>
            <a:off x="2295920" y="2534049"/>
            <a:ext cx="919866" cy="537261"/>
          </a:xfrm>
          <a:prstGeom prst="rect">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rgbClr val="000000"/>
                </a:solidFill>
                <a:effectLst/>
                <a:uLnTx/>
                <a:uFillTx/>
                <a:latin typeface="Times New Roman" pitchFamily="16" charset="0"/>
                <a:ea typeface="MS Gothic" charset="-128"/>
                <a:cs typeface="+mn-cs"/>
              </a:rPr>
              <a:t>Element ID</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altLang="zh-CN" sz="1100" kern="0" dirty="0">
                <a:solidFill>
                  <a:srgbClr val="000000"/>
                </a:solidFill>
              </a:rPr>
              <a:t>Extension</a:t>
            </a:r>
            <a:r>
              <a:rPr kumimoji="0" lang="en-US" altLang="zh-CN" sz="1100" b="0" i="0" u="none" strike="noStrike" kern="0" cap="none" spc="0" normalizeH="0" baseline="0" noProof="0" dirty="0">
                <a:ln>
                  <a:noFill/>
                </a:ln>
                <a:solidFill>
                  <a:srgbClr val="FFFFFF"/>
                </a:solidFill>
                <a:effectLst/>
                <a:uLnTx/>
                <a:uFillTx/>
                <a:latin typeface="Times New Roman" pitchFamily="16" charset="0"/>
                <a:ea typeface="MS Gothic" charset="-128"/>
                <a:cs typeface="+mn-cs"/>
              </a:rPr>
              <a:t>t</a:t>
            </a:r>
            <a:endParaRPr kumimoji="0" lang="ko-KR" altLang="en-US" sz="11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47" name="직사각형 9223">
            <a:extLst>
              <a:ext uri="{FF2B5EF4-FFF2-40B4-BE49-F238E27FC236}">
                <a16:creationId xmlns:a16="http://schemas.microsoft.com/office/drawing/2014/main" id="{BC782D91-F56B-4E43-B116-93BD1AA94056}"/>
              </a:ext>
            </a:extLst>
          </p:cNvPr>
          <p:cNvSpPr/>
          <p:nvPr/>
        </p:nvSpPr>
        <p:spPr bwMode="auto">
          <a:xfrm>
            <a:off x="3123688" y="2534412"/>
            <a:ext cx="828271" cy="537261"/>
          </a:xfrm>
          <a:prstGeom prst="rect">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rgbClr val="000000"/>
                </a:solidFill>
                <a:effectLst/>
                <a:uLnTx/>
                <a:uFillTx/>
                <a:latin typeface="Times New Roman" pitchFamily="16" charset="0"/>
                <a:ea typeface="MS Gothic" charset="-128"/>
                <a:cs typeface="+mn-cs"/>
              </a:rPr>
              <a:t>Transition delay</a:t>
            </a:r>
            <a:endParaRPr kumimoji="0" lang="ko-KR" altLang="en-US" sz="11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48" name="직사각형 9227">
            <a:extLst>
              <a:ext uri="{FF2B5EF4-FFF2-40B4-BE49-F238E27FC236}">
                <a16:creationId xmlns:a16="http://schemas.microsoft.com/office/drawing/2014/main" id="{2F7C67E3-8083-4624-B514-56E50F1625E9}"/>
              </a:ext>
            </a:extLst>
          </p:cNvPr>
          <p:cNvSpPr/>
          <p:nvPr/>
        </p:nvSpPr>
        <p:spPr bwMode="auto">
          <a:xfrm>
            <a:off x="4879183" y="2531516"/>
            <a:ext cx="595106" cy="541599"/>
          </a:xfrm>
          <a:prstGeom prst="rect">
            <a:avLst/>
          </a:prstGeom>
          <a:solidFill>
            <a:srgbClr val="FFC000">
              <a:alpha val="5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altLang="zh-CN" sz="1100" b="0" i="0" u="none" strike="noStrike" kern="0" cap="none" spc="0" normalizeH="0" baseline="0" noProof="0" dirty="0">
              <a:ln>
                <a:noFill/>
              </a:ln>
              <a:solidFill>
                <a:schemeClr val="tx1"/>
              </a:solidFill>
              <a:effectLst/>
              <a:uLnTx/>
              <a:uFillTx/>
              <a:latin typeface="Times New Roman" pitchFamily="16" charset="0"/>
              <a:ea typeface="MS Gothic" charset="-128"/>
            </a:endParaRPr>
          </a:p>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chemeClr val="tx1"/>
                </a:solidFill>
                <a:effectLst/>
                <a:uLnTx/>
                <a:uFillTx/>
                <a:latin typeface="Times New Roman" pitchFamily="16" charset="0"/>
                <a:ea typeface="MS Gothic" charset="-128"/>
              </a:rPr>
              <a:t>Length</a:t>
            </a:r>
            <a:endParaRPr kumimoji="0" lang="ko-KR" altLang="en-US" sz="1100" b="0" i="0" u="none" strike="noStrike" kern="0" cap="none" spc="0" normalizeH="0" baseline="0" noProof="0" dirty="0">
              <a:ln>
                <a:noFill/>
              </a:ln>
              <a:solidFill>
                <a:schemeClr val="tx1"/>
              </a:solidFill>
              <a:effectLst/>
              <a:uLnTx/>
              <a:uFillTx/>
              <a:latin typeface="Times New Roman" pitchFamily="16" charset="0"/>
              <a:ea typeface="MS Gothic" charset="-128"/>
            </a:endParaRPr>
          </a:p>
        </p:txBody>
      </p:sp>
      <p:sp>
        <p:nvSpPr>
          <p:cNvPr id="49" name="직사각형 9223">
            <a:extLst>
              <a:ext uri="{FF2B5EF4-FFF2-40B4-BE49-F238E27FC236}">
                <a16:creationId xmlns:a16="http://schemas.microsoft.com/office/drawing/2014/main" id="{A0A38E03-B7E7-4792-A1A9-450112491BC1}"/>
              </a:ext>
            </a:extLst>
          </p:cNvPr>
          <p:cNvSpPr/>
          <p:nvPr/>
        </p:nvSpPr>
        <p:spPr bwMode="auto">
          <a:xfrm>
            <a:off x="5467651" y="2533686"/>
            <a:ext cx="1120860" cy="537261"/>
          </a:xfrm>
          <a:prstGeom prst="rect">
            <a:avLst/>
          </a:prstGeom>
          <a:solidFill>
            <a:srgbClr val="FFC000">
              <a:alpha val="5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rgbClr val="000000"/>
                </a:solidFill>
                <a:effectLst/>
                <a:uLnTx/>
                <a:uFillTx/>
                <a:latin typeface="Times New Roman" pitchFamily="16" charset="0"/>
                <a:ea typeface="MS Gothic" charset="-128"/>
                <a:cs typeface="+mn-cs"/>
              </a:rPr>
              <a:t>Mode Control</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zh-CN" altLang="en-US" sz="1100" kern="0" dirty="0">
                <a:solidFill>
                  <a:srgbClr val="000000"/>
                </a:solidFill>
              </a:rPr>
              <a:t>（</a:t>
            </a:r>
            <a:r>
              <a:rPr lang="en-US" altLang="zh-CN" sz="1100" kern="0" dirty="0">
                <a:solidFill>
                  <a:srgbClr val="000000"/>
                </a:solidFill>
              </a:rPr>
              <a:t>disable</a:t>
            </a:r>
            <a:r>
              <a:rPr lang="zh-CN" altLang="en-US" sz="1100" kern="0" dirty="0">
                <a:solidFill>
                  <a:srgbClr val="000000"/>
                </a:solidFill>
              </a:rPr>
              <a:t>，</a:t>
            </a:r>
            <a:r>
              <a:rPr lang="en-US" altLang="zh-CN" sz="1100" kern="0" dirty="0">
                <a:solidFill>
                  <a:srgbClr val="000000"/>
                </a:solidFill>
              </a:rPr>
              <a:t>Link ID=1</a:t>
            </a:r>
            <a:r>
              <a:rPr lang="zh-CN" altLang="en-US" sz="1100" kern="0" dirty="0">
                <a:solidFill>
                  <a:srgbClr val="000000"/>
                </a:solidFill>
              </a:rPr>
              <a:t>）</a:t>
            </a:r>
            <a:endParaRPr kumimoji="0" lang="ko-KR" altLang="en-US" sz="11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50" name="직사각형 9227">
            <a:extLst>
              <a:ext uri="{FF2B5EF4-FFF2-40B4-BE49-F238E27FC236}">
                <a16:creationId xmlns:a16="http://schemas.microsoft.com/office/drawing/2014/main" id="{81737D7B-F16C-43B7-A8B9-65844CB1E5A9}"/>
              </a:ext>
            </a:extLst>
          </p:cNvPr>
          <p:cNvSpPr/>
          <p:nvPr/>
        </p:nvSpPr>
        <p:spPr bwMode="auto">
          <a:xfrm>
            <a:off x="6580917" y="2533838"/>
            <a:ext cx="927737" cy="542541"/>
          </a:xfrm>
          <a:prstGeom prst="rect">
            <a:avLst/>
          </a:prstGeom>
          <a:solidFill>
            <a:schemeClr val="accent5">
              <a:lumMod val="60000"/>
              <a:lumOff val="40000"/>
              <a:alpha val="50000"/>
            </a:scheme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altLang="zh-CN" sz="1100" kern="0" dirty="0" err="1">
                <a:solidFill>
                  <a:srgbClr val="000000"/>
                </a:solidFill>
              </a:rPr>
              <a:t>Sube</a:t>
            </a:r>
            <a:r>
              <a:rPr kumimoji="0" lang="en-US" altLang="zh-CN" sz="1100" b="0" i="0" u="none" strike="noStrike" kern="0" cap="none" spc="0" normalizeH="0" baseline="0" noProof="0" dirty="0" err="1">
                <a:ln>
                  <a:noFill/>
                </a:ln>
                <a:solidFill>
                  <a:srgbClr val="000000"/>
                </a:solidFill>
                <a:effectLst/>
                <a:uLnTx/>
                <a:uFillTx/>
                <a:latin typeface="Times New Roman" pitchFamily="16" charset="0"/>
                <a:ea typeface="MS Gothic" charset="-128"/>
                <a:cs typeface="+mn-cs"/>
              </a:rPr>
              <a:t>lement</a:t>
            </a:r>
            <a:r>
              <a:rPr kumimoji="0" lang="en-US" altLang="zh-CN" sz="1100" b="0" i="0" u="none" strike="noStrike" kern="0" cap="none" spc="0" normalizeH="0" baseline="0" noProof="0" dirty="0">
                <a:ln>
                  <a:noFill/>
                </a:ln>
                <a:solidFill>
                  <a:srgbClr val="000000"/>
                </a:solidFill>
                <a:effectLst/>
                <a:uLnTx/>
                <a:uFillTx/>
                <a:latin typeface="Times New Roman" pitchFamily="16" charset="0"/>
                <a:ea typeface="MS Gothic" charset="-128"/>
                <a:cs typeface="+mn-cs"/>
              </a:rPr>
              <a:t> ID=1</a:t>
            </a:r>
            <a:endParaRPr kumimoji="0" lang="ko-KR" altLang="en-US" sz="11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51" name="직사각형 9227">
            <a:extLst>
              <a:ext uri="{FF2B5EF4-FFF2-40B4-BE49-F238E27FC236}">
                <a16:creationId xmlns:a16="http://schemas.microsoft.com/office/drawing/2014/main" id="{FD3A9BC1-C02B-4587-B16F-23EF8FF564E2}"/>
              </a:ext>
            </a:extLst>
          </p:cNvPr>
          <p:cNvSpPr/>
          <p:nvPr/>
        </p:nvSpPr>
        <p:spPr bwMode="auto">
          <a:xfrm>
            <a:off x="7514247" y="2536356"/>
            <a:ext cx="595106" cy="534591"/>
          </a:xfrm>
          <a:prstGeom prst="rect">
            <a:avLst/>
          </a:prstGeom>
          <a:solidFill>
            <a:schemeClr val="accent5">
              <a:lumMod val="60000"/>
              <a:lumOff val="40000"/>
              <a:alpha val="50000"/>
            </a:scheme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altLang="zh-CN" sz="1100" b="0" i="0" u="none" strike="noStrike" kern="0" cap="none" spc="0" normalizeH="0" baseline="0" noProof="0" dirty="0">
              <a:ln>
                <a:noFill/>
              </a:ln>
              <a:solidFill>
                <a:schemeClr val="tx1"/>
              </a:solidFill>
              <a:effectLst/>
              <a:uLnTx/>
              <a:uFillTx/>
              <a:latin typeface="Times New Roman" pitchFamily="16" charset="0"/>
              <a:ea typeface="MS Gothic" charset="-128"/>
            </a:endParaRPr>
          </a:p>
          <a:p>
            <a:pPr marL="0" marR="0" lvl="0" indent="0" defTabSz="449263"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chemeClr val="tx1"/>
                </a:solidFill>
                <a:effectLst/>
                <a:uLnTx/>
                <a:uFillTx/>
                <a:latin typeface="Times New Roman" pitchFamily="16" charset="0"/>
                <a:ea typeface="MS Gothic" charset="-128"/>
              </a:rPr>
              <a:t>Length</a:t>
            </a:r>
            <a:endParaRPr kumimoji="0" lang="ko-KR" altLang="en-US" sz="1100" b="0" i="0" u="none" strike="noStrike" kern="0" cap="none" spc="0" normalizeH="0" baseline="0" noProof="0" dirty="0">
              <a:ln>
                <a:noFill/>
              </a:ln>
              <a:solidFill>
                <a:schemeClr val="tx1"/>
              </a:solidFill>
              <a:effectLst/>
              <a:uLnTx/>
              <a:uFillTx/>
              <a:latin typeface="Times New Roman" pitchFamily="16" charset="0"/>
              <a:ea typeface="MS Gothic" charset="-128"/>
            </a:endParaRPr>
          </a:p>
        </p:txBody>
      </p:sp>
      <p:sp>
        <p:nvSpPr>
          <p:cNvPr id="52" name="직사각형 9223">
            <a:extLst>
              <a:ext uri="{FF2B5EF4-FFF2-40B4-BE49-F238E27FC236}">
                <a16:creationId xmlns:a16="http://schemas.microsoft.com/office/drawing/2014/main" id="{7ADFC4D1-E216-42F5-B80A-B6DDC688C6E0}"/>
              </a:ext>
            </a:extLst>
          </p:cNvPr>
          <p:cNvSpPr/>
          <p:nvPr/>
        </p:nvSpPr>
        <p:spPr bwMode="auto">
          <a:xfrm>
            <a:off x="8114946" y="2536356"/>
            <a:ext cx="1120860" cy="537261"/>
          </a:xfrm>
          <a:prstGeom prst="rect">
            <a:avLst/>
          </a:prstGeom>
          <a:solidFill>
            <a:schemeClr val="accent5">
              <a:lumMod val="60000"/>
              <a:lumOff val="40000"/>
              <a:alpha val="50000"/>
            </a:scheme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rgbClr val="000000"/>
                </a:solidFill>
                <a:effectLst/>
                <a:uLnTx/>
                <a:uFillTx/>
                <a:latin typeface="Times New Roman" pitchFamily="16" charset="0"/>
                <a:ea typeface="MS Gothic" charset="-128"/>
                <a:cs typeface="+mn-cs"/>
              </a:rPr>
              <a:t>Mode Control</a:t>
            </a: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zh-CN" altLang="en-US" sz="1100" kern="0" dirty="0">
                <a:solidFill>
                  <a:srgbClr val="000000"/>
                </a:solidFill>
              </a:rPr>
              <a:t>（</a:t>
            </a:r>
            <a:r>
              <a:rPr lang="en-US" altLang="zh-CN" sz="1100" kern="0" dirty="0">
                <a:solidFill>
                  <a:srgbClr val="000000"/>
                </a:solidFill>
              </a:rPr>
              <a:t>enable</a:t>
            </a:r>
            <a:r>
              <a:rPr lang="zh-CN" altLang="en-US" sz="1100" kern="0" dirty="0">
                <a:solidFill>
                  <a:srgbClr val="000000"/>
                </a:solidFill>
              </a:rPr>
              <a:t>，</a:t>
            </a:r>
            <a:r>
              <a:rPr lang="en-US" altLang="zh-CN" sz="1100" kern="0" dirty="0">
                <a:solidFill>
                  <a:srgbClr val="000000"/>
                </a:solidFill>
              </a:rPr>
              <a:t>Link ID=1</a:t>
            </a:r>
            <a:r>
              <a:rPr lang="zh-CN" altLang="en-US" sz="1100" kern="0" dirty="0">
                <a:solidFill>
                  <a:srgbClr val="000000"/>
                </a:solidFill>
              </a:rPr>
              <a:t>）</a:t>
            </a:r>
            <a:endParaRPr kumimoji="0" lang="ko-KR" altLang="en-US" sz="11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53" name="직사각형 9223">
            <a:extLst>
              <a:ext uri="{FF2B5EF4-FFF2-40B4-BE49-F238E27FC236}">
                <a16:creationId xmlns:a16="http://schemas.microsoft.com/office/drawing/2014/main" id="{CB8165A7-8DC8-4ED8-8945-583818717E99}"/>
              </a:ext>
            </a:extLst>
          </p:cNvPr>
          <p:cNvSpPr/>
          <p:nvPr/>
        </p:nvSpPr>
        <p:spPr bwMode="auto">
          <a:xfrm>
            <a:off x="9235806" y="2533686"/>
            <a:ext cx="774452" cy="537261"/>
          </a:xfrm>
          <a:prstGeom prst="rect">
            <a:avLst/>
          </a:prstGeom>
          <a:solidFill>
            <a:schemeClr val="accent5">
              <a:lumMod val="60000"/>
              <a:lumOff val="40000"/>
              <a:alpha val="50000"/>
            </a:scheme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chemeClr val="tx1"/>
                </a:solidFill>
                <a:effectLst/>
                <a:uLnTx/>
                <a:uFillTx/>
                <a:latin typeface="Times New Roman" pitchFamily="16" charset="0"/>
                <a:ea typeface="MS Gothic" charset="-128"/>
                <a:cs typeface="+mn-cs"/>
              </a:rPr>
              <a:t>Transition delay</a:t>
            </a:r>
          </a:p>
        </p:txBody>
      </p:sp>
      <p:sp>
        <p:nvSpPr>
          <p:cNvPr id="54" name="직사각형 9223">
            <a:extLst>
              <a:ext uri="{FF2B5EF4-FFF2-40B4-BE49-F238E27FC236}">
                <a16:creationId xmlns:a16="http://schemas.microsoft.com/office/drawing/2014/main" id="{1B7ADE37-D673-4693-B3EC-A0A37A01516B}"/>
              </a:ext>
            </a:extLst>
          </p:cNvPr>
          <p:cNvSpPr/>
          <p:nvPr/>
        </p:nvSpPr>
        <p:spPr bwMode="auto">
          <a:xfrm>
            <a:off x="10010258" y="2533686"/>
            <a:ext cx="919866" cy="537261"/>
          </a:xfrm>
          <a:prstGeom prst="rect">
            <a:avLst/>
          </a:prstGeom>
          <a:solidFill>
            <a:schemeClr val="accent5">
              <a:lumMod val="60000"/>
              <a:lumOff val="40000"/>
              <a:alpha val="50000"/>
            </a:schemeClr>
          </a:solidFill>
          <a:ln>
            <a:solidFill>
              <a:schemeClr val="tx1"/>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altLang="zh-CN" sz="1100" b="0" i="0" u="none" strike="noStrike" kern="0" cap="none" spc="0" normalizeH="0" baseline="0" noProof="0" dirty="0">
                <a:ln>
                  <a:noFill/>
                </a:ln>
                <a:solidFill>
                  <a:srgbClr val="000000"/>
                </a:solidFill>
                <a:effectLst/>
                <a:uLnTx/>
                <a:uFillTx/>
                <a:latin typeface="Times New Roman" pitchFamily="16" charset="0"/>
                <a:ea typeface="MS Gothic" charset="-128"/>
                <a:cs typeface="+mn-cs"/>
              </a:rPr>
              <a:t>Operation Parameters</a:t>
            </a:r>
            <a:endParaRPr kumimoji="0" lang="ko-KR" altLang="en-US" sz="1100" b="0" i="0" u="none" strike="noStrike" kern="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55" name="Line">
            <a:extLst>
              <a:ext uri="{FF2B5EF4-FFF2-40B4-BE49-F238E27FC236}">
                <a16:creationId xmlns:a16="http://schemas.microsoft.com/office/drawing/2014/main" id="{882C8546-7247-4708-A43D-3F178DD636FD}"/>
              </a:ext>
            </a:extLst>
          </p:cNvPr>
          <p:cNvSpPr/>
          <p:nvPr/>
        </p:nvSpPr>
        <p:spPr>
          <a:xfrm flipV="1">
            <a:off x="3934414" y="3225643"/>
            <a:ext cx="2600166" cy="1"/>
          </a:xfrm>
          <a:prstGeom prst="line">
            <a:avLst/>
          </a:prstGeom>
          <a:noFill/>
          <a:ln w="25400" cap="flat">
            <a:solidFill>
              <a:srgbClr val="FFC000"/>
            </a:solidFill>
            <a:prstDash val="solid"/>
            <a:miter lim="400000"/>
            <a:headEnd type="triangle" w="med" len="med"/>
            <a:tailEnd type="triangle" w="med" len="med"/>
          </a:ln>
          <a:effectLst/>
        </p:spPr>
        <p:txBody>
          <a:bodyPr wrap="square" lIns="0" tIns="0" rIns="0" bIns="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1pPr>
            <a:lvl2pPr marL="0" marR="0" indent="3429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2pPr>
            <a:lvl3pPr marL="0" marR="0" indent="6858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3pPr>
            <a:lvl4pPr marL="0" marR="0" indent="10287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4pPr>
            <a:lvl5pPr marL="0" marR="0" indent="13716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5pPr>
            <a:lvl6pPr marL="0" marR="0" indent="17145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6pPr>
            <a:lvl7pPr marL="0" marR="0" indent="20574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7pPr>
            <a:lvl8pPr marL="0" marR="0" indent="24003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8pPr>
            <a:lvl9pPr marL="0" marR="0" indent="27432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9pPr>
          </a:lstStyle>
          <a:p>
            <a:pPr algn="ctr" eaLnBrk="1">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400" kern="0">
              <a:solidFill>
                <a:srgbClr val="FFFFFF"/>
              </a:solidFill>
              <a:effectLst>
                <a:outerShdw blurRad="38100" dist="12700" dir="5400000" rotWithShape="0">
                  <a:srgbClr val="000000">
                    <a:alpha val="50000"/>
                  </a:srgbClr>
                </a:outerShdw>
              </a:effectLst>
              <a:latin typeface="Gill Sans"/>
              <a:ea typeface="Gill Sans"/>
              <a:cs typeface="Gill Sans"/>
              <a:sym typeface="Gill Sans"/>
            </a:endParaRPr>
          </a:p>
        </p:txBody>
      </p:sp>
      <p:sp>
        <p:nvSpPr>
          <p:cNvPr id="56" name="Line">
            <a:extLst>
              <a:ext uri="{FF2B5EF4-FFF2-40B4-BE49-F238E27FC236}">
                <a16:creationId xmlns:a16="http://schemas.microsoft.com/office/drawing/2014/main" id="{E1E7A2C8-0B58-4E2C-A48B-C7A3E79CFACC}"/>
              </a:ext>
            </a:extLst>
          </p:cNvPr>
          <p:cNvSpPr/>
          <p:nvPr/>
        </p:nvSpPr>
        <p:spPr>
          <a:xfrm>
            <a:off x="6588511" y="3206622"/>
            <a:ext cx="4185542" cy="5945"/>
          </a:xfrm>
          <a:prstGeom prst="line">
            <a:avLst/>
          </a:prstGeom>
          <a:noFill/>
          <a:ln w="25400" cap="flat">
            <a:solidFill>
              <a:srgbClr val="00B050"/>
            </a:solidFill>
            <a:prstDash val="solid"/>
            <a:miter lim="400000"/>
            <a:headEnd type="triangle" w="med" len="med"/>
            <a:tailEnd type="triangle" w="med" len="med"/>
          </a:ln>
          <a:effectLst/>
        </p:spPr>
        <p:txBody>
          <a:bodyPr wrap="square" lIns="0" tIns="0" rIns="0" bIns="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1pPr>
            <a:lvl2pPr marL="0" marR="0" indent="3429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2pPr>
            <a:lvl3pPr marL="0" marR="0" indent="6858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3pPr>
            <a:lvl4pPr marL="0" marR="0" indent="10287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4pPr>
            <a:lvl5pPr marL="0" marR="0" indent="13716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5pPr>
            <a:lvl6pPr marL="0" marR="0" indent="17145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6pPr>
            <a:lvl7pPr marL="0" marR="0" indent="20574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7pPr>
            <a:lvl8pPr marL="0" marR="0" indent="24003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8pPr>
            <a:lvl9pPr marL="0" marR="0" indent="27432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9pPr>
          </a:lstStyle>
          <a:p>
            <a:pPr algn="ctr" eaLnBrk="1">
              <a:defRPr sz="44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400" kern="0">
              <a:solidFill>
                <a:srgbClr val="FFFFFF"/>
              </a:solidFill>
              <a:effectLst>
                <a:outerShdw blurRad="38100" dist="12700" dir="5400000" rotWithShape="0">
                  <a:srgbClr val="000000">
                    <a:alpha val="50000"/>
                  </a:srgbClr>
                </a:outerShdw>
              </a:effectLst>
              <a:latin typeface="Gill Sans"/>
              <a:ea typeface="Gill Sans"/>
              <a:cs typeface="Gill Sans"/>
              <a:sym typeface="Gill Sans"/>
            </a:endParaRPr>
          </a:p>
        </p:txBody>
      </p:sp>
      <p:sp>
        <p:nvSpPr>
          <p:cNvPr id="27" name="DUO enablement without operation parameters">
            <a:extLst>
              <a:ext uri="{FF2B5EF4-FFF2-40B4-BE49-F238E27FC236}">
                <a16:creationId xmlns:a16="http://schemas.microsoft.com/office/drawing/2014/main" id="{15F4FAAF-E749-4168-BD83-27EDAE5337FC}"/>
              </a:ext>
            </a:extLst>
          </p:cNvPr>
          <p:cNvSpPr txBox="1"/>
          <p:nvPr/>
        </p:nvSpPr>
        <p:spPr>
          <a:xfrm>
            <a:off x="2825695" y="3249666"/>
            <a:ext cx="3902507" cy="31803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wrap="square" lIns="50800" tIns="50800" rIns="50800" bIns="50800" numCol="1"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lvl1pPr>
            <a:lvl2pPr marL="0" marR="0" indent="3429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2pPr>
            <a:lvl3pPr marL="0" marR="0" indent="6858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3pPr>
            <a:lvl4pPr marL="0" marR="0" indent="10287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4pPr>
            <a:lvl5pPr marL="0" marR="0" indent="13716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5pPr>
            <a:lvl6pPr marL="0" marR="0" indent="17145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6pPr>
            <a:lvl7pPr marL="0" marR="0" indent="20574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7pPr>
            <a:lvl8pPr marL="0" marR="0" indent="24003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8pPr>
            <a:lvl9pPr marL="0" marR="0" indent="27432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9pPr>
          </a:lstStyle>
          <a:p>
            <a:pPr eaLnBrk="1"/>
            <a:r>
              <a:rPr lang="en-US" sz="1400" kern="0" dirty="0">
                <a:latin typeface="Times New Roman"/>
                <a:cs typeface="Times New Roman"/>
              </a:rPr>
              <a:t>NPCA dis</a:t>
            </a:r>
            <a:r>
              <a:rPr sz="1400" kern="0" dirty="0">
                <a:latin typeface="Times New Roman"/>
                <a:cs typeface="Times New Roman"/>
              </a:rPr>
              <a:t>ablement without operation parameters</a:t>
            </a:r>
          </a:p>
        </p:txBody>
      </p:sp>
      <p:sp>
        <p:nvSpPr>
          <p:cNvPr id="28" name="DUO enablement without operation parameters">
            <a:extLst>
              <a:ext uri="{FF2B5EF4-FFF2-40B4-BE49-F238E27FC236}">
                <a16:creationId xmlns:a16="http://schemas.microsoft.com/office/drawing/2014/main" id="{298AADC6-C57F-42AB-89EF-F25E5639F4CE}"/>
              </a:ext>
            </a:extLst>
          </p:cNvPr>
          <p:cNvSpPr txBox="1"/>
          <p:nvPr/>
        </p:nvSpPr>
        <p:spPr>
          <a:xfrm>
            <a:off x="6728202" y="3266789"/>
            <a:ext cx="3902507" cy="31803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wrap="square" lIns="50800" tIns="50800" rIns="50800" bIns="50800" numCol="1"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lvl1pPr>
            <a:lvl2pPr marL="0" marR="0" indent="3429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2pPr>
            <a:lvl3pPr marL="0" marR="0" indent="6858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3pPr>
            <a:lvl4pPr marL="0" marR="0" indent="10287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4pPr>
            <a:lvl5pPr marL="0" marR="0" indent="13716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5pPr>
            <a:lvl6pPr marL="0" marR="0" indent="17145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6pPr>
            <a:lvl7pPr marL="0" marR="0" indent="20574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7pPr>
            <a:lvl8pPr marL="0" marR="0" indent="24003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8pPr>
            <a:lvl9pPr marL="0" marR="0" indent="2743200" algn="l" defTabSz="8255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lvl9pPr>
          </a:lstStyle>
          <a:p>
            <a:pPr eaLnBrk="1"/>
            <a:r>
              <a:rPr lang="en-US" sz="1400" kern="0" dirty="0">
                <a:latin typeface="Times New Roman"/>
                <a:cs typeface="Times New Roman"/>
              </a:rPr>
              <a:t>DSO en</a:t>
            </a:r>
            <a:r>
              <a:rPr sz="1400" kern="0" dirty="0">
                <a:latin typeface="Times New Roman"/>
                <a:cs typeface="Times New Roman"/>
              </a:rPr>
              <a:t>ablement with operation parameters</a:t>
            </a:r>
          </a:p>
        </p:txBody>
      </p:sp>
    </p:spTree>
    <p:extLst>
      <p:ext uri="{BB962C8B-B14F-4D97-AF65-F5344CB8AC3E}">
        <p14:creationId xmlns:p14="http://schemas.microsoft.com/office/powerpoint/2010/main" val="364361978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idx="4294967295"/>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2" name="Content Placeholder 1"/>
          <p:cNvSpPr>
            <a:spLocks noGrp="1"/>
          </p:cNvSpPr>
          <p:nvPr>
            <p:ph idx="1"/>
          </p:nvPr>
        </p:nvSpPr>
        <p:spPr>
          <a:xfrm>
            <a:off x="613429" y="2204864"/>
            <a:ext cx="10963028" cy="2705683"/>
          </a:xfrm>
        </p:spPr>
        <p:txBody>
          <a:bodyPr/>
          <a:lstStyle/>
          <a:p>
            <a:pPr marL="0" algn="just">
              <a:spcBef>
                <a:spcPts val="0"/>
              </a:spcBef>
              <a:buFont typeface="Arial" panose="020B0604020202020204" pitchFamily="34" charset="0"/>
              <a:buChar char="•"/>
            </a:pPr>
            <a:r>
              <a:rPr lang="en-US" altLang="zh-CN" sz="1800" dirty="0"/>
              <a:t>In this contribution, we propose to add transition delay information to OMP request frame if some mode change requires additional configuration time before it takes effect.</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The transition delay maps the enablement/disablement/update delay of target mode(s) in the request.</a:t>
            </a:r>
          </a:p>
          <a:p>
            <a:pPr marL="0" indent="0" algn="just">
              <a:spcBef>
                <a:spcPts val="0"/>
              </a:spcBef>
            </a:pPr>
            <a:endParaRPr lang="en-US" altLang="zh-CN" sz="1800" dirty="0"/>
          </a:p>
          <a:p>
            <a:pPr marL="0" indent="0" algn="just">
              <a:spcBef>
                <a:spcPts val="0"/>
              </a:spcBef>
            </a:pPr>
            <a:endParaRPr lang="en-US" altLang="zh-CN" sz="1800" dirty="0"/>
          </a:p>
          <a:p>
            <a:pPr marL="0" algn="just">
              <a:spcBef>
                <a:spcPts val="0"/>
              </a:spcBef>
              <a:buFont typeface="Arial" panose="020B0604020202020204" pitchFamily="34" charset="0"/>
              <a:buChar char="•"/>
            </a:pPr>
            <a:r>
              <a:rPr lang="en-US" altLang="zh-CN" sz="1800" dirty="0"/>
              <a:t> It is best not to trigger the mode change to take effect through the OMP response before the transition delay required by STA expires. Allowing STA to report transition delay if it does require can make the generic enablement and update procedure work across different implementations and different operating modes. </a:t>
            </a:r>
          </a:p>
          <a:p>
            <a:pPr marL="0" algn="just">
              <a:spcBef>
                <a:spcPts val="0"/>
              </a:spcBef>
              <a:buFont typeface="Arial" panose="020B0604020202020204" pitchFamily="34" charset="0"/>
              <a:buChar char="•"/>
            </a:pPr>
            <a:endParaRPr lang="en-US" altLang="zh-CN" sz="1800" dirty="0"/>
          </a:p>
          <a:p>
            <a:pPr marL="0" indent="0" algn="just">
              <a:spcBef>
                <a:spcPts val="0"/>
              </a:spcBef>
            </a:pPr>
            <a:endParaRPr lang="en-US" altLang="zh-CN" sz="1800" dirty="0"/>
          </a:p>
          <a:p>
            <a:pPr marL="0" indent="0" algn="just">
              <a:spcBef>
                <a:spcPts val="0"/>
              </a:spcBef>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indent="0" algn="just">
              <a:spcBef>
                <a:spcPts val="0"/>
              </a:spcBef>
            </a:pPr>
            <a:endParaRPr lang="en-US" altLang="zh-CN" sz="1800" dirty="0"/>
          </a:p>
          <a:p>
            <a:pPr marL="0" indent="0" algn="just">
              <a:spcBef>
                <a:spcPts val="0"/>
              </a:spcBef>
            </a:pPr>
            <a:endParaRPr lang="en-US" altLang="zh-CN" sz="1800" dirty="0"/>
          </a:p>
          <a:p>
            <a:pPr marL="377100" indent="0" algn="just">
              <a:spcBef>
                <a:spcPts val="0"/>
              </a:spcBef>
            </a:pPr>
            <a:endParaRPr lang="en-US" altLang="zh-CN" sz="1800" b="0" dirty="0"/>
          </a:p>
          <a:p>
            <a:pPr marL="0" indent="0" algn="just">
              <a:spcBef>
                <a:spcPts val="0"/>
              </a:spcBef>
            </a:pPr>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July 2025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idx="4294967295"/>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1991544" y="2421026"/>
            <a:ext cx="7992888" cy="3384376"/>
          </a:xfrm>
        </p:spPr>
        <p:txBody>
          <a:bodyPr/>
          <a:lstStyle/>
          <a:p>
            <a:r>
              <a:rPr lang="en-US" altLang="zh-CN" sz="1800" dirty="0"/>
              <a:t>[1] 11-25-0882-04-00bn-pdt-mac-uhr-operating-mode-and-parameter-updates</a:t>
            </a:r>
          </a:p>
          <a:p>
            <a:r>
              <a:rPr lang="en-US" altLang="zh-CN" sz="1800" dirty="0"/>
              <a:t>[2] 11-25-0131-00-00bn-uhr-operating-mode-notification</a:t>
            </a:r>
          </a:p>
          <a:p>
            <a:endParaRPr lang="en-US" altLang="zh-CN" sz="1800" dirty="0"/>
          </a:p>
          <a:p>
            <a:endParaRPr lang="en-US" altLang="zh-CN" dirty="0"/>
          </a:p>
          <a:p>
            <a:endParaRPr lang="en-US" altLang="zh-CN" dirty="0"/>
          </a:p>
          <a:p>
            <a:endParaRPr lang="en-US" altLang="zh-CN" dirty="0"/>
          </a:p>
          <a:p>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July 2025</a:t>
            </a:r>
          </a:p>
        </p:txBody>
      </p:sp>
    </p:spTree>
    <p:extLst>
      <p:ext uri="{BB962C8B-B14F-4D97-AF65-F5344CB8AC3E}">
        <p14:creationId xmlns:p14="http://schemas.microsoft.com/office/powerpoint/2010/main" val="3445192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22287</TotalTime>
  <Words>913</Words>
  <Application>Microsoft Office PowerPoint</Application>
  <PresentationFormat>宽屏</PresentationFormat>
  <Paragraphs>137</Paragraphs>
  <Slides>6</Slides>
  <Notes>6</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11" baseType="lpstr">
      <vt:lpstr>Gill Sans</vt:lpstr>
      <vt:lpstr>Arial</vt:lpstr>
      <vt:lpstr>Times New Roman</vt:lpstr>
      <vt:lpstr>Office 主题​​</vt:lpstr>
      <vt:lpstr>Document</vt:lpstr>
      <vt:lpstr>Considerations on modes enablement and parameter updates</vt:lpstr>
      <vt:lpstr>Introduction</vt:lpstr>
      <vt:lpstr>Motivation</vt:lpstr>
      <vt:lpstr>Proposal: Transition delay of STA</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maozhi (C)</dc:creator>
  <cp:keywords/>
  <cp:lastModifiedBy>zhangmaolin</cp:lastModifiedBy>
  <cp:revision>691</cp:revision>
  <cp:lastPrinted>1601-01-01T00:00:00Z</cp:lastPrinted>
  <dcterms:created xsi:type="dcterms:W3CDTF">2024-02-17T02:53:22Z</dcterms:created>
  <dcterms:modified xsi:type="dcterms:W3CDTF">2025-07-26T09:33:07Z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(3)EPLTsDAm6cx33VYkwyY802HK8iOSU+GfXh3qkrqyrh4xIyIBXx8lJPmvQpB1F6Pql8C+UXyB
YHHC+J1uRvHViU4Iy6B6djVh5SAO9pmIXLMQ4957BYwlcFrtf5FhEG6cN1vUZmec04zfAn/z
jTlSWXTokflNpDskpy1FSTxLzepZpBwRwY3vPhRpsUjS08MUotGGh3hcLHmzmQ3WDtCvgboH
rjgCpXR4OTF24TmemU</vt:lpwstr>
  </property>
  <property fmtid="{D5CDD505-2E9C-101B-9397-08002B2CF9AE}" pid="3" name="_2015_ms_pID_7253431">
    <vt:lpwstr>kYhY2ZiOu0qyesfTMqQo/2JkWYIoOGbpqN931cTdsu+jEyZIicFKYb
p7ahnSxtM3rr5QK/fVBL/K177i5rwX268MI8RntM7YFbSWHMvrQTudZ5KUjKF59xl/DiMhHF
QepzGMnWMmyFTOLlqoio57bujWC7orBO3+2bIe7B5C89EdCGdT79ZivnNzsRZPFNYgwQ4ADT
RevbOqcjjDglUhYKJGM2KrqV+7gh3QSoCvCV</vt:lpwstr>
  </property>
  <property fmtid="{D5CDD505-2E9C-101B-9397-08002B2CF9AE}" pid="4" name="_2015_ms_pID_7253432">
    <vt:lpwstr>GC903bYPvEVaEWxhDqX/1Sw=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1747732610</vt:lpwstr>
  </property>
</Properties>
</file>