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43" r:id="rId3"/>
    <p:sldId id="425" r:id="rId4"/>
    <p:sldId id="449" r:id="rId5"/>
    <p:sldId id="450" r:id="rId6"/>
    <p:sldId id="434" r:id="rId7"/>
    <p:sldId id="447" r:id="rId8"/>
    <p:sldId id="429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Ming Gan" initials="M" lastIdx="7" clrIdx="1">
    <p:extLst>
      <p:ext uri="{19B8F6BF-5375-455C-9EA6-DF929625EA0E}">
        <p15:presenceInfo xmlns:p15="http://schemas.microsoft.com/office/powerpoint/2012/main" userId="Ming Gan" providerId="None"/>
      </p:ext>
    </p:extLst>
  </p:cmAuthor>
  <p:cmAuthor id="3" name="Stephen McCann" initials="SM" lastIdx="2" clrIdx="2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4" name="Yan Xin" initials="YX" lastIdx="4" clrIdx="3">
    <p:extLst>
      <p:ext uri="{19B8F6BF-5375-455C-9EA6-DF929625EA0E}">
        <p15:presenceInfo xmlns:p15="http://schemas.microsoft.com/office/powerpoint/2012/main" userId="Yan Xin" providerId="None"/>
      </p:ext>
    </p:extLst>
  </p:cmAuthor>
  <p:cmAuthor id="5" name="Shimi Shilo (TRC)" initials="SS(" lastIdx="4" clrIdx="4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FD9491"/>
    <a:srgbClr val="00CC99"/>
    <a:srgbClr val="00B050"/>
    <a:srgbClr val="90FA93"/>
    <a:srgbClr val="FAE690"/>
    <a:srgbClr val="DFB7D9"/>
    <a:srgbClr val="C2C2FE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24" autoAdjust="0"/>
  </p:normalViewPr>
  <p:slideViewPr>
    <p:cSldViewPr>
      <p:cViewPr varScale="1">
        <p:scale>
          <a:sx n="118" d="100"/>
          <a:sy n="118" d="100"/>
        </p:scale>
        <p:origin x="60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8133" y="175081"/>
            <a:ext cx="22407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 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32743" y="8982075"/>
            <a:ext cx="20855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Philip </a:t>
            </a:r>
            <a:r>
              <a:rPr lang="en-US" dirty="0" err="1"/>
              <a:t>Levis</a:t>
            </a:r>
            <a:r>
              <a:rPr lang="en-US" dirty="0"/>
              <a:t>, 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dirty="0"/>
              <a:t>doc.: 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34566" y="8985250"/>
            <a:ext cx="25471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/>
              <a:t>Philip </a:t>
            </a:r>
            <a:r>
              <a:rPr lang="en-US" dirty="0" err="1"/>
              <a:t>Levis</a:t>
            </a:r>
            <a:r>
              <a:rPr lang="en-US" dirty="0"/>
              <a:t>, 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442751" y="264596"/>
            <a:ext cx="1919949" cy="184666"/>
          </a:xfrm>
          <a:ln/>
        </p:spPr>
        <p:txBody>
          <a:bodyPr/>
          <a:lstStyle/>
          <a:p>
            <a:r>
              <a:rPr lang="en-US" dirty="0"/>
              <a:t>doc.: 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34566" y="8985250"/>
            <a:ext cx="2547172" cy="184666"/>
          </a:xfrm>
          <a:ln/>
        </p:spPr>
        <p:txBody>
          <a:bodyPr/>
          <a:lstStyle/>
          <a:p>
            <a:pPr lvl="4"/>
            <a:r>
              <a:rPr lang="en-US" dirty="0"/>
              <a:t>Philip </a:t>
            </a:r>
            <a:r>
              <a:rPr lang="en-US" dirty="0" err="1"/>
              <a:t>Levis</a:t>
            </a:r>
            <a:r>
              <a:rPr lang="en-US" dirty="0"/>
              <a:t>, 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78707" y="6475413"/>
            <a:ext cx="12652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/>
              <a:t>Tony</a:t>
            </a:r>
            <a:r>
              <a:rPr lang="en-US" dirty="0"/>
              <a:t> </a:t>
            </a:r>
            <a:r>
              <a:rPr lang="en-US" altLang="zh-CN" dirty="0"/>
              <a:t>Zeng</a:t>
            </a:r>
            <a:r>
              <a:rPr lang="en-US" dirty="0"/>
              <a:t>, 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4777" y="332601"/>
            <a:ext cx="33407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 IEEE </a:t>
            </a: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802.11-25/</a:t>
            </a:r>
            <a:r>
              <a:rPr lang="en-US" altLang="zh-CN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1289r0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102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ea typeface="Times New Roman"/>
                <a:cs typeface="Arial"/>
              </a:rPr>
              <a:t>Yanchun</a:t>
            </a:r>
            <a:r>
              <a:rPr lang="en-US" altLang="zh-CN" dirty="0">
                <a:ea typeface="Times New Roman"/>
                <a:cs typeface="Arial"/>
              </a:rPr>
              <a:t> Li</a:t>
            </a:r>
            <a:r>
              <a:rPr lang="en-US" dirty="0"/>
              <a:t>, 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3058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Coordinated Puncturing for MAP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 </a:t>
            </a:r>
            <a:r>
              <a:rPr lang="en-US" sz="2000" b="0" dirty="0"/>
              <a:t> 2025-07-24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 </a:t>
            </a:r>
            <a:endParaRPr lang="en-US" sz="2000" dirty="0"/>
          </a:p>
        </p:txBody>
      </p:sp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/>
              <a:t>Jul 2025</a:t>
            </a:r>
            <a:endParaRPr 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733175"/>
              </p:ext>
            </p:extLst>
          </p:nvPr>
        </p:nvGraphicFramePr>
        <p:xfrm>
          <a:off x="990600" y="2578723"/>
          <a:ext cx="7553324" cy="34001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31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3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3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+mn-lt"/>
                          <a:ea typeface="Times New Roman"/>
                          <a:cs typeface="Arial"/>
                        </a:rPr>
                        <a:t>Weijie</a:t>
                      </a: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Times New Roman"/>
                          <a:ea typeface="Times New Roman"/>
                          <a:cs typeface="Arial"/>
                        </a:rPr>
                        <a:t>Huawei Industrial Base, Bantian, Shenzhen, China 518129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>
                          <a:latin typeface="+mn-lt"/>
                          <a:ea typeface="Times New Roman"/>
                          <a:cs typeface="Arial"/>
                        </a:rPr>
                        <a:t>liyanchun@huaewi.com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Yanchun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Xin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u="none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+mn-lt"/>
                          <a:ea typeface="Times New Roman"/>
                          <a:cs typeface="Arial"/>
                        </a:rPr>
                        <a:t>Xuming</a:t>
                      </a:r>
                      <a:r>
                        <a:rPr lang="en-US" altLang="zh-CN" sz="1200" baseline="0" dirty="0">
                          <a:latin typeface="+mn-lt"/>
                          <a:ea typeface="Times New Roman"/>
                          <a:cs typeface="Arial"/>
                        </a:rPr>
                        <a:t> Wu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Xiang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Ming</a:t>
                      </a:r>
                      <a:r>
                        <a:rPr lang="en-US" sz="1200" baseline="0" dirty="0">
                          <a:latin typeface="Times New Roman"/>
                          <a:ea typeface="Times New Roman"/>
                          <a:cs typeface="Arial"/>
                        </a:rPr>
                        <a:t> 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Arial"/>
                        </a:rPr>
                        <a:t>Guogang</a:t>
                      </a:r>
                      <a:r>
                        <a:rPr lang="en-US" sz="1200" baseline="0" dirty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baseline="0" dirty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baseline="0" dirty="0">
                          <a:latin typeface="Times New Roman"/>
                          <a:ea typeface="Times New Roman"/>
                          <a:cs typeface="Arial"/>
                        </a:rPr>
                        <a:t> 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81135C8-B86E-4500-BA0C-699213250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2027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ea typeface="Times New Roman"/>
                <a:cs typeface="Arial"/>
              </a:rPr>
              <a:t>Yanchun</a:t>
            </a:r>
            <a:r>
              <a:rPr lang="en-US" altLang="zh-CN" dirty="0">
                <a:ea typeface="Times New Roman"/>
                <a:cs typeface="Arial"/>
              </a:rPr>
              <a:t> Li</a:t>
            </a:r>
            <a:r>
              <a:rPr lang="en-US" altLang="zh-CN" dirty="0"/>
              <a:t>,  Huawei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F107160-9FF2-4E76-A49B-3CF82374E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8BB72C6-6F28-4846-B00D-D536B2F2FE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/>
              <a:t>Jul 2025</a:t>
            </a:r>
          </a:p>
        </p:txBody>
      </p:sp>
      <p:sp>
        <p:nvSpPr>
          <p:cNvPr id="9" name="标题 1">
            <a:extLst>
              <a:ext uri="{FF2B5EF4-FFF2-40B4-BE49-F238E27FC236}">
                <a16:creationId xmlns:a16="http://schemas.microsoft.com/office/drawing/2014/main" id="{F5462C19-3BB0-4A25-BDA5-557F3E743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Introduction</a:t>
            </a:r>
            <a:endParaRPr lang="zh-CN" altLang="en-US" dirty="0">
              <a:latin typeface="+mn-lt"/>
            </a:endParaRPr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59BAA2FF-BC0A-454A-87EF-FB1E3BDAC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10782"/>
            <a:ext cx="7772400" cy="446141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sz="1800" dirty="0" err="1"/>
              <a:t>TGbn</a:t>
            </a:r>
            <a:r>
              <a:rPr lang="en-US" altLang="ko-KR" sz="1800" dirty="0"/>
              <a:t> has defined </a:t>
            </a:r>
            <a:r>
              <a:rPr lang="en-US" altLang="zh-CN" sz="1800" dirty="0"/>
              <a:t>some Multi-AP coordination schemes in a common MAP coordination framework.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altLang="zh-CN" sz="1800" dirty="0"/>
              <a:t>These schemes assume that coordinated APs has a common primary channel</a:t>
            </a:r>
            <a:r>
              <a:rPr lang="en-US" altLang="zh-CN" sz="1400" dirty="0"/>
              <a:t>.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altLang="zh-CN" sz="1800" dirty="0"/>
              <a:t>However, in practice, adjacent APs are assigned different primary channel to minimized the interference.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800" dirty="0" err="1"/>
              <a:t>TGbn</a:t>
            </a:r>
            <a:r>
              <a:rPr lang="en-US" altLang="ko-KR" sz="1800" dirty="0"/>
              <a:t> has also defined </a:t>
            </a:r>
            <a:r>
              <a:rPr lang="en-US" altLang="zh-CN" sz="1800" dirty="0"/>
              <a:t>Dynamic Bandwidth Extension (DBE) which can allow AP to make use of leftover channels efficiently.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dirty="0"/>
              <a:t>This contribution discusses about the Multi-AP coordination in DBE operations.</a:t>
            </a:r>
          </a:p>
        </p:txBody>
      </p:sp>
    </p:spTree>
    <p:extLst>
      <p:ext uri="{BB962C8B-B14F-4D97-AF65-F5344CB8AC3E}">
        <p14:creationId xmlns:p14="http://schemas.microsoft.com/office/powerpoint/2010/main" val="1090763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051465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ea typeface="Times New Roman"/>
                <a:cs typeface="Arial"/>
              </a:rPr>
              <a:t>Yanchun</a:t>
            </a:r>
            <a:r>
              <a:rPr lang="en-US" altLang="zh-CN" dirty="0">
                <a:ea typeface="Times New Roman"/>
                <a:cs typeface="Arial"/>
              </a:rPr>
              <a:t> Li</a:t>
            </a:r>
            <a:r>
              <a:rPr lang="en-US" altLang="zh-CN" dirty="0"/>
              <a:t>, 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3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Jul 2025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F06171F-53D2-4EA7-A6DB-4BE69006B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29" y="755078"/>
            <a:ext cx="8054871" cy="838200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Motivation</a:t>
            </a:r>
            <a:endParaRPr lang="en-US" dirty="0">
              <a:latin typeface="+mn-lt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0337E7A-DE6F-47FF-905F-553BD5D04A1B}"/>
              </a:ext>
            </a:extLst>
          </p:cNvPr>
          <p:cNvSpPr/>
          <p:nvPr/>
        </p:nvSpPr>
        <p:spPr>
          <a:xfrm>
            <a:off x="-1589088" y="7239000"/>
            <a:ext cx="6008687" cy="336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+mn-lt"/>
                <a:ea typeface="微软雅黑" panose="020B0503020204020204" pitchFamily="34" charset="-122"/>
              </a:rPr>
              <a:t>Preamble still arrives at full power(don’t </a:t>
            </a:r>
            <a:r>
              <a:rPr lang="en-US" altLang="zh-CN" dirty="0" err="1">
                <a:latin typeface="+mn-lt"/>
                <a:ea typeface="微软雅黑" panose="020B0503020204020204" pitchFamily="34" charset="-122"/>
              </a:rPr>
              <a:t>precode</a:t>
            </a:r>
            <a:r>
              <a:rPr lang="en-US" altLang="zh-CN" dirty="0">
                <a:latin typeface="+mn-lt"/>
                <a:ea typeface="微软雅黑" panose="020B0503020204020204" pitchFamily="34" charset="-122"/>
              </a:rPr>
              <a:t> on the preamble)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CA4A3597-A93D-4277-BCC4-C9DCD8CC2995}"/>
              </a:ext>
            </a:extLst>
          </p:cNvPr>
          <p:cNvSpPr txBox="1"/>
          <p:nvPr/>
        </p:nvSpPr>
        <p:spPr>
          <a:xfrm>
            <a:off x="843756" y="1593278"/>
            <a:ext cx="7456487" cy="781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/>
              <a:t>Dynamic Bandwidth Extension (DBE) operation can be traffic load driven:</a:t>
            </a:r>
          </a:p>
          <a:p>
            <a:pPr>
              <a:lnSpc>
                <a:spcPct val="150000"/>
              </a:lnSpc>
            </a:pPr>
            <a:endParaRPr lang="en-US" altLang="zh-CN" sz="1800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0C37558-9AFD-403A-BF77-2196384DF9D2}"/>
              </a:ext>
            </a:extLst>
          </p:cNvPr>
          <p:cNvSpPr txBox="1"/>
          <p:nvPr/>
        </p:nvSpPr>
        <p:spPr>
          <a:xfrm>
            <a:off x="805045" y="5192128"/>
            <a:ext cx="77668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/>
              <a:t>In DBE, MAP schemes can also be applied and increase system efficiency. </a:t>
            </a:r>
            <a:endParaRPr lang="en-US" altLang="zh-CN" sz="1400" dirty="0"/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r>
              <a:rPr lang="en-US" altLang="zh-CN" sz="1800" dirty="0"/>
              <a:t>The coordinated puncturing can be beacon interval/SP/ TXOP level, and reuse Multi-AP framework.</a:t>
            </a: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6717D717-134E-4273-9431-D73FE3B60997}"/>
              </a:ext>
            </a:extLst>
          </p:cNvPr>
          <p:cNvCxnSpPr/>
          <p:nvPr/>
        </p:nvCxnSpPr>
        <p:spPr bwMode="auto">
          <a:xfrm>
            <a:off x="2226719" y="3334477"/>
            <a:ext cx="586733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69DBC26B-E33A-4B6C-B90C-C17DF6725F9C}"/>
              </a:ext>
            </a:extLst>
          </p:cNvPr>
          <p:cNvCxnSpPr/>
          <p:nvPr/>
        </p:nvCxnSpPr>
        <p:spPr bwMode="auto">
          <a:xfrm>
            <a:off x="2226719" y="4172677"/>
            <a:ext cx="586733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21542C8B-B9C3-451C-8C52-E5D9498589ED}"/>
              </a:ext>
            </a:extLst>
          </p:cNvPr>
          <p:cNvSpPr/>
          <p:nvPr/>
        </p:nvSpPr>
        <p:spPr bwMode="auto">
          <a:xfrm>
            <a:off x="2443093" y="2560441"/>
            <a:ext cx="685800" cy="7739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BSS1’s transmission</a:t>
            </a:r>
            <a:endParaRPr kumimoji="0" lang="zh-CN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9B6B2AAC-2036-4B90-AA92-4F8D7F62CB0B}"/>
              </a:ext>
            </a:extLst>
          </p:cNvPr>
          <p:cNvSpPr/>
          <p:nvPr/>
        </p:nvSpPr>
        <p:spPr bwMode="auto">
          <a:xfrm>
            <a:off x="2747893" y="3399501"/>
            <a:ext cx="685800" cy="77394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BSS2’s transmission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C468A0D-3E2B-457C-B9AF-80E312DD3E72}"/>
              </a:ext>
            </a:extLst>
          </p:cNvPr>
          <p:cNvSpPr/>
          <p:nvPr/>
        </p:nvSpPr>
        <p:spPr bwMode="auto">
          <a:xfrm>
            <a:off x="3961537" y="2560441"/>
            <a:ext cx="685800" cy="7739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2F87B42-D458-4951-AC03-16A4AEC09F1E}"/>
              </a:ext>
            </a:extLst>
          </p:cNvPr>
          <p:cNvSpPr/>
          <p:nvPr/>
        </p:nvSpPr>
        <p:spPr bwMode="auto">
          <a:xfrm>
            <a:off x="3738493" y="3399116"/>
            <a:ext cx="685800" cy="77394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C38CED25-26E7-43C6-9E85-51ACD39E7929}"/>
              </a:ext>
            </a:extLst>
          </p:cNvPr>
          <p:cNvSpPr/>
          <p:nvPr/>
        </p:nvSpPr>
        <p:spPr bwMode="auto">
          <a:xfrm>
            <a:off x="6862184" y="2545260"/>
            <a:ext cx="685800" cy="111497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9927C7D-BC69-42E5-A7E1-2D590699AD51}"/>
              </a:ext>
            </a:extLst>
          </p:cNvPr>
          <p:cNvSpPr/>
          <p:nvPr/>
        </p:nvSpPr>
        <p:spPr bwMode="auto">
          <a:xfrm>
            <a:off x="6981846" y="2581805"/>
            <a:ext cx="685800" cy="15901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8908F039-7331-41B7-B575-70F87C92ED58}"/>
              </a:ext>
            </a:extLst>
          </p:cNvPr>
          <p:cNvSpPr/>
          <p:nvPr/>
        </p:nvSpPr>
        <p:spPr bwMode="auto">
          <a:xfrm>
            <a:off x="5660287" y="2523896"/>
            <a:ext cx="685800" cy="161866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6075EBC1-C5B8-4A6A-9D70-F8BC90809D60}"/>
              </a:ext>
            </a:extLst>
          </p:cNvPr>
          <p:cNvSpPr/>
          <p:nvPr/>
        </p:nvSpPr>
        <p:spPr bwMode="auto">
          <a:xfrm>
            <a:off x="5792491" y="2560441"/>
            <a:ext cx="685800" cy="1618669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5A2561D0-39B2-4C27-8B5C-4DB2BF5B293B}"/>
              </a:ext>
            </a:extLst>
          </p:cNvPr>
          <p:cNvCxnSpPr/>
          <p:nvPr/>
        </p:nvCxnSpPr>
        <p:spPr bwMode="auto">
          <a:xfrm>
            <a:off x="5307201" y="4354748"/>
            <a:ext cx="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9E10330B-264F-4D8A-95B9-71E67857B8AF}"/>
              </a:ext>
            </a:extLst>
          </p:cNvPr>
          <p:cNvCxnSpPr/>
          <p:nvPr/>
        </p:nvCxnSpPr>
        <p:spPr bwMode="auto">
          <a:xfrm>
            <a:off x="8234293" y="4354748"/>
            <a:ext cx="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A30F3923-9FF9-4487-B895-3B84D4ED7247}"/>
              </a:ext>
            </a:extLst>
          </p:cNvPr>
          <p:cNvCxnSpPr/>
          <p:nvPr/>
        </p:nvCxnSpPr>
        <p:spPr bwMode="auto">
          <a:xfrm>
            <a:off x="2291632" y="4354748"/>
            <a:ext cx="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文本框 25">
            <a:extLst>
              <a:ext uri="{FF2B5EF4-FFF2-40B4-BE49-F238E27FC236}">
                <a16:creationId xmlns:a16="http://schemas.microsoft.com/office/drawing/2014/main" id="{4C0E5361-C26E-4A77-AA30-5234F18DE9B7}"/>
              </a:ext>
            </a:extLst>
          </p:cNvPr>
          <p:cNvSpPr txBox="1"/>
          <p:nvPr/>
        </p:nvSpPr>
        <p:spPr>
          <a:xfrm>
            <a:off x="1491235" y="3038094"/>
            <a:ext cx="1031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Ch1: 80MHz </a:t>
            </a:r>
            <a:endParaRPr lang="zh-CN" altLang="en-US" dirty="0"/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08198A6A-F68B-40A2-A6F6-AD60DBEB8024}"/>
              </a:ext>
            </a:extLst>
          </p:cNvPr>
          <p:cNvSpPr txBox="1"/>
          <p:nvPr/>
        </p:nvSpPr>
        <p:spPr>
          <a:xfrm>
            <a:off x="1507316" y="3885874"/>
            <a:ext cx="1031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Ch2: 80MHz </a:t>
            </a:r>
            <a:endParaRPr lang="zh-CN" altLang="en-US" dirty="0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3E75E2E0-226B-4924-B887-2385939A453E}"/>
              </a:ext>
            </a:extLst>
          </p:cNvPr>
          <p:cNvSpPr txBox="1"/>
          <p:nvPr/>
        </p:nvSpPr>
        <p:spPr>
          <a:xfrm>
            <a:off x="47043" y="2491692"/>
            <a:ext cx="157052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/>
              <a:t>BSS1</a:t>
            </a:r>
            <a:r>
              <a:rPr lang="en-US" altLang="zh-CN" dirty="0"/>
              <a:t>: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en-US" altLang="zh-CN" sz="1200" dirty="0"/>
              <a:t>-DBE capable</a:t>
            </a:r>
          </a:p>
          <a:p>
            <a:r>
              <a:rPr lang="en-US" altLang="zh-CN" dirty="0"/>
              <a:t>-Primary channel in Ch1</a:t>
            </a:r>
            <a:endParaRPr lang="zh-CN" altLang="en-US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CBA11E43-B98E-4C56-8C68-7F317DB6197A}"/>
              </a:ext>
            </a:extLst>
          </p:cNvPr>
          <p:cNvSpPr txBox="1"/>
          <p:nvPr/>
        </p:nvSpPr>
        <p:spPr>
          <a:xfrm>
            <a:off x="38100" y="3389086"/>
            <a:ext cx="157052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/>
              <a:t>BSS2</a:t>
            </a:r>
            <a:r>
              <a:rPr lang="en-US" altLang="zh-CN" dirty="0"/>
              <a:t>: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en-US" altLang="zh-CN" sz="1200" dirty="0"/>
              <a:t>-DBE capable</a:t>
            </a:r>
          </a:p>
          <a:p>
            <a:r>
              <a:rPr lang="en-US" altLang="zh-CN" dirty="0"/>
              <a:t>-Primary channel in Ch1</a:t>
            </a:r>
            <a:endParaRPr lang="zh-CN" altLang="en-US" dirty="0"/>
          </a:p>
        </p:txBody>
      </p:sp>
      <p:cxnSp>
        <p:nvCxnSpPr>
          <p:cNvPr id="32" name="直接箭头连接符 31">
            <a:extLst>
              <a:ext uri="{FF2B5EF4-FFF2-40B4-BE49-F238E27FC236}">
                <a16:creationId xmlns:a16="http://schemas.microsoft.com/office/drawing/2014/main" id="{404E281E-A7EA-400F-9374-532DD9745E96}"/>
              </a:ext>
            </a:extLst>
          </p:cNvPr>
          <p:cNvCxnSpPr/>
          <p:nvPr/>
        </p:nvCxnSpPr>
        <p:spPr bwMode="auto">
          <a:xfrm>
            <a:off x="2291632" y="4449455"/>
            <a:ext cx="301556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4" name="文本框 33">
            <a:extLst>
              <a:ext uri="{FF2B5EF4-FFF2-40B4-BE49-F238E27FC236}">
                <a16:creationId xmlns:a16="http://schemas.microsoft.com/office/drawing/2014/main" id="{8B3D4A97-ADDF-4A36-828D-C16B7F347B4B}"/>
              </a:ext>
            </a:extLst>
          </p:cNvPr>
          <p:cNvSpPr txBox="1"/>
          <p:nvPr/>
        </p:nvSpPr>
        <p:spPr>
          <a:xfrm>
            <a:off x="2291631" y="4442252"/>
            <a:ext cx="34755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/>
              <a:t>Interval 1</a:t>
            </a:r>
          </a:p>
          <a:p>
            <a:r>
              <a:rPr lang="en-US" altLang="zh-CN" sz="1200" dirty="0"/>
              <a:t>No Bandwidth Extension</a:t>
            </a:r>
          </a:p>
          <a:p>
            <a:r>
              <a:rPr lang="en-US" altLang="zh-CN" dirty="0"/>
              <a:t>No active channels overlapped between BSS1 and 2.</a:t>
            </a:r>
            <a:endParaRPr lang="zh-CN" altLang="en-US" dirty="0"/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995EC785-DEBE-4A92-8910-B7A24FE67A25}"/>
              </a:ext>
            </a:extLst>
          </p:cNvPr>
          <p:cNvSpPr txBox="1"/>
          <p:nvPr/>
        </p:nvSpPr>
        <p:spPr>
          <a:xfrm>
            <a:off x="5944183" y="4449455"/>
            <a:ext cx="34755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/>
              <a:t>Interval 2</a:t>
            </a:r>
          </a:p>
          <a:p>
            <a:r>
              <a:rPr lang="en-US" altLang="zh-CN" sz="1200" dirty="0"/>
              <a:t>Bandwidth Extended</a:t>
            </a:r>
          </a:p>
          <a:p>
            <a:r>
              <a:rPr lang="en-US" altLang="zh-CN" dirty="0"/>
              <a:t>Active channels are (partial) overlapped.</a:t>
            </a:r>
            <a:endParaRPr lang="zh-CN" altLang="en-US" dirty="0"/>
          </a:p>
        </p:txBody>
      </p: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id="{F3142483-F13D-441A-90CE-FA9BCEEC8F55}"/>
              </a:ext>
            </a:extLst>
          </p:cNvPr>
          <p:cNvCxnSpPr>
            <a:cxnSpLocks/>
          </p:cNvCxnSpPr>
          <p:nvPr/>
        </p:nvCxnSpPr>
        <p:spPr bwMode="auto">
          <a:xfrm flipV="1">
            <a:off x="8274777" y="2535558"/>
            <a:ext cx="0" cy="16363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6" name="文本框 35">
            <a:extLst>
              <a:ext uri="{FF2B5EF4-FFF2-40B4-BE49-F238E27FC236}">
                <a16:creationId xmlns:a16="http://schemas.microsoft.com/office/drawing/2014/main" id="{00BD771A-3947-47E0-A749-790F26EB8201}"/>
              </a:ext>
            </a:extLst>
          </p:cNvPr>
          <p:cNvSpPr txBox="1"/>
          <p:nvPr/>
        </p:nvSpPr>
        <p:spPr>
          <a:xfrm>
            <a:off x="8180517" y="3206986"/>
            <a:ext cx="950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en-US" altLang="zh-CN" dirty="0"/>
              <a:t>BW=160MHz </a:t>
            </a:r>
            <a:endParaRPr lang="zh-CN" altLang="en-US" dirty="0"/>
          </a:p>
        </p:txBody>
      </p:sp>
      <p:cxnSp>
        <p:nvCxnSpPr>
          <p:cNvPr id="39" name="直接箭头连接符 38">
            <a:extLst>
              <a:ext uri="{FF2B5EF4-FFF2-40B4-BE49-F238E27FC236}">
                <a16:creationId xmlns:a16="http://schemas.microsoft.com/office/drawing/2014/main" id="{BC6A86DC-8D39-4D1D-8A8A-63BB08846B35}"/>
              </a:ext>
            </a:extLst>
          </p:cNvPr>
          <p:cNvCxnSpPr>
            <a:cxnSpLocks/>
          </p:cNvCxnSpPr>
          <p:nvPr/>
        </p:nvCxnSpPr>
        <p:spPr bwMode="auto">
          <a:xfrm>
            <a:off x="5322328" y="4449455"/>
            <a:ext cx="2911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2" name="文本框 41">
            <a:extLst>
              <a:ext uri="{FF2B5EF4-FFF2-40B4-BE49-F238E27FC236}">
                <a16:creationId xmlns:a16="http://schemas.microsoft.com/office/drawing/2014/main" id="{1CE52C0B-8399-446C-B1CB-B974AD1EF7E2}"/>
              </a:ext>
            </a:extLst>
          </p:cNvPr>
          <p:cNvSpPr txBox="1"/>
          <p:nvPr/>
        </p:nvSpPr>
        <p:spPr>
          <a:xfrm>
            <a:off x="5212547" y="1935000"/>
            <a:ext cx="14922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>
                <a:latin typeface="+mn-lt"/>
              </a:rPr>
              <a:t>The same operating channel </a:t>
            </a:r>
            <a:endParaRPr lang="zh-CN" altLang="en-US" dirty="0"/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B00B9E75-8864-44E7-ABE4-23581116E244}"/>
              </a:ext>
            </a:extLst>
          </p:cNvPr>
          <p:cNvSpPr txBox="1"/>
          <p:nvPr/>
        </p:nvSpPr>
        <p:spPr>
          <a:xfrm>
            <a:off x="6688259" y="1944820"/>
            <a:ext cx="14922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>
                <a:latin typeface="+mn-lt"/>
              </a:rPr>
              <a:t>Partial overlap operating channel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23541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051465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ea typeface="Times New Roman"/>
                <a:cs typeface="Arial"/>
              </a:rPr>
              <a:t>Yanchun</a:t>
            </a:r>
            <a:r>
              <a:rPr lang="en-US" altLang="zh-CN" dirty="0">
                <a:ea typeface="Times New Roman"/>
                <a:cs typeface="Arial"/>
              </a:rPr>
              <a:t> Li</a:t>
            </a:r>
            <a:r>
              <a:rPr lang="en-US" altLang="zh-CN" dirty="0"/>
              <a:t>, 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4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Jul 2025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0337E7A-DE6F-47FF-905F-553BD5D04A1B}"/>
              </a:ext>
            </a:extLst>
          </p:cNvPr>
          <p:cNvSpPr/>
          <p:nvPr/>
        </p:nvSpPr>
        <p:spPr>
          <a:xfrm>
            <a:off x="-1589088" y="7239000"/>
            <a:ext cx="6008687" cy="336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+mn-lt"/>
                <a:ea typeface="微软雅黑" panose="020B0503020204020204" pitchFamily="34" charset="-122"/>
              </a:rPr>
              <a:t>Preamble still arrives at full power(don’t </a:t>
            </a:r>
            <a:r>
              <a:rPr lang="en-US" altLang="zh-CN" dirty="0" err="1">
                <a:latin typeface="+mn-lt"/>
                <a:ea typeface="微软雅黑" panose="020B0503020204020204" pitchFamily="34" charset="-122"/>
              </a:rPr>
              <a:t>precode</a:t>
            </a:r>
            <a:r>
              <a:rPr lang="en-US" altLang="zh-CN" dirty="0">
                <a:latin typeface="+mn-lt"/>
                <a:ea typeface="微软雅黑" panose="020B0503020204020204" pitchFamily="34" charset="-122"/>
              </a:rPr>
              <a:t> on the preamble)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3F95191-E5FD-4D09-950D-DF19820EA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163" y="769421"/>
            <a:ext cx="8054871" cy="532191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Proposed Solution 1</a:t>
            </a:r>
            <a:endParaRPr lang="en-US" dirty="0">
              <a:latin typeface="+mn-lt"/>
            </a:endParaRPr>
          </a:p>
        </p:txBody>
      </p:sp>
      <p:sp>
        <p:nvSpPr>
          <p:cNvPr id="14" name="Rectangle 245">
            <a:extLst>
              <a:ext uri="{FF2B5EF4-FFF2-40B4-BE49-F238E27FC236}">
                <a16:creationId xmlns:a16="http://schemas.microsoft.com/office/drawing/2014/main" id="{2D15D7B0-0D0B-4D1B-B8E6-0F8C5FA2D9A0}"/>
              </a:ext>
            </a:extLst>
          </p:cNvPr>
          <p:cNvSpPr/>
          <p:nvPr/>
        </p:nvSpPr>
        <p:spPr bwMode="auto">
          <a:xfrm>
            <a:off x="4415173" y="2484042"/>
            <a:ext cx="1972499" cy="169213"/>
          </a:xfrm>
          <a:prstGeom prst="rect">
            <a:avLst/>
          </a:prstGeom>
          <a:solidFill>
            <a:srgbClr val="92D050"/>
          </a:solidFill>
          <a:ln>
            <a:solidFill>
              <a:sysClr val="windowText" lastClr="000000"/>
            </a:solidFill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Secondary channel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in use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Rectangle 245">
            <a:extLst>
              <a:ext uri="{FF2B5EF4-FFF2-40B4-BE49-F238E27FC236}">
                <a16:creationId xmlns:a16="http://schemas.microsoft.com/office/drawing/2014/main" id="{897C30FD-9B01-48B3-A7BE-23BE7A864487}"/>
              </a:ext>
            </a:extLst>
          </p:cNvPr>
          <p:cNvSpPr/>
          <p:nvPr/>
        </p:nvSpPr>
        <p:spPr bwMode="auto">
          <a:xfrm>
            <a:off x="4415173" y="1981029"/>
            <a:ext cx="1972499" cy="169213"/>
          </a:xfrm>
          <a:prstGeom prst="rect">
            <a:avLst/>
          </a:prstGeom>
          <a:solidFill>
            <a:srgbClr val="1D1D1A">
              <a:lumMod val="10000"/>
              <a:lumOff val="90000"/>
            </a:srgbClr>
          </a:solidFill>
          <a:ln w="12700">
            <a:solidFill>
              <a:sysClr val="windowText" lastClr="000000"/>
            </a:solidFill>
            <a:prstDash val="sysDash"/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Unused Channel </a:t>
            </a:r>
            <a:endParaRPr kumimoji="0" lang="en-US" altLang="zh-CN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Rectangle 245">
            <a:extLst>
              <a:ext uri="{FF2B5EF4-FFF2-40B4-BE49-F238E27FC236}">
                <a16:creationId xmlns:a16="http://schemas.microsoft.com/office/drawing/2014/main" id="{68090484-DC41-4845-988B-74A9390F905B}"/>
              </a:ext>
            </a:extLst>
          </p:cNvPr>
          <p:cNvSpPr/>
          <p:nvPr/>
        </p:nvSpPr>
        <p:spPr bwMode="auto">
          <a:xfrm>
            <a:off x="4415173" y="2307765"/>
            <a:ext cx="1972499" cy="169213"/>
          </a:xfrm>
          <a:prstGeom prst="rect">
            <a:avLst/>
          </a:prstGeom>
          <a:solidFill>
            <a:srgbClr val="E9002F">
              <a:lumMod val="20000"/>
              <a:lumOff val="80000"/>
            </a:srgbClr>
          </a:solidFill>
          <a:ln>
            <a:solidFill>
              <a:sysClr val="windowText" lastClr="000000"/>
            </a:solidFill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Primary channel 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in use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Rectangle 245">
            <a:extLst>
              <a:ext uri="{FF2B5EF4-FFF2-40B4-BE49-F238E27FC236}">
                <a16:creationId xmlns:a16="http://schemas.microsoft.com/office/drawing/2014/main" id="{E9D44D70-5D54-48D6-9B70-A0A7AEAF71FC}"/>
              </a:ext>
            </a:extLst>
          </p:cNvPr>
          <p:cNvSpPr/>
          <p:nvPr/>
        </p:nvSpPr>
        <p:spPr bwMode="auto">
          <a:xfrm>
            <a:off x="4415173" y="2146878"/>
            <a:ext cx="1972499" cy="169213"/>
          </a:xfrm>
          <a:prstGeom prst="rect">
            <a:avLst/>
          </a:prstGeom>
          <a:solidFill>
            <a:srgbClr val="1D1D1A">
              <a:lumMod val="10000"/>
              <a:lumOff val="90000"/>
            </a:srgbClr>
          </a:solidFill>
          <a:ln w="12700">
            <a:solidFill>
              <a:sysClr val="windowText" lastClr="000000"/>
            </a:solidFill>
            <a:prstDash val="sysDash"/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Unused</a:t>
            </a:r>
            <a:r>
              <a:rPr lang="zh-CN" altLang="en-US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channel</a:t>
            </a:r>
            <a:endParaRPr kumimoji="0" lang="en-US" altLang="zh-CN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Rectangle 245">
            <a:extLst>
              <a:ext uri="{FF2B5EF4-FFF2-40B4-BE49-F238E27FC236}">
                <a16:creationId xmlns:a16="http://schemas.microsoft.com/office/drawing/2014/main" id="{C59B4236-973E-40C5-BBED-BBA51C1D6026}"/>
              </a:ext>
            </a:extLst>
          </p:cNvPr>
          <p:cNvSpPr/>
          <p:nvPr/>
        </p:nvSpPr>
        <p:spPr bwMode="auto">
          <a:xfrm>
            <a:off x="4415173" y="3693994"/>
            <a:ext cx="1955178" cy="169213"/>
          </a:xfrm>
          <a:prstGeom prst="rect">
            <a:avLst/>
          </a:prstGeom>
          <a:solidFill>
            <a:srgbClr val="1D1D1A">
              <a:lumMod val="10000"/>
              <a:lumOff val="90000"/>
            </a:srgbClr>
          </a:solidFill>
          <a:ln w="12700">
            <a:solidFill>
              <a:sysClr val="windowText" lastClr="000000"/>
            </a:solidFill>
            <a:prstDash val="sysDash"/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Unused Channel </a:t>
            </a:r>
            <a:endParaRPr kumimoji="0" lang="en-US" altLang="zh-CN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Rectangle 245">
            <a:extLst>
              <a:ext uri="{FF2B5EF4-FFF2-40B4-BE49-F238E27FC236}">
                <a16:creationId xmlns:a16="http://schemas.microsoft.com/office/drawing/2014/main" id="{30341C75-1293-47D9-9797-E39A9AE554DC}"/>
              </a:ext>
            </a:extLst>
          </p:cNvPr>
          <p:cNvSpPr/>
          <p:nvPr/>
        </p:nvSpPr>
        <p:spPr bwMode="auto">
          <a:xfrm>
            <a:off x="4415173" y="3190981"/>
            <a:ext cx="1955178" cy="169213"/>
          </a:xfrm>
          <a:prstGeom prst="rect">
            <a:avLst/>
          </a:prstGeom>
          <a:solidFill>
            <a:srgbClr val="92D050"/>
          </a:solidFill>
          <a:ln>
            <a:solidFill>
              <a:sysClr val="windowText" lastClr="000000"/>
            </a:solidFill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lang="en-US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Secondary</a:t>
            </a:r>
            <a:r>
              <a:rPr lang="zh-CN" altLang="en-US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channel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in use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Rectangle 245">
            <a:extLst>
              <a:ext uri="{FF2B5EF4-FFF2-40B4-BE49-F238E27FC236}">
                <a16:creationId xmlns:a16="http://schemas.microsoft.com/office/drawing/2014/main" id="{F4151879-1D02-4030-9C9E-83DF999FD8CF}"/>
              </a:ext>
            </a:extLst>
          </p:cNvPr>
          <p:cNvSpPr/>
          <p:nvPr/>
        </p:nvSpPr>
        <p:spPr bwMode="auto">
          <a:xfrm>
            <a:off x="4415173" y="3357236"/>
            <a:ext cx="1955178" cy="169213"/>
          </a:xfrm>
          <a:prstGeom prst="rect">
            <a:avLst/>
          </a:prstGeom>
          <a:solidFill>
            <a:srgbClr val="E9002F">
              <a:lumMod val="20000"/>
              <a:lumOff val="80000"/>
            </a:srgbClr>
          </a:solidFill>
          <a:ln>
            <a:solidFill>
              <a:sysClr val="windowText" lastClr="000000"/>
            </a:solidFill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Primary channel in use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Rectangle 245">
            <a:extLst>
              <a:ext uri="{FF2B5EF4-FFF2-40B4-BE49-F238E27FC236}">
                <a16:creationId xmlns:a16="http://schemas.microsoft.com/office/drawing/2014/main" id="{E2D88112-33BA-4F38-AC37-BF14EE6F4789}"/>
              </a:ext>
            </a:extLst>
          </p:cNvPr>
          <p:cNvSpPr/>
          <p:nvPr/>
        </p:nvSpPr>
        <p:spPr bwMode="auto">
          <a:xfrm>
            <a:off x="4415173" y="3526449"/>
            <a:ext cx="1955178" cy="169213"/>
          </a:xfrm>
          <a:prstGeom prst="rect">
            <a:avLst/>
          </a:prstGeom>
          <a:solidFill>
            <a:srgbClr val="1D1D1A">
              <a:lumMod val="10000"/>
              <a:lumOff val="90000"/>
            </a:srgbClr>
          </a:solidFill>
          <a:ln w="12700">
            <a:solidFill>
              <a:sysClr val="windowText" lastClr="000000"/>
            </a:solidFill>
            <a:prstDash val="sysDash"/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Unused Channel </a:t>
            </a:r>
            <a:endParaRPr kumimoji="0" lang="en-US" altLang="zh-CN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4" name="直線矢印コネクタ 3">
            <a:extLst>
              <a:ext uri="{FF2B5EF4-FFF2-40B4-BE49-F238E27FC236}">
                <a16:creationId xmlns:a16="http://schemas.microsoft.com/office/drawing/2014/main" id="{D2B8AB40-13A3-4188-BF48-23BE635E0B74}"/>
              </a:ext>
            </a:extLst>
          </p:cNvPr>
          <p:cNvCxnSpPr>
            <a:cxnSpLocks/>
          </p:cNvCxnSpPr>
          <p:nvPr/>
        </p:nvCxnSpPr>
        <p:spPr bwMode="auto">
          <a:xfrm>
            <a:off x="1859981" y="2639655"/>
            <a:ext cx="6467715" cy="100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テキスト ボックス 45">
            <a:extLst>
              <a:ext uri="{FF2B5EF4-FFF2-40B4-BE49-F238E27FC236}">
                <a16:creationId xmlns:a16="http://schemas.microsoft.com/office/drawing/2014/main" id="{6B737C7B-B116-4338-9DA5-308DD9742E20}"/>
              </a:ext>
            </a:extLst>
          </p:cNvPr>
          <p:cNvSpPr txBox="1"/>
          <p:nvPr/>
        </p:nvSpPr>
        <p:spPr>
          <a:xfrm>
            <a:off x="685610" y="2454725"/>
            <a:ext cx="994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Sharing AP</a:t>
            </a:r>
          </a:p>
        </p:txBody>
      </p:sp>
      <p:cxnSp>
        <p:nvCxnSpPr>
          <p:cNvPr id="26" name="直線矢印コネクタ 46">
            <a:extLst>
              <a:ext uri="{FF2B5EF4-FFF2-40B4-BE49-F238E27FC236}">
                <a16:creationId xmlns:a16="http://schemas.microsoft.com/office/drawing/2014/main" id="{2221D81A-F251-47AE-9CB2-37FB89F1908D}"/>
              </a:ext>
            </a:extLst>
          </p:cNvPr>
          <p:cNvCxnSpPr>
            <a:cxnSpLocks/>
          </p:cNvCxnSpPr>
          <p:nvPr/>
        </p:nvCxnSpPr>
        <p:spPr bwMode="auto">
          <a:xfrm>
            <a:off x="1748339" y="3844239"/>
            <a:ext cx="6579357" cy="243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テキスト ボックス 47">
            <a:extLst>
              <a:ext uri="{FF2B5EF4-FFF2-40B4-BE49-F238E27FC236}">
                <a16:creationId xmlns:a16="http://schemas.microsoft.com/office/drawing/2014/main" id="{C312AEF4-03D6-4D40-8665-F7E8026D54E4}"/>
              </a:ext>
            </a:extLst>
          </p:cNvPr>
          <p:cNvSpPr txBox="1"/>
          <p:nvPr/>
        </p:nvSpPr>
        <p:spPr>
          <a:xfrm>
            <a:off x="641572" y="3671202"/>
            <a:ext cx="942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Shared AP</a:t>
            </a:r>
          </a:p>
        </p:txBody>
      </p:sp>
      <p:cxnSp>
        <p:nvCxnSpPr>
          <p:cNvPr id="28" name="直線矢印コネクタ 52">
            <a:extLst>
              <a:ext uri="{FF2B5EF4-FFF2-40B4-BE49-F238E27FC236}">
                <a16:creationId xmlns:a16="http://schemas.microsoft.com/office/drawing/2014/main" id="{A848BA7E-CA9E-4C37-BB5B-EE50885BE66A}"/>
              </a:ext>
            </a:extLst>
          </p:cNvPr>
          <p:cNvCxnSpPr>
            <a:cxnSpLocks/>
          </p:cNvCxnSpPr>
          <p:nvPr/>
        </p:nvCxnSpPr>
        <p:spPr bwMode="auto">
          <a:xfrm>
            <a:off x="1748337" y="4502878"/>
            <a:ext cx="6579359" cy="86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テキスト ボックス 53">
            <a:extLst>
              <a:ext uri="{FF2B5EF4-FFF2-40B4-BE49-F238E27FC236}">
                <a16:creationId xmlns:a16="http://schemas.microsoft.com/office/drawing/2014/main" id="{D14C777A-C0C9-436D-87B5-5118FB4797A0}"/>
              </a:ext>
            </a:extLst>
          </p:cNvPr>
          <p:cNvSpPr txBox="1"/>
          <p:nvPr/>
        </p:nvSpPr>
        <p:spPr>
          <a:xfrm>
            <a:off x="1014610" y="4350939"/>
            <a:ext cx="528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STAs</a:t>
            </a:r>
            <a:endParaRPr kumimoji="1" lang="ja-JP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正方形/長方形 54">
            <a:extLst>
              <a:ext uri="{FF2B5EF4-FFF2-40B4-BE49-F238E27FC236}">
                <a16:creationId xmlns:a16="http://schemas.microsoft.com/office/drawing/2014/main" id="{E0ED6F4A-4A5E-4DF2-A07B-85FCEA5B248B}"/>
              </a:ext>
            </a:extLst>
          </p:cNvPr>
          <p:cNvSpPr/>
          <p:nvPr/>
        </p:nvSpPr>
        <p:spPr bwMode="auto">
          <a:xfrm>
            <a:off x="1880140" y="2026887"/>
            <a:ext cx="519729" cy="622779"/>
          </a:xfrm>
          <a:prstGeom prst="rect">
            <a:avLst/>
          </a:prstGeom>
          <a:solidFill>
            <a:srgbClr val="14DDF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テキスト ボックス 57">
            <a:extLst>
              <a:ext uri="{FF2B5EF4-FFF2-40B4-BE49-F238E27FC236}">
                <a16:creationId xmlns:a16="http://schemas.microsoft.com/office/drawing/2014/main" id="{0E01F197-7E3B-408D-955F-5C35DA881B94}"/>
              </a:ext>
            </a:extLst>
          </p:cNvPr>
          <p:cNvSpPr txBox="1"/>
          <p:nvPr/>
        </p:nvSpPr>
        <p:spPr>
          <a:xfrm>
            <a:off x="1555306" y="1698655"/>
            <a:ext cx="1194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Coord. Req</a:t>
            </a:r>
            <a:endParaRPr kumimoji="1" lang="ja-JP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正方形/長方形 58">
            <a:extLst>
              <a:ext uri="{FF2B5EF4-FFF2-40B4-BE49-F238E27FC236}">
                <a16:creationId xmlns:a16="http://schemas.microsoft.com/office/drawing/2014/main" id="{3092BF27-7A88-4E57-9B4A-086A6BC6E258}"/>
              </a:ext>
            </a:extLst>
          </p:cNvPr>
          <p:cNvSpPr/>
          <p:nvPr/>
        </p:nvSpPr>
        <p:spPr bwMode="auto">
          <a:xfrm>
            <a:off x="2700006" y="3190981"/>
            <a:ext cx="489227" cy="652492"/>
          </a:xfrm>
          <a:prstGeom prst="rect">
            <a:avLst/>
          </a:prstGeom>
          <a:solidFill>
            <a:srgbClr val="14DDF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テキスト ボックス 61">
            <a:extLst>
              <a:ext uri="{FF2B5EF4-FFF2-40B4-BE49-F238E27FC236}">
                <a16:creationId xmlns:a16="http://schemas.microsoft.com/office/drawing/2014/main" id="{C67AFF3D-A77B-4FD3-99B8-6F1CB0EA130F}"/>
              </a:ext>
            </a:extLst>
          </p:cNvPr>
          <p:cNvSpPr txBox="1"/>
          <p:nvPr/>
        </p:nvSpPr>
        <p:spPr>
          <a:xfrm>
            <a:off x="2269089" y="3868590"/>
            <a:ext cx="1206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Coord. Resp</a:t>
            </a:r>
            <a:endParaRPr kumimoji="1" lang="ja-JP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正方形/長方形 62">
            <a:extLst>
              <a:ext uri="{FF2B5EF4-FFF2-40B4-BE49-F238E27FC236}">
                <a16:creationId xmlns:a16="http://schemas.microsoft.com/office/drawing/2014/main" id="{934F5396-37EF-4264-A62B-F58F9AC1BC60}"/>
              </a:ext>
            </a:extLst>
          </p:cNvPr>
          <p:cNvSpPr/>
          <p:nvPr/>
        </p:nvSpPr>
        <p:spPr bwMode="auto">
          <a:xfrm>
            <a:off x="3550576" y="2013287"/>
            <a:ext cx="595010" cy="622779"/>
          </a:xfrm>
          <a:prstGeom prst="rect">
            <a:avLst/>
          </a:prstGeom>
          <a:solidFill>
            <a:srgbClr val="00EE6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テキスト ボックス 64">
            <a:extLst>
              <a:ext uri="{FF2B5EF4-FFF2-40B4-BE49-F238E27FC236}">
                <a16:creationId xmlns:a16="http://schemas.microsoft.com/office/drawing/2014/main" id="{F034629E-7A5B-4117-925F-6E1607B4B702}"/>
              </a:ext>
            </a:extLst>
          </p:cNvPr>
          <p:cNvSpPr txBox="1"/>
          <p:nvPr/>
        </p:nvSpPr>
        <p:spPr>
          <a:xfrm>
            <a:off x="3164343" y="1698654"/>
            <a:ext cx="1268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Coord. Trigger</a:t>
            </a:r>
            <a:endParaRPr kumimoji="1" lang="ja-JP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正方形/長方形 69">
            <a:extLst>
              <a:ext uri="{FF2B5EF4-FFF2-40B4-BE49-F238E27FC236}">
                <a16:creationId xmlns:a16="http://schemas.microsoft.com/office/drawing/2014/main" id="{F32EB435-17FE-4F1D-9F89-3E28A522E44A}"/>
              </a:ext>
            </a:extLst>
          </p:cNvPr>
          <p:cNvSpPr/>
          <p:nvPr/>
        </p:nvSpPr>
        <p:spPr bwMode="auto">
          <a:xfrm>
            <a:off x="6923035" y="4195072"/>
            <a:ext cx="569388" cy="301518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BA</a:t>
            </a:r>
            <a:endParaRPr kumimoji="0" lang="ja-JP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BE8AB39-FABB-41E7-962F-6D869110C19F}"/>
              </a:ext>
            </a:extLst>
          </p:cNvPr>
          <p:cNvSpPr txBox="1"/>
          <p:nvPr/>
        </p:nvSpPr>
        <p:spPr>
          <a:xfrm>
            <a:off x="876300" y="4810485"/>
            <a:ext cx="7391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altLang="zh-CN" sz="1400" dirty="0"/>
              <a:t>Coord. Req and Coord. Resp: sharing AP asks the shared APs about the coordination information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zh-CN" sz="1400" dirty="0"/>
              <a:t>Coord. Trigger: sharing AP determines whether to apply the coordinated puncturing for the next transmission and  notifies the punctured channel information if coordinated puncturing applied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zh-CN" sz="1400" dirty="0"/>
              <a:t>Coordinated Puncturing transmission: sharing  AP and shared AP transmit the packets according to the puncturing indication included in the Coord. Trigger Frame  </a:t>
            </a:r>
            <a:endParaRPr lang="zh-CN" altLang="en-US" sz="1400" dirty="0"/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8796D4DC-A106-45D7-9078-9DF0639B4A99}"/>
              </a:ext>
            </a:extLst>
          </p:cNvPr>
          <p:cNvSpPr txBox="1"/>
          <p:nvPr/>
        </p:nvSpPr>
        <p:spPr>
          <a:xfrm>
            <a:off x="3298553" y="1320845"/>
            <a:ext cx="254689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latin typeface="+mn-lt"/>
              </a:rPr>
              <a:t>The same operating channel </a:t>
            </a:r>
            <a:endParaRPr lang="zh-CN" altLang="en-US" sz="1600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0EABBD9-9E5B-4B56-9D3F-83C78A7E7D44}"/>
              </a:ext>
            </a:extLst>
          </p:cNvPr>
          <p:cNvSpPr txBox="1"/>
          <p:nvPr/>
        </p:nvSpPr>
        <p:spPr>
          <a:xfrm>
            <a:off x="1935481" y="2926081"/>
            <a:ext cx="16150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Non HT DUP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475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051465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ea typeface="Times New Roman"/>
                <a:cs typeface="Arial"/>
              </a:rPr>
              <a:t>Yanchun</a:t>
            </a:r>
            <a:r>
              <a:rPr lang="en-US" altLang="zh-CN" dirty="0">
                <a:ea typeface="Times New Roman"/>
                <a:cs typeface="Arial"/>
              </a:rPr>
              <a:t> Li</a:t>
            </a:r>
            <a:r>
              <a:rPr lang="en-US" altLang="zh-CN" dirty="0"/>
              <a:t>, 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5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Jul 2025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0337E7A-DE6F-47FF-905F-553BD5D04A1B}"/>
              </a:ext>
            </a:extLst>
          </p:cNvPr>
          <p:cNvSpPr/>
          <p:nvPr/>
        </p:nvSpPr>
        <p:spPr>
          <a:xfrm>
            <a:off x="-1589088" y="7239000"/>
            <a:ext cx="6008687" cy="336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+mn-lt"/>
                <a:ea typeface="微软雅黑" panose="020B0503020204020204" pitchFamily="34" charset="-122"/>
              </a:rPr>
              <a:t>Preamble still arrives at full power(don’t </a:t>
            </a:r>
            <a:r>
              <a:rPr lang="en-US" altLang="zh-CN" dirty="0" err="1">
                <a:latin typeface="+mn-lt"/>
                <a:ea typeface="微软雅黑" panose="020B0503020204020204" pitchFamily="34" charset="-122"/>
              </a:rPr>
              <a:t>precode</a:t>
            </a:r>
            <a:r>
              <a:rPr lang="en-US" altLang="zh-CN" dirty="0">
                <a:latin typeface="+mn-lt"/>
                <a:ea typeface="微软雅黑" panose="020B0503020204020204" pitchFamily="34" charset="-122"/>
              </a:rPr>
              <a:t> on the preamble)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3F95191-E5FD-4D09-950D-DF19820EA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163" y="769421"/>
            <a:ext cx="8054871" cy="532191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Proposed Solution 2</a:t>
            </a:r>
            <a:endParaRPr lang="en-US" dirty="0">
              <a:latin typeface="+mn-lt"/>
            </a:endParaRPr>
          </a:p>
        </p:txBody>
      </p:sp>
      <p:sp>
        <p:nvSpPr>
          <p:cNvPr id="14" name="Rectangle 245">
            <a:extLst>
              <a:ext uri="{FF2B5EF4-FFF2-40B4-BE49-F238E27FC236}">
                <a16:creationId xmlns:a16="http://schemas.microsoft.com/office/drawing/2014/main" id="{2D15D7B0-0D0B-4D1B-B8E6-0F8C5FA2D9A0}"/>
              </a:ext>
            </a:extLst>
          </p:cNvPr>
          <p:cNvSpPr/>
          <p:nvPr/>
        </p:nvSpPr>
        <p:spPr bwMode="auto">
          <a:xfrm>
            <a:off x="4415173" y="2484042"/>
            <a:ext cx="1972499" cy="169213"/>
          </a:xfrm>
          <a:prstGeom prst="rect">
            <a:avLst/>
          </a:prstGeom>
          <a:solidFill>
            <a:srgbClr val="92D050"/>
          </a:solidFill>
          <a:ln>
            <a:solidFill>
              <a:sysClr val="windowText" lastClr="000000"/>
            </a:solidFill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Secondary channel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in use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Rectangle 245">
            <a:extLst>
              <a:ext uri="{FF2B5EF4-FFF2-40B4-BE49-F238E27FC236}">
                <a16:creationId xmlns:a16="http://schemas.microsoft.com/office/drawing/2014/main" id="{68090484-DC41-4845-988B-74A9390F905B}"/>
              </a:ext>
            </a:extLst>
          </p:cNvPr>
          <p:cNvSpPr/>
          <p:nvPr/>
        </p:nvSpPr>
        <p:spPr bwMode="auto">
          <a:xfrm>
            <a:off x="4415173" y="2307765"/>
            <a:ext cx="1972499" cy="169213"/>
          </a:xfrm>
          <a:prstGeom prst="rect">
            <a:avLst/>
          </a:prstGeom>
          <a:solidFill>
            <a:srgbClr val="E9002F">
              <a:lumMod val="20000"/>
              <a:lumOff val="80000"/>
            </a:srgbClr>
          </a:solidFill>
          <a:ln>
            <a:solidFill>
              <a:sysClr val="windowText" lastClr="000000"/>
            </a:solidFill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Primary channel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in use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Rectangle 245">
            <a:extLst>
              <a:ext uri="{FF2B5EF4-FFF2-40B4-BE49-F238E27FC236}">
                <a16:creationId xmlns:a16="http://schemas.microsoft.com/office/drawing/2014/main" id="{E9D44D70-5D54-48D6-9B70-A0A7AEAF71FC}"/>
              </a:ext>
            </a:extLst>
          </p:cNvPr>
          <p:cNvSpPr/>
          <p:nvPr/>
        </p:nvSpPr>
        <p:spPr bwMode="auto">
          <a:xfrm>
            <a:off x="4415173" y="2146878"/>
            <a:ext cx="1972499" cy="169213"/>
          </a:xfrm>
          <a:prstGeom prst="rect">
            <a:avLst/>
          </a:prstGeom>
          <a:solidFill>
            <a:srgbClr val="1D1D1A">
              <a:lumMod val="10000"/>
              <a:lumOff val="90000"/>
            </a:srgbClr>
          </a:solidFill>
          <a:ln w="12700">
            <a:solidFill>
              <a:sysClr val="windowText" lastClr="000000"/>
            </a:solidFill>
            <a:prstDash val="sysDash"/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Unused Channel </a:t>
            </a:r>
            <a:endParaRPr kumimoji="0" lang="en-US" altLang="zh-CN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Rectangle 245">
            <a:extLst>
              <a:ext uri="{FF2B5EF4-FFF2-40B4-BE49-F238E27FC236}">
                <a16:creationId xmlns:a16="http://schemas.microsoft.com/office/drawing/2014/main" id="{C59B4236-973E-40C5-BBED-BBA51C1D6026}"/>
              </a:ext>
            </a:extLst>
          </p:cNvPr>
          <p:cNvSpPr/>
          <p:nvPr/>
        </p:nvSpPr>
        <p:spPr bwMode="auto">
          <a:xfrm>
            <a:off x="4415173" y="3693994"/>
            <a:ext cx="1955178" cy="169213"/>
          </a:xfrm>
          <a:prstGeom prst="rect">
            <a:avLst/>
          </a:prstGeom>
          <a:solidFill>
            <a:srgbClr val="1D1D1A">
              <a:lumMod val="10000"/>
              <a:lumOff val="90000"/>
            </a:srgbClr>
          </a:solidFill>
          <a:ln w="12700">
            <a:solidFill>
              <a:sysClr val="windowText" lastClr="000000"/>
            </a:solidFill>
            <a:prstDash val="sysDash"/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Unused Channel </a:t>
            </a:r>
            <a:endParaRPr kumimoji="0" lang="en-US" altLang="zh-CN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Rectangle 245">
            <a:extLst>
              <a:ext uri="{FF2B5EF4-FFF2-40B4-BE49-F238E27FC236}">
                <a16:creationId xmlns:a16="http://schemas.microsoft.com/office/drawing/2014/main" id="{F4151879-1D02-4030-9C9E-83DF999FD8CF}"/>
              </a:ext>
            </a:extLst>
          </p:cNvPr>
          <p:cNvSpPr/>
          <p:nvPr/>
        </p:nvSpPr>
        <p:spPr bwMode="auto">
          <a:xfrm>
            <a:off x="4415174" y="3357236"/>
            <a:ext cx="1955178" cy="177029"/>
          </a:xfrm>
          <a:prstGeom prst="rect">
            <a:avLst/>
          </a:prstGeom>
          <a:solidFill>
            <a:srgbClr val="E9002F">
              <a:lumMod val="20000"/>
              <a:lumOff val="80000"/>
            </a:srgbClr>
          </a:solidFill>
          <a:ln>
            <a:solidFill>
              <a:sysClr val="windowText" lastClr="000000"/>
            </a:solidFill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Primary channel in use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Rectangle 245">
            <a:extLst>
              <a:ext uri="{FF2B5EF4-FFF2-40B4-BE49-F238E27FC236}">
                <a16:creationId xmlns:a16="http://schemas.microsoft.com/office/drawing/2014/main" id="{E2D88112-33BA-4F38-AC37-BF14EE6F4789}"/>
              </a:ext>
            </a:extLst>
          </p:cNvPr>
          <p:cNvSpPr/>
          <p:nvPr/>
        </p:nvSpPr>
        <p:spPr bwMode="auto">
          <a:xfrm>
            <a:off x="4415173" y="3526449"/>
            <a:ext cx="1955178" cy="169213"/>
          </a:xfrm>
          <a:prstGeom prst="rect">
            <a:avLst/>
          </a:prstGeom>
          <a:solidFill>
            <a:srgbClr val="1D1D1A">
              <a:lumMod val="10000"/>
              <a:lumOff val="90000"/>
            </a:srgbClr>
          </a:solidFill>
          <a:ln w="12700">
            <a:solidFill>
              <a:sysClr val="windowText" lastClr="000000"/>
            </a:solidFill>
            <a:prstDash val="sysDash"/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Unused Channel </a:t>
            </a:r>
            <a:endParaRPr kumimoji="0" lang="en-US" altLang="zh-CN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4" name="直線矢印コネクタ 3">
            <a:extLst>
              <a:ext uri="{FF2B5EF4-FFF2-40B4-BE49-F238E27FC236}">
                <a16:creationId xmlns:a16="http://schemas.microsoft.com/office/drawing/2014/main" id="{D2B8AB40-13A3-4188-BF48-23BE635E0B74}"/>
              </a:ext>
            </a:extLst>
          </p:cNvPr>
          <p:cNvCxnSpPr>
            <a:cxnSpLocks/>
          </p:cNvCxnSpPr>
          <p:nvPr/>
        </p:nvCxnSpPr>
        <p:spPr bwMode="auto">
          <a:xfrm>
            <a:off x="1859981" y="2639655"/>
            <a:ext cx="6467715" cy="100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テキスト ボックス 45">
            <a:extLst>
              <a:ext uri="{FF2B5EF4-FFF2-40B4-BE49-F238E27FC236}">
                <a16:creationId xmlns:a16="http://schemas.microsoft.com/office/drawing/2014/main" id="{6B737C7B-B116-4338-9DA5-308DD9742E20}"/>
              </a:ext>
            </a:extLst>
          </p:cNvPr>
          <p:cNvSpPr txBox="1"/>
          <p:nvPr/>
        </p:nvSpPr>
        <p:spPr>
          <a:xfrm>
            <a:off x="685610" y="2454725"/>
            <a:ext cx="994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Sharing AP</a:t>
            </a:r>
          </a:p>
        </p:txBody>
      </p:sp>
      <p:cxnSp>
        <p:nvCxnSpPr>
          <p:cNvPr id="26" name="直線矢印コネクタ 46">
            <a:extLst>
              <a:ext uri="{FF2B5EF4-FFF2-40B4-BE49-F238E27FC236}">
                <a16:creationId xmlns:a16="http://schemas.microsoft.com/office/drawing/2014/main" id="{2221D81A-F251-47AE-9CB2-37FB89F1908D}"/>
              </a:ext>
            </a:extLst>
          </p:cNvPr>
          <p:cNvCxnSpPr>
            <a:cxnSpLocks/>
          </p:cNvCxnSpPr>
          <p:nvPr/>
        </p:nvCxnSpPr>
        <p:spPr bwMode="auto">
          <a:xfrm>
            <a:off x="1748339" y="3844239"/>
            <a:ext cx="6579357" cy="243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テキスト ボックス 47">
            <a:extLst>
              <a:ext uri="{FF2B5EF4-FFF2-40B4-BE49-F238E27FC236}">
                <a16:creationId xmlns:a16="http://schemas.microsoft.com/office/drawing/2014/main" id="{C312AEF4-03D6-4D40-8665-F7E8026D54E4}"/>
              </a:ext>
            </a:extLst>
          </p:cNvPr>
          <p:cNvSpPr txBox="1"/>
          <p:nvPr/>
        </p:nvSpPr>
        <p:spPr>
          <a:xfrm>
            <a:off x="641572" y="3671202"/>
            <a:ext cx="942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Shared AP</a:t>
            </a:r>
          </a:p>
        </p:txBody>
      </p:sp>
      <p:cxnSp>
        <p:nvCxnSpPr>
          <p:cNvPr id="28" name="直線矢印コネクタ 52">
            <a:extLst>
              <a:ext uri="{FF2B5EF4-FFF2-40B4-BE49-F238E27FC236}">
                <a16:creationId xmlns:a16="http://schemas.microsoft.com/office/drawing/2014/main" id="{A848BA7E-CA9E-4C37-BB5B-EE50885BE66A}"/>
              </a:ext>
            </a:extLst>
          </p:cNvPr>
          <p:cNvCxnSpPr>
            <a:cxnSpLocks/>
          </p:cNvCxnSpPr>
          <p:nvPr/>
        </p:nvCxnSpPr>
        <p:spPr bwMode="auto">
          <a:xfrm>
            <a:off x="1748337" y="4502878"/>
            <a:ext cx="6579359" cy="86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テキスト ボックス 53">
            <a:extLst>
              <a:ext uri="{FF2B5EF4-FFF2-40B4-BE49-F238E27FC236}">
                <a16:creationId xmlns:a16="http://schemas.microsoft.com/office/drawing/2014/main" id="{D14C777A-C0C9-436D-87B5-5118FB4797A0}"/>
              </a:ext>
            </a:extLst>
          </p:cNvPr>
          <p:cNvSpPr txBox="1"/>
          <p:nvPr/>
        </p:nvSpPr>
        <p:spPr>
          <a:xfrm>
            <a:off x="1014610" y="4350939"/>
            <a:ext cx="528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STAs</a:t>
            </a:r>
            <a:endParaRPr kumimoji="1" lang="ja-JP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正方形/長方形 54">
            <a:extLst>
              <a:ext uri="{FF2B5EF4-FFF2-40B4-BE49-F238E27FC236}">
                <a16:creationId xmlns:a16="http://schemas.microsoft.com/office/drawing/2014/main" id="{E0ED6F4A-4A5E-4DF2-A07B-85FCEA5B248B}"/>
              </a:ext>
            </a:extLst>
          </p:cNvPr>
          <p:cNvSpPr/>
          <p:nvPr/>
        </p:nvSpPr>
        <p:spPr bwMode="auto">
          <a:xfrm>
            <a:off x="1880140" y="2006887"/>
            <a:ext cx="519729" cy="642779"/>
          </a:xfrm>
          <a:prstGeom prst="rect">
            <a:avLst/>
          </a:prstGeom>
          <a:solidFill>
            <a:srgbClr val="14DDF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テキスト ボックス 57">
            <a:extLst>
              <a:ext uri="{FF2B5EF4-FFF2-40B4-BE49-F238E27FC236}">
                <a16:creationId xmlns:a16="http://schemas.microsoft.com/office/drawing/2014/main" id="{0E01F197-7E3B-408D-955F-5C35DA881B94}"/>
              </a:ext>
            </a:extLst>
          </p:cNvPr>
          <p:cNvSpPr txBox="1"/>
          <p:nvPr/>
        </p:nvSpPr>
        <p:spPr>
          <a:xfrm>
            <a:off x="1583881" y="1729888"/>
            <a:ext cx="1194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Coord. Req</a:t>
            </a:r>
            <a:endParaRPr kumimoji="1" lang="ja-JP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正方形/長方形 58">
            <a:extLst>
              <a:ext uri="{FF2B5EF4-FFF2-40B4-BE49-F238E27FC236}">
                <a16:creationId xmlns:a16="http://schemas.microsoft.com/office/drawing/2014/main" id="{3092BF27-7A88-4E57-9B4A-086A6BC6E258}"/>
              </a:ext>
            </a:extLst>
          </p:cNvPr>
          <p:cNvSpPr/>
          <p:nvPr/>
        </p:nvSpPr>
        <p:spPr bwMode="auto">
          <a:xfrm>
            <a:off x="2700006" y="3197508"/>
            <a:ext cx="489227" cy="496486"/>
          </a:xfrm>
          <a:prstGeom prst="rect">
            <a:avLst/>
          </a:prstGeom>
          <a:solidFill>
            <a:srgbClr val="14DDF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テキスト ボックス 61">
            <a:extLst>
              <a:ext uri="{FF2B5EF4-FFF2-40B4-BE49-F238E27FC236}">
                <a16:creationId xmlns:a16="http://schemas.microsoft.com/office/drawing/2014/main" id="{C67AFF3D-A77B-4FD3-99B8-6F1CB0EA130F}"/>
              </a:ext>
            </a:extLst>
          </p:cNvPr>
          <p:cNvSpPr txBox="1"/>
          <p:nvPr/>
        </p:nvSpPr>
        <p:spPr>
          <a:xfrm>
            <a:off x="2269089" y="3868590"/>
            <a:ext cx="1206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Coord. Resp</a:t>
            </a:r>
            <a:endParaRPr kumimoji="1" lang="ja-JP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正方形/長方形 62">
            <a:extLst>
              <a:ext uri="{FF2B5EF4-FFF2-40B4-BE49-F238E27FC236}">
                <a16:creationId xmlns:a16="http://schemas.microsoft.com/office/drawing/2014/main" id="{934F5396-37EF-4264-A62B-F58F9AC1BC60}"/>
              </a:ext>
            </a:extLst>
          </p:cNvPr>
          <p:cNvSpPr/>
          <p:nvPr/>
        </p:nvSpPr>
        <p:spPr bwMode="auto">
          <a:xfrm>
            <a:off x="3550576" y="1993287"/>
            <a:ext cx="595010" cy="642779"/>
          </a:xfrm>
          <a:prstGeom prst="rect">
            <a:avLst/>
          </a:prstGeom>
          <a:solidFill>
            <a:srgbClr val="00EE6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テキスト ボックス 64">
            <a:extLst>
              <a:ext uri="{FF2B5EF4-FFF2-40B4-BE49-F238E27FC236}">
                <a16:creationId xmlns:a16="http://schemas.microsoft.com/office/drawing/2014/main" id="{F034629E-7A5B-4117-925F-6E1607B4B702}"/>
              </a:ext>
            </a:extLst>
          </p:cNvPr>
          <p:cNvSpPr txBox="1"/>
          <p:nvPr/>
        </p:nvSpPr>
        <p:spPr>
          <a:xfrm>
            <a:off x="3125546" y="1729888"/>
            <a:ext cx="1268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Coord. Trigger</a:t>
            </a:r>
            <a:endParaRPr kumimoji="1" lang="ja-JP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正方形/長方形 69">
            <a:extLst>
              <a:ext uri="{FF2B5EF4-FFF2-40B4-BE49-F238E27FC236}">
                <a16:creationId xmlns:a16="http://schemas.microsoft.com/office/drawing/2014/main" id="{F32EB435-17FE-4F1D-9F89-3E28A522E44A}"/>
              </a:ext>
            </a:extLst>
          </p:cNvPr>
          <p:cNvSpPr/>
          <p:nvPr/>
        </p:nvSpPr>
        <p:spPr bwMode="auto">
          <a:xfrm>
            <a:off x="6923035" y="4195072"/>
            <a:ext cx="569388" cy="301518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BA</a:t>
            </a:r>
            <a:endParaRPr kumimoji="0" lang="ja-JP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BE8AB39-FABB-41E7-962F-6D869110C19F}"/>
              </a:ext>
            </a:extLst>
          </p:cNvPr>
          <p:cNvSpPr txBox="1"/>
          <p:nvPr/>
        </p:nvSpPr>
        <p:spPr>
          <a:xfrm>
            <a:off x="799811" y="4966572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Overlapped channels can be assigned to BSS center STAs.</a:t>
            </a:r>
          </a:p>
          <a:p>
            <a:r>
              <a:rPr lang="en-US" altLang="zh-CN" sz="1400" dirty="0"/>
              <a:t>Non-overlap channel can be assigned to BSS edge STAs.</a:t>
            </a:r>
            <a:endParaRPr lang="zh-CN" altLang="en-US" sz="1400" dirty="0"/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8796D4DC-A106-45D7-9078-9DF0639B4A99}"/>
              </a:ext>
            </a:extLst>
          </p:cNvPr>
          <p:cNvSpPr txBox="1"/>
          <p:nvPr/>
        </p:nvSpPr>
        <p:spPr>
          <a:xfrm>
            <a:off x="2955829" y="1315048"/>
            <a:ext cx="329257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latin typeface="+mn-lt"/>
              </a:rPr>
              <a:t>Partial overlap operating channels </a:t>
            </a:r>
            <a:endParaRPr lang="zh-CN" altLang="en-US" sz="1600" dirty="0"/>
          </a:p>
        </p:txBody>
      </p:sp>
      <p:sp>
        <p:nvSpPr>
          <p:cNvPr id="41" name="Rectangle 245">
            <a:extLst>
              <a:ext uri="{FF2B5EF4-FFF2-40B4-BE49-F238E27FC236}">
                <a16:creationId xmlns:a16="http://schemas.microsoft.com/office/drawing/2014/main" id="{A1B353BF-BFD6-4E1A-BA2C-B2B75CC6C130}"/>
              </a:ext>
            </a:extLst>
          </p:cNvPr>
          <p:cNvSpPr/>
          <p:nvPr/>
        </p:nvSpPr>
        <p:spPr bwMode="auto">
          <a:xfrm>
            <a:off x="4415173" y="1986397"/>
            <a:ext cx="1972499" cy="169213"/>
          </a:xfrm>
          <a:prstGeom prst="rect">
            <a:avLst/>
          </a:prstGeom>
          <a:solidFill>
            <a:srgbClr val="92D050"/>
          </a:solidFill>
          <a:ln>
            <a:solidFill>
              <a:sysClr val="windowText" lastClr="000000"/>
            </a:solidFill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Secondary channel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in use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Rectangle 245">
            <a:extLst>
              <a:ext uri="{FF2B5EF4-FFF2-40B4-BE49-F238E27FC236}">
                <a16:creationId xmlns:a16="http://schemas.microsoft.com/office/drawing/2014/main" id="{76EA1FF0-5541-457B-AF6C-4036DAF8B872}"/>
              </a:ext>
            </a:extLst>
          </p:cNvPr>
          <p:cNvSpPr/>
          <p:nvPr/>
        </p:nvSpPr>
        <p:spPr bwMode="auto">
          <a:xfrm>
            <a:off x="4415174" y="3197507"/>
            <a:ext cx="1955178" cy="169213"/>
          </a:xfrm>
          <a:prstGeom prst="rect">
            <a:avLst/>
          </a:prstGeom>
          <a:solidFill>
            <a:srgbClr val="92D050"/>
          </a:solidFill>
          <a:ln>
            <a:solidFill>
              <a:sysClr val="windowText" lastClr="000000"/>
            </a:solidFill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Secondary channel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in use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7A83F25-22F2-4BBA-908F-B7E3D33905DB}"/>
              </a:ext>
            </a:extLst>
          </p:cNvPr>
          <p:cNvSpPr txBox="1"/>
          <p:nvPr/>
        </p:nvSpPr>
        <p:spPr>
          <a:xfrm>
            <a:off x="6506833" y="1932084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ch1</a:t>
            </a:r>
            <a:endParaRPr lang="zh-CN" altLang="en-US" dirty="0"/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C40AE05B-C4EB-45F1-AAE3-51F403A41454}"/>
              </a:ext>
            </a:extLst>
          </p:cNvPr>
          <p:cNvSpPr txBox="1"/>
          <p:nvPr/>
        </p:nvSpPr>
        <p:spPr>
          <a:xfrm>
            <a:off x="6506833" y="20952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ch2</a:t>
            </a:r>
            <a:endParaRPr lang="zh-CN" altLang="en-US" dirty="0"/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3547311C-88C6-45A7-A009-9FD2ADA6691C}"/>
              </a:ext>
            </a:extLst>
          </p:cNvPr>
          <p:cNvSpPr txBox="1"/>
          <p:nvPr/>
        </p:nvSpPr>
        <p:spPr>
          <a:xfrm>
            <a:off x="6506833" y="2258316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ch3</a:t>
            </a:r>
            <a:endParaRPr lang="zh-CN" altLang="en-US" dirty="0"/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E503BFD3-84A3-410F-8BBA-96527A0C8826}"/>
              </a:ext>
            </a:extLst>
          </p:cNvPr>
          <p:cNvSpPr txBox="1"/>
          <p:nvPr/>
        </p:nvSpPr>
        <p:spPr>
          <a:xfrm>
            <a:off x="6506833" y="2421432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ch4</a:t>
            </a:r>
            <a:endParaRPr lang="zh-CN" altLang="en-US" dirty="0"/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6C8B9242-6654-4EF5-AC05-A0493C23D1FF}"/>
              </a:ext>
            </a:extLst>
          </p:cNvPr>
          <p:cNvSpPr txBox="1"/>
          <p:nvPr/>
        </p:nvSpPr>
        <p:spPr>
          <a:xfrm>
            <a:off x="6477451" y="3132629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ch1</a:t>
            </a:r>
            <a:endParaRPr lang="zh-CN" altLang="en-US" dirty="0"/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B9615812-5D4C-407C-8CD6-14639BEDB112}"/>
              </a:ext>
            </a:extLst>
          </p:cNvPr>
          <p:cNvSpPr txBox="1"/>
          <p:nvPr/>
        </p:nvSpPr>
        <p:spPr>
          <a:xfrm>
            <a:off x="6477451" y="3295745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ch2</a:t>
            </a:r>
            <a:endParaRPr lang="zh-CN" altLang="en-US" dirty="0"/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FE9C7724-BC3D-4EB8-AD7C-3380B9747FC5}"/>
              </a:ext>
            </a:extLst>
          </p:cNvPr>
          <p:cNvSpPr txBox="1"/>
          <p:nvPr/>
        </p:nvSpPr>
        <p:spPr>
          <a:xfrm>
            <a:off x="6477451" y="3458861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ch3</a:t>
            </a:r>
            <a:endParaRPr lang="zh-CN" altLang="en-US" dirty="0"/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BEF71823-A90E-4AB7-A095-8945BEBCA0BD}"/>
              </a:ext>
            </a:extLst>
          </p:cNvPr>
          <p:cNvSpPr txBox="1"/>
          <p:nvPr/>
        </p:nvSpPr>
        <p:spPr>
          <a:xfrm>
            <a:off x="6477451" y="3621977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70674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Summary</a:t>
            </a:r>
            <a:endParaRPr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3351213"/>
          </a:xfrm>
        </p:spPr>
        <p:txBody>
          <a:bodyPr/>
          <a:lstStyle/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800" kern="1200" dirty="0">
                <a:ea typeface="微软雅黑" panose="020B0503020204020204" pitchFamily="34" charset="-122"/>
              </a:rPr>
              <a:t>We can apply the coordinated puncturing in some scenarios when the APs have different primary channel, which can improve the transmission efficiency and decrease the service latency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800" kern="1200" dirty="0">
                <a:ea typeface="微软雅黑" panose="020B0503020204020204" pitchFamily="34" charset="-122"/>
              </a:rPr>
              <a:t>The coordinated puncturing reuses the MAP framework that has been defined in the </a:t>
            </a:r>
            <a:r>
              <a:rPr lang="en-US" altLang="zh-CN" sz="1800" kern="1200" dirty="0" err="1">
                <a:ea typeface="微软雅黑" panose="020B0503020204020204" pitchFamily="34" charset="-122"/>
              </a:rPr>
              <a:t>TGbn</a:t>
            </a:r>
            <a:r>
              <a:rPr lang="en-US" altLang="zh-CN" sz="1800" kern="1200" dirty="0">
                <a:ea typeface="微软雅黑" panose="020B0503020204020204" pitchFamily="34" charset="-122"/>
              </a:rPr>
              <a:t>, only need a little modification about the interactive information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232027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ea typeface="Times New Roman"/>
                <a:cs typeface="Arial"/>
              </a:rPr>
              <a:t>Yanchun</a:t>
            </a:r>
            <a:r>
              <a:rPr lang="en-US" altLang="zh-CN" dirty="0">
                <a:ea typeface="Times New Roman"/>
                <a:cs typeface="Arial"/>
              </a:rPr>
              <a:t> Li</a:t>
            </a:r>
            <a:r>
              <a:rPr lang="en-US" altLang="zh-CN" dirty="0"/>
              <a:t>, 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6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Jul 2025</a:t>
            </a:r>
          </a:p>
        </p:txBody>
      </p:sp>
    </p:spTree>
    <p:extLst>
      <p:ext uri="{BB962C8B-B14F-4D97-AF65-F5344CB8AC3E}">
        <p14:creationId xmlns:p14="http://schemas.microsoft.com/office/powerpoint/2010/main" val="3567321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E5F4FD-D870-457C-B08A-7CE352476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enable joint operation of the coordinated puncturing and MAP for DBE-capable APs?</a:t>
            </a:r>
          </a:p>
          <a:p>
            <a:pPr lvl="1"/>
            <a:r>
              <a:rPr lang="en-US" altLang="zh-CN" dirty="0"/>
              <a:t>Y</a:t>
            </a:r>
          </a:p>
          <a:p>
            <a:pPr lvl="1"/>
            <a:r>
              <a:rPr lang="en-US" altLang="zh-CN" dirty="0"/>
              <a:t>N</a:t>
            </a:r>
          </a:p>
          <a:p>
            <a:pPr lvl="1"/>
            <a:r>
              <a:rPr lang="en-US" altLang="zh-CN" dirty="0"/>
              <a:t>Abs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2D8F8B5-89D9-45BC-A939-FC246E2E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2027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ea typeface="Times New Roman"/>
                <a:cs typeface="Arial"/>
              </a:rPr>
              <a:t>Yanchun</a:t>
            </a:r>
            <a:r>
              <a:rPr lang="en-US" altLang="zh-CN" dirty="0">
                <a:ea typeface="Times New Roman"/>
                <a:cs typeface="Arial"/>
              </a:rPr>
              <a:t> Li</a:t>
            </a:r>
            <a:r>
              <a:rPr lang="en-US" altLang="zh-CN" dirty="0"/>
              <a:t>,  Huawei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4932A7D-E3B7-4653-91E0-EA3BD34A1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0E8F11A-09AB-436D-9BEF-49871053B7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/>
              <a:t>Jul 2025</a:t>
            </a:r>
          </a:p>
        </p:txBody>
      </p:sp>
      <p:sp>
        <p:nvSpPr>
          <p:cNvPr id="7" name="标题 3">
            <a:extLst>
              <a:ext uri="{FF2B5EF4-FFF2-40B4-BE49-F238E27FC236}">
                <a16:creationId xmlns:a16="http://schemas.microsoft.com/office/drawing/2014/main" id="{9BB23DDF-0BC6-414C-8558-64B54FCD29E6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Straw Poll 1 </a:t>
            </a:r>
            <a:endParaRPr lang="zh-CN" altLang="en-US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4559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  <a:latin typeface="+mn-lt"/>
              </a:rPr>
              <a:t>References</a:t>
            </a:r>
            <a:endParaRPr lang="zh-CN" alt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Times New Roman"/>
                <a:ea typeface="MS Gothic"/>
              </a:rPr>
              <a:t>[1] 11-24/0209r5 Specification Framework for </a:t>
            </a:r>
            <a:r>
              <a:rPr lang="en-US" altLang="ko-KR" sz="1200" dirty="0" err="1">
                <a:latin typeface="Times New Roman"/>
                <a:ea typeface="MS Gothic"/>
              </a:rPr>
              <a:t>TGbn</a:t>
            </a:r>
            <a:endParaRPr lang="en-US" altLang="ko-KR" sz="1200" dirty="0">
              <a:latin typeface="Times New Roman"/>
              <a:ea typeface="MS Gothic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Times New Roman"/>
                <a:ea typeface="MS Gothic"/>
              </a:rPr>
              <a:t>[2] 11-24-0102-00-00bn-multi-ap-coordinated-puncturing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Times New Roman"/>
                <a:ea typeface="MS Gothic"/>
              </a:rPr>
              <a:t>[3] 11-24-1260-01-00bn-further-considerations-on-NPCA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Times New Roman"/>
                <a:ea typeface="MS Gothic"/>
              </a:rPr>
              <a:t>[4] 11-24-1204-00-00bn-coordinated-beamforming-for-11bn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Times New Roman"/>
                <a:ea typeface="MS Gothic"/>
              </a:rPr>
              <a:t>[5] 11-23-1912-00-00bn-coordinated-tdma-procedure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>
                <a:latin typeface="Times New Roman"/>
                <a:ea typeface="MS Gothic"/>
              </a:rPr>
              <a:t>[6] 11-24-0050-00-00bn-coordinated-spatial-reuse-types</a:t>
            </a:r>
            <a:endParaRPr lang="en-US" altLang="ko-KR" sz="1200" dirty="0">
              <a:latin typeface="Times New Roman"/>
              <a:ea typeface="MS Gothic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232027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ea typeface="Times New Roman"/>
                <a:cs typeface="Arial"/>
              </a:rPr>
              <a:t>Yanchun</a:t>
            </a:r>
            <a:r>
              <a:rPr lang="en-US" altLang="zh-CN" dirty="0">
                <a:ea typeface="Times New Roman"/>
                <a:cs typeface="Arial"/>
              </a:rPr>
              <a:t> Li</a:t>
            </a:r>
            <a:r>
              <a:rPr lang="en-US" altLang="zh-CN" dirty="0"/>
              <a:t>, 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8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Jul 2025</a:t>
            </a:r>
          </a:p>
        </p:txBody>
      </p:sp>
    </p:spTree>
    <p:extLst>
      <p:ext uri="{BB962C8B-B14F-4D97-AF65-F5344CB8AC3E}">
        <p14:creationId xmlns:p14="http://schemas.microsoft.com/office/powerpoint/2010/main" val="17873007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108315</TotalTime>
  <Words>655</Words>
  <Application>Microsoft Office PowerPoint</Application>
  <PresentationFormat>全屏显示(4:3)</PresentationFormat>
  <Paragraphs>144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微软雅黑</vt:lpstr>
      <vt:lpstr>Arial</vt:lpstr>
      <vt:lpstr>Times New Roman</vt:lpstr>
      <vt:lpstr>802-11-Submission</vt:lpstr>
      <vt:lpstr>Coordinated Puncturing for MAP</vt:lpstr>
      <vt:lpstr>Introduction</vt:lpstr>
      <vt:lpstr>Motivation</vt:lpstr>
      <vt:lpstr>Proposed Solution 1</vt:lpstr>
      <vt:lpstr>Proposed Solution 2</vt:lpstr>
      <vt:lpstr>Summary</vt:lpstr>
      <vt:lpstr>Straw Poll 1 </vt:lpstr>
      <vt:lpstr>References</vt:lpstr>
    </vt:vector>
  </TitlesOfParts>
  <Company>Stanford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Liyanchun (CTL)</cp:lastModifiedBy>
  <cp:revision>1076</cp:revision>
  <cp:lastPrinted>1998-02-10T13:28:06Z</cp:lastPrinted>
  <dcterms:created xsi:type="dcterms:W3CDTF">2013-11-12T18:41:50Z</dcterms:created>
  <dcterms:modified xsi:type="dcterms:W3CDTF">2025-07-24T10:37:01Z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(3)hRoi45Nws8BUBQ+YeDhEHMced8rzs1uw/0Tw6FHpmVZ0FLj71aSw3RjdRQiPgiD27+ZULrrm
5S7vAZGFdpw9nMhLezyVtA4JAiSEZ+iPFzFNKhYUYCkFg1LZN1iqe6Wcxxfx15GTuXuEgwiC
SAQkYqfyxUyZT9vLedYoLg5qCfcSBeZg1vOOkOOr1iFwEvoi+ZHTbyE1sW562TLRYgyW7T8U
WNfDx/kqzB38/Nw/kq</vt:lpwstr>
  </property>
  <property fmtid="{D5CDD505-2E9C-101B-9397-08002B2CF9AE}" pid="4" name="_2015_ms_pID_7253431">
    <vt:lpwstr>8nJY6qDOcPeL17s9Zs4M11dl2f5hOr3sxxGzJoRKVQL7boRTa21Uxz
3D48+ZLk4tu1IpJi7X67y+opuL5NTlVgToWM6sM5DKwKkezlY2dUm5LHgI2DTJByeK1SrUfO
ormJjFqJQpZm2quKEnH7/a5GjlRWFgyzL1zFBSTyxoMA0YiVprTx8+LYgJwoUHSEVnWtG/t2
HTrSswtve5YEzH35hbNIA/fsdEhY/SDJgGzt</vt:lpwstr>
  </property>
  <property fmtid="{D5CDD505-2E9C-101B-9397-08002B2CF9AE}" pid="5" name="_2015_ms_pID_7253432">
    <vt:lpwstr>1A==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1752195859</vt:lpwstr>
  </property>
</Properties>
</file>