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443" r:id="rId3"/>
    <p:sldId id="425" r:id="rId4"/>
    <p:sldId id="440" r:id="rId5"/>
    <p:sldId id="438" r:id="rId6"/>
    <p:sldId id="448" r:id="rId7"/>
    <p:sldId id="434" r:id="rId8"/>
    <p:sldId id="447" r:id="rId9"/>
    <p:sldId id="42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 id="2" name="Ming Gan" initials="M" lastIdx="7" clrIdx="1">
    <p:extLst>
      <p:ext uri="{19B8F6BF-5375-455C-9EA6-DF929625EA0E}">
        <p15:presenceInfo xmlns:p15="http://schemas.microsoft.com/office/powerpoint/2012/main" userId="Ming Gan" providerId="None"/>
      </p:ext>
    </p:extLst>
  </p:cmAuthor>
  <p:cmAuthor id="3" name="Stephen McCann" initials="SM" lastIdx="2" clrIdx="2">
    <p:extLst>
      <p:ext uri="{19B8F6BF-5375-455C-9EA6-DF929625EA0E}">
        <p15:presenceInfo xmlns:p15="http://schemas.microsoft.com/office/powerpoint/2012/main" userId="S-1-5-21-147214757-305610072-1517763936-7933830" providerId="AD"/>
      </p:ext>
    </p:extLst>
  </p:cmAuthor>
  <p:cmAuthor id="4" name="Yan Xin" initials="YX" lastIdx="4" clrIdx="3">
    <p:extLst>
      <p:ext uri="{19B8F6BF-5375-455C-9EA6-DF929625EA0E}">
        <p15:presenceInfo xmlns:p15="http://schemas.microsoft.com/office/powerpoint/2012/main" userId="Yan Xin" providerId="None"/>
      </p:ext>
    </p:extLst>
  </p:cmAuthor>
  <p:cmAuthor id="5" name="Shimi Shilo (TRC)" initials="SS(" lastIdx="4" clrIdx="4">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FD9491"/>
    <a:srgbClr val="00CC99"/>
    <a:srgbClr val="00B050"/>
    <a:srgbClr val="90FA93"/>
    <a:srgbClr val="FAE690"/>
    <a:srgbClr val="DFB7D9"/>
    <a:srgbClr val="C2C2FE"/>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424" autoAdjust="0"/>
  </p:normalViewPr>
  <p:slideViewPr>
    <p:cSldViewPr>
      <p:cViewPr varScale="1">
        <p:scale>
          <a:sx n="127" d="100"/>
          <a:sy n="127" d="100"/>
        </p:scale>
        <p:origin x="492" y="1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98133" y="175081"/>
            <a:ext cx="22407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4232743" y="8982075"/>
            <a:ext cx="208550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dirty="0"/>
              <a:t>Philip </a:t>
            </a:r>
            <a:r>
              <a:rPr lang="en-US" dirty="0" err="1"/>
              <a:t>Levis</a:t>
            </a:r>
            <a:r>
              <a:rPr lang="en-US" dirty="0"/>
              <a:t>,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dirty="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34566" y="8985250"/>
            <a:ext cx="25471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dirty="0"/>
              <a:t>Philip </a:t>
            </a:r>
            <a:r>
              <a:rPr lang="en-US" dirty="0" err="1"/>
              <a:t>Levis</a:t>
            </a:r>
            <a:r>
              <a:rPr lang="en-US" dirty="0"/>
              <a:t>,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442751" y="264596"/>
            <a:ext cx="1919949" cy="184666"/>
          </a:xfrm>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xfrm>
            <a:off x="3734566" y="8985250"/>
            <a:ext cx="2547172" cy="184666"/>
          </a:xfrm>
          <a:ln/>
        </p:spPr>
        <p:txBody>
          <a:bodyPr/>
          <a:lstStyle/>
          <a:p>
            <a:pPr lvl="4"/>
            <a:r>
              <a:rPr lang="en-US" dirty="0"/>
              <a:t>Philip </a:t>
            </a:r>
            <a:r>
              <a:rPr lang="en-US" dirty="0" err="1"/>
              <a:t>Levis</a:t>
            </a:r>
            <a:r>
              <a:rPr lang="en-US" dirty="0"/>
              <a:t>,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Footer Placeholder 4"/>
          <p:cNvSpPr>
            <a:spLocks noGrp="1"/>
          </p:cNvSpPr>
          <p:nvPr>
            <p:ph type="ftr" sz="quarter" idx="11"/>
          </p:nvPr>
        </p:nvSpPr>
        <p:spPr>
          <a:xfrm>
            <a:off x="7278707" y="6475413"/>
            <a:ext cx="1265218" cy="184666"/>
          </a:xfrm>
        </p:spPr>
        <p:txBody>
          <a:bodyPr/>
          <a:lstStyle>
            <a:lvl1pPr>
              <a:defRPr/>
            </a:lvl1pPr>
          </a:lstStyle>
          <a:p>
            <a:r>
              <a:rPr lang="en-US" altLang="zh-CN" dirty="0"/>
              <a:t>Tony Zeng</a:t>
            </a:r>
            <a:r>
              <a:rPr lang="en-US" dirty="0"/>
              <a:t>,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Jul 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7278707" y="6475413"/>
            <a:ext cx="1265218" cy="184666"/>
          </a:xfrm>
        </p:spPr>
        <p:txBody>
          <a:bodyPr/>
          <a:lstStyle>
            <a:lvl1pPr>
              <a:defRPr/>
            </a:lvl1pPr>
          </a:lstStyle>
          <a:p>
            <a:r>
              <a:rPr lang="en-US" dirty="0"/>
              <a:t>Tony Zeng,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Jul 2025</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7278707" y="6475413"/>
            <a:ext cx="1265218" cy="184666"/>
          </a:xfrm>
        </p:spPr>
        <p:txBody>
          <a:bodyPr/>
          <a:lstStyle>
            <a:lvl1pPr>
              <a:defRPr/>
            </a:lvl1pPr>
          </a:lstStyle>
          <a:p>
            <a:r>
              <a:rPr lang="en-US" dirty="0"/>
              <a:t>Tony Zeng,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Jul 2025</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7278707" y="6475413"/>
            <a:ext cx="1265218" cy="184666"/>
          </a:xfrm>
        </p:spPr>
        <p:txBody>
          <a:bodyPr/>
          <a:lstStyle>
            <a:lvl1pPr>
              <a:defRPr/>
            </a:lvl1pPr>
          </a:lstStyle>
          <a:p>
            <a:r>
              <a:rPr lang="en-US" altLang="zh-CN" dirty="0"/>
              <a:t>Tony Zeng</a:t>
            </a:r>
            <a:r>
              <a:rPr lang="en-US" dirty="0"/>
              <a:t>,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Jul 2025</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sz="quarter" idx="11"/>
          </p:nvPr>
        </p:nvSpPr>
        <p:spPr>
          <a:xfrm>
            <a:off x="7278707" y="6475413"/>
            <a:ext cx="1265218" cy="184666"/>
          </a:xfrm>
        </p:spPr>
        <p:txBody>
          <a:bodyPr/>
          <a:lstStyle>
            <a:lvl1pPr>
              <a:defRPr/>
            </a:lvl1pPr>
          </a:lstStyle>
          <a:p>
            <a:r>
              <a:rPr lang="en-US" altLang="zh-CN" dirty="0"/>
              <a:t>Tony Zeng</a:t>
            </a:r>
            <a:r>
              <a:rPr lang="en-US" dirty="0"/>
              <a:t>,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Jul 2025</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7278707" y="6475413"/>
            <a:ext cx="1265218" cy="184666"/>
          </a:xfrm>
        </p:spPr>
        <p:txBody>
          <a:bodyPr/>
          <a:lstStyle>
            <a:lvl1pPr>
              <a:defRPr/>
            </a:lvl1pPr>
          </a:lstStyle>
          <a:p>
            <a:r>
              <a:rPr lang="en-US" dirty="0"/>
              <a:t>Tony Zeng,  Huawei</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Jul 2025</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a:off x="7278707" y="6475413"/>
            <a:ext cx="1265218" cy="184666"/>
          </a:xfrm>
        </p:spPr>
        <p:txBody>
          <a:bodyPr/>
          <a:lstStyle>
            <a:lvl1pPr>
              <a:defRPr/>
            </a:lvl1pPr>
          </a:lstStyle>
          <a:p>
            <a:r>
              <a:rPr lang="en-US" dirty="0"/>
              <a:t>Tony Zeng,  Huawei</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Jul 2025</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7278707" y="6475413"/>
            <a:ext cx="1265218" cy="184666"/>
          </a:xfrm>
        </p:spPr>
        <p:txBody>
          <a:bodyPr/>
          <a:lstStyle>
            <a:lvl1pPr>
              <a:defRPr/>
            </a:lvl1pPr>
          </a:lstStyle>
          <a:p>
            <a:r>
              <a:rPr lang="en-US" dirty="0"/>
              <a:t>Tony Zeng,  Huawei</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Jul 2025</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278707" y="6475413"/>
            <a:ext cx="1265218" cy="184666"/>
          </a:xfrm>
        </p:spPr>
        <p:txBody>
          <a:bodyPr/>
          <a:lstStyle>
            <a:lvl1pPr>
              <a:defRPr/>
            </a:lvl1pPr>
          </a:lstStyle>
          <a:p>
            <a:r>
              <a:rPr lang="en-US" dirty="0"/>
              <a:t>Tony Zeng,  Huawei</a:t>
            </a:r>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Date Placeholder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Jul 2025</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7278707" y="6475413"/>
            <a:ext cx="1265218" cy="184666"/>
          </a:xfrm>
        </p:spPr>
        <p:txBody>
          <a:bodyPr/>
          <a:lstStyle>
            <a:lvl1pPr>
              <a:defRPr/>
            </a:lvl1pPr>
          </a:lstStyle>
          <a:p>
            <a:r>
              <a:rPr lang="en-US" dirty="0"/>
              <a:t>Tony Zeng,  Huawei</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Jul 2025</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7278707" y="6475413"/>
            <a:ext cx="1265218" cy="184666"/>
          </a:xfrm>
        </p:spPr>
        <p:txBody>
          <a:bodyPr/>
          <a:lstStyle>
            <a:lvl1pPr>
              <a:defRPr/>
            </a:lvl1pPr>
          </a:lstStyle>
          <a:p>
            <a:r>
              <a:rPr lang="en-US" dirty="0"/>
              <a:t>Tony Zeng,  Huawei</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Jul 2025</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a:t>Jul 2025</a:t>
            </a:r>
            <a:endParaRPr lang="en-US" dirty="0"/>
          </a:p>
        </p:txBody>
      </p:sp>
      <p:sp>
        <p:nvSpPr>
          <p:cNvPr id="1029" name="Rectangle 5"/>
          <p:cNvSpPr>
            <a:spLocks noGrp="1" noChangeArrowheads="1"/>
          </p:cNvSpPr>
          <p:nvPr>
            <p:ph type="ftr" sz="quarter" idx="3"/>
          </p:nvPr>
        </p:nvSpPr>
        <p:spPr bwMode="auto">
          <a:xfrm>
            <a:off x="7278707" y="6475413"/>
            <a:ext cx="12652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zh-CN" dirty="0"/>
              <a:t>Tony</a:t>
            </a:r>
            <a:r>
              <a:rPr lang="en-US" dirty="0"/>
              <a:t> </a:t>
            </a:r>
            <a:r>
              <a:rPr lang="en-US" altLang="zh-CN" dirty="0"/>
              <a:t>Zeng</a:t>
            </a:r>
            <a:r>
              <a:rPr lang="en-US" dirty="0"/>
              <a:t>,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04778" y="332601"/>
            <a:ext cx="33407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802.11-25/</a:t>
            </a:r>
            <a:r>
              <a:rPr lang="en-US" altLang="zh-CN" sz="1800" b="1" kern="1200" dirty="0">
                <a:solidFill>
                  <a:schemeClr val="tx1"/>
                </a:solidFill>
                <a:latin typeface="Times New Roman" charset="0"/>
                <a:ea typeface="+mn-ea"/>
                <a:cs typeface="+mn-cs"/>
              </a:rPr>
              <a:t>1288</a:t>
            </a:r>
            <a:r>
              <a:rPr lang="en-US" sz="1800" b="1" kern="1200" dirty="0">
                <a:solidFill>
                  <a:schemeClr val="tx1"/>
                </a:solidFill>
                <a:latin typeface="Times New Roman" charset="0"/>
                <a:ea typeface="+mn-ea"/>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070102" y="6475413"/>
            <a:ext cx="1311898" cy="184666"/>
          </a:xfrm>
        </p:spPr>
        <p:txBody>
          <a:bodyPr/>
          <a:lstStyle/>
          <a:p>
            <a:r>
              <a:rPr lang="en-US" altLang="zh-CN" dirty="0" err="1">
                <a:ea typeface="Times New Roman"/>
                <a:cs typeface="Arial"/>
              </a:rPr>
              <a:t>Yanchun</a:t>
            </a:r>
            <a:r>
              <a:rPr lang="en-US" altLang="zh-CN" dirty="0">
                <a:ea typeface="Times New Roman"/>
                <a:cs typeface="Arial"/>
              </a:rPr>
              <a:t> Li</a:t>
            </a:r>
            <a:r>
              <a:rPr lang="en-US" dirty="0"/>
              <a:t>,  Huawei</a:t>
            </a:r>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457200" y="762000"/>
            <a:ext cx="8305800" cy="762000"/>
          </a:xfrm>
          <a:noFill/>
          <a:ln/>
        </p:spPr>
        <p:txBody>
          <a:bodyPr/>
          <a:lstStyle/>
          <a:p>
            <a:pPr eaLnBrk="1" hangingPunct="1">
              <a:lnSpc>
                <a:spcPct val="120000"/>
              </a:lnSpc>
            </a:pPr>
            <a:r>
              <a:rPr lang="en-US" altLang="zh-CN" sz="2800" dirty="0">
                <a:solidFill>
                  <a:schemeClr val="tx1"/>
                </a:solidFill>
              </a:rPr>
              <a:t>Further consideration about Fairness in MAP</a:t>
            </a:r>
            <a:endParaRPr lang="en-US" sz="2800" dirty="0">
              <a:solidFill>
                <a:schemeClr val="tx1"/>
              </a:solidFill>
            </a:endParaRPr>
          </a:p>
        </p:txBody>
      </p:sp>
      <p:sp>
        <p:nvSpPr>
          <p:cNvPr id="30726" name="Rectangle 6"/>
          <p:cNvSpPr>
            <a:spLocks noGrp="1" noChangeArrowheads="1"/>
          </p:cNvSpPr>
          <p:nvPr>
            <p:ph type="body" idx="1"/>
          </p:nvPr>
        </p:nvSpPr>
        <p:spPr>
          <a:xfrm>
            <a:off x="609600" y="1676400"/>
            <a:ext cx="7772400" cy="381000"/>
          </a:xfrm>
          <a:noFill/>
          <a:ln/>
        </p:spPr>
        <p:txBody>
          <a:bodyPr/>
          <a:lstStyle/>
          <a:p>
            <a:pPr algn="ctr">
              <a:buFontTx/>
              <a:buNone/>
            </a:pPr>
            <a:r>
              <a:rPr lang="en-US" sz="2000" dirty="0"/>
              <a:t>Date: </a:t>
            </a:r>
            <a:r>
              <a:rPr lang="en-US" sz="2000" b="0" dirty="0"/>
              <a:t> 2025-07-23</a:t>
            </a:r>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 </a:t>
            </a:r>
            <a:endParaRPr lang="en-US" sz="2000" dirty="0"/>
          </a:p>
        </p:txBody>
      </p:sp>
      <p:sp>
        <p:nvSpPr>
          <p:cNvPr id="11" name="日期占位符 5"/>
          <p:cNvSpPr>
            <a:spLocks noGrp="1"/>
          </p:cNvSpPr>
          <p:nvPr>
            <p:ph type="dt" sz="half" idx="2"/>
          </p:nvPr>
        </p:nvSpPr>
        <p:spPr>
          <a:xfrm>
            <a:off x="696913" y="332601"/>
            <a:ext cx="827150" cy="276999"/>
          </a:xfrm>
        </p:spPr>
        <p:txBody>
          <a:bodyPr/>
          <a:lstStyle/>
          <a:p>
            <a:r>
              <a:rPr lang="en-US" altLang="zh-CN" dirty="0"/>
              <a:t>Jul 2025</a:t>
            </a:r>
            <a:endParaRPr lang="en-US" dirty="0"/>
          </a:p>
        </p:txBody>
      </p:sp>
      <p:graphicFrame>
        <p:nvGraphicFramePr>
          <p:cNvPr id="10" name="表格 9"/>
          <p:cNvGraphicFramePr>
            <a:graphicFrameLocks noGrp="1"/>
          </p:cNvGraphicFramePr>
          <p:nvPr>
            <p:extLst>
              <p:ext uri="{D42A27DB-BD31-4B8C-83A1-F6EECF244321}">
                <p14:modId xmlns:p14="http://schemas.microsoft.com/office/powerpoint/2010/main" val="1294749867"/>
              </p:ext>
            </p:extLst>
          </p:nvPr>
        </p:nvGraphicFramePr>
        <p:xfrm>
          <a:off x="990600" y="2578723"/>
          <a:ext cx="7543800" cy="3400176"/>
        </p:xfrm>
        <a:graphic>
          <a:graphicData uri="http://schemas.openxmlformats.org/drawingml/2006/table">
            <a:tbl>
              <a:tblPr firstRow="1" bandRow="1">
                <a:tableStyleId>{F5AB1C69-6EDB-4FF4-983F-18BD219EF322}</a:tableStyleId>
              </a:tblPr>
              <a:tblGrid>
                <a:gridCol w="1294999">
                  <a:extLst>
                    <a:ext uri="{9D8B030D-6E8A-4147-A177-3AD203B41FA5}">
                      <a16:colId xmlns:a16="http://schemas.microsoft.com/office/drawing/2014/main" val="20000"/>
                    </a:ext>
                  </a:extLst>
                </a:gridCol>
                <a:gridCol w="980368">
                  <a:extLst>
                    <a:ext uri="{9D8B030D-6E8A-4147-A177-3AD203B41FA5}">
                      <a16:colId xmlns:a16="http://schemas.microsoft.com/office/drawing/2014/main" val="20001"/>
                    </a:ext>
                  </a:extLst>
                </a:gridCol>
                <a:gridCol w="1516911">
                  <a:extLst>
                    <a:ext uri="{9D8B030D-6E8A-4147-A177-3AD203B41FA5}">
                      <a16:colId xmlns:a16="http://schemas.microsoft.com/office/drawing/2014/main" val="20002"/>
                    </a:ext>
                  </a:extLst>
                </a:gridCol>
                <a:gridCol w="1103208">
                  <a:extLst>
                    <a:ext uri="{9D8B030D-6E8A-4147-A177-3AD203B41FA5}">
                      <a16:colId xmlns:a16="http://schemas.microsoft.com/office/drawing/2014/main" val="20003"/>
                    </a:ext>
                  </a:extLst>
                </a:gridCol>
                <a:gridCol w="2648314">
                  <a:extLst>
                    <a:ext uri="{9D8B030D-6E8A-4147-A177-3AD203B41FA5}">
                      <a16:colId xmlns:a16="http://schemas.microsoft.com/office/drawing/2014/main" val="1278544407"/>
                    </a:ext>
                  </a:extLst>
                </a:gridCol>
              </a:tblGrid>
              <a:tr h="275452">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solidFill>
                            <a:schemeClr val="tx1"/>
                          </a:solidFill>
                        </a:rPr>
                        <a:t>Email</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mn-lt"/>
                          <a:ea typeface="Times New Roman"/>
                          <a:cs typeface="Arial"/>
                        </a:rPr>
                        <a:t>Weijie</a:t>
                      </a:r>
                      <a:r>
                        <a:rPr lang="en-US" altLang="zh-CN" sz="1200" dirty="0">
                          <a:latin typeface="+mn-lt"/>
                          <a:ea typeface="Times New Roman"/>
                          <a:cs typeface="Arial"/>
                        </a:rPr>
                        <a:t>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altLang="zh-CN" sz="1200" kern="1200" dirty="0">
                          <a:solidFill>
                            <a:schemeClr val="dk1"/>
                          </a:solidFill>
                          <a:effectLst/>
                          <a:latin typeface="+mn-lt"/>
                          <a:ea typeface="+mn-ea"/>
                          <a:cs typeface="+mn-cs"/>
                        </a:rPr>
                        <a:t>Huawei</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100" dirty="0">
                          <a:latin typeface="+mn-lt"/>
                          <a:ea typeface="Times New Roman"/>
                          <a:cs typeface="Arial"/>
                        </a:rPr>
                        <a:t>wicky.wangweijie@huawei.com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mn-lt"/>
                          <a:ea typeface="Times New Roman"/>
                          <a:cs typeface="Arial"/>
                        </a:rPr>
                        <a:t>Yanchun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100" dirty="0">
                          <a:latin typeface="+mn-lt"/>
                          <a:ea typeface="Times New Roman"/>
                          <a:cs typeface="Arial"/>
                        </a:rPr>
                        <a:t>liyanchun@huawei.com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3496">
                <a:tc>
                  <a:txBody>
                    <a:bodyPr/>
                    <a:lstStyle/>
                    <a:p>
                      <a:pPr marL="0" marR="0" algn="ctr">
                        <a:spcBef>
                          <a:spcPts val="0"/>
                        </a:spcBef>
                        <a:spcAft>
                          <a:spcPts val="0"/>
                        </a:spcAft>
                      </a:pPr>
                      <a:r>
                        <a:rPr lang="en-US" sz="1200" dirty="0">
                          <a:latin typeface="Times New Roman"/>
                          <a:ea typeface="Times New Roman"/>
                          <a:cs typeface="Arial"/>
                        </a:rPr>
                        <a:t>Xin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1100" u="none" dirty="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63496">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200" dirty="0" err="1">
                          <a:latin typeface="+mn-lt"/>
                          <a:ea typeface="Times New Roman"/>
                          <a:cs typeface="Arial"/>
                        </a:rPr>
                        <a:t>Xuming</a:t>
                      </a:r>
                      <a:r>
                        <a:rPr lang="en-US" altLang="zh-CN" sz="1200" baseline="0" dirty="0">
                          <a:latin typeface="+mn-lt"/>
                          <a:ea typeface="Times New Roman"/>
                          <a:cs typeface="Arial"/>
                        </a:rPr>
                        <a:t> Wu</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63496">
                <a:tc>
                  <a:txBody>
                    <a:bodyPr/>
                    <a:lstStyle/>
                    <a:p>
                      <a:pPr marL="0" marR="0" algn="ctr">
                        <a:spcBef>
                          <a:spcPts val="0"/>
                        </a:spcBef>
                        <a:spcAft>
                          <a:spcPts val="0"/>
                        </a:spcAft>
                      </a:pPr>
                      <a:r>
                        <a:rPr lang="en-US" sz="1200" dirty="0">
                          <a:latin typeface="Times New Roman"/>
                          <a:ea typeface="Times New Roman"/>
                          <a:cs typeface="Arial"/>
                        </a:rPr>
                        <a:t>Xiang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63496">
                <a:tc>
                  <a:txBody>
                    <a:bodyPr/>
                    <a:lstStyle/>
                    <a:p>
                      <a:pPr marL="0" marR="0" algn="ctr">
                        <a:spcBef>
                          <a:spcPts val="0"/>
                        </a:spcBef>
                        <a:spcAft>
                          <a:spcPts val="0"/>
                        </a:spcAft>
                      </a:pPr>
                      <a:r>
                        <a:rPr lang="en-US" sz="1200" dirty="0">
                          <a:latin typeface="Times New Roman"/>
                          <a:ea typeface="Times New Roman"/>
                          <a:cs typeface="Arial"/>
                        </a:rPr>
                        <a:t>Ming</a:t>
                      </a:r>
                      <a:r>
                        <a:rPr lang="en-US" sz="1200" baseline="0" dirty="0">
                          <a:latin typeface="Times New Roman"/>
                          <a:ea typeface="Times New Roman"/>
                          <a:cs typeface="Arial"/>
                        </a:rPr>
                        <a:t> 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63496">
                <a:tc>
                  <a:txBody>
                    <a:bodyPr/>
                    <a:lstStyle/>
                    <a:p>
                      <a:pPr marL="0" marR="0" algn="ctr">
                        <a:spcBef>
                          <a:spcPts val="0"/>
                        </a:spcBef>
                        <a:spcAft>
                          <a:spcPts val="0"/>
                        </a:spcAft>
                      </a:pPr>
                      <a:r>
                        <a:rPr lang="en-US" sz="1200" dirty="0" err="1">
                          <a:latin typeface="Times New Roman"/>
                          <a:ea typeface="Times New Roman"/>
                          <a:cs typeface="Arial"/>
                        </a:rPr>
                        <a:t>Guogang</a:t>
                      </a:r>
                      <a:r>
                        <a:rPr lang="en-US" sz="1200" baseline="0" dirty="0">
                          <a:latin typeface="Times New Roman"/>
                          <a:ea typeface="Times New Roman"/>
                          <a:cs typeface="Arial"/>
                        </a:rPr>
                        <a:t>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63496">
                <a:tc>
                  <a:txBody>
                    <a:bodyPr/>
                    <a:lstStyle/>
                    <a:p>
                      <a:pPr marL="0" marR="0" algn="ctr">
                        <a:spcBef>
                          <a:spcPts val="0"/>
                        </a:spcBef>
                        <a:spcAft>
                          <a:spcPts val="0"/>
                        </a:spcAft>
                      </a:pPr>
                      <a:r>
                        <a:rPr lang="en-US" sz="1200" dirty="0" err="1">
                          <a:latin typeface="Times New Roman"/>
                          <a:ea typeface="Times New Roman"/>
                          <a:cs typeface="Arial"/>
                        </a:rPr>
                        <a:t>Yunbo</a:t>
                      </a:r>
                      <a:r>
                        <a:rPr lang="en-US" sz="1200" baseline="0" dirty="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63496">
                <a:tc>
                  <a:txBody>
                    <a:bodyPr/>
                    <a:lstStyle/>
                    <a:p>
                      <a:pPr marL="0" marR="0" algn="ctr">
                        <a:spcBef>
                          <a:spcPts val="0"/>
                        </a:spcBef>
                        <a:spcAft>
                          <a:spcPts val="0"/>
                        </a:spcAft>
                      </a:pPr>
                      <a:r>
                        <a:rPr lang="en-US" sz="1200" dirty="0">
                          <a:latin typeface="Times New Roman"/>
                          <a:ea typeface="Times New Roman"/>
                          <a:cs typeface="Arial"/>
                        </a:rPr>
                        <a:t>Yuchen</a:t>
                      </a:r>
                      <a:r>
                        <a:rPr lang="en-US" sz="1200" baseline="0" dirty="0">
                          <a:latin typeface="Times New Roman"/>
                          <a:ea typeface="Times New Roman"/>
                          <a:cs typeface="Arial"/>
                        </a:rPr>
                        <a:t> 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a:extLst>
              <a:ext uri="{FF2B5EF4-FFF2-40B4-BE49-F238E27FC236}">
                <a16:creationId xmlns:a16="http://schemas.microsoft.com/office/drawing/2014/main" id="{881135C8-B86E-4500-BA0C-699213250A47}"/>
              </a:ext>
            </a:extLst>
          </p:cNvPr>
          <p:cNvSpPr>
            <a:spLocks noGrp="1"/>
          </p:cNvSpPr>
          <p:nvPr>
            <p:ph type="ftr" sz="quarter" idx="11"/>
          </p:nvPr>
        </p:nvSpPr>
        <p:spPr>
          <a:xfrm>
            <a:off x="7232027" y="6475413"/>
            <a:ext cx="1311898" cy="184666"/>
          </a:xfrm>
        </p:spPr>
        <p:txBody>
          <a:bodyPr/>
          <a:lstStyle/>
          <a:p>
            <a:r>
              <a:rPr lang="en-US" altLang="zh-CN" dirty="0" err="1">
                <a:ea typeface="Times New Roman"/>
                <a:cs typeface="Arial"/>
              </a:rPr>
              <a:t>Yanchun</a:t>
            </a:r>
            <a:r>
              <a:rPr lang="en-US" altLang="zh-CN" dirty="0">
                <a:ea typeface="Times New Roman"/>
                <a:cs typeface="Arial"/>
              </a:rPr>
              <a:t> Li</a:t>
            </a:r>
            <a:r>
              <a:rPr lang="en-US" altLang="zh-CN" dirty="0"/>
              <a:t>,  Huawei</a:t>
            </a:r>
          </a:p>
        </p:txBody>
      </p:sp>
      <p:sp>
        <p:nvSpPr>
          <p:cNvPr id="5" name="灯片编号占位符 4">
            <a:extLst>
              <a:ext uri="{FF2B5EF4-FFF2-40B4-BE49-F238E27FC236}">
                <a16:creationId xmlns:a16="http://schemas.microsoft.com/office/drawing/2014/main" id="{6F107160-9FF2-4E76-A49B-3CF82374E8BF}"/>
              </a:ext>
            </a:extLst>
          </p:cNvPr>
          <p:cNvSpPr>
            <a:spLocks noGrp="1"/>
          </p:cNvSpPr>
          <p:nvPr>
            <p:ph type="sldNum" sz="quarter" idx="12"/>
          </p:nvPr>
        </p:nvSpPr>
        <p:spPr/>
        <p:txBody>
          <a:bodyPr/>
          <a:lstStyle/>
          <a:p>
            <a:r>
              <a:rPr lang="en-US"/>
              <a:t>Slide </a:t>
            </a:r>
            <a:fld id="{303B08C7-0CD1-8846-8502-BF7BB64F440C}" type="slidenum">
              <a:rPr lang="en-US" smtClean="0"/>
              <a:pPr/>
              <a:t>2</a:t>
            </a:fld>
            <a:endParaRPr lang="en-US"/>
          </a:p>
        </p:txBody>
      </p:sp>
      <p:sp>
        <p:nvSpPr>
          <p:cNvPr id="6" name="日期占位符 5">
            <a:extLst>
              <a:ext uri="{FF2B5EF4-FFF2-40B4-BE49-F238E27FC236}">
                <a16:creationId xmlns:a16="http://schemas.microsoft.com/office/drawing/2014/main" id="{08BB72C6-6F28-4846-B00D-D536B2F2FE66}"/>
              </a:ext>
            </a:extLst>
          </p:cNvPr>
          <p:cNvSpPr>
            <a:spLocks noGrp="1"/>
          </p:cNvSpPr>
          <p:nvPr>
            <p:ph type="dt" sz="half" idx="2"/>
          </p:nvPr>
        </p:nvSpPr>
        <p:spPr>
          <a:xfrm>
            <a:off x="696913" y="332601"/>
            <a:ext cx="827150" cy="276999"/>
          </a:xfrm>
        </p:spPr>
        <p:txBody>
          <a:bodyPr/>
          <a:lstStyle/>
          <a:p>
            <a:r>
              <a:rPr lang="en-US" altLang="zh-CN" dirty="0"/>
              <a:t>Jul 2025</a:t>
            </a:r>
          </a:p>
        </p:txBody>
      </p:sp>
      <p:sp>
        <p:nvSpPr>
          <p:cNvPr id="9" name="标题 1">
            <a:extLst>
              <a:ext uri="{FF2B5EF4-FFF2-40B4-BE49-F238E27FC236}">
                <a16:creationId xmlns:a16="http://schemas.microsoft.com/office/drawing/2014/main" id="{F5462C19-3BB0-4A25-BDA5-557F3E743616}"/>
              </a:ext>
            </a:extLst>
          </p:cNvPr>
          <p:cNvSpPr>
            <a:spLocks noGrp="1"/>
          </p:cNvSpPr>
          <p:nvPr>
            <p:ph type="title"/>
          </p:nvPr>
        </p:nvSpPr>
        <p:spPr>
          <a:xfrm>
            <a:off x="685800" y="685800"/>
            <a:ext cx="7772400" cy="1066800"/>
          </a:xfrm>
        </p:spPr>
        <p:txBody>
          <a:bodyPr/>
          <a:lstStyle/>
          <a:p>
            <a:r>
              <a:rPr lang="en-US" altLang="zh-CN" dirty="0">
                <a:latin typeface="+mn-lt"/>
              </a:rPr>
              <a:t>Introduction</a:t>
            </a:r>
            <a:endParaRPr lang="zh-CN" altLang="en-US" dirty="0">
              <a:latin typeface="+mn-lt"/>
            </a:endParaRPr>
          </a:p>
        </p:txBody>
      </p:sp>
      <p:sp>
        <p:nvSpPr>
          <p:cNvPr id="7" name="内容占位符 2">
            <a:extLst>
              <a:ext uri="{FF2B5EF4-FFF2-40B4-BE49-F238E27FC236}">
                <a16:creationId xmlns:a16="http://schemas.microsoft.com/office/drawing/2014/main" id="{9D4E09DB-7475-4A5E-93BC-1BD940C793E8}"/>
              </a:ext>
            </a:extLst>
          </p:cNvPr>
          <p:cNvSpPr>
            <a:spLocks noGrp="1"/>
          </p:cNvSpPr>
          <p:nvPr>
            <p:ph idx="1"/>
          </p:nvPr>
        </p:nvSpPr>
        <p:spPr>
          <a:xfrm>
            <a:off x="771525" y="1677135"/>
            <a:ext cx="7772400" cy="4461418"/>
          </a:xfrm>
        </p:spPr>
        <p:txBody>
          <a:bodyPr/>
          <a:lstStyle/>
          <a:p>
            <a:pPr marL="0" indent="0">
              <a:lnSpc>
                <a:spcPct val="150000"/>
              </a:lnSpc>
              <a:buNone/>
            </a:pPr>
            <a:r>
              <a:rPr lang="en-US" altLang="ko-KR" sz="1800" dirty="0" err="1"/>
              <a:t>TGbn</a:t>
            </a:r>
            <a:r>
              <a:rPr lang="en-US" altLang="ko-KR" sz="1800" dirty="0"/>
              <a:t> defined </a:t>
            </a:r>
            <a:r>
              <a:rPr lang="en-US" altLang="zh-CN" sz="1800" dirty="0"/>
              <a:t>a number of Multi-AP coordination schemes share a common Multi-AP (MAP) coordination framework,</a:t>
            </a:r>
            <a:r>
              <a:rPr lang="zh-CN" altLang="en-US" sz="1800" dirty="0"/>
              <a:t> </a:t>
            </a:r>
            <a:r>
              <a:rPr lang="en-US" altLang="zh-CN" sz="1400" dirty="0"/>
              <a:t>C-TDMA, C-SR, C-BF, etc.</a:t>
            </a:r>
          </a:p>
          <a:p>
            <a:pPr marL="0" indent="0">
              <a:lnSpc>
                <a:spcPct val="150000"/>
              </a:lnSpc>
              <a:buNone/>
            </a:pPr>
            <a:r>
              <a:rPr lang="en-US" altLang="zh-CN" sz="1800" dirty="0"/>
              <a:t>Fairness is vital to MAP coordination framework:</a:t>
            </a:r>
          </a:p>
          <a:p>
            <a:pPr>
              <a:lnSpc>
                <a:spcPct val="150000"/>
              </a:lnSpc>
              <a:buFontTx/>
              <a:buChar char="-"/>
            </a:pPr>
            <a:r>
              <a:rPr lang="en-US" altLang="zh-CN" sz="1800" dirty="0"/>
              <a:t>Allow sustainable coordination</a:t>
            </a:r>
          </a:p>
          <a:p>
            <a:pPr>
              <a:lnSpc>
                <a:spcPct val="150000"/>
              </a:lnSpc>
              <a:buFontTx/>
              <a:buChar char="-"/>
            </a:pPr>
            <a:r>
              <a:rPr lang="en-US" altLang="zh-CN" sz="1800" dirty="0"/>
              <a:t>Otherwise, 11bn will degrade to legacy system without MAP.</a:t>
            </a:r>
          </a:p>
          <a:p>
            <a:pPr marL="0" indent="0">
              <a:lnSpc>
                <a:spcPct val="150000"/>
              </a:lnSpc>
              <a:buNone/>
            </a:pPr>
            <a:r>
              <a:rPr lang="en-US" altLang="zh-CN" sz="1800" dirty="0"/>
              <a:t>The main process of MAP coordination includes the following steps</a:t>
            </a:r>
          </a:p>
          <a:p>
            <a:pPr lvl="1">
              <a:lnSpc>
                <a:spcPct val="150000"/>
              </a:lnSpc>
              <a:buFont typeface="Wingdings" panose="05000000000000000000" pitchFamily="2" charset="2"/>
              <a:buChar char="Ø"/>
            </a:pPr>
            <a:r>
              <a:rPr lang="en-US" altLang="zh-CN" sz="1400" dirty="0"/>
              <a:t>Multi-AP setup: select a candidate AP (fair player) to form the candidate AP group</a:t>
            </a:r>
          </a:p>
          <a:p>
            <a:pPr lvl="1">
              <a:lnSpc>
                <a:spcPct val="150000"/>
              </a:lnSpc>
              <a:buFont typeface="Wingdings" panose="05000000000000000000" pitchFamily="2" charset="2"/>
              <a:buChar char="Ø"/>
            </a:pPr>
            <a:r>
              <a:rPr lang="en-US" altLang="zh-CN" sz="1400" dirty="0"/>
              <a:t>Multi-AP coordination interaction: select the coordination AP from the candidate AP group for the next transmission execution. (grant fair pairing opportunities)</a:t>
            </a:r>
          </a:p>
          <a:p>
            <a:pPr lvl="1">
              <a:lnSpc>
                <a:spcPct val="150000"/>
              </a:lnSpc>
              <a:buFont typeface="Wingdings" panose="05000000000000000000" pitchFamily="2" charset="2"/>
              <a:buChar char="Ø"/>
            </a:pPr>
            <a:r>
              <a:rPr lang="en-US" altLang="zh-CN" sz="1400" dirty="0"/>
              <a:t>Multi-AP transmission: execute coordinated transmission. (truthfully channel utilization)</a:t>
            </a:r>
          </a:p>
        </p:txBody>
      </p:sp>
    </p:spTree>
    <p:extLst>
      <p:ext uri="{BB962C8B-B14F-4D97-AF65-F5344CB8AC3E}">
        <p14:creationId xmlns:p14="http://schemas.microsoft.com/office/powerpoint/2010/main" val="1090763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a:xfrm>
            <a:off x="7051465" y="6475413"/>
            <a:ext cx="1311898" cy="184666"/>
          </a:xfrm>
        </p:spPr>
        <p:txBody>
          <a:bodyPr/>
          <a:lstStyle/>
          <a:p>
            <a:r>
              <a:rPr lang="en-US" altLang="zh-CN" dirty="0" err="1">
                <a:ea typeface="Times New Roman"/>
                <a:cs typeface="Arial"/>
              </a:rPr>
              <a:t>Yanchun</a:t>
            </a:r>
            <a:r>
              <a:rPr lang="en-US" altLang="zh-CN" dirty="0">
                <a:ea typeface="Times New Roman"/>
                <a:cs typeface="Arial"/>
              </a:rPr>
              <a:t> Li</a:t>
            </a:r>
            <a:r>
              <a:rPr lang="en-US" altLang="zh-CN" dirty="0"/>
              <a:t>,  Huawei</a:t>
            </a:r>
          </a:p>
        </p:txBody>
      </p:sp>
      <p:sp>
        <p:nvSpPr>
          <p:cNvPr id="5" name="灯片编号占位符 4"/>
          <p:cNvSpPr>
            <a:spLocks noGrp="1"/>
          </p:cNvSpPr>
          <p:nvPr>
            <p:ph type="sldNum" sz="quarter" idx="12"/>
          </p:nvPr>
        </p:nvSpPr>
        <p:spPr>
          <a:xfrm>
            <a:off x="4393695" y="6475413"/>
            <a:ext cx="432811" cy="184666"/>
          </a:xfrm>
        </p:spPr>
        <p:txBody>
          <a:bodyPr/>
          <a:lstStyle/>
          <a:p>
            <a:r>
              <a:rPr lang="en-US">
                <a:latin typeface="+mn-lt"/>
              </a:rPr>
              <a:t>Slide </a:t>
            </a:r>
            <a:fld id="{303B08C7-0CD1-8846-8502-BF7BB64F440C}" type="slidenum">
              <a:rPr lang="en-US" smtClean="0">
                <a:latin typeface="+mn-lt"/>
              </a:rPr>
              <a:pPr/>
              <a:t>3</a:t>
            </a:fld>
            <a:endParaRPr lang="en-US">
              <a:latin typeface="+mn-lt"/>
            </a:endParaRPr>
          </a:p>
        </p:txBody>
      </p:sp>
      <p:sp>
        <p:nvSpPr>
          <p:cNvPr id="6" name="日期占位符 5"/>
          <p:cNvSpPr>
            <a:spLocks noGrp="1"/>
          </p:cNvSpPr>
          <p:nvPr>
            <p:ph type="dt" sz="half" idx="2"/>
          </p:nvPr>
        </p:nvSpPr>
        <p:spPr>
          <a:xfrm>
            <a:off x="696913" y="332601"/>
            <a:ext cx="827150" cy="276999"/>
          </a:xfrm>
        </p:spPr>
        <p:txBody>
          <a:bodyPr/>
          <a:lstStyle/>
          <a:p>
            <a:r>
              <a:rPr lang="en-US" altLang="zh-CN" dirty="0">
                <a:latin typeface="+mn-lt"/>
              </a:rPr>
              <a:t>Jul 2025</a:t>
            </a:r>
          </a:p>
        </p:txBody>
      </p:sp>
      <p:sp>
        <p:nvSpPr>
          <p:cNvPr id="15" name="Title 1">
            <a:extLst>
              <a:ext uri="{FF2B5EF4-FFF2-40B4-BE49-F238E27FC236}">
                <a16:creationId xmlns:a16="http://schemas.microsoft.com/office/drawing/2014/main" id="{6F06171F-53D2-4EA7-A6DB-4BE69006B507}"/>
              </a:ext>
            </a:extLst>
          </p:cNvPr>
          <p:cNvSpPr>
            <a:spLocks noGrp="1"/>
          </p:cNvSpPr>
          <p:nvPr>
            <p:ph type="title"/>
          </p:nvPr>
        </p:nvSpPr>
        <p:spPr>
          <a:xfrm>
            <a:off x="685800" y="685801"/>
            <a:ext cx="7770813" cy="838200"/>
          </a:xfrm>
        </p:spPr>
        <p:txBody>
          <a:bodyPr/>
          <a:lstStyle/>
          <a:p>
            <a:r>
              <a:rPr lang="en-US" altLang="zh-CN" dirty="0">
                <a:latin typeface="+mn-lt"/>
              </a:rPr>
              <a:t>Problems of </a:t>
            </a:r>
            <a:r>
              <a:rPr lang="en-US" dirty="0">
                <a:latin typeface="+mn-lt"/>
              </a:rPr>
              <a:t>MAP</a:t>
            </a:r>
          </a:p>
        </p:txBody>
      </p:sp>
      <p:sp>
        <p:nvSpPr>
          <p:cNvPr id="2" name="矩形 1">
            <a:extLst>
              <a:ext uri="{FF2B5EF4-FFF2-40B4-BE49-F238E27FC236}">
                <a16:creationId xmlns:a16="http://schemas.microsoft.com/office/drawing/2014/main" id="{A0337E7A-DE6F-47FF-905F-553BD5D04A1B}"/>
              </a:ext>
            </a:extLst>
          </p:cNvPr>
          <p:cNvSpPr/>
          <p:nvPr/>
        </p:nvSpPr>
        <p:spPr>
          <a:xfrm>
            <a:off x="-1589088" y="7239000"/>
            <a:ext cx="6008687" cy="336695"/>
          </a:xfrm>
          <a:prstGeom prst="rect">
            <a:avLst/>
          </a:prstGeom>
        </p:spPr>
        <p:txBody>
          <a:bodyPr wrap="square">
            <a:spAutoFit/>
          </a:bodyPr>
          <a:lstStyle/>
          <a:p>
            <a:pPr marL="285750" indent="-285750">
              <a:lnSpc>
                <a:spcPct val="150000"/>
              </a:lnSpc>
              <a:buFont typeface="Arial" panose="020B0604020202020204" pitchFamily="34" charset="0"/>
              <a:buChar char="•"/>
            </a:pPr>
            <a:r>
              <a:rPr lang="en-US" altLang="zh-CN" dirty="0">
                <a:latin typeface="+mn-lt"/>
                <a:ea typeface="微软雅黑" panose="020B0503020204020204" pitchFamily="34" charset="-122"/>
              </a:rPr>
              <a:t>Preamble still arrives at full power(don’t </a:t>
            </a:r>
            <a:r>
              <a:rPr lang="en-US" altLang="zh-CN" dirty="0" err="1">
                <a:latin typeface="+mn-lt"/>
                <a:ea typeface="微软雅黑" panose="020B0503020204020204" pitchFamily="34" charset="-122"/>
              </a:rPr>
              <a:t>precode</a:t>
            </a:r>
            <a:r>
              <a:rPr lang="en-US" altLang="zh-CN" dirty="0">
                <a:latin typeface="+mn-lt"/>
                <a:ea typeface="微软雅黑" panose="020B0503020204020204" pitchFamily="34" charset="-122"/>
              </a:rPr>
              <a:t> on the preamble)</a:t>
            </a:r>
          </a:p>
        </p:txBody>
      </p:sp>
      <p:sp>
        <p:nvSpPr>
          <p:cNvPr id="3" name="文本框 2">
            <a:extLst>
              <a:ext uri="{FF2B5EF4-FFF2-40B4-BE49-F238E27FC236}">
                <a16:creationId xmlns:a16="http://schemas.microsoft.com/office/drawing/2014/main" id="{614FB007-F3E3-44AD-BC1C-9D6CE17B31D1}"/>
              </a:ext>
            </a:extLst>
          </p:cNvPr>
          <p:cNvSpPr txBox="1"/>
          <p:nvPr/>
        </p:nvSpPr>
        <p:spPr>
          <a:xfrm>
            <a:off x="838199" y="2010993"/>
            <a:ext cx="7618413" cy="2462213"/>
          </a:xfrm>
          <a:prstGeom prst="rect">
            <a:avLst/>
          </a:prstGeom>
          <a:noFill/>
        </p:spPr>
        <p:txBody>
          <a:bodyPr wrap="square" rtlCol="0">
            <a:spAutoFit/>
          </a:bodyPr>
          <a:lstStyle/>
          <a:p>
            <a:pPr marL="0" lvl="1"/>
            <a:r>
              <a:rPr lang="en-US" altLang="zh-CN" sz="1600" dirty="0"/>
              <a:t>Most of the proposals about MAP focus on the MAP framework and process based on the friendly coordination between the APs, which take less considerations about the abnormal cases as the following shows</a:t>
            </a:r>
          </a:p>
          <a:p>
            <a:pPr marL="457200" lvl="2"/>
            <a:r>
              <a:rPr lang="en-US" altLang="zh-CN" sz="1400" dirty="0"/>
              <a:t>Case 1: Not grant fair pairing opportunities: Some AP only acts as shared AP but not sharing AP</a:t>
            </a:r>
          </a:p>
          <a:p>
            <a:pPr marL="457200" lvl="2"/>
            <a:r>
              <a:rPr lang="en-US" altLang="zh-CN" sz="1400" dirty="0"/>
              <a:t>Case 2: Not truthfully channel utilization: the shared AP feedbacks there are some packets to send during the Multi-AP coordination interaction but nothing to send for the next transmission in fact</a:t>
            </a:r>
          </a:p>
          <a:p>
            <a:pPr marL="285750" lvl="1" indent="-285750">
              <a:buFont typeface="Wingdings" panose="05000000000000000000" pitchFamily="2" charset="2"/>
              <a:buChar char="Ø"/>
            </a:pPr>
            <a:endParaRPr lang="en-US" altLang="zh-CN" sz="1600" dirty="0"/>
          </a:p>
          <a:p>
            <a:pPr marL="0" lvl="1"/>
            <a:r>
              <a:rPr lang="en-US" altLang="zh-CN" sz="1600" dirty="0"/>
              <a:t>In this contribution, we propose some solutions to deal with the above problems to improve the fairness and efficiency of MAP</a:t>
            </a:r>
          </a:p>
          <a:p>
            <a:pPr marL="0" lvl="1"/>
            <a:endParaRPr lang="en-US" altLang="zh-CN" sz="1600" dirty="0"/>
          </a:p>
        </p:txBody>
      </p:sp>
    </p:spTree>
    <p:extLst>
      <p:ext uri="{BB962C8B-B14F-4D97-AF65-F5344CB8AC3E}">
        <p14:creationId xmlns:p14="http://schemas.microsoft.com/office/powerpoint/2010/main" val="4223541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a:xfrm>
            <a:off x="7232027" y="6475413"/>
            <a:ext cx="1311898" cy="184666"/>
          </a:xfrm>
        </p:spPr>
        <p:txBody>
          <a:bodyPr/>
          <a:lstStyle/>
          <a:p>
            <a:r>
              <a:rPr lang="en-US" altLang="zh-CN" dirty="0" err="1">
                <a:latin typeface="+mn-ea"/>
                <a:cs typeface="Arial"/>
              </a:rPr>
              <a:t>Yanchun</a:t>
            </a:r>
            <a:r>
              <a:rPr lang="en-US" altLang="zh-CN" dirty="0">
                <a:latin typeface="+mn-ea"/>
                <a:cs typeface="Arial"/>
              </a:rPr>
              <a:t> Li</a:t>
            </a:r>
            <a:r>
              <a:rPr lang="en-US" altLang="zh-CN" dirty="0">
                <a:latin typeface="+mn-ea"/>
              </a:rPr>
              <a:t>,  Huawei</a:t>
            </a:r>
          </a:p>
        </p:txBody>
      </p:sp>
      <p:sp>
        <p:nvSpPr>
          <p:cNvPr id="5" name="灯片编号占位符 4"/>
          <p:cNvSpPr>
            <a:spLocks noGrp="1"/>
          </p:cNvSpPr>
          <p:nvPr>
            <p:ph type="sldNum" sz="quarter" idx="12"/>
          </p:nvPr>
        </p:nvSpPr>
        <p:spPr>
          <a:xfrm>
            <a:off x="4286294" y="6475413"/>
            <a:ext cx="647613" cy="276999"/>
          </a:xfrm>
        </p:spPr>
        <p:txBody>
          <a:bodyPr/>
          <a:lstStyle/>
          <a:p>
            <a:r>
              <a:rPr lang="en-US" sz="1800">
                <a:latin typeface="+mn-ea"/>
              </a:rPr>
              <a:t>Slide </a:t>
            </a:r>
            <a:fld id="{303B08C7-0CD1-8846-8502-BF7BB64F440C}" type="slidenum">
              <a:rPr lang="en-US" sz="1800" smtClean="0">
                <a:latin typeface="+mn-ea"/>
              </a:rPr>
              <a:pPr/>
              <a:t>4</a:t>
            </a:fld>
            <a:endParaRPr lang="en-US" sz="1800">
              <a:latin typeface="+mn-ea"/>
            </a:endParaRPr>
          </a:p>
        </p:txBody>
      </p:sp>
      <p:sp>
        <p:nvSpPr>
          <p:cNvPr id="6" name="日期占位符 5"/>
          <p:cNvSpPr>
            <a:spLocks noGrp="1"/>
          </p:cNvSpPr>
          <p:nvPr>
            <p:ph type="dt" sz="half" idx="2"/>
          </p:nvPr>
        </p:nvSpPr>
        <p:spPr>
          <a:xfrm>
            <a:off x="696913" y="332601"/>
            <a:ext cx="827150" cy="276999"/>
          </a:xfrm>
        </p:spPr>
        <p:txBody>
          <a:bodyPr/>
          <a:lstStyle/>
          <a:p>
            <a:r>
              <a:rPr lang="en-US" altLang="zh-CN" dirty="0">
                <a:latin typeface="+mn-ea"/>
              </a:rPr>
              <a:t>Jul 2025</a:t>
            </a:r>
          </a:p>
        </p:txBody>
      </p:sp>
      <p:sp>
        <p:nvSpPr>
          <p:cNvPr id="10" name="标题 7">
            <a:extLst>
              <a:ext uri="{FF2B5EF4-FFF2-40B4-BE49-F238E27FC236}">
                <a16:creationId xmlns:a16="http://schemas.microsoft.com/office/drawing/2014/main" id="{E51CF9AD-6888-41E3-952F-CCFB9B88A648}"/>
              </a:ext>
            </a:extLst>
          </p:cNvPr>
          <p:cNvSpPr>
            <a:spLocks noGrp="1"/>
          </p:cNvSpPr>
          <p:nvPr>
            <p:ph type="title"/>
          </p:nvPr>
        </p:nvSpPr>
        <p:spPr>
          <a:xfrm>
            <a:off x="1131329" y="1120170"/>
            <a:ext cx="7081712" cy="1066800"/>
          </a:xfrm>
        </p:spPr>
        <p:txBody>
          <a:bodyPr/>
          <a:lstStyle/>
          <a:p>
            <a:r>
              <a:rPr lang="en-US" altLang="zh-CN" dirty="0">
                <a:latin typeface="+mn-ea"/>
                <a:ea typeface="+mn-ea"/>
              </a:rPr>
              <a:t>Case 1—</a:t>
            </a:r>
            <a:r>
              <a:rPr lang="en-US" altLang="zh-CN" sz="3200" dirty="0"/>
              <a:t>Ensure to grant fair pairing opportunities</a:t>
            </a:r>
            <a:endParaRPr lang="zh-CN" altLang="en-US" dirty="0">
              <a:latin typeface="+mn-ea"/>
              <a:ea typeface="+mn-ea"/>
            </a:endParaRPr>
          </a:p>
        </p:txBody>
      </p:sp>
      <p:sp>
        <p:nvSpPr>
          <p:cNvPr id="81" name="テキスト ボックス 45">
            <a:extLst>
              <a:ext uri="{FF2B5EF4-FFF2-40B4-BE49-F238E27FC236}">
                <a16:creationId xmlns:a16="http://schemas.microsoft.com/office/drawing/2014/main" id="{8322870E-0E6D-47E5-B556-B65E96866F0A}"/>
              </a:ext>
            </a:extLst>
          </p:cNvPr>
          <p:cNvSpPr txBox="1"/>
          <p:nvPr/>
        </p:nvSpPr>
        <p:spPr>
          <a:xfrm>
            <a:off x="1534061" y="3023929"/>
            <a:ext cx="705831" cy="215444"/>
          </a:xfrm>
          <a:prstGeom prst="rect">
            <a:avLst/>
          </a:prstGeom>
          <a:noFill/>
        </p:spPr>
        <p:txBody>
          <a:bodyPr wrap="square" rtlCol="0" anchor="ctr" anchorCtr="0">
            <a:spAutoFit/>
          </a:bodyPr>
          <a:lstStyle/>
          <a:p>
            <a:pPr algn="ctr" defTabSz="914478" eaLnBrk="1" fontAlgn="auto" hangingPunct="1">
              <a:spcBef>
                <a:spcPts val="0"/>
              </a:spcBef>
              <a:spcAft>
                <a:spcPts val="0"/>
              </a:spcAft>
            </a:pPr>
            <a:r>
              <a:rPr kumimoji="1" lang="en-US" altLang="zh-CN" sz="800" dirty="0">
                <a:solidFill>
                  <a:srgbClr val="1D1D1A"/>
                </a:solidFill>
                <a:latin typeface="微软雅黑" panose="020B0503020204020204" pitchFamily="34" charset="-122"/>
                <a:ea typeface="微软雅黑" panose="020B0503020204020204" pitchFamily="34" charset="-122"/>
              </a:rPr>
              <a:t>AP1</a:t>
            </a:r>
            <a:endParaRPr kumimoji="1" lang="ja-JP" altLang="en-US" sz="800" dirty="0">
              <a:solidFill>
                <a:srgbClr val="1D1D1A"/>
              </a:solidFill>
              <a:latin typeface="微软雅黑" panose="020B0503020204020204" pitchFamily="34" charset="-122"/>
              <a:ea typeface="微软雅黑" panose="020B0503020204020204" pitchFamily="34" charset="-122"/>
            </a:endParaRPr>
          </a:p>
        </p:txBody>
      </p:sp>
      <p:cxnSp>
        <p:nvCxnSpPr>
          <p:cNvPr id="82" name="直線矢印コネクタ 3">
            <a:extLst>
              <a:ext uri="{FF2B5EF4-FFF2-40B4-BE49-F238E27FC236}">
                <a16:creationId xmlns:a16="http://schemas.microsoft.com/office/drawing/2014/main" id="{07FB0694-BC36-45CD-8CD0-CA9E637B93D9}"/>
              </a:ext>
            </a:extLst>
          </p:cNvPr>
          <p:cNvCxnSpPr>
            <a:cxnSpLocks/>
          </p:cNvCxnSpPr>
          <p:nvPr/>
        </p:nvCxnSpPr>
        <p:spPr bwMode="auto">
          <a:xfrm flipV="1">
            <a:off x="2285781" y="3097666"/>
            <a:ext cx="5283082" cy="18477"/>
          </a:xfrm>
          <a:prstGeom prst="straightConnector1">
            <a:avLst/>
          </a:prstGeom>
          <a:solidFill>
            <a:srgbClr val="C7000A"/>
          </a:solidFill>
          <a:ln w="12700" cap="flat" cmpd="sng" algn="ctr">
            <a:solidFill>
              <a:srgbClr val="1D1D1A"/>
            </a:solidFill>
            <a:prstDash val="solid"/>
            <a:round/>
            <a:headEnd type="none" w="sm" len="sm"/>
            <a:tailEnd type="triangle"/>
          </a:ln>
          <a:effectLst/>
        </p:spPr>
      </p:cxnSp>
      <p:cxnSp>
        <p:nvCxnSpPr>
          <p:cNvPr id="83" name="直線矢印コネクタ 52">
            <a:extLst>
              <a:ext uri="{FF2B5EF4-FFF2-40B4-BE49-F238E27FC236}">
                <a16:creationId xmlns:a16="http://schemas.microsoft.com/office/drawing/2014/main" id="{5982F6AD-01E9-4BBB-8284-D8C8929989B9}"/>
              </a:ext>
            </a:extLst>
          </p:cNvPr>
          <p:cNvCxnSpPr>
            <a:cxnSpLocks/>
          </p:cNvCxnSpPr>
          <p:nvPr/>
        </p:nvCxnSpPr>
        <p:spPr bwMode="auto">
          <a:xfrm flipV="1">
            <a:off x="2295207" y="3916245"/>
            <a:ext cx="5320791" cy="18118"/>
          </a:xfrm>
          <a:prstGeom prst="straightConnector1">
            <a:avLst/>
          </a:prstGeom>
          <a:solidFill>
            <a:srgbClr val="C7000A"/>
          </a:solidFill>
          <a:ln w="12700" cap="flat" cmpd="sng" algn="ctr">
            <a:solidFill>
              <a:srgbClr val="1D1D1A"/>
            </a:solidFill>
            <a:prstDash val="solid"/>
            <a:round/>
            <a:headEnd type="none" w="sm" len="sm"/>
            <a:tailEnd type="triangle"/>
          </a:ln>
          <a:effectLst/>
        </p:spPr>
      </p:cxnSp>
      <p:sp>
        <p:nvSpPr>
          <p:cNvPr id="84" name="正方形/長方形 54">
            <a:extLst>
              <a:ext uri="{FF2B5EF4-FFF2-40B4-BE49-F238E27FC236}">
                <a16:creationId xmlns:a16="http://schemas.microsoft.com/office/drawing/2014/main" id="{6B6F7CCF-64F0-4EC0-AC08-391C0D90B7AF}"/>
              </a:ext>
            </a:extLst>
          </p:cNvPr>
          <p:cNvSpPr/>
          <p:nvPr/>
        </p:nvSpPr>
        <p:spPr bwMode="auto">
          <a:xfrm>
            <a:off x="2403678" y="2835477"/>
            <a:ext cx="386612" cy="280664"/>
          </a:xfrm>
          <a:prstGeom prst="rect">
            <a:avLst/>
          </a:prstGeom>
          <a:solidFill>
            <a:srgbClr val="F4A100">
              <a:lumMod val="40000"/>
              <a:lumOff val="60000"/>
            </a:srgb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Data</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85" name="テキスト ボックス 53">
            <a:extLst>
              <a:ext uri="{FF2B5EF4-FFF2-40B4-BE49-F238E27FC236}">
                <a16:creationId xmlns:a16="http://schemas.microsoft.com/office/drawing/2014/main" id="{5BB0D250-D270-42B3-A5FD-42C7F646334D}"/>
              </a:ext>
            </a:extLst>
          </p:cNvPr>
          <p:cNvSpPr txBox="1"/>
          <p:nvPr/>
        </p:nvSpPr>
        <p:spPr>
          <a:xfrm>
            <a:off x="1706969" y="3812336"/>
            <a:ext cx="380232" cy="215444"/>
          </a:xfrm>
          <a:prstGeom prst="rect">
            <a:avLst/>
          </a:prstGeom>
          <a:noFill/>
        </p:spPr>
        <p:txBody>
          <a:bodyPr wrap="none" rtlCol="0" anchor="ctr" anchorCtr="0">
            <a:spAutoFit/>
          </a:bodyPr>
          <a:lstStyle/>
          <a:p>
            <a:pPr algn="ctr" defTabSz="914478" eaLnBrk="1" fontAlgn="auto" hangingPunct="1">
              <a:spcBef>
                <a:spcPts val="0"/>
              </a:spcBef>
              <a:spcAft>
                <a:spcPts val="0"/>
              </a:spcAft>
            </a:pPr>
            <a:r>
              <a:rPr kumimoji="1" lang="en-US" altLang="ja-JP" sz="800" dirty="0">
                <a:solidFill>
                  <a:srgbClr val="1D1D1A"/>
                </a:solidFill>
                <a:latin typeface="微软雅黑" panose="020B0503020204020204" pitchFamily="34" charset="-122"/>
                <a:ea typeface="微软雅黑" panose="020B0503020204020204" pitchFamily="34" charset="-122"/>
              </a:rPr>
              <a:t>AP2</a:t>
            </a:r>
            <a:endParaRPr kumimoji="1" lang="ja-JP" altLang="en-US" sz="800" dirty="0">
              <a:solidFill>
                <a:srgbClr val="1D1D1A"/>
              </a:solidFill>
              <a:latin typeface="微软雅黑" panose="020B0503020204020204" pitchFamily="34" charset="-122"/>
              <a:ea typeface="微软雅黑" panose="020B0503020204020204" pitchFamily="34" charset="-122"/>
            </a:endParaRPr>
          </a:p>
        </p:txBody>
      </p:sp>
      <p:cxnSp>
        <p:nvCxnSpPr>
          <p:cNvPr id="86" name="直接连接符 85">
            <a:extLst>
              <a:ext uri="{FF2B5EF4-FFF2-40B4-BE49-F238E27FC236}">
                <a16:creationId xmlns:a16="http://schemas.microsoft.com/office/drawing/2014/main" id="{DB3B8F15-9B83-4538-9D6C-B45E8D442CF2}"/>
              </a:ext>
            </a:extLst>
          </p:cNvPr>
          <p:cNvCxnSpPr>
            <a:cxnSpLocks/>
          </p:cNvCxnSpPr>
          <p:nvPr/>
        </p:nvCxnSpPr>
        <p:spPr>
          <a:xfrm>
            <a:off x="3526896" y="2631780"/>
            <a:ext cx="0" cy="1952498"/>
          </a:xfrm>
          <a:prstGeom prst="line">
            <a:avLst/>
          </a:prstGeom>
          <a:noFill/>
          <a:ln w="19050" cap="flat" cmpd="sng" algn="ctr">
            <a:solidFill>
              <a:srgbClr val="1D1D1A"/>
            </a:solidFill>
            <a:prstDash val="dash"/>
            <a:miter lim="800000"/>
          </a:ln>
          <a:effectLst/>
        </p:spPr>
      </p:cxnSp>
      <p:cxnSp>
        <p:nvCxnSpPr>
          <p:cNvPr id="87" name="直接连接符 86">
            <a:extLst>
              <a:ext uri="{FF2B5EF4-FFF2-40B4-BE49-F238E27FC236}">
                <a16:creationId xmlns:a16="http://schemas.microsoft.com/office/drawing/2014/main" id="{B6F73430-28AF-4A97-BC79-F84487015B4D}"/>
              </a:ext>
            </a:extLst>
          </p:cNvPr>
          <p:cNvCxnSpPr>
            <a:cxnSpLocks/>
          </p:cNvCxnSpPr>
          <p:nvPr/>
        </p:nvCxnSpPr>
        <p:spPr>
          <a:xfrm flipH="1">
            <a:off x="2402456" y="2644685"/>
            <a:ext cx="1222" cy="2003556"/>
          </a:xfrm>
          <a:prstGeom prst="line">
            <a:avLst/>
          </a:prstGeom>
          <a:noFill/>
          <a:ln w="19050" cap="flat" cmpd="sng" algn="ctr">
            <a:solidFill>
              <a:srgbClr val="1D1D1A"/>
            </a:solidFill>
            <a:prstDash val="dash"/>
            <a:miter lim="800000"/>
          </a:ln>
          <a:effectLst/>
        </p:spPr>
      </p:cxnSp>
      <p:sp>
        <p:nvSpPr>
          <p:cNvPr id="88" name="文本框 87">
            <a:extLst>
              <a:ext uri="{FF2B5EF4-FFF2-40B4-BE49-F238E27FC236}">
                <a16:creationId xmlns:a16="http://schemas.microsoft.com/office/drawing/2014/main" id="{A9FAF92E-2205-4493-95E4-DF45FC9033BA}"/>
              </a:ext>
            </a:extLst>
          </p:cNvPr>
          <p:cNvSpPr txBox="1"/>
          <p:nvPr/>
        </p:nvSpPr>
        <p:spPr>
          <a:xfrm>
            <a:off x="2402456" y="2392083"/>
            <a:ext cx="1251428" cy="400110"/>
          </a:xfrm>
          <a:prstGeom prst="rect">
            <a:avLst/>
          </a:prstGeom>
          <a:noFill/>
        </p:spPr>
        <p:txBody>
          <a:bodyPr vert="horz" wrap="square" rtlCol="0" anchor="ctr" anchorCtr="0">
            <a:spAutoFit/>
          </a:bodyPr>
          <a:lstStyle/>
          <a:p>
            <a:pPr defTabSz="914478" eaLnBrk="1" fontAlgn="auto" hangingPunct="1">
              <a:spcBef>
                <a:spcPts val="0"/>
              </a:spcBef>
              <a:spcAft>
                <a:spcPts val="0"/>
              </a:spcAft>
            </a:pPr>
            <a:r>
              <a:rPr lang="en-US" altLang="zh-CN" sz="1000" dirty="0">
                <a:solidFill>
                  <a:srgbClr val="1D1D1A"/>
                </a:solidFill>
                <a:latin typeface="Times New Roman" panose="02020603050405020304" pitchFamily="18" charset="0"/>
                <a:ea typeface="微软雅黑" panose="020B0503020204020204" pitchFamily="34" charset="-122"/>
                <a:cs typeface="Times New Roman" panose="02020603050405020304" pitchFamily="18" charset="0"/>
              </a:rPr>
              <a:t>Some coordinated transmissions</a:t>
            </a:r>
            <a:endParaRPr lang="zh-CN" altLang="en-US" sz="1000" dirty="0">
              <a:solidFill>
                <a:srgbClr val="1D1D1A"/>
              </a:solidFill>
              <a:latin typeface="Times New Roman" panose="02020603050405020304" pitchFamily="18" charset="0"/>
              <a:ea typeface="微软雅黑" panose="020B0503020204020204" pitchFamily="34" charset="-122"/>
              <a:cs typeface="Times New Roman" panose="02020603050405020304" pitchFamily="18" charset="0"/>
            </a:endParaRPr>
          </a:p>
        </p:txBody>
      </p:sp>
      <p:cxnSp>
        <p:nvCxnSpPr>
          <p:cNvPr id="89" name="直接连接符 88">
            <a:extLst>
              <a:ext uri="{FF2B5EF4-FFF2-40B4-BE49-F238E27FC236}">
                <a16:creationId xmlns:a16="http://schemas.microsoft.com/office/drawing/2014/main" id="{C6C42E41-127D-4F67-B4B3-0C7E8B9ED862}"/>
              </a:ext>
            </a:extLst>
          </p:cNvPr>
          <p:cNvCxnSpPr>
            <a:cxnSpLocks/>
          </p:cNvCxnSpPr>
          <p:nvPr/>
        </p:nvCxnSpPr>
        <p:spPr>
          <a:xfrm>
            <a:off x="4626360" y="2670214"/>
            <a:ext cx="0" cy="1952498"/>
          </a:xfrm>
          <a:prstGeom prst="line">
            <a:avLst/>
          </a:prstGeom>
          <a:noFill/>
          <a:ln w="19050" cap="flat" cmpd="sng" algn="ctr">
            <a:solidFill>
              <a:srgbClr val="1D1D1A"/>
            </a:solidFill>
            <a:prstDash val="dash"/>
            <a:miter lim="800000"/>
          </a:ln>
          <a:effectLst/>
        </p:spPr>
      </p:cxnSp>
      <p:sp>
        <p:nvSpPr>
          <p:cNvPr id="90" name="正方形/長方形 54">
            <a:extLst>
              <a:ext uri="{FF2B5EF4-FFF2-40B4-BE49-F238E27FC236}">
                <a16:creationId xmlns:a16="http://schemas.microsoft.com/office/drawing/2014/main" id="{01A4571D-35EC-45BD-B10A-135E5E7C0DF8}"/>
              </a:ext>
            </a:extLst>
          </p:cNvPr>
          <p:cNvSpPr/>
          <p:nvPr/>
        </p:nvSpPr>
        <p:spPr bwMode="auto">
          <a:xfrm>
            <a:off x="2402456" y="3647281"/>
            <a:ext cx="387834" cy="280664"/>
          </a:xfrm>
          <a:prstGeom prst="rect">
            <a:avLst/>
          </a:prstGeom>
          <a:solidFill>
            <a:srgbClr val="92D050"/>
          </a:solidFill>
          <a:ln w="12700" cap="flat" cmpd="sng" algn="ctr">
            <a:solidFill>
              <a:srgbClr val="666666"/>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Data</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101" name="正方形/長方形 54">
            <a:extLst>
              <a:ext uri="{FF2B5EF4-FFF2-40B4-BE49-F238E27FC236}">
                <a16:creationId xmlns:a16="http://schemas.microsoft.com/office/drawing/2014/main" id="{4520A055-870A-4496-9C98-A726AED1B08E}"/>
              </a:ext>
            </a:extLst>
          </p:cNvPr>
          <p:cNvSpPr/>
          <p:nvPr/>
        </p:nvSpPr>
        <p:spPr bwMode="auto">
          <a:xfrm>
            <a:off x="3137334" y="2835477"/>
            <a:ext cx="387834" cy="280664"/>
          </a:xfrm>
          <a:prstGeom prst="rect">
            <a:avLst/>
          </a:prstGeom>
          <a:solidFill>
            <a:srgbClr val="F4A100">
              <a:lumMod val="40000"/>
              <a:lumOff val="60000"/>
            </a:srgb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Data</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108" name="正方形/長方形 54">
            <a:extLst>
              <a:ext uri="{FF2B5EF4-FFF2-40B4-BE49-F238E27FC236}">
                <a16:creationId xmlns:a16="http://schemas.microsoft.com/office/drawing/2014/main" id="{2F4EC0A2-771F-4EEB-9E24-58BBA533BB87}"/>
              </a:ext>
            </a:extLst>
          </p:cNvPr>
          <p:cNvSpPr/>
          <p:nvPr/>
        </p:nvSpPr>
        <p:spPr bwMode="auto">
          <a:xfrm>
            <a:off x="3137334" y="3659624"/>
            <a:ext cx="387834" cy="280664"/>
          </a:xfrm>
          <a:prstGeom prst="rect">
            <a:avLst/>
          </a:prstGeom>
          <a:solidFill>
            <a:srgbClr val="92D050"/>
          </a:solidFill>
          <a:ln w="12700" cap="flat" cmpd="sng" algn="ctr">
            <a:solidFill>
              <a:srgbClr val="666666"/>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Data</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117" name="文本框 116">
            <a:extLst>
              <a:ext uri="{FF2B5EF4-FFF2-40B4-BE49-F238E27FC236}">
                <a16:creationId xmlns:a16="http://schemas.microsoft.com/office/drawing/2014/main" id="{1C1B77C5-2E94-4123-AA30-77E8B9843354}"/>
              </a:ext>
            </a:extLst>
          </p:cNvPr>
          <p:cNvSpPr txBox="1"/>
          <p:nvPr/>
        </p:nvSpPr>
        <p:spPr>
          <a:xfrm>
            <a:off x="2295208" y="4591725"/>
            <a:ext cx="1742612" cy="461665"/>
          </a:xfrm>
          <a:prstGeom prst="rect">
            <a:avLst/>
          </a:prstGeom>
          <a:noFill/>
        </p:spPr>
        <p:txBody>
          <a:bodyPr vert="horz" wrap="square" rtlCol="0" anchor="ctr" anchorCtr="0">
            <a:spAutoFit/>
          </a:bodyPr>
          <a:lstStyle/>
          <a:p>
            <a:pPr defTabSz="914478" eaLnBrk="1" fontAlgn="auto" hangingPunct="1">
              <a:spcBef>
                <a:spcPts val="0"/>
              </a:spcBef>
              <a:spcAft>
                <a:spcPts val="0"/>
              </a:spcAft>
            </a:pPr>
            <a:r>
              <a:rPr lang="en-US" altLang="zh-CN" dirty="0">
                <a:solidFill>
                  <a:srgbClr val="FF0000"/>
                </a:solidFill>
                <a:latin typeface="+mn-ea"/>
                <a:cs typeface="Times New Roman" panose="02020603050405020304" pitchFamily="18" charset="0"/>
              </a:rPr>
              <a:t>AP1</a:t>
            </a:r>
            <a:r>
              <a:rPr lang="zh-CN" altLang="en-US" dirty="0">
                <a:solidFill>
                  <a:srgbClr val="FF0000"/>
                </a:solidFill>
                <a:latin typeface="+mn-ea"/>
                <a:cs typeface="Times New Roman" panose="02020603050405020304" pitchFamily="18" charset="0"/>
              </a:rPr>
              <a:t> </a:t>
            </a:r>
            <a:r>
              <a:rPr lang="en-US" altLang="zh-CN" dirty="0">
                <a:solidFill>
                  <a:srgbClr val="FF0000"/>
                </a:solidFill>
                <a:latin typeface="+mn-ea"/>
                <a:cs typeface="Times New Roman" panose="02020603050405020304" pitchFamily="18" charset="0"/>
              </a:rPr>
              <a:t>detects AP2 doesn’t</a:t>
            </a:r>
            <a:r>
              <a:rPr lang="zh-CN" altLang="en-US" dirty="0">
                <a:solidFill>
                  <a:srgbClr val="FF0000"/>
                </a:solidFill>
                <a:latin typeface="+mn-ea"/>
                <a:cs typeface="Times New Roman" panose="02020603050405020304" pitchFamily="18" charset="0"/>
              </a:rPr>
              <a:t> </a:t>
            </a:r>
            <a:r>
              <a:rPr lang="en-US" altLang="zh-CN" dirty="0">
                <a:solidFill>
                  <a:srgbClr val="FF0000"/>
                </a:solidFill>
                <a:latin typeface="+mn-ea"/>
                <a:cs typeface="Times New Roman" panose="02020603050405020304" pitchFamily="18" charset="0"/>
              </a:rPr>
              <a:t>act</a:t>
            </a:r>
            <a:r>
              <a:rPr lang="zh-CN" altLang="en-US" dirty="0">
                <a:solidFill>
                  <a:srgbClr val="FF0000"/>
                </a:solidFill>
                <a:latin typeface="+mn-ea"/>
                <a:cs typeface="Times New Roman" panose="02020603050405020304" pitchFamily="18" charset="0"/>
              </a:rPr>
              <a:t> </a:t>
            </a:r>
            <a:r>
              <a:rPr lang="en-US" altLang="zh-CN" dirty="0">
                <a:solidFill>
                  <a:srgbClr val="FF0000"/>
                </a:solidFill>
                <a:latin typeface="+mn-ea"/>
                <a:cs typeface="Times New Roman" panose="02020603050405020304" pitchFamily="18" charset="0"/>
              </a:rPr>
              <a:t>as</a:t>
            </a:r>
            <a:r>
              <a:rPr lang="zh-CN" altLang="en-US" dirty="0">
                <a:solidFill>
                  <a:srgbClr val="FF0000"/>
                </a:solidFill>
                <a:latin typeface="+mn-ea"/>
                <a:cs typeface="Times New Roman" panose="02020603050405020304" pitchFamily="18" charset="0"/>
              </a:rPr>
              <a:t> </a:t>
            </a:r>
            <a:r>
              <a:rPr lang="en-US" altLang="zh-CN" dirty="0">
                <a:solidFill>
                  <a:srgbClr val="FF0000"/>
                </a:solidFill>
                <a:latin typeface="+mn-ea"/>
                <a:cs typeface="Times New Roman" panose="02020603050405020304" pitchFamily="18" charset="0"/>
              </a:rPr>
              <a:t>sharing</a:t>
            </a:r>
            <a:r>
              <a:rPr lang="zh-CN" altLang="en-US" dirty="0">
                <a:solidFill>
                  <a:srgbClr val="FF0000"/>
                </a:solidFill>
                <a:latin typeface="+mn-ea"/>
                <a:cs typeface="Times New Roman" panose="02020603050405020304" pitchFamily="18" charset="0"/>
              </a:rPr>
              <a:t> </a:t>
            </a:r>
            <a:r>
              <a:rPr lang="en-US" altLang="zh-CN" dirty="0">
                <a:solidFill>
                  <a:srgbClr val="FF0000"/>
                </a:solidFill>
                <a:latin typeface="+mn-ea"/>
                <a:cs typeface="Times New Roman" panose="02020603050405020304" pitchFamily="18" charset="0"/>
              </a:rPr>
              <a:t>AP</a:t>
            </a:r>
            <a:endParaRPr lang="zh-CN" altLang="en-US" dirty="0">
              <a:solidFill>
                <a:srgbClr val="FF0000"/>
              </a:solidFill>
              <a:latin typeface="+mn-ea"/>
              <a:cs typeface="Times New Roman" panose="02020603050405020304" pitchFamily="18" charset="0"/>
            </a:endParaRPr>
          </a:p>
        </p:txBody>
      </p:sp>
      <p:sp>
        <p:nvSpPr>
          <p:cNvPr id="118" name="正方形/長方形 54">
            <a:extLst>
              <a:ext uri="{FF2B5EF4-FFF2-40B4-BE49-F238E27FC236}">
                <a16:creationId xmlns:a16="http://schemas.microsoft.com/office/drawing/2014/main" id="{C4A9A470-8B21-4EE5-98AF-ABA8AA7FF527}"/>
              </a:ext>
            </a:extLst>
          </p:cNvPr>
          <p:cNvSpPr/>
          <p:nvPr/>
        </p:nvSpPr>
        <p:spPr bwMode="auto">
          <a:xfrm>
            <a:off x="3698292" y="2819400"/>
            <a:ext cx="387834" cy="280664"/>
          </a:xfrm>
          <a:prstGeom prst="rect">
            <a:avLst/>
          </a:prstGeom>
          <a:solidFill>
            <a:schemeClr val="accent1">
              <a:lumMod val="20000"/>
              <a:lumOff val="80000"/>
            </a:scheme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Req</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119" name="正方形/長方形 54">
            <a:extLst>
              <a:ext uri="{FF2B5EF4-FFF2-40B4-BE49-F238E27FC236}">
                <a16:creationId xmlns:a16="http://schemas.microsoft.com/office/drawing/2014/main" id="{D215B456-9332-4576-9EE3-B5DEEFA38EA6}"/>
              </a:ext>
            </a:extLst>
          </p:cNvPr>
          <p:cNvSpPr/>
          <p:nvPr/>
        </p:nvSpPr>
        <p:spPr bwMode="auto">
          <a:xfrm>
            <a:off x="4238526" y="3635581"/>
            <a:ext cx="387834" cy="280664"/>
          </a:xfrm>
          <a:prstGeom prst="rect">
            <a:avLst/>
          </a:prstGeom>
          <a:solidFill>
            <a:schemeClr val="accent1">
              <a:lumMod val="20000"/>
              <a:lumOff val="80000"/>
            </a:scheme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Resp</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120" name="正方形/長方形 54">
            <a:extLst>
              <a:ext uri="{FF2B5EF4-FFF2-40B4-BE49-F238E27FC236}">
                <a16:creationId xmlns:a16="http://schemas.microsoft.com/office/drawing/2014/main" id="{0D75A59E-9CCE-4032-9592-96334993DCC4}"/>
              </a:ext>
            </a:extLst>
          </p:cNvPr>
          <p:cNvSpPr/>
          <p:nvPr/>
        </p:nvSpPr>
        <p:spPr bwMode="auto">
          <a:xfrm>
            <a:off x="6674020" y="2817002"/>
            <a:ext cx="576370" cy="280664"/>
          </a:xfrm>
          <a:prstGeom prst="rect">
            <a:avLst/>
          </a:prstGeom>
          <a:solidFill>
            <a:srgbClr val="E9002F">
              <a:lumMod val="20000"/>
              <a:lumOff val="80000"/>
            </a:srgb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Judge</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cxnSp>
        <p:nvCxnSpPr>
          <p:cNvPr id="121" name="直接连接符 120">
            <a:extLst>
              <a:ext uri="{FF2B5EF4-FFF2-40B4-BE49-F238E27FC236}">
                <a16:creationId xmlns:a16="http://schemas.microsoft.com/office/drawing/2014/main" id="{AE9FD693-0A5D-449F-8536-2D2B169F46DC}"/>
              </a:ext>
            </a:extLst>
          </p:cNvPr>
          <p:cNvCxnSpPr>
            <a:cxnSpLocks/>
          </p:cNvCxnSpPr>
          <p:nvPr/>
        </p:nvCxnSpPr>
        <p:spPr>
          <a:xfrm>
            <a:off x="6674020" y="2631780"/>
            <a:ext cx="0" cy="1952498"/>
          </a:xfrm>
          <a:prstGeom prst="line">
            <a:avLst/>
          </a:prstGeom>
          <a:noFill/>
          <a:ln w="19050" cap="flat" cmpd="sng" algn="ctr">
            <a:solidFill>
              <a:srgbClr val="1D1D1A"/>
            </a:solidFill>
            <a:prstDash val="dash"/>
            <a:miter lim="800000"/>
          </a:ln>
          <a:effectLst/>
        </p:spPr>
      </p:cxnSp>
      <p:sp>
        <p:nvSpPr>
          <p:cNvPr id="2" name="文本框 1">
            <a:extLst>
              <a:ext uri="{FF2B5EF4-FFF2-40B4-BE49-F238E27FC236}">
                <a16:creationId xmlns:a16="http://schemas.microsoft.com/office/drawing/2014/main" id="{647D4B54-D081-4847-917D-B65E3D9BD350}"/>
              </a:ext>
            </a:extLst>
          </p:cNvPr>
          <p:cNvSpPr txBox="1"/>
          <p:nvPr/>
        </p:nvSpPr>
        <p:spPr>
          <a:xfrm>
            <a:off x="2723721" y="2806430"/>
            <a:ext cx="319346" cy="276999"/>
          </a:xfrm>
          <a:prstGeom prst="rect">
            <a:avLst/>
          </a:prstGeom>
          <a:noFill/>
        </p:spPr>
        <p:txBody>
          <a:bodyPr wrap="square" rtlCol="0">
            <a:spAutoFit/>
          </a:bodyPr>
          <a:lstStyle/>
          <a:p>
            <a:r>
              <a:rPr lang="en-US" altLang="zh-CN" dirty="0"/>
              <a:t>…</a:t>
            </a:r>
            <a:endParaRPr lang="zh-CN" altLang="en-US" dirty="0"/>
          </a:p>
        </p:txBody>
      </p:sp>
      <p:sp>
        <p:nvSpPr>
          <p:cNvPr id="123" name="文本框 122">
            <a:extLst>
              <a:ext uri="{FF2B5EF4-FFF2-40B4-BE49-F238E27FC236}">
                <a16:creationId xmlns:a16="http://schemas.microsoft.com/office/drawing/2014/main" id="{77314321-E2A9-408E-A0FA-44A809EE8C7E}"/>
              </a:ext>
            </a:extLst>
          </p:cNvPr>
          <p:cNvSpPr txBox="1"/>
          <p:nvPr/>
        </p:nvSpPr>
        <p:spPr>
          <a:xfrm>
            <a:off x="2737404" y="3614313"/>
            <a:ext cx="319346" cy="276999"/>
          </a:xfrm>
          <a:prstGeom prst="rect">
            <a:avLst/>
          </a:prstGeom>
          <a:noFill/>
        </p:spPr>
        <p:txBody>
          <a:bodyPr wrap="square" rtlCol="0">
            <a:spAutoFit/>
          </a:bodyPr>
          <a:lstStyle/>
          <a:p>
            <a:r>
              <a:rPr lang="en-US" altLang="zh-CN" dirty="0"/>
              <a:t>…</a:t>
            </a:r>
            <a:endParaRPr lang="zh-CN" altLang="en-US" dirty="0"/>
          </a:p>
        </p:txBody>
      </p:sp>
      <p:cxnSp>
        <p:nvCxnSpPr>
          <p:cNvPr id="9" name="直接箭头连接符 8">
            <a:extLst>
              <a:ext uri="{FF2B5EF4-FFF2-40B4-BE49-F238E27FC236}">
                <a16:creationId xmlns:a16="http://schemas.microsoft.com/office/drawing/2014/main" id="{6BB9A8E9-92EE-47F3-8BD4-45A9CB6028F9}"/>
              </a:ext>
            </a:extLst>
          </p:cNvPr>
          <p:cNvCxnSpPr>
            <a:cxnSpLocks/>
            <a:stCxn id="117" idx="0"/>
            <a:endCxn id="101" idx="3"/>
          </p:cNvCxnSpPr>
          <p:nvPr/>
        </p:nvCxnSpPr>
        <p:spPr bwMode="auto">
          <a:xfrm flipV="1">
            <a:off x="3166514" y="2975809"/>
            <a:ext cx="358654" cy="1615916"/>
          </a:xfrm>
          <a:prstGeom prst="straightConnector1">
            <a:avLst/>
          </a:prstGeom>
          <a:solidFill>
            <a:schemeClr val="accent1"/>
          </a:solidFill>
          <a:ln w="12700" cap="flat" cmpd="sng" algn="ctr">
            <a:solidFill>
              <a:srgbClr val="C00000"/>
            </a:solidFill>
            <a:prstDash val="solid"/>
            <a:round/>
            <a:headEnd type="none" w="sm" len="sm"/>
            <a:tailEnd type="triangle"/>
          </a:ln>
          <a:effectLst/>
        </p:spPr>
      </p:cxnSp>
      <p:sp>
        <p:nvSpPr>
          <p:cNvPr id="124" name="文本框 123">
            <a:extLst>
              <a:ext uri="{FF2B5EF4-FFF2-40B4-BE49-F238E27FC236}">
                <a16:creationId xmlns:a16="http://schemas.microsoft.com/office/drawing/2014/main" id="{F41BE4F4-1979-4248-AA87-2B842DF2BD2D}"/>
              </a:ext>
            </a:extLst>
          </p:cNvPr>
          <p:cNvSpPr txBox="1"/>
          <p:nvPr/>
        </p:nvSpPr>
        <p:spPr>
          <a:xfrm>
            <a:off x="4260858" y="4605862"/>
            <a:ext cx="3308005" cy="461665"/>
          </a:xfrm>
          <a:prstGeom prst="rect">
            <a:avLst/>
          </a:prstGeom>
          <a:noFill/>
        </p:spPr>
        <p:txBody>
          <a:bodyPr vert="horz" wrap="square" rtlCol="0" anchor="ctr" anchorCtr="0">
            <a:spAutoFit/>
          </a:bodyPr>
          <a:lstStyle/>
          <a:p>
            <a:pPr defTabSz="914478" eaLnBrk="1" fontAlgn="auto" hangingPunct="1">
              <a:spcBef>
                <a:spcPts val="0"/>
              </a:spcBef>
              <a:spcAft>
                <a:spcPts val="0"/>
              </a:spcAft>
            </a:pPr>
            <a:r>
              <a:rPr lang="en-US" altLang="zh-CN" dirty="0">
                <a:solidFill>
                  <a:srgbClr val="1D1D1A"/>
                </a:solidFill>
                <a:latin typeface="+mn-ea"/>
                <a:cs typeface="Times New Roman" panose="02020603050405020304" pitchFamily="18" charset="0"/>
              </a:rPr>
              <a:t>AP1start</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the</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negotiation</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process</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with</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AP2 and judge whether continue to coordinate with AP2 </a:t>
            </a:r>
            <a:endParaRPr lang="zh-CN" altLang="en-US" dirty="0">
              <a:solidFill>
                <a:srgbClr val="1D1D1A"/>
              </a:solidFill>
              <a:latin typeface="+mn-ea"/>
              <a:cs typeface="Times New Roman" panose="02020603050405020304" pitchFamily="18" charset="0"/>
            </a:endParaRPr>
          </a:p>
        </p:txBody>
      </p:sp>
      <p:cxnSp>
        <p:nvCxnSpPr>
          <p:cNvPr id="14" name="直接箭头连接符 13">
            <a:extLst>
              <a:ext uri="{FF2B5EF4-FFF2-40B4-BE49-F238E27FC236}">
                <a16:creationId xmlns:a16="http://schemas.microsoft.com/office/drawing/2014/main" id="{C55EE454-1480-4078-8164-C04ADC2709AE}"/>
              </a:ext>
            </a:extLst>
          </p:cNvPr>
          <p:cNvCxnSpPr/>
          <p:nvPr/>
        </p:nvCxnSpPr>
        <p:spPr bwMode="auto">
          <a:xfrm>
            <a:off x="4626360" y="4172866"/>
            <a:ext cx="2047660" cy="0"/>
          </a:xfrm>
          <a:prstGeom prst="straightConnector1">
            <a:avLst/>
          </a:prstGeom>
          <a:solidFill>
            <a:schemeClr val="accent1"/>
          </a:solidFill>
          <a:ln w="12700" cap="flat" cmpd="sng" algn="ctr">
            <a:solidFill>
              <a:srgbClr val="C00000"/>
            </a:solidFill>
            <a:prstDash val="solid"/>
            <a:round/>
            <a:headEnd type="triangle"/>
            <a:tailEnd type="triangle"/>
          </a:ln>
          <a:effectLst/>
        </p:spPr>
      </p:cxnSp>
      <p:sp>
        <p:nvSpPr>
          <p:cNvPr id="15" name="文本框 14">
            <a:extLst>
              <a:ext uri="{FF2B5EF4-FFF2-40B4-BE49-F238E27FC236}">
                <a16:creationId xmlns:a16="http://schemas.microsoft.com/office/drawing/2014/main" id="{EC407F33-BA8A-4397-88BB-82B4793B6D6A}"/>
              </a:ext>
            </a:extLst>
          </p:cNvPr>
          <p:cNvSpPr txBox="1"/>
          <p:nvPr/>
        </p:nvSpPr>
        <p:spPr>
          <a:xfrm>
            <a:off x="4735224" y="4172866"/>
            <a:ext cx="1981200" cy="461665"/>
          </a:xfrm>
          <a:prstGeom prst="rect">
            <a:avLst/>
          </a:prstGeom>
          <a:noFill/>
        </p:spPr>
        <p:txBody>
          <a:bodyPr wrap="square" rtlCol="0">
            <a:spAutoFit/>
          </a:bodyPr>
          <a:lstStyle/>
          <a:p>
            <a:r>
              <a:rPr lang="en-US" altLang="zh-CN" dirty="0"/>
              <a:t>The time for AP1 to watch AP2’s coordination behavior</a:t>
            </a:r>
            <a:endParaRPr lang="zh-CN" altLang="en-US" dirty="0"/>
          </a:p>
        </p:txBody>
      </p:sp>
      <p:sp>
        <p:nvSpPr>
          <p:cNvPr id="19" name="文本框 18">
            <a:extLst>
              <a:ext uri="{FF2B5EF4-FFF2-40B4-BE49-F238E27FC236}">
                <a16:creationId xmlns:a16="http://schemas.microsoft.com/office/drawing/2014/main" id="{DAFD50C1-5BE8-4EAF-B72F-A9372BD76F77}"/>
              </a:ext>
            </a:extLst>
          </p:cNvPr>
          <p:cNvSpPr txBox="1"/>
          <p:nvPr/>
        </p:nvSpPr>
        <p:spPr>
          <a:xfrm>
            <a:off x="1219200" y="5099194"/>
            <a:ext cx="7248525" cy="830997"/>
          </a:xfrm>
          <a:prstGeom prst="rect">
            <a:avLst/>
          </a:prstGeom>
          <a:noFill/>
        </p:spPr>
        <p:txBody>
          <a:bodyPr wrap="square" rtlCol="0">
            <a:spAutoFit/>
          </a:bodyPr>
          <a:lstStyle/>
          <a:p>
            <a:pPr marL="171450" indent="-171450">
              <a:buFont typeface="Arial" panose="020B0604020202020204" pitchFamily="34" charset="0"/>
              <a:buChar char="•"/>
            </a:pPr>
            <a:r>
              <a:rPr lang="en-US" altLang="zh-CN" dirty="0"/>
              <a:t>Information in Req Frame:  fairness negotiation indicator, coordination type(C-SR, C-TDMA,C-BF, etc. ), fairness type, time for AP1 to watch</a:t>
            </a:r>
          </a:p>
          <a:p>
            <a:pPr marL="171450" indent="-171450">
              <a:buFont typeface="Arial" panose="020B0604020202020204" pitchFamily="34" charset="0"/>
              <a:buChar char="•"/>
            </a:pPr>
            <a:r>
              <a:rPr lang="en-US" altLang="zh-CN" dirty="0"/>
              <a:t>Information in Resp Frame: coordination type that will use in the watch time</a:t>
            </a:r>
          </a:p>
          <a:p>
            <a:pPr marL="171450" indent="-171450">
              <a:buFont typeface="Arial" panose="020B0604020202020204" pitchFamily="34" charset="0"/>
              <a:buChar char="•"/>
            </a:pPr>
            <a:r>
              <a:rPr lang="en-US" altLang="zh-CN" dirty="0"/>
              <a:t>Information in Judge Frame: whether continue to coordinate, coordination type</a:t>
            </a:r>
            <a:endParaRPr lang="zh-CN" altLang="en-US" dirty="0"/>
          </a:p>
        </p:txBody>
      </p:sp>
    </p:spTree>
    <p:extLst>
      <p:ext uri="{BB962C8B-B14F-4D97-AF65-F5344CB8AC3E}">
        <p14:creationId xmlns:p14="http://schemas.microsoft.com/office/powerpoint/2010/main" val="584334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a:xfrm>
            <a:off x="7232027" y="6475413"/>
            <a:ext cx="1311898" cy="184666"/>
          </a:xfrm>
        </p:spPr>
        <p:txBody>
          <a:bodyPr/>
          <a:lstStyle/>
          <a:p>
            <a:r>
              <a:rPr lang="en-US" altLang="zh-CN" dirty="0" err="1">
                <a:latin typeface="+mn-ea"/>
                <a:cs typeface="Arial"/>
              </a:rPr>
              <a:t>Yanchun</a:t>
            </a:r>
            <a:r>
              <a:rPr lang="en-US" altLang="zh-CN" dirty="0">
                <a:latin typeface="+mn-ea"/>
                <a:cs typeface="Arial"/>
              </a:rPr>
              <a:t> Li</a:t>
            </a:r>
            <a:r>
              <a:rPr lang="en-US" altLang="zh-CN" dirty="0">
                <a:latin typeface="+mn-ea"/>
              </a:rPr>
              <a:t>,  Huawei</a:t>
            </a:r>
          </a:p>
        </p:txBody>
      </p:sp>
      <p:sp>
        <p:nvSpPr>
          <p:cNvPr id="5" name="灯片编号占位符 4"/>
          <p:cNvSpPr>
            <a:spLocks noGrp="1"/>
          </p:cNvSpPr>
          <p:nvPr>
            <p:ph type="sldNum" sz="quarter" idx="12"/>
          </p:nvPr>
        </p:nvSpPr>
        <p:spPr>
          <a:xfrm>
            <a:off x="4393695" y="6475413"/>
            <a:ext cx="432811" cy="184666"/>
          </a:xfrm>
        </p:spPr>
        <p:txBody>
          <a:bodyPr/>
          <a:lstStyle/>
          <a:p>
            <a:r>
              <a:rPr lang="en-US">
                <a:latin typeface="+mn-ea"/>
              </a:rPr>
              <a:t>Slide </a:t>
            </a:r>
            <a:fld id="{303B08C7-0CD1-8846-8502-BF7BB64F440C}" type="slidenum">
              <a:rPr lang="en-US" smtClean="0">
                <a:latin typeface="+mn-ea"/>
              </a:rPr>
              <a:pPr/>
              <a:t>5</a:t>
            </a:fld>
            <a:endParaRPr lang="en-US">
              <a:latin typeface="+mn-ea"/>
            </a:endParaRPr>
          </a:p>
        </p:txBody>
      </p:sp>
      <p:sp>
        <p:nvSpPr>
          <p:cNvPr id="6" name="日期占位符 5"/>
          <p:cNvSpPr>
            <a:spLocks noGrp="1"/>
          </p:cNvSpPr>
          <p:nvPr>
            <p:ph type="dt" sz="half" idx="2"/>
          </p:nvPr>
        </p:nvSpPr>
        <p:spPr>
          <a:xfrm>
            <a:off x="696913" y="332601"/>
            <a:ext cx="827150" cy="276999"/>
          </a:xfrm>
        </p:spPr>
        <p:txBody>
          <a:bodyPr/>
          <a:lstStyle/>
          <a:p>
            <a:r>
              <a:rPr lang="en-US" altLang="zh-CN" dirty="0">
                <a:latin typeface="+mn-ea"/>
              </a:rPr>
              <a:t>Jul 2025</a:t>
            </a:r>
          </a:p>
        </p:txBody>
      </p:sp>
      <p:sp>
        <p:nvSpPr>
          <p:cNvPr id="8" name="标题 7">
            <a:extLst>
              <a:ext uri="{FF2B5EF4-FFF2-40B4-BE49-F238E27FC236}">
                <a16:creationId xmlns:a16="http://schemas.microsoft.com/office/drawing/2014/main" id="{CDE7E8DF-94B0-46CC-BDC0-87D96ACA1996}"/>
              </a:ext>
            </a:extLst>
          </p:cNvPr>
          <p:cNvSpPr>
            <a:spLocks noGrp="1"/>
          </p:cNvSpPr>
          <p:nvPr>
            <p:ph type="title"/>
          </p:nvPr>
        </p:nvSpPr>
        <p:spPr/>
        <p:txBody>
          <a:bodyPr/>
          <a:lstStyle/>
          <a:p>
            <a:r>
              <a:rPr lang="en-US" altLang="zh-CN" dirty="0">
                <a:latin typeface="+mn-ea"/>
                <a:ea typeface="+mn-ea"/>
              </a:rPr>
              <a:t>Case 2—Ensure </a:t>
            </a:r>
            <a:r>
              <a:rPr lang="en-US" altLang="zh-CN" sz="3200" dirty="0"/>
              <a:t>truthfully channel utilization</a:t>
            </a:r>
            <a:endParaRPr lang="zh-CN" altLang="en-US" dirty="0">
              <a:latin typeface="+mn-ea"/>
              <a:ea typeface="+mn-ea"/>
            </a:endParaRPr>
          </a:p>
        </p:txBody>
      </p:sp>
      <p:sp>
        <p:nvSpPr>
          <p:cNvPr id="46" name="テキスト ボックス 45">
            <a:extLst>
              <a:ext uri="{FF2B5EF4-FFF2-40B4-BE49-F238E27FC236}">
                <a16:creationId xmlns:a16="http://schemas.microsoft.com/office/drawing/2014/main" id="{8A64597D-474F-4330-B0BF-82623E8FE217}"/>
              </a:ext>
            </a:extLst>
          </p:cNvPr>
          <p:cNvSpPr txBox="1"/>
          <p:nvPr/>
        </p:nvSpPr>
        <p:spPr>
          <a:xfrm>
            <a:off x="1479713" y="2658757"/>
            <a:ext cx="705831" cy="215444"/>
          </a:xfrm>
          <a:prstGeom prst="rect">
            <a:avLst/>
          </a:prstGeom>
          <a:noFill/>
        </p:spPr>
        <p:txBody>
          <a:bodyPr wrap="square" rtlCol="0" anchor="ctr" anchorCtr="0">
            <a:spAutoFit/>
          </a:bodyPr>
          <a:lstStyle/>
          <a:p>
            <a:pPr algn="ctr" defTabSz="914478" eaLnBrk="1" fontAlgn="auto" hangingPunct="1">
              <a:spcBef>
                <a:spcPts val="0"/>
              </a:spcBef>
              <a:spcAft>
                <a:spcPts val="0"/>
              </a:spcAft>
            </a:pPr>
            <a:r>
              <a:rPr kumimoji="1" lang="en-US" altLang="zh-CN" sz="800" dirty="0">
                <a:solidFill>
                  <a:srgbClr val="1D1D1A"/>
                </a:solidFill>
                <a:latin typeface="微软雅黑" panose="020B0503020204020204" pitchFamily="34" charset="-122"/>
                <a:ea typeface="微软雅黑" panose="020B0503020204020204" pitchFamily="34" charset="-122"/>
              </a:rPr>
              <a:t>AP1</a:t>
            </a:r>
            <a:endParaRPr kumimoji="1" lang="ja-JP" altLang="en-US" sz="800" dirty="0">
              <a:solidFill>
                <a:srgbClr val="1D1D1A"/>
              </a:solidFill>
              <a:latin typeface="微软雅黑" panose="020B0503020204020204" pitchFamily="34" charset="-122"/>
              <a:ea typeface="微软雅黑" panose="020B0503020204020204" pitchFamily="34" charset="-122"/>
            </a:endParaRPr>
          </a:p>
        </p:txBody>
      </p:sp>
      <p:cxnSp>
        <p:nvCxnSpPr>
          <p:cNvPr id="47" name="直線矢印コネクタ 3">
            <a:extLst>
              <a:ext uri="{FF2B5EF4-FFF2-40B4-BE49-F238E27FC236}">
                <a16:creationId xmlns:a16="http://schemas.microsoft.com/office/drawing/2014/main" id="{B471DD55-5292-4871-A234-DC650F8DDC32}"/>
              </a:ext>
            </a:extLst>
          </p:cNvPr>
          <p:cNvCxnSpPr>
            <a:cxnSpLocks/>
          </p:cNvCxnSpPr>
          <p:nvPr/>
        </p:nvCxnSpPr>
        <p:spPr bwMode="auto">
          <a:xfrm flipV="1">
            <a:off x="2252810" y="2667000"/>
            <a:ext cx="5283082" cy="18477"/>
          </a:xfrm>
          <a:prstGeom prst="straightConnector1">
            <a:avLst/>
          </a:prstGeom>
          <a:solidFill>
            <a:srgbClr val="C7000A"/>
          </a:solidFill>
          <a:ln w="12700" cap="flat" cmpd="sng" algn="ctr">
            <a:solidFill>
              <a:srgbClr val="1D1D1A"/>
            </a:solidFill>
            <a:prstDash val="solid"/>
            <a:round/>
            <a:headEnd type="none" w="sm" len="sm"/>
            <a:tailEnd type="triangle"/>
          </a:ln>
          <a:effectLst/>
        </p:spPr>
      </p:cxnSp>
      <p:cxnSp>
        <p:nvCxnSpPr>
          <p:cNvPr id="48" name="直線矢印コネクタ 52">
            <a:extLst>
              <a:ext uri="{FF2B5EF4-FFF2-40B4-BE49-F238E27FC236}">
                <a16:creationId xmlns:a16="http://schemas.microsoft.com/office/drawing/2014/main" id="{490384D3-2B72-4898-A488-F784BAB5C15F}"/>
              </a:ext>
            </a:extLst>
          </p:cNvPr>
          <p:cNvCxnSpPr>
            <a:cxnSpLocks/>
          </p:cNvCxnSpPr>
          <p:nvPr/>
        </p:nvCxnSpPr>
        <p:spPr bwMode="auto">
          <a:xfrm flipV="1">
            <a:off x="2262236" y="3485579"/>
            <a:ext cx="5320791" cy="18118"/>
          </a:xfrm>
          <a:prstGeom prst="straightConnector1">
            <a:avLst/>
          </a:prstGeom>
          <a:solidFill>
            <a:srgbClr val="C7000A"/>
          </a:solidFill>
          <a:ln w="12700" cap="flat" cmpd="sng" algn="ctr">
            <a:solidFill>
              <a:srgbClr val="1D1D1A"/>
            </a:solidFill>
            <a:prstDash val="solid"/>
            <a:round/>
            <a:headEnd type="none" w="sm" len="sm"/>
            <a:tailEnd type="triangle"/>
          </a:ln>
          <a:effectLst/>
        </p:spPr>
      </p:cxnSp>
      <p:sp>
        <p:nvSpPr>
          <p:cNvPr id="49" name="正方形/長方形 54">
            <a:extLst>
              <a:ext uri="{FF2B5EF4-FFF2-40B4-BE49-F238E27FC236}">
                <a16:creationId xmlns:a16="http://schemas.microsoft.com/office/drawing/2014/main" id="{80FF8306-F14E-442E-8387-25E23DEA4970}"/>
              </a:ext>
            </a:extLst>
          </p:cNvPr>
          <p:cNvSpPr/>
          <p:nvPr/>
        </p:nvSpPr>
        <p:spPr bwMode="auto">
          <a:xfrm>
            <a:off x="2370707" y="2404811"/>
            <a:ext cx="386612" cy="280664"/>
          </a:xfrm>
          <a:prstGeom prst="rect">
            <a:avLst/>
          </a:prstGeom>
          <a:solidFill>
            <a:srgbClr val="F4A100">
              <a:lumMod val="40000"/>
              <a:lumOff val="60000"/>
            </a:srgb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Data</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50" name="テキスト ボックス 53">
            <a:extLst>
              <a:ext uri="{FF2B5EF4-FFF2-40B4-BE49-F238E27FC236}">
                <a16:creationId xmlns:a16="http://schemas.microsoft.com/office/drawing/2014/main" id="{0D7767B3-775C-44C6-8797-B27C045BB2A8}"/>
              </a:ext>
            </a:extLst>
          </p:cNvPr>
          <p:cNvSpPr txBox="1"/>
          <p:nvPr/>
        </p:nvSpPr>
        <p:spPr>
          <a:xfrm>
            <a:off x="1673998" y="3381670"/>
            <a:ext cx="380232" cy="215444"/>
          </a:xfrm>
          <a:prstGeom prst="rect">
            <a:avLst/>
          </a:prstGeom>
          <a:noFill/>
        </p:spPr>
        <p:txBody>
          <a:bodyPr wrap="none" rtlCol="0" anchor="ctr" anchorCtr="0">
            <a:spAutoFit/>
          </a:bodyPr>
          <a:lstStyle/>
          <a:p>
            <a:pPr algn="ctr" defTabSz="914478" eaLnBrk="1" fontAlgn="auto" hangingPunct="1">
              <a:spcBef>
                <a:spcPts val="0"/>
              </a:spcBef>
              <a:spcAft>
                <a:spcPts val="0"/>
              </a:spcAft>
            </a:pPr>
            <a:r>
              <a:rPr kumimoji="1" lang="en-US" altLang="ja-JP" sz="800" dirty="0">
                <a:solidFill>
                  <a:srgbClr val="1D1D1A"/>
                </a:solidFill>
                <a:latin typeface="微软雅黑" panose="020B0503020204020204" pitchFamily="34" charset="-122"/>
                <a:ea typeface="微软雅黑" panose="020B0503020204020204" pitchFamily="34" charset="-122"/>
              </a:rPr>
              <a:t>AP2</a:t>
            </a:r>
            <a:endParaRPr kumimoji="1" lang="ja-JP" altLang="en-US" sz="800" dirty="0">
              <a:solidFill>
                <a:srgbClr val="1D1D1A"/>
              </a:solidFill>
              <a:latin typeface="微软雅黑" panose="020B0503020204020204" pitchFamily="34" charset="-122"/>
              <a:ea typeface="微软雅黑" panose="020B0503020204020204" pitchFamily="34" charset="-122"/>
            </a:endParaRPr>
          </a:p>
        </p:txBody>
      </p:sp>
      <p:cxnSp>
        <p:nvCxnSpPr>
          <p:cNvPr id="52" name="直接连接符 51">
            <a:extLst>
              <a:ext uri="{FF2B5EF4-FFF2-40B4-BE49-F238E27FC236}">
                <a16:creationId xmlns:a16="http://schemas.microsoft.com/office/drawing/2014/main" id="{271028FA-B259-4A0E-86F3-E5CF1CBA9037}"/>
              </a:ext>
            </a:extLst>
          </p:cNvPr>
          <p:cNvCxnSpPr>
            <a:cxnSpLocks/>
          </p:cNvCxnSpPr>
          <p:nvPr/>
        </p:nvCxnSpPr>
        <p:spPr>
          <a:xfrm>
            <a:off x="3493925" y="2201114"/>
            <a:ext cx="0" cy="1952498"/>
          </a:xfrm>
          <a:prstGeom prst="line">
            <a:avLst/>
          </a:prstGeom>
          <a:noFill/>
          <a:ln w="19050" cap="flat" cmpd="sng" algn="ctr">
            <a:solidFill>
              <a:srgbClr val="1D1D1A"/>
            </a:solidFill>
            <a:prstDash val="dash"/>
            <a:miter lim="800000"/>
          </a:ln>
          <a:effectLst/>
        </p:spPr>
      </p:cxnSp>
      <p:cxnSp>
        <p:nvCxnSpPr>
          <p:cNvPr id="53" name="直接连接符 52">
            <a:extLst>
              <a:ext uri="{FF2B5EF4-FFF2-40B4-BE49-F238E27FC236}">
                <a16:creationId xmlns:a16="http://schemas.microsoft.com/office/drawing/2014/main" id="{514BAE39-1AC5-44AF-9AAF-3B24882EDCFC}"/>
              </a:ext>
            </a:extLst>
          </p:cNvPr>
          <p:cNvCxnSpPr>
            <a:cxnSpLocks/>
          </p:cNvCxnSpPr>
          <p:nvPr/>
        </p:nvCxnSpPr>
        <p:spPr>
          <a:xfrm flipH="1">
            <a:off x="2369485" y="2214019"/>
            <a:ext cx="1222" cy="2003556"/>
          </a:xfrm>
          <a:prstGeom prst="line">
            <a:avLst/>
          </a:prstGeom>
          <a:noFill/>
          <a:ln w="19050" cap="flat" cmpd="sng" algn="ctr">
            <a:solidFill>
              <a:srgbClr val="1D1D1A"/>
            </a:solidFill>
            <a:prstDash val="dash"/>
            <a:miter lim="800000"/>
          </a:ln>
          <a:effectLst/>
        </p:spPr>
      </p:cxnSp>
      <p:sp>
        <p:nvSpPr>
          <p:cNvPr id="54" name="文本框 53">
            <a:extLst>
              <a:ext uri="{FF2B5EF4-FFF2-40B4-BE49-F238E27FC236}">
                <a16:creationId xmlns:a16="http://schemas.microsoft.com/office/drawing/2014/main" id="{518F59D1-FD22-4F43-88DA-62086149748B}"/>
              </a:ext>
            </a:extLst>
          </p:cNvPr>
          <p:cNvSpPr txBox="1"/>
          <p:nvPr/>
        </p:nvSpPr>
        <p:spPr>
          <a:xfrm>
            <a:off x="2369485" y="1961417"/>
            <a:ext cx="1251428" cy="400110"/>
          </a:xfrm>
          <a:prstGeom prst="rect">
            <a:avLst/>
          </a:prstGeom>
          <a:noFill/>
        </p:spPr>
        <p:txBody>
          <a:bodyPr vert="horz" wrap="square" rtlCol="0" anchor="ctr" anchorCtr="0">
            <a:spAutoFit/>
          </a:bodyPr>
          <a:lstStyle/>
          <a:p>
            <a:pPr defTabSz="914478" eaLnBrk="1" fontAlgn="auto" hangingPunct="1">
              <a:spcBef>
                <a:spcPts val="0"/>
              </a:spcBef>
              <a:spcAft>
                <a:spcPts val="0"/>
              </a:spcAft>
            </a:pPr>
            <a:r>
              <a:rPr lang="en-US" altLang="zh-CN" sz="1000" dirty="0">
                <a:solidFill>
                  <a:srgbClr val="1D1D1A"/>
                </a:solidFill>
                <a:latin typeface="Times New Roman" panose="02020603050405020304" pitchFamily="18" charset="0"/>
                <a:ea typeface="微软雅黑" panose="020B0503020204020204" pitchFamily="34" charset="-122"/>
                <a:cs typeface="Times New Roman" panose="02020603050405020304" pitchFamily="18" charset="0"/>
              </a:rPr>
              <a:t>Some coordinated transmissions</a:t>
            </a:r>
            <a:endParaRPr lang="zh-CN" altLang="en-US" sz="1000" dirty="0">
              <a:solidFill>
                <a:srgbClr val="1D1D1A"/>
              </a:solidFill>
              <a:latin typeface="Times New Roman" panose="02020603050405020304" pitchFamily="18" charset="0"/>
              <a:ea typeface="微软雅黑" panose="020B0503020204020204" pitchFamily="34" charset="-122"/>
              <a:cs typeface="Times New Roman" panose="02020603050405020304" pitchFamily="18" charset="0"/>
            </a:endParaRPr>
          </a:p>
        </p:txBody>
      </p:sp>
      <p:cxnSp>
        <p:nvCxnSpPr>
          <p:cNvPr id="55" name="直接连接符 54">
            <a:extLst>
              <a:ext uri="{FF2B5EF4-FFF2-40B4-BE49-F238E27FC236}">
                <a16:creationId xmlns:a16="http://schemas.microsoft.com/office/drawing/2014/main" id="{E2B37191-F754-43ED-BB27-3C8CDB33D796}"/>
              </a:ext>
            </a:extLst>
          </p:cNvPr>
          <p:cNvCxnSpPr>
            <a:cxnSpLocks/>
          </p:cNvCxnSpPr>
          <p:nvPr/>
        </p:nvCxnSpPr>
        <p:spPr>
          <a:xfrm>
            <a:off x="4593389" y="2239548"/>
            <a:ext cx="0" cy="1952498"/>
          </a:xfrm>
          <a:prstGeom prst="line">
            <a:avLst/>
          </a:prstGeom>
          <a:noFill/>
          <a:ln w="19050" cap="flat" cmpd="sng" algn="ctr">
            <a:solidFill>
              <a:srgbClr val="1D1D1A"/>
            </a:solidFill>
            <a:prstDash val="dash"/>
            <a:miter lim="800000"/>
          </a:ln>
          <a:effectLst/>
        </p:spPr>
      </p:cxnSp>
      <p:sp>
        <p:nvSpPr>
          <p:cNvPr id="56" name="正方形/長方形 54">
            <a:extLst>
              <a:ext uri="{FF2B5EF4-FFF2-40B4-BE49-F238E27FC236}">
                <a16:creationId xmlns:a16="http://schemas.microsoft.com/office/drawing/2014/main" id="{63FE579B-7964-4171-B19C-498AC8A34FA3}"/>
              </a:ext>
            </a:extLst>
          </p:cNvPr>
          <p:cNvSpPr/>
          <p:nvPr/>
        </p:nvSpPr>
        <p:spPr bwMode="auto">
          <a:xfrm>
            <a:off x="2369485" y="3216615"/>
            <a:ext cx="387834" cy="280664"/>
          </a:xfrm>
          <a:prstGeom prst="rect">
            <a:avLst/>
          </a:prstGeom>
          <a:solidFill>
            <a:srgbClr val="92D050"/>
          </a:solidFill>
          <a:ln w="12700" cap="flat" cmpd="sng" algn="ctr">
            <a:solidFill>
              <a:srgbClr val="666666"/>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Data</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57" name="正方形/長方形 54">
            <a:extLst>
              <a:ext uri="{FF2B5EF4-FFF2-40B4-BE49-F238E27FC236}">
                <a16:creationId xmlns:a16="http://schemas.microsoft.com/office/drawing/2014/main" id="{7457790A-F1EA-452E-BCED-4EEEDF037F01}"/>
              </a:ext>
            </a:extLst>
          </p:cNvPr>
          <p:cNvSpPr/>
          <p:nvPr/>
        </p:nvSpPr>
        <p:spPr bwMode="auto">
          <a:xfrm>
            <a:off x="3104363" y="2404811"/>
            <a:ext cx="387834" cy="280664"/>
          </a:xfrm>
          <a:prstGeom prst="rect">
            <a:avLst/>
          </a:prstGeom>
          <a:solidFill>
            <a:srgbClr val="F4A100">
              <a:lumMod val="40000"/>
              <a:lumOff val="60000"/>
            </a:srgb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Data</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58" name="正方形/長方形 54">
            <a:extLst>
              <a:ext uri="{FF2B5EF4-FFF2-40B4-BE49-F238E27FC236}">
                <a16:creationId xmlns:a16="http://schemas.microsoft.com/office/drawing/2014/main" id="{ACA2A6EB-4288-4F77-AF19-C76CF00BAFB3}"/>
              </a:ext>
            </a:extLst>
          </p:cNvPr>
          <p:cNvSpPr/>
          <p:nvPr/>
        </p:nvSpPr>
        <p:spPr bwMode="auto">
          <a:xfrm>
            <a:off x="3104363" y="3228958"/>
            <a:ext cx="387834" cy="280664"/>
          </a:xfrm>
          <a:prstGeom prst="rect">
            <a:avLst/>
          </a:prstGeom>
          <a:solidFill>
            <a:srgbClr val="92D050"/>
          </a:solidFill>
          <a:ln w="12700" cap="flat" cmpd="sng" algn="ctr">
            <a:solidFill>
              <a:srgbClr val="666666"/>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Data</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59" name="文本框 58">
            <a:extLst>
              <a:ext uri="{FF2B5EF4-FFF2-40B4-BE49-F238E27FC236}">
                <a16:creationId xmlns:a16="http://schemas.microsoft.com/office/drawing/2014/main" id="{153A4F74-8EFC-45CC-8283-2CB059BB6A1E}"/>
              </a:ext>
            </a:extLst>
          </p:cNvPr>
          <p:cNvSpPr txBox="1"/>
          <p:nvPr/>
        </p:nvSpPr>
        <p:spPr>
          <a:xfrm>
            <a:off x="1960401" y="4046094"/>
            <a:ext cx="1947449" cy="646331"/>
          </a:xfrm>
          <a:prstGeom prst="rect">
            <a:avLst/>
          </a:prstGeom>
          <a:noFill/>
        </p:spPr>
        <p:txBody>
          <a:bodyPr vert="horz" wrap="square" rtlCol="0" anchor="ctr" anchorCtr="0">
            <a:spAutoFit/>
          </a:bodyPr>
          <a:lstStyle/>
          <a:p>
            <a:pPr defTabSz="914478" eaLnBrk="1" fontAlgn="auto" hangingPunct="1">
              <a:spcBef>
                <a:spcPts val="0"/>
              </a:spcBef>
              <a:spcAft>
                <a:spcPts val="0"/>
              </a:spcAft>
            </a:pPr>
            <a:r>
              <a:rPr lang="en-US" altLang="zh-CN" dirty="0">
                <a:solidFill>
                  <a:srgbClr val="1D1D1A"/>
                </a:solidFill>
                <a:latin typeface="+mn-ea"/>
                <a:cs typeface="Times New Roman" panose="02020603050405020304" pitchFamily="18" charset="0"/>
              </a:rPr>
              <a:t>AP1</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detects AP2 feedbacks no traffic frequently in the coordination interaction step</a:t>
            </a:r>
            <a:endParaRPr lang="zh-CN" altLang="en-US" dirty="0">
              <a:solidFill>
                <a:srgbClr val="1D1D1A"/>
              </a:solidFill>
              <a:latin typeface="+mn-ea"/>
              <a:cs typeface="Times New Roman" panose="02020603050405020304" pitchFamily="18" charset="0"/>
            </a:endParaRPr>
          </a:p>
        </p:txBody>
      </p:sp>
      <p:sp>
        <p:nvSpPr>
          <p:cNvPr id="60" name="正方形/長方形 54">
            <a:extLst>
              <a:ext uri="{FF2B5EF4-FFF2-40B4-BE49-F238E27FC236}">
                <a16:creationId xmlns:a16="http://schemas.microsoft.com/office/drawing/2014/main" id="{E0BE555B-9999-45C4-8A2C-DD1B57DF04AE}"/>
              </a:ext>
            </a:extLst>
          </p:cNvPr>
          <p:cNvSpPr/>
          <p:nvPr/>
        </p:nvSpPr>
        <p:spPr bwMode="auto">
          <a:xfrm>
            <a:off x="3665321" y="2386336"/>
            <a:ext cx="387834" cy="280664"/>
          </a:xfrm>
          <a:prstGeom prst="rect">
            <a:avLst/>
          </a:prstGeom>
          <a:solidFill>
            <a:schemeClr val="accent1">
              <a:lumMod val="20000"/>
              <a:lumOff val="80000"/>
            </a:scheme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Req</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61" name="正方形/長方形 54">
            <a:extLst>
              <a:ext uri="{FF2B5EF4-FFF2-40B4-BE49-F238E27FC236}">
                <a16:creationId xmlns:a16="http://schemas.microsoft.com/office/drawing/2014/main" id="{19F44202-4CF8-4A6A-8537-90301D7CBB08}"/>
              </a:ext>
            </a:extLst>
          </p:cNvPr>
          <p:cNvSpPr/>
          <p:nvPr/>
        </p:nvSpPr>
        <p:spPr bwMode="auto">
          <a:xfrm>
            <a:off x="4205555" y="3204915"/>
            <a:ext cx="387834" cy="280664"/>
          </a:xfrm>
          <a:prstGeom prst="rect">
            <a:avLst/>
          </a:prstGeom>
          <a:solidFill>
            <a:schemeClr val="accent1">
              <a:lumMod val="20000"/>
              <a:lumOff val="80000"/>
            </a:scheme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Resp</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62" name="正方形/長方形 54">
            <a:extLst>
              <a:ext uri="{FF2B5EF4-FFF2-40B4-BE49-F238E27FC236}">
                <a16:creationId xmlns:a16="http://schemas.microsoft.com/office/drawing/2014/main" id="{77815D7F-01A2-4DB2-A2E8-234328CCD559}"/>
              </a:ext>
            </a:extLst>
          </p:cNvPr>
          <p:cNvSpPr/>
          <p:nvPr/>
        </p:nvSpPr>
        <p:spPr bwMode="auto">
          <a:xfrm>
            <a:off x="6641049" y="2386336"/>
            <a:ext cx="576370" cy="280664"/>
          </a:xfrm>
          <a:prstGeom prst="rect">
            <a:avLst/>
          </a:prstGeom>
          <a:solidFill>
            <a:srgbClr val="E9002F">
              <a:lumMod val="20000"/>
              <a:lumOff val="80000"/>
            </a:srgb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Judge</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cxnSp>
        <p:nvCxnSpPr>
          <p:cNvPr id="63" name="直接连接符 62">
            <a:extLst>
              <a:ext uri="{FF2B5EF4-FFF2-40B4-BE49-F238E27FC236}">
                <a16:creationId xmlns:a16="http://schemas.microsoft.com/office/drawing/2014/main" id="{9C3A85C8-3963-4C51-B111-B9F56624E849}"/>
              </a:ext>
            </a:extLst>
          </p:cNvPr>
          <p:cNvCxnSpPr>
            <a:cxnSpLocks/>
          </p:cNvCxnSpPr>
          <p:nvPr/>
        </p:nvCxnSpPr>
        <p:spPr>
          <a:xfrm>
            <a:off x="6641049" y="2201114"/>
            <a:ext cx="0" cy="1952498"/>
          </a:xfrm>
          <a:prstGeom prst="line">
            <a:avLst/>
          </a:prstGeom>
          <a:noFill/>
          <a:ln w="19050" cap="flat" cmpd="sng" algn="ctr">
            <a:solidFill>
              <a:srgbClr val="1D1D1A"/>
            </a:solidFill>
            <a:prstDash val="dash"/>
            <a:miter lim="800000"/>
          </a:ln>
          <a:effectLst/>
        </p:spPr>
      </p:cxnSp>
      <p:sp>
        <p:nvSpPr>
          <p:cNvPr id="64" name="文本框 63">
            <a:extLst>
              <a:ext uri="{FF2B5EF4-FFF2-40B4-BE49-F238E27FC236}">
                <a16:creationId xmlns:a16="http://schemas.microsoft.com/office/drawing/2014/main" id="{9A5A0090-FEA5-4C5C-ABA5-43FFC3D34CBD}"/>
              </a:ext>
            </a:extLst>
          </p:cNvPr>
          <p:cNvSpPr txBox="1"/>
          <p:nvPr/>
        </p:nvSpPr>
        <p:spPr>
          <a:xfrm>
            <a:off x="2690750" y="2375764"/>
            <a:ext cx="319346" cy="276999"/>
          </a:xfrm>
          <a:prstGeom prst="rect">
            <a:avLst/>
          </a:prstGeom>
          <a:noFill/>
        </p:spPr>
        <p:txBody>
          <a:bodyPr wrap="square" rtlCol="0">
            <a:spAutoFit/>
          </a:bodyPr>
          <a:lstStyle/>
          <a:p>
            <a:r>
              <a:rPr lang="en-US" altLang="zh-CN" dirty="0"/>
              <a:t>…</a:t>
            </a:r>
            <a:endParaRPr lang="zh-CN" altLang="en-US" dirty="0"/>
          </a:p>
        </p:txBody>
      </p:sp>
      <p:sp>
        <p:nvSpPr>
          <p:cNvPr id="65" name="文本框 64">
            <a:extLst>
              <a:ext uri="{FF2B5EF4-FFF2-40B4-BE49-F238E27FC236}">
                <a16:creationId xmlns:a16="http://schemas.microsoft.com/office/drawing/2014/main" id="{BA44533B-3A4D-44DC-B54F-B77CCC669087}"/>
              </a:ext>
            </a:extLst>
          </p:cNvPr>
          <p:cNvSpPr txBox="1"/>
          <p:nvPr/>
        </p:nvSpPr>
        <p:spPr>
          <a:xfrm>
            <a:off x="2704433" y="3183647"/>
            <a:ext cx="319346" cy="276999"/>
          </a:xfrm>
          <a:prstGeom prst="rect">
            <a:avLst/>
          </a:prstGeom>
          <a:noFill/>
        </p:spPr>
        <p:txBody>
          <a:bodyPr wrap="square" rtlCol="0">
            <a:spAutoFit/>
          </a:bodyPr>
          <a:lstStyle/>
          <a:p>
            <a:r>
              <a:rPr lang="en-US" altLang="zh-CN" dirty="0"/>
              <a:t>…</a:t>
            </a:r>
            <a:endParaRPr lang="zh-CN" altLang="en-US" dirty="0"/>
          </a:p>
        </p:txBody>
      </p:sp>
      <p:cxnSp>
        <p:nvCxnSpPr>
          <p:cNvPr id="66" name="直接箭头连接符 65">
            <a:extLst>
              <a:ext uri="{FF2B5EF4-FFF2-40B4-BE49-F238E27FC236}">
                <a16:creationId xmlns:a16="http://schemas.microsoft.com/office/drawing/2014/main" id="{64F0A57F-DA03-4600-BF9A-B95AA723EFAD}"/>
              </a:ext>
            </a:extLst>
          </p:cNvPr>
          <p:cNvCxnSpPr>
            <a:cxnSpLocks/>
            <a:stCxn id="59" idx="0"/>
            <a:endCxn id="57" idx="3"/>
          </p:cNvCxnSpPr>
          <p:nvPr/>
        </p:nvCxnSpPr>
        <p:spPr bwMode="auto">
          <a:xfrm flipV="1">
            <a:off x="2934126" y="2545143"/>
            <a:ext cx="558071" cy="1500951"/>
          </a:xfrm>
          <a:prstGeom prst="straightConnector1">
            <a:avLst/>
          </a:prstGeom>
          <a:solidFill>
            <a:schemeClr val="accent1"/>
          </a:solidFill>
          <a:ln w="12700" cap="flat" cmpd="sng" algn="ctr">
            <a:solidFill>
              <a:srgbClr val="C00000"/>
            </a:solidFill>
            <a:prstDash val="solid"/>
            <a:round/>
            <a:headEnd type="none" w="sm" len="sm"/>
            <a:tailEnd type="triangle"/>
          </a:ln>
          <a:effectLst/>
        </p:spPr>
      </p:cxnSp>
      <p:sp>
        <p:nvSpPr>
          <p:cNvPr id="67" name="文本框 66">
            <a:extLst>
              <a:ext uri="{FF2B5EF4-FFF2-40B4-BE49-F238E27FC236}">
                <a16:creationId xmlns:a16="http://schemas.microsoft.com/office/drawing/2014/main" id="{24E359DD-3B2F-45D6-8D6C-71B11F97BB0E}"/>
              </a:ext>
            </a:extLst>
          </p:cNvPr>
          <p:cNvSpPr txBox="1"/>
          <p:nvPr/>
        </p:nvSpPr>
        <p:spPr>
          <a:xfrm>
            <a:off x="4227887" y="4175196"/>
            <a:ext cx="3308005" cy="461665"/>
          </a:xfrm>
          <a:prstGeom prst="rect">
            <a:avLst/>
          </a:prstGeom>
          <a:noFill/>
        </p:spPr>
        <p:txBody>
          <a:bodyPr vert="horz" wrap="square" rtlCol="0" anchor="ctr" anchorCtr="0">
            <a:spAutoFit/>
          </a:bodyPr>
          <a:lstStyle/>
          <a:p>
            <a:pPr defTabSz="914478" eaLnBrk="1" fontAlgn="auto" hangingPunct="1">
              <a:spcBef>
                <a:spcPts val="0"/>
              </a:spcBef>
              <a:spcAft>
                <a:spcPts val="0"/>
              </a:spcAft>
            </a:pPr>
            <a:r>
              <a:rPr lang="en-US" altLang="zh-CN">
                <a:solidFill>
                  <a:srgbClr val="1D1D1A"/>
                </a:solidFill>
                <a:latin typeface="+mn-ea"/>
                <a:cs typeface="Times New Roman" panose="02020603050405020304" pitchFamily="18" charset="0"/>
              </a:rPr>
              <a:t>AP1 start</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the</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negotiation</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process</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with</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AP2 and judge whether continue to coordinate with AP2 </a:t>
            </a:r>
            <a:endParaRPr lang="zh-CN" altLang="en-US" dirty="0">
              <a:solidFill>
                <a:srgbClr val="1D1D1A"/>
              </a:solidFill>
              <a:latin typeface="+mn-ea"/>
              <a:cs typeface="Times New Roman" panose="02020603050405020304" pitchFamily="18" charset="0"/>
            </a:endParaRPr>
          </a:p>
        </p:txBody>
      </p:sp>
      <p:cxnSp>
        <p:nvCxnSpPr>
          <p:cNvPr id="68" name="直接箭头连接符 67">
            <a:extLst>
              <a:ext uri="{FF2B5EF4-FFF2-40B4-BE49-F238E27FC236}">
                <a16:creationId xmlns:a16="http://schemas.microsoft.com/office/drawing/2014/main" id="{615078E3-1CFC-47A6-9AF9-65F48CA060D2}"/>
              </a:ext>
            </a:extLst>
          </p:cNvPr>
          <p:cNvCxnSpPr/>
          <p:nvPr/>
        </p:nvCxnSpPr>
        <p:spPr bwMode="auto">
          <a:xfrm>
            <a:off x="4593389" y="3742200"/>
            <a:ext cx="2047660" cy="0"/>
          </a:xfrm>
          <a:prstGeom prst="straightConnector1">
            <a:avLst/>
          </a:prstGeom>
          <a:solidFill>
            <a:schemeClr val="accent1"/>
          </a:solidFill>
          <a:ln w="12700" cap="flat" cmpd="sng" algn="ctr">
            <a:solidFill>
              <a:srgbClr val="C00000"/>
            </a:solidFill>
            <a:prstDash val="solid"/>
            <a:round/>
            <a:headEnd type="triangle"/>
            <a:tailEnd type="triangle"/>
          </a:ln>
          <a:effectLst/>
        </p:spPr>
      </p:cxnSp>
      <p:sp>
        <p:nvSpPr>
          <p:cNvPr id="69" name="文本框 68">
            <a:extLst>
              <a:ext uri="{FF2B5EF4-FFF2-40B4-BE49-F238E27FC236}">
                <a16:creationId xmlns:a16="http://schemas.microsoft.com/office/drawing/2014/main" id="{8A0F244C-D413-4378-BAC3-FE9844830673}"/>
              </a:ext>
            </a:extLst>
          </p:cNvPr>
          <p:cNvSpPr txBox="1"/>
          <p:nvPr/>
        </p:nvSpPr>
        <p:spPr>
          <a:xfrm>
            <a:off x="4702253" y="3742200"/>
            <a:ext cx="1981200" cy="461665"/>
          </a:xfrm>
          <a:prstGeom prst="rect">
            <a:avLst/>
          </a:prstGeom>
          <a:noFill/>
        </p:spPr>
        <p:txBody>
          <a:bodyPr wrap="square" rtlCol="0">
            <a:spAutoFit/>
          </a:bodyPr>
          <a:lstStyle/>
          <a:p>
            <a:r>
              <a:rPr lang="en-US" altLang="zh-CN" dirty="0"/>
              <a:t>The time for AP1 to watch AP2’s coordination behavior</a:t>
            </a:r>
            <a:endParaRPr lang="zh-CN" altLang="en-US" dirty="0"/>
          </a:p>
        </p:txBody>
      </p:sp>
      <p:sp>
        <p:nvSpPr>
          <p:cNvPr id="70" name="文本框 69">
            <a:extLst>
              <a:ext uri="{FF2B5EF4-FFF2-40B4-BE49-F238E27FC236}">
                <a16:creationId xmlns:a16="http://schemas.microsoft.com/office/drawing/2014/main" id="{F84DB2B9-7EDC-46CE-8BAE-3A288F9073CF}"/>
              </a:ext>
            </a:extLst>
          </p:cNvPr>
          <p:cNvSpPr txBox="1"/>
          <p:nvPr/>
        </p:nvSpPr>
        <p:spPr>
          <a:xfrm>
            <a:off x="1143000" y="4725139"/>
            <a:ext cx="7248525" cy="1015663"/>
          </a:xfrm>
          <a:prstGeom prst="rect">
            <a:avLst/>
          </a:prstGeom>
          <a:noFill/>
        </p:spPr>
        <p:txBody>
          <a:bodyPr wrap="square" rtlCol="0">
            <a:spAutoFit/>
          </a:bodyPr>
          <a:lstStyle/>
          <a:p>
            <a:pPr marL="171450" indent="-171450">
              <a:buFont typeface="Arial" panose="020B0604020202020204" pitchFamily="34" charset="0"/>
              <a:buChar char="•"/>
            </a:pPr>
            <a:r>
              <a:rPr lang="en-US" altLang="zh-CN" dirty="0"/>
              <a:t>Information in Req Frame:  fairness negotiation indicator, coordination type(C-SR, C-TDMA,C-BF, etc. ), fairness type, time for AP1 to watch</a:t>
            </a:r>
          </a:p>
          <a:p>
            <a:pPr marL="171450" indent="-171450">
              <a:buFont typeface="Arial" panose="020B0604020202020204" pitchFamily="34" charset="0"/>
              <a:buChar char="•"/>
            </a:pPr>
            <a:r>
              <a:rPr lang="en-US" altLang="zh-CN" dirty="0"/>
              <a:t>Information in Resp Frame: coordination type that will use in the watch time, traffic information like traffic load, traffic interval, priority, etc.</a:t>
            </a:r>
          </a:p>
          <a:p>
            <a:pPr marL="171450" indent="-171450">
              <a:buFont typeface="Arial" panose="020B0604020202020204" pitchFamily="34" charset="0"/>
              <a:buChar char="•"/>
            </a:pPr>
            <a:r>
              <a:rPr lang="en-US" altLang="zh-CN" dirty="0"/>
              <a:t>Information in Judge Frame: whether continue to coordinate, coordination type</a:t>
            </a:r>
            <a:endParaRPr lang="zh-CN" altLang="en-US" dirty="0"/>
          </a:p>
        </p:txBody>
      </p:sp>
    </p:spTree>
    <p:extLst>
      <p:ext uri="{BB962C8B-B14F-4D97-AF65-F5344CB8AC3E}">
        <p14:creationId xmlns:p14="http://schemas.microsoft.com/office/powerpoint/2010/main" val="1327439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a:xfrm>
            <a:off x="7232027" y="6475413"/>
            <a:ext cx="1311898" cy="184666"/>
          </a:xfrm>
        </p:spPr>
        <p:txBody>
          <a:bodyPr/>
          <a:lstStyle/>
          <a:p>
            <a:r>
              <a:rPr lang="en-US" altLang="zh-CN" dirty="0" err="1">
                <a:latin typeface="+mn-ea"/>
                <a:cs typeface="Arial"/>
              </a:rPr>
              <a:t>Yanchun</a:t>
            </a:r>
            <a:r>
              <a:rPr lang="en-US" altLang="zh-CN" dirty="0">
                <a:latin typeface="+mn-ea"/>
                <a:cs typeface="Arial"/>
              </a:rPr>
              <a:t> Li</a:t>
            </a:r>
            <a:r>
              <a:rPr lang="en-US" altLang="zh-CN" dirty="0">
                <a:latin typeface="+mn-ea"/>
              </a:rPr>
              <a:t>,  Huawei</a:t>
            </a:r>
          </a:p>
        </p:txBody>
      </p:sp>
      <p:sp>
        <p:nvSpPr>
          <p:cNvPr id="5" name="灯片编号占位符 4"/>
          <p:cNvSpPr>
            <a:spLocks noGrp="1"/>
          </p:cNvSpPr>
          <p:nvPr>
            <p:ph type="sldNum" sz="quarter" idx="12"/>
          </p:nvPr>
        </p:nvSpPr>
        <p:spPr>
          <a:xfrm>
            <a:off x="4393695" y="6475413"/>
            <a:ext cx="432811" cy="184666"/>
          </a:xfrm>
        </p:spPr>
        <p:txBody>
          <a:bodyPr/>
          <a:lstStyle/>
          <a:p>
            <a:r>
              <a:rPr lang="en-US">
                <a:latin typeface="+mn-ea"/>
              </a:rPr>
              <a:t>Slide </a:t>
            </a:r>
            <a:fld id="{303B08C7-0CD1-8846-8502-BF7BB64F440C}" type="slidenum">
              <a:rPr lang="en-US" smtClean="0">
                <a:latin typeface="+mn-ea"/>
              </a:rPr>
              <a:pPr/>
              <a:t>6</a:t>
            </a:fld>
            <a:endParaRPr lang="en-US">
              <a:latin typeface="+mn-ea"/>
            </a:endParaRPr>
          </a:p>
        </p:txBody>
      </p:sp>
      <p:sp>
        <p:nvSpPr>
          <p:cNvPr id="6" name="日期占位符 5"/>
          <p:cNvSpPr>
            <a:spLocks noGrp="1"/>
          </p:cNvSpPr>
          <p:nvPr>
            <p:ph type="dt" sz="half" idx="2"/>
          </p:nvPr>
        </p:nvSpPr>
        <p:spPr>
          <a:xfrm>
            <a:off x="696913" y="332601"/>
            <a:ext cx="827150" cy="276999"/>
          </a:xfrm>
        </p:spPr>
        <p:txBody>
          <a:bodyPr/>
          <a:lstStyle/>
          <a:p>
            <a:r>
              <a:rPr lang="en-US" altLang="zh-CN" dirty="0">
                <a:latin typeface="+mn-ea"/>
              </a:rPr>
              <a:t>Jul 2025</a:t>
            </a:r>
          </a:p>
        </p:txBody>
      </p:sp>
      <p:sp>
        <p:nvSpPr>
          <p:cNvPr id="8" name="标题 7">
            <a:extLst>
              <a:ext uri="{FF2B5EF4-FFF2-40B4-BE49-F238E27FC236}">
                <a16:creationId xmlns:a16="http://schemas.microsoft.com/office/drawing/2014/main" id="{CDE7E8DF-94B0-46CC-BDC0-87D96ACA1996}"/>
              </a:ext>
            </a:extLst>
          </p:cNvPr>
          <p:cNvSpPr>
            <a:spLocks noGrp="1"/>
          </p:cNvSpPr>
          <p:nvPr>
            <p:ph type="title"/>
          </p:nvPr>
        </p:nvSpPr>
        <p:spPr/>
        <p:txBody>
          <a:bodyPr/>
          <a:lstStyle/>
          <a:p>
            <a:r>
              <a:rPr lang="en-US" altLang="zh-CN" dirty="0">
                <a:latin typeface="+mn-ea"/>
                <a:ea typeface="+mn-ea"/>
              </a:rPr>
              <a:t>Case 3—other abnormal behavior</a:t>
            </a:r>
            <a:endParaRPr lang="zh-CN" altLang="en-US" dirty="0">
              <a:latin typeface="+mn-ea"/>
              <a:ea typeface="+mn-ea"/>
            </a:endParaRPr>
          </a:p>
        </p:txBody>
      </p:sp>
      <p:sp>
        <p:nvSpPr>
          <p:cNvPr id="7" name="テキスト ボックス 45">
            <a:extLst>
              <a:ext uri="{FF2B5EF4-FFF2-40B4-BE49-F238E27FC236}">
                <a16:creationId xmlns:a16="http://schemas.microsoft.com/office/drawing/2014/main" id="{F8C6FF35-9EE1-4D6B-82CD-5B1B561FE351}"/>
              </a:ext>
            </a:extLst>
          </p:cNvPr>
          <p:cNvSpPr txBox="1"/>
          <p:nvPr/>
        </p:nvSpPr>
        <p:spPr>
          <a:xfrm>
            <a:off x="1411868" y="2504648"/>
            <a:ext cx="705831" cy="215444"/>
          </a:xfrm>
          <a:prstGeom prst="rect">
            <a:avLst/>
          </a:prstGeom>
          <a:noFill/>
        </p:spPr>
        <p:txBody>
          <a:bodyPr wrap="square" rtlCol="0" anchor="ctr" anchorCtr="0">
            <a:spAutoFit/>
          </a:bodyPr>
          <a:lstStyle/>
          <a:p>
            <a:pPr algn="ctr" defTabSz="914478" eaLnBrk="1" fontAlgn="auto" hangingPunct="1">
              <a:spcBef>
                <a:spcPts val="0"/>
              </a:spcBef>
              <a:spcAft>
                <a:spcPts val="0"/>
              </a:spcAft>
            </a:pPr>
            <a:r>
              <a:rPr kumimoji="1" lang="en-US" altLang="zh-CN" sz="800" dirty="0">
                <a:solidFill>
                  <a:srgbClr val="1D1D1A"/>
                </a:solidFill>
                <a:latin typeface="微软雅黑" panose="020B0503020204020204" pitchFamily="34" charset="-122"/>
                <a:ea typeface="微软雅黑" panose="020B0503020204020204" pitchFamily="34" charset="-122"/>
              </a:rPr>
              <a:t>AP1</a:t>
            </a:r>
            <a:endParaRPr kumimoji="1" lang="ja-JP" altLang="en-US" sz="800" dirty="0">
              <a:solidFill>
                <a:srgbClr val="1D1D1A"/>
              </a:solidFill>
              <a:latin typeface="微软雅黑" panose="020B0503020204020204" pitchFamily="34" charset="-122"/>
              <a:ea typeface="微软雅黑" panose="020B0503020204020204" pitchFamily="34" charset="-122"/>
            </a:endParaRPr>
          </a:p>
        </p:txBody>
      </p:sp>
      <p:cxnSp>
        <p:nvCxnSpPr>
          <p:cNvPr id="9" name="直線矢印コネクタ 3">
            <a:extLst>
              <a:ext uri="{FF2B5EF4-FFF2-40B4-BE49-F238E27FC236}">
                <a16:creationId xmlns:a16="http://schemas.microsoft.com/office/drawing/2014/main" id="{E3F33419-60E4-4D44-BF97-8DE831404995}"/>
              </a:ext>
            </a:extLst>
          </p:cNvPr>
          <p:cNvCxnSpPr>
            <a:cxnSpLocks/>
          </p:cNvCxnSpPr>
          <p:nvPr/>
        </p:nvCxnSpPr>
        <p:spPr bwMode="auto">
          <a:xfrm flipV="1">
            <a:off x="2184965" y="2512891"/>
            <a:ext cx="5283082" cy="18477"/>
          </a:xfrm>
          <a:prstGeom prst="straightConnector1">
            <a:avLst/>
          </a:prstGeom>
          <a:solidFill>
            <a:srgbClr val="C7000A"/>
          </a:solidFill>
          <a:ln w="12700" cap="flat" cmpd="sng" algn="ctr">
            <a:solidFill>
              <a:srgbClr val="1D1D1A"/>
            </a:solidFill>
            <a:prstDash val="solid"/>
            <a:round/>
            <a:headEnd type="none" w="sm" len="sm"/>
            <a:tailEnd type="triangle"/>
          </a:ln>
          <a:effectLst/>
        </p:spPr>
      </p:cxnSp>
      <p:cxnSp>
        <p:nvCxnSpPr>
          <p:cNvPr id="10" name="直線矢印コネクタ 52">
            <a:extLst>
              <a:ext uri="{FF2B5EF4-FFF2-40B4-BE49-F238E27FC236}">
                <a16:creationId xmlns:a16="http://schemas.microsoft.com/office/drawing/2014/main" id="{D41A6FEB-5371-4CB9-A87C-D148A68A781E}"/>
              </a:ext>
            </a:extLst>
          </p:cNvPr>
          <p:cNvCxnSpPr>
            <a:cxnSpLocks/>
          </p:cNvCxnSpPr>
          <p:nvPr/>
        </p:nvCxnSpPr>
        <p:spPr bwMode="auto">
          <a:xfrm flipV="1">
            <a:off x="2194391" y="3331470"/>
            <a:ext cx="5320791" cy="18118"/>
          </a:xfrm>
          <a:prstGeom prst="straightConnector1">
            <a:avLst/>
          </a:prstGeom>
          <a:solidFill>
            <a:srgbClr val="C7000A"/>
          </a:solidFill>
          <a:ln w="12700" cap="flat" cmpd="sng" algn="ctr">
            <a:solidFill>
              <a:srgbClr val="1D1D1A"/>
            </a:solidFill>
            <a:prstDash val="solid"/>
            <a:round/>
            <a:headEnd type="none" w="sm" len="sm"/>
            <a:tailEnd type="triangle"/>
          </a:ln>
          <a:effectLst/>
        </p:spPr>
      </p:cxnSp>
      <p:sp>
        <p:nvSpPr>
          <p:cNvPr id="11" name="正方形/長方形 54">
            <a:extLst>
              <a:ext uri="{FF2B5EF4-FFF2-40B4-BE49-F238E27FC236}">
                <a16:creationId xmlns:a16="http://schemas.microsoft.com/office/drawing/2014/main" id="{B0822649-D796-4B27-B522-734C33884BEC}"/>
              </a:ext>
            </a:extLst>
          </p:cNvPr>
          <p:cNvSpPr/>
          <p:nvPr/>
        </p:nvSpPr>
        <p:spPr bwMode="auto">
          <a:xfrm>
            <a:off x="2302862" y="2250702"/>
            <a:ext cx="386612" cy="280664"/>
          </a:xfrm>
          <a:prstGeom prst="rect">
            <a:avLst/>
          </a:prstGeom>
          <a:solidFill>
            <a:srgbClr val="F4A100">
              <a:lumMod val="40000"/>
              <a:lumOff val="60000"/>
            </a:srgb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Data</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12" name="テキスト ボックス 53">
            <a:extLst>
              <a:ext uri="{FF2B5EF4-FFF2-40B4-BE49-F238E27FC236}">
                <a16:creationId xmlns:a16="http://schemas.microsoft.com/office/drawing/2014/main" id="{34494630-A304-4389-A7EC-7CBB648CF937}"/>
              </a:ext>
            </a:extLst>
          </p:cNvPr>
          <p:cNvSpPr txBox="1"/>
          <p:nvPr/>
        </p:nvSpPr>
        <p:spPr>
          <a:xfrm>
            <a:off x="1606153" y="3227561"/>
            <a:ext cx="380232" cy="215444"/>
          </a:xfrm>
          <a:prstGeom prst="rect">
            <a:avLst/>
          </a:prstGeom>
          <a:noFill/>
        </p:spPr>
        <p:txBody>
          <a:bodyPr wrap="none" rtlCol="0" anchor="ctr" anchorCtr="0">
            <a:spAutoFit/>
          </a:bodyPr>
          <a:lstStyle/>
          <a:p>
            <a:pPr algn="ctr" defTabSz="914478" eaLnBrk="1" fontAlgn="auto" hangingPunct="1">
              <a:spcBef>
                <a:spcPts val="0"/>
              </a:spcBef>
              <a:spcAft>
                <a:spcPts val="0"/>
              </a:spcAft>
            </a:pPr>
            <a:r>
              <a:rPr kumimoji="1" lang="en-US" altLang="ja-JP" sz="800" dirty="0">
                <a:solidFill>
                  <a:srgbClr val="1D1D1A"/>
                </a:solidFill>
                <a:latin typeface="微软雅黑" panose="020B0503020204020204" pitchFamily="34" charset="-122"/>
                <a:ea typeface="微软雅黑" panose="020B0503020204020204" pitchFamily="34" charset="-122"/>
              </a:rPr>
              <a:t>AP2</a:t>
            </a:r>
            <a:endParaRPr kumimoji="1" lang="ja-JP" altLang="en-US" sz="800" dirty="0">
              <a:solidFill>
                <a:srgbClr val="1D1D1A"/>
              </a:solidFill>
              <a:latin typeface="微软雅黑" panose="020B0503020204020204" pitchFamily="34" charset="-122"/>
              <a:ea typeface="微软雅黑" panose="020B0503020204020204" pitchFamily="34" charset="-122"/>
            </a:endParaRPr>
          </a:p>
        </p:txBody>
      </p:sp>
      <p:cxnSp>
        <p:nvCxnSpPr>
          <p:cNvPr id="13" name="直接连接符 12">
            <a:extLst>
              <a:ext uri="{FF2B5EF4-FFF2-40B4-BE49-F238E27FC236}">
                <a16:creationId xmlns:a16="http://schemas.microsoft.com/office/drawing/2014/main" id="{58B0A85D-E195-4D4B-9FF3-ACB6E8982015}"/>
              </a:ext>
            </a:extLst>
          </p:cNvPr>
          <p:cNvCxnSpPr>
            <a:cxnSpLocks/>
          </p:cNvCxnSpPr>
          <p:nvPr/>
        </p:nvCxnSpPr>
        <p:spPr>
          <a:xfrm>
            <a:off x="3426080" y="2047005"/>
            <a:ext cx="0" cy="1952498"/>
          </a:xfrm>
          <a:prstGeom prst="line">
            <a:avLst/>
          </a:prstGeom>
          <a:noFill/>
          <a:ln w="19050" cap="flat" cmpd="sng" algn="ctr">
            <a:solidFill>
              <a:srgbClr val="1D1D1A"/>
            </a:solidFill>
            <a:prstDash val="dash"/>
            <a:miter lim="800000"/>
          </a:ln>
          <a:effectLst/>
        </p:spPr>
      </p:cxnSp>
      <p:cxnSp>
        <p:nvCxnSpPr>
          <p:cNvPr id="14" name="直接连接符 13">
            <a:extLst>
              <a:ext uri="{FF2B5EF4-FFF2-40B4-BE49-F238E27FC236}">
                <a16:creationId xmlns:a16="http://schemas.microsoft.com/office/drawing/2014/main" id="{8B5A33C8-32D6-4B0D-9AB8-5098520A3950}"/>
              </a:ext>
            </a:extLst>
          </p:cNvPr>
          <p:cNvCxnSpPr>
            <a:cxnSpLocks/>
          </p:cNvCxnSpPr>
          <p:nvPr/>
        </p:nvCxnSpPr>
        <p:spPr>
          <a:xfrm flipH="1">
            <a:off x="2301640" y="2059910"/>
            <a:ext cx="1222" cy="2003556"/>
          </a:xfrm>
          <a:prstGeom prst="line">
            <a:avLst/>
          </a:prstGeom>
          <a:noFill/>
          <a:ln w="19050" cap="flat" cmpd="sng" algn="ctr">
            <a:solidFill>
              <a:srgbClr val="1D1D1A"/>
            </a:solidFill>
            <a:prstDash val="dash"/>
            <a:miter lim="800000"/>
          </a:ln>
          <a:effectLst/>
        </p:spPr>
      </p:cxnSp>
      <p:sp>
        <p:nvSpPr>
          <p:cNvPr id="15" name="文本框 14">
            <a:extLst>
              <a:ext uri="{FF2B5EF4-FFF2-40B4-BE49-F238E27FC236}">
                <a16:creationId xmlns:a16="http://schemas.microsoft.com/office/drawing/2014/main" id="{97930B1D-5429-47DF-8696-E7E235805FF0}"/>
              </a:ext>
            </a:extLst>
          </p:cNvPr>
          <p:cNvSpPr txBox="1"/>
          <p:nvPr/>
        </p:nvSpPr>
        <p:spPr>
          <a:xfrm>
            <a:off x="2301640" y="1807308"/>
            <a:ext cx="1251428" cy="400110"/>
          </a:xfrm>
          <a:prstGeom prst="rect">
            <a:avLst/>
          </a:prstGeom>
          <a:noFill/>
        </p:spPr>
        <p:txBody>
          <a:bodyPr vert="horz" wrap="square" rtlCol="0" anchor="ctr" anchorCtr="0">
            <a:spAutoFit/>
          </a:bodyPr>
          <a:lstStyle/>
          <a:p>
            <a:pPr defTabSz="914478" eaLnBrk="1" fontAlgn="auto" hangingPunct="1">
              <a:spcBef>
                <a:spcPts val="0"/>
              </a:spcBef>
              <a:spcAft>
                <a:spcPts val="0"/>
              </a:spcAft>
            </a:pPr>
            <a:r>
              <a:rPr lang="en-US" altLang="zh-CN" sz="1000" dirty="0">
                <a:solidFill>
                  <a:srgbClr val="1D1D1A"/>
                </a:solidFill>
                <a:latin typeface="Times New Roman" panose="02020603050405020304" pitchFamily="18" charset="0"/>
                <a:ea typeface="微软雅黑" panose="020B0503020204020204" pitchFamily="34" charset="-122"/>
                <a:cs typeface="Times New Roman" panose="02020603050405020304" pitchFamily="18" charset="0"/>
              </a:rPr>
              <a:t>Some coordinated transmissions</a:t>
            </a:r>
            <a:endParaRPr lang="zh-CN" altLang="en-US" sz="1000" dirty="0">
              <a:solidFill>
                <a:srgbClr val="1D1D1A"/>
              </a:solidFill>
              <a:latin typeface="Times New Roman" panose="02020603050405020304" pitchFamily="18" charset="0"/>
              <a:ea typeface="微软雅黑" panose="020B0503020204020204" pitchFamily="34" charset="-122"/>
              <a:cs typeface="Times New Roman" panose="02020603050405020304" pitchFamily="18" charset="0"/>
            </a:endParaRPr>
          </a:p>
        </p:txBody>
      </p:sp>
      <p:cxnSp>
        <p:nvCxnSpPr>
          <p:cNvPr id="16" name="直接连接符 15">
            <a:extLst>
              <a:ext uri="{FF2B5EF4-FFF2-40B4-BE49-F238E27FC236}">
                <a16:creationId xmlns:a16="http://schemas.microsoft.com/office/drawing/2014/main" id="{6363DEF9-8ACE-4C42-B45E-2FB434811A67}"/>
              </a:ext>
            </a:extLst>
          </p:cNvPr>
          <p:cNvCxnSpPr>
            <a:cxnSpLocks/>
          </p:cNvCxnSpPr>
          <p:nvPr/>
        </p:nvCxnSpPr>
        <p:spPr>
          <a:xfrm>
            <a:off x="4525544" y="2085439"/>
            <a:ext cx="0" cy="1952498"/>
          </a:xfrm>
          <a:prstGeom prst="line">
            <a:avLst/>
          </a:prstGeom>
          <a:noFill/>
          <a:ln w="19050" cap="flat" cmpd="sng" algn="ctr">
            <a:solidFill>
              <a:srgbClr val="1D1D1A"/>
            </a:solidFill>
            <a:prstDash val="dash"/>
            <a:miter lim="800000"/>
          </a:ln>
          <a:effectLst/>
        </p:spPr>
      </p:cxnSp>
      <p:sp>
        <p:nvSpPr>
          <p:cNvPr id="17" name="正方形/長方形 54">
            <a:extLst>
              <a:ext uri="{FF2B5EF4-FFF2-40B4-BE49-F238E27FC236}">
                <a16:creationId xmlns:a16="http://schemas.microsoft.com/office/drawing/2014/main" id="{B1CEE77A-8E40-4066-A871-A31F93CC6F6A}"/>
              </a:ext>
            </a:extLst>
          </p:cNvPr>
          <p:cNvSpPr/>
          <p:nvPr/>
        </p:nvSpPr>
        <p:spPr bwMode="auto">
          <a:xfrm>
            <a:off x="2301640" y="3062506"/>
            <a:ext cx="387834" cy="280664"/>
          </a:xfrm>
          <a:prstGeom prst="rect">
            <a:avLst/>
          </a:prstGeom>
          <a:solidFill>
            <a:srgbClr val="92D050"/>
          </a:solidFill>
          <a:ln w="12700" cap="flat" cmpd="sng" algn="ctr">
            <a:solidFill>
              <a:srgbClr val="666666"/>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Data</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18" name="正方形/長方形 54">
            <a:extLst>
              <a:ext uri="{FF2B5EF4-FFF2-40B4-BE49-F238E27FC236}">
                <a16:creationId xmlns:a16="http://schemas.microsoft.com/office/drawing/2014/main" id="{AE5AD990-9528-4CFC-ABE2-8F5AB7D6CAA6}"/>
              </a:ext>
            </a:extLst>
          </p:cNvPr>
          <p:cNvSpPr/>
          <p:nvPr/>
        </p:nvSpPr>
        <p:spPr bwMode="auto">
          <a:xfrm>
            <a:off x="3036518" y="2250702"/>
            <a:ext cx="387834" cy="280664"/>
          </a:xfrm>
          <a:prstGeom prst="rect">
            <a:avLst/>
          </a:prstGeom>
          <a:solidFill>
            <a:srgbClr val="F4A100">
              <a:lumMod val="40000"/>
              <a:lumOff val="60000"/>
            </a:srgb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Data</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19" name="正方形/長方形 54">
            <a:extLst>
              <a:ext uri="{FF2B5EF4-FFF2-40B4-BE49-F238E27FC236}">
                <a16:creationId xmlns:a16="http://schemas.microsoft.com/office/drawing/2014/main" id="{57ED1112-C9F2-42F5-B09F-E42BF0CBEDF7}"/>
              </a:ext>
            </a:extLst>
          </p:cNvPr>
          <p:cNvSpPr/>
          <p:nvPr/>
        </p:nvSpPr>
        <p:spPr bwMode="auto">
          <a:xfrm>
            <a:off x="3036518" y="3074849"/>
            <a:ext cx="387834" cy="280664"/>
          </a:xfrm>
          <a:prstGeom prst="rect">
            <a:avLst/>
          </a:prstGeom>
          <a:solidFill>
            <a:srgbClr val="92D050"/>
          </a:solidFill>
          <a:ln w="12700" cap="flat" cmpd="sng" algn="ctr">
            <a:solidFill>
              <a:srgbClr val="666666"/>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Data</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20" name="文本框 19">
            <a:extLst>
              <a:ext uri="{FF2B5EF4-FFF2-40B4-BE49-F238E27FC236}">
                <a16:creationId xmlns:a16="http://schemas.microsoft.com/office/drawing/2014/main" id="{DFC0D98C-4758-43A8-A357-C21964D929E4}"/>
              </a:ext>
            </a:extLst>
          </p:cNvPr>
          <p:cNvSpPr txBox="1"/>
          <p:nvPr/>
        </p:nvSpPr>
        <p:spPr>
          <a:xfrm>
            <a:off x="1892556" y="3984318"/>
            <a:ext cx="1947449" cy="461665"/>
          </a:xfrm>
          <a:prstGeom prst="rect">
            <a:avLst/>
          </a:prstGeom>
          <a:noFill/>
        </p:spPr>
        <p:txBody>
          <a:bodyPr vert="horz" wrap="square" rtlCol="0" anchor="ctr" anchorCtr="0">
            <a:spAutoFit/>
          </a:bodyPr>
          <a:lstStyle/>
          <a:p>
            <a:pPr defTabSz="914478" eaLnBrk="1" fontAlgn="auto" hangingPunct="1">
              <a:spcBef>
                <a:spcPts val="0"/>
              </a:spcBef>
              <a:spcAft>
                <a:spcPts val="0"/>
              </a:spcAft>
            </a:pPr>
            <a:r>
              <a:rPr lang="en-US" altLang="zh-CN" dirty="0">
                <a:solidFill>
                  <a:srgbClr val="1D1D1A"/>
                </a:solidFill>
                <a:latin typeface="+mn-ea"/>
                <a:cs typeface="Times New Roman" panose="02020603050405020304" pitchFamily="18" charset="0"/>
              </a:rPr>
              <a:t>AP1</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detects AP2 doesn’t obey the coordination rules</a:t>
            </a:r>
            <a:endParaRPr lang="zh-CN" altLang="en-US" dirty="0">
              <a:solidFill>
                <a:srgbClr val="1D1D1A"/>
              </a:solidFill>
              <a:latin typeface="+mn-ea"/>
              <a:cs typeface="Times New Roman" panose="02020603050405020304" pitchFamily="18" charset="0"/>
            </a:endParaRPr>
          </a:p>
        </p:txBody>
      </p:sp>
      <p:sp>
        <p:nvSpPr>
          <p:cNvPr id="21" name="正方形/長方形 54">
            <a:extLst>
              <a:ext uri="{FF2B5EF4-FFF2-40B4-BE49-F238E27FC236}">
                <a16:creationId xmlns:a16="http://schemas.microsoft.com/office/drawing/2014/main" id="{FBD4EF2D-7335-4B77-B349-CB83D37754CB}"/>
              </a:ext>
            </a:extLst>
          </p:cNvPr>
          <p:cNvSpPr/>
          <p:nvPr/>
        </p:nvSpPr>
        <p:spPr bwMode="auto">
          <a:xfrm>
            <a:off x="3597476" y="2232227"/>
            <a:ext cx="387834" cy="280664"/>
          </a:xfrm>
          <a:prstGeom prst="rect">
            <a:avLst/>
          </a:prstGeom>
          <a:solidFill>
            <a:schemeClr val="accent1">
              <a:lumMod val="20000"/>
              <a:lumOff val="80000"/>
            </a:scheme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Req</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22" name="正方形/長方形 54">
            <a:extLst>
              <a:ext uri="{FF2B5EF4-FFF2-40B4-BE49-F238E27FC236}">
                <a16:creationId xmlns:a16="http://schemas.microsoft.com/office/drawing/2014/main" id="{8C9474DC-F077-489E-BE4B-4B7DBFBCD7E0}"/>
              </a:ext>
            </a:extLst>
          </p:cNvPr>
          <p:cNvSpPr/>
          <p:nvPr/>
        </p:nvSpPr>
        <p:spPr bwMode="auto">
          <a:xfrm>
            <a:off x="4137710" y="3050806"/>
            <a:ext cx="387834" cy="280664"/>
          </a:xfrm>
          <a:prstGeom prst="rect">
            <a:avLst/>
          </a:prstGeom>
          <a:solidFill>
            <a:schemeClr val="accent1">
              <a:lumMod val="20000"/>
              <a:lumOff val="80000"/>
            </a:scheme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Resp</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sp>
        <p:nvSpPr>
          <p:cNvPr id="23" name="正方形/長方形 54">
            <a:extLst>
              <a:ext uri="{FF2B5EF4-FFF2-40B4-BE49-F238E27FC236}">
                <a16:creationId xmlns:a16="http://schemas.microsoft.com/office/drawing/2014/main" id="{021AB704-069F-451E-A0A5-C6AA6E9FAD0C}"/>
              </a:ext>
            </a:extLst>
          </p:cNvPr>
          <p:cNvSpPr/>
          <p:nvPr/>
        </p:nvSpPr>
        <p:spPr bwMode="auto">
          <a:xfrm>
            <a:off x="6573204" y="2232227"/>
            <a:ext cx="576370" cy="280664"/>
          </a:xfrm>
          <a:prstGeom prst="rect">
            <a:avLst/>
          </a:prstGeom>
          <a:solidFill>
            <a:srgbClr val="E9002F">
              <a:lumMod val="20000"/>
              <a:lumOff val="80000"/>
            </a:srgbClr>
          </a:solidFill>
          <a:ln w="12700" cap="flat" cmpd="sng" algn="ctr">
            <a:solidFill>
              <a:srgbClr val="66666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rPr>
              <a:t>Judge</a:t>
            </a:r>
            <a:endParaRPr kumimoji="0" lang="ja-JP" altLang="en-US" sz="600" b="0" i="0" u="none" strike="noStrike" kern="0" cap="none" spc="0" normalizeH="0" baseline="0" noProof="0" dirty="0">
              <a:ln>
                <a:noFill/>
              </a:ln>
              <a:solidFill>
                <a:srgbClr val="666666"/>
              </a:solidFill>
              <a:effectLst/>
              <a:uLnTx/>
              <a:uFillTx/>
              <a:latin typeface="微软雅黑" panose="020B0503020204020204" pitchFamily="34" charset="-122"/>
              <a:ea typeface="微软雅黑" panose="020B0503020204020204" pitchFamily="34" charset="-122"/>
            </a:endParaRPr>
          </a:p>
        </p:txBody>
      </p:sp>
      <p:cxnSp>
        <p:nvCxnSpPr>
          <p:cNvPr id="24" name="直接连接符 23">
            <a:extLst>
              <a:ext uri="{FF2B5EF4-FFF2-40B4-BE49-F238E27FC236}">
                <a16:creationId xmlns:a16="http://schemas.microsoft.com/office/drawing/2014/main" id="{48C60777-D26E-4B91-8E5A-DE6ED0C8556F}"/>
              </a:ext>
            </a:extLst>
          </p:cNvPr>
          <p:cNvCxnSpPr>
            <a:cxnSpLocks/>
          </p:cNvCxnSpPr>
          <p:nvPr/>
        </p:nvCxnSpPr>
        <p:spPr>
          <a:xfrm>
            <a:off x="6573204" y="2047005"/>
            <a:ext cx="0" cy="1952498"/>
          </a:xfrm>
          <a:prstGeom prst="line">
            <a:avLst/>
          </a:prstGeom>
          <a:noFill/>
          <a:ln w="19050" cap="flat" cmpd="sng" algn="ctr">
            <a:solidFill>
              <a:srgbClr val="1D1D1A"/>
            </a:solidFill>
            <a:prstDash val="dash"/>
            <a:miter lim="800000"/>
          </a:ln>
          <a:effectLst/>
        </p:spPr>
      </p:cxnSp>
      <p:sp>
        <p:nvSpPr>
          <p:cNvPr id="25" name="文本框 24">
            <a:extLst>
              <a:ext uri="{FF2B5EF4-FFF2-40B4-BE49-F238E27FC236}">
                <a16:creationId xmlns:a16="http://schemas.microsoft.com/office/drawing/2014/main" id="{836FCB90-3652-4E24-8729-B357F1968964}"/>
              </a:ext>
            </a:extLst>
          </p:cNvPr>
          <p:cNvSpPr txBox="1"/>
          <p:nvPr/>
        </p:nvSpPr>
        <p:spPr>
          <a:xfrm>
            <a:off x="2622905" y="2221655"/>
            <a:ext cx="319346" cy="276999"/>
          </a:xfrm>
          <a:prstGeom prst="rect">
            <a:avLst/>
          </a:prstGeom>
          <a:noFill/>
        </p:spPr>
        <p:txBody>
          <a:bodyPr wrap="square" rtlCol="0">
            <a:spAutoFit/>
          </a:bodyPr>
          <a:lstStyle/>
          <a:p>
            <a:r>
              <a:rPr lang="en-US" altLang="zh-CN" dirty="0"/>
              <a:t>…</a:t>
            </a:r>
            <a:endParaRPr lang="zh-CN" altLang="en-US" dirty="0"/>
          </a:p>
        </p:txBody>
      </p:sp>
      <p:sp>
        <p:nvSpPr>
          <p:cNvPr id="26" name="文本框 25">
            <a:extLst>
              <a:ext uri="{FF2B5EF4-FFF2-40B4-BE49-F238E27FC236}">
                <a16:creationId xmlns:a16="http://schemas.microsoft.com/office/drawing/2014/main" id="{2A559703-41E3-4472-AE5E-5148D610E464}"/>
              </a:ext>
            </a:extLst>
          </p:cNvPr>
          <p:cNvSpPr txBox="1"/>
          <p:nvPr/>
        </p:nvSpPr>
        <p:spPr>
          <a:xfrm>
            <a:off x="2636588" y="3029538"/>
            <a:ext cx="319346" cy="276999"/>
          </a:xfrm>
          <a:prstGeom prst="rect">
            <a:avLst/>
          </a:prstGeom>
          <a:noFill/>
        </p:spPr>
        <p:txBody>
          <a:bodyPr wrap="square" rtlCol="0">
            <a:spAutoFit/>
          </a:bodyPr>
          <a:lstStyle/>
          <a:p>
            <a:r>
              <a:rPr lang="en-US" altLang="zh-CN" dirty="0"/>
              <a:t>…</a:t>
            </a:r>
            <a:endParaRPr lang="zh-CN" altLang="en-US" dirty="0"/>
          </a:p>
        </p:txBody>
      </p:sp>
      <p:cxnSp>
        <p:nvCxnSpPr>
          <p:cNvPr id="27" name="直接箭头连接符 26">
            <a:extLst>
              <a:ext uri="{FF2B5EF4-FFF2-40B4-BE49-F238E27FC236}">
                <a16:creationId xmlns:a16="http://schemas.microsoft.com/office/drawing/2014/main" id="{B33F9650-4CC3-4083-BF0B-1165612ECE43}"/>
              </a:ext>
            </a:extLst>
          </p:cNvPr>
          <p:cNvCxnSpPr>
            <a:cxnSpLocks/>
            <a:stCxn id="20" idx="0"/>
            <a:endCxn id="18" idx="3"/>
          </p:cNvCxnSpPr>
          <p:nvPr/>
        </p:nvCxnSpPr>
        <p:spPr bwMode="auto">
          <a:xfrm flipV="1">
            <a:off x="2866281" y="2391034"/>
            <a:ext cx="558071" cy="1593284"/>
          </a:xfrm>
          <a:prstGeom prst="straightConnector1">
            <a:avLst/>
          </a:prstGeom>
          <a:solidFill>
            <a:schemeClr val="accent1"/>
          </a:solidFill>
          <a:ln w="12700" cap="flat" cmpd="sng" algn="ctr">
            <a:solidFill>
              <a:srgbClr val="C00000"/>
            </a:solidFill>
            <a:prstDash val="solid"/>
            <a:round/>
            <a:headEnd type="none" w="sm" len="sm"/>
            <a:tailEnd type="triangle"/>
          </a:ln>
          <a:effectLst/>
        </p:spPr>
      </p:cxnSp>
      <p:sp>
        <p:nvSpPr>
          <p:cNvPr id="28" name="文本框 27">
            <a:extLst>
              <a:ext uri="{FF2B5EF4-FFF2-40B4-BE49-F238E27FC236}">
                <a16:creationId xmlns:a16="http://schemas.microsoft.com/office/drawing/2014/main" id="{BCBB13EF-7CAE-4E59-9A75-1DF304CC00FB}"/>
              </a:ext>
            </a:extLst>
          </p:cNvPr>
          <p:cNvSpPr txBox="1"/>
          <p:nvPr/>
        </p:nvSpPr>
        <p:spPr>
          <a:xfrm>
            <a:off x="4023946" y="3984318"/>
            <a:ext cx="3308005" cy="461665"/>
          </a:xfrm>
          <a:prstGeom prst="rect">
            <a:avLst/>
          </a:prstGeom>
          <a:noFill/>
        </p:spPr>
        <p:txBody>
          <a:bodyPr vert="horz" wrap="square" rtlCol="0" anchor="ctr" anchorCtr="0">
            <a:spAutoFit/>
          </a:bodyPr>
          <a:lstStyle/>
          <a:p>
            <a:pPr defTabSz="914478" eaLnBrk="1" fontAlgn="auto" hangingPunct="1">
              <a:spcBef>
                <a:spcPts val="0"/>
              </a:spcBef>
              <a:spcAft>
                <a:spcPts val="0"/>
              </a:spcAft>
            </a:pPr>
            <a:r>
              <a:rPr lang="en-US" altLang="zh-CN" dirty="0">
                <a:solidFill>
                  <a:srgbClr val="1D1D1A"/>
                </a:solidFill>
                <a:latin typeface="+mn-ea"/>
                <a:cs typeface="Times New Roman" panose="02020603050405020304" pitchFamily="18" charset="0"/>
              </a:rPr>
              <a:t>AP1start</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the</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negotiation</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process</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with</a:t>
            </a:r>
            <a:r>
              <a:rPr lang="zh-CN" altLang="en-US" dirty="0">
                <a:solidFill>
                  <a:srgbClr val="1D1D1A"/>
                </a:solidFill>
                <a:latin typeface="+mn-ea"/>
                <a:cs typeface="Times New Roman" panose="02020603050405020304" pitchFamily="18" charset="0"/>
              </a:rPr>
              <a:t> </a:t>
            </a:r>
            <a:r>
              <a:rPr lang="en-US" altLang="zh-CN" dirty="0">
                <a:solidFill>
                  <a:srgbClr val="1D1D1A"/>
                </a:solidFill>
                <a:latin typeface="+mn-ea"/>
                <a:cs typeface="Times New Roman" panose="02020603050405020304" pitchFamily="18" charset="0"/>
              </a:rPr>
              <a:t>AP2 and judge whether continue to coordinate with AP2 </a:t>
            </a:r>
            <a:endParaRPr lang="zh-CN" altLang="en-US" dirty="0">
              <a:solidFill>
                <a:srgbClr val="1D1D1A"/>
              </a:solidFill>
              <a:latin typeface="+mn-ea"/>
              <a:cs typeface="Times New Roman" panose="02020603050405020304" pitchFamily="18" charset="0"/>
            </a:endParaRPr>
          </a:p>
        </p:txBody>
      </p:sp>
      <p:cxnSp>
        <p:nvCxnSpPr>
          <p:cNvPr id="29" name="直接箭头连接符 28">
            <a:extLst>
              <a:ext uri="{FF2B5EF4-FFF2-40B4-BE49-F238E27FC236}">
                <a16:creationId xmlns:a16="http://schemas.microsoft.com/office/drawing/2014/main" id="{06380CC6-9D1D-4BBE-80DA-B25E528D5594}"/>
              </a:ext>
            </a:extLst>
          </p:cNvPr>
          <p:cNvCxnSpPr/>
          <p:nvPr/>
        </p:nvCxnSpPr>
        <p:spPr bwMode="auto">
          <a:xfrm>
            <a:off x="4525544" y="3588091"/>
            <a:ext cx="2047660" cy="0"/>
          </a:xfrm>
          <a:prstGeom prst="straightConnector1">
            <a:avLst/>
          </a:prstGeom>
          <a:solidFill>
            <a:schemeClr val="accent1"/>
          </a:solidFill>
          <a:ln w="12700" cap="flat" cmpd="sng" algn="ctr">
            <a:solidFill>
              <a:srgbClr val="C00000"/>
            </a:solidFill>
            <a:prstDash val="solid"/>
            <a:round/>
            <a:headEnd type="triangle"/>
            <a:tailEnd type="triangle"/>
          </a:ln>
          <a:effectLst/>
        </p:spPr>
      </p:cxnSp>
      <p:sp>
        <p:nvSpPr>
          <p:cNvPr id="30" name="文本框 29">
            <a:extLst>
              <a:ext uri="{FF2B5EF4-FFF2-40B4-BE49-F238E27FC236}">
                <a16:creationId xmlns:a16="http://schemas.microsoft.com/office/drawing/2014/main" id="{1A4C11E3-5DA2-4DEB-BEA8-018103C70151}"/>
              </a:ext>
            </a:extLst>
          </p:cNvPr>
          <p:cNvSpPr txBox="1"/>
          <p:nvPr/>
        </p:nvSpPr>
        <p:spPr>
          <a:xfrm>
            <a:off x="4634408" y="3588091"/>
            <a:ext cx="1981200" cy="461665"/>
          </a:xfrm>
          <a:prstGeom prst="rect">
            <a:avLst/>
          </a:prstGeom>
          <a:noFill/>
        </p:spPr>
        <p:txBody>
          <a:bodyPr wrap="square" rtlCol="0">
            <a:spAutoFit/>
          </a:bodyPr>
          <a:lstStyle/>
          <a:p>
            <a:r>
              <a:rPr lang="en-US" altLang="zh-CN" dirty="0"/>
              <a:t>The time for AP1 to watch AP2’s coordination behavior</a:t>
            </a:r>
            <a:endParaRPr lang="zh-CN" altLang="en-US" dirty="0"/>
          </a:p>
        </p:txBody>
      </p:sp>
      <p:sp>
        <p:nvSpPr>
          <p:cNvPr id="31" name="文本框 30">
            <a:extLst>
              <a:ext uri="{FF2B5EF4-FFF2-40B4-BE49-F238E27FC236}">
                <a16:creationId xmlns:a16="http://schemas.microsoft.com/office/drawing/2014/main" id="{6591F477-4D51-423B-96D8-2437881CF31A}"/>
              </a:ext>
            </a:extLst>
          </p:cNvPr>
          <p:cNvSpPr txBox="1"/>
          <p:nvPr/>
        </p:nvSpPr>
        <p:spPr>
          <a:xfrm>
            <a:off x="1066800" y="5294710"/>
            <a:ext cx="7248525" cy="830997"/>
          </a:xfrm>
          <a:prstGeom prst="rect">
            <a:avLst/>
          </a:prstGeom>
          <a:noFill/>
        </p:spPr>
        <p:txBody>
          <a:bodyPr wrap="square" rtlCol="0">
            <a:spAutoFit/>
          </a:bodyPr>
          <a:lstStyle/>
          <a:p>
            <a:pPr marL="228600" indent="-228600">
              <a:buFont typeface="+mj-lt"/>
              <a:buAutoNum type="arabicPeriod"/>
            </a:pPr>
            <a:r>
              <a:rPr lang="en-US" altLang="zh-CN" dirty="0"/>
              <a:t>Information in Req Frame:  fairness negotiation indicator, coordination type(C-SR, C-TDMA,C-BF, etc. ), fairness type, time for AP1 to watch</a:t>
            </a:r>
          </a:p>
          <a:p>
            <a:pPr marL="228600" indent="-228600">
              <a:buFont typeface="+mj-lt"/>
              <a:buAutoNum type="arabicPeriod"/>
            </a:pPr>
            <a:r>
              <a:rPr lang="en-US" altLang="zh-CN" dirty="0"/>
              <a:t>Information in Resp Frame: coordination type that will use in the watch time</a:t>
            </a:r>
          </a:p>
          <a:p>
            <a:pPr marL="228600" indent="-228600">
              <a:buFont typeface="+mj-lt"/>
              <a:buAutoNum type="arabicPeriod"/>
            </a:pPr>
            <a:r>
              <a:rPr lang="en-US" altLang="zh-CN" dirty="0"/>
              <a:t>Information in Judge Frame: whether continue to coordinate, coordination type</a:t>
            </a:r>
            <a:endParaRPr lang="zh-CN" altLang="en-US" dirty="0"/>
          </a:p>
        </p:txBody>
      </p:sp>
      <p:sp>
        <p:nvSpPr>
          <p:cNvPr id="2" name="文本框 1">
            <a:extLst>
              <a:ext uri="{FF2B5EF4-FFF2-40B4-BE49-F238E27FC236}">
                <a16:creationId xmlns:a16="http://schemas.microsoft.com/office/drawing/2014/main" id="{6BD42E18-B831-4516-A517-B0B37CC80892}"/>
              </a:ext>
            </a:extLst>
          </p:cNvPr>
          <p:cNvSpPr txBox="1"/>
          <p:nvPr/>
        </p:nvSpPr>
        <p:spPr>
          <a:xfrm>
            <a:off x="1120986" y="4434163"/>
            <a:ext cx="7467600" cy="646331"/>
          </a:xfrm>
          <a:prstGeom prst="rect">
            <a:avLst/>
          </a:prstGeom>
          <a:noFill/>
        </p:spPr>
        <p:txBody>
          <a:bodyPr wrap="square" rtlCol="0">
            <a:spAutoFit/>
          </a:bodyPr>
          <a:lstStyle/>
          <a:p>
            <a:r>
              <a:rPr lang="en-US" altLang="zh-CN" b="1" dirty="0"/>
              <a:t>Abnormal behavior</a:t>
            </a:r>
          </a:p>
          <a:p>
            <a:pPr marL="628650" lvl="1" indent="-171450">
              <a:buFont typeface="Wingdings" panose="05000000000000000000" pitchFamily="2" charset="2"/>
              <a:buChar char="Ø"/>
            </a:pPr>
            <a:r>
              <a:rPr lang="en-US" altLang="zh-CN" dirty="0"/>
              <a:t>Shared AP doesn’t obey the max power restriction that affects the sharing AP’s</a:t>
            </a:r>
            <a:r>
              <a:rPr lang="zh-CN" altLang="en-US" dirty="0"/>
              <a:t> </a:t>
            </a:r>
            <a:r>
              <a:rPr lang="en-US" altLang="zh-CN" dirty="0"/>
              <a:t>transmission</a:t>
            </a:r>
          </a:p>
          <a:p>
            <a:pPr marL="628650" lvl="1" indent="-171450">
              <a:buFont typeface="Wingdings" panose="05000000000000000000" pitchFamily="2" charset="2"/>
              <a:buChar char="Ø"/>
            </a:pPr>
            <a:r>
              <a:rPr lang="en-US" altLang="zh-CN" dirty="0"/>
              <a:t>Shared AP’s C-BF precoding effect is not as good as expect that affects the sharing AP’s transmission</a:t>
            </a:r>
          </a:p>
        </p:txBody>
      </p:sp>
    </p:spTree>
    <p:extLst>
      <p:ext uri="{BB962C8B-B14F-4D97-AF65-F5344CB8AC3E}">
        <p14:creationId xmlns:p14="http://schemas.microsoft.com/office/powerpoint/2010/main" val="3396708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mn-lt"/>
              </a:rPr>
              <a:t>Summary</a:t>
            </a:r>
            <a:endParaRPr lang="zh-CN" altLang="en-US" dirty="0">
              <a:latin typeface="+mn-lt"/>
            </a:endParaRPr>
          </a:p>
        </p:txBody>
      </p:sp>
      <p:sp>
        <p:nvSpPr>
          <p:cNvPr id="3" name="内容占位符 2"/>
          <p:cNvSpPr>
            <a:spLocks noGrp="1"/>
          </p:cNvSpPr>
          <p:nvPr>
            <p:ph idx="1"/>
          </p:nvPr>
        </p:nvSpPr>
        <p:spPr>
          <a:xfrm>
            <a:off x="685800" y="1981200"/>
            <a:ext cx="7772400" cy="2057400"/>
          </a:xfrm>
        </p:spPr>
        <p:txBody>
          <a:bodyPr/>
          <a:lstStyle/>
          <a:p>
            <a:pPr marL="800100" lvl="1" indent="-342900">
              <a:lnSpc>
                <a:spcPct val="150000"/>
              </a:lnSpc>
              <a:buFont typeface="+mj-lt"/>
              <a:buAutoNum type="arabicPeriod"/>
            </a:pPr>
            <a:r>
              <a:rPr lang="en-US" altLang="zh-CN" sz="1800" kern="1200" dirty="0">
                <a:ea typeface="微软雅黑" panose="020B0503020204020204" pitchFamily="34" charset="-122"/>
              </a:rPr>
              <a:t>There are some problems existed in the MAP coordination about the efficiency and fairness</a:t>
            </a:r>
          </a:p>
          <a:p>
            <a:pPr marL="800100" lvl="1" indent="-342900">
              <a:lnSpc>
                <a:spcPct val="150000"/>
              </a:lnSpc>
              <a:buFont typeface="+mj-lt"/>
              <a:buAutoNum type="arabicPeriod"/>
            </a:pPr>
            <a:r>
              <a:rPr lang="en-US" altLang="zh-CN" sz="1800" kern="1200" dirty="0">
                <a:ea typeface="微软雅黑" panose="020B0503020204020204" pitchFamily="34" charset="-122"/>
              </a:rPr>
              <a:t>The proposed negotiation process can help the AP detects some abnormal behavior take more information to judge whether to coordinate with other AP</a:t>
            </a:r>
          </a:p>
          <a:p>
            <a:pPr marL="800100" lvl="1" indent="-342900">
              <a:lnSpc>
                <a:spcPct val="150000"/>
              </a:lnSpc>
              <a:buFont typeface="+mj-lt"/>
              <a:buAutoNum type="arabicPeriod"/>
            </a:pPr>
            <a:endParaRPr lang="en-US" altLang="zh-CN" sz="1800" kern="1200" dirty="0">
              <a:ea typeface="微软雅黑" panose="020B0503020204020204" pitchFamily="34" charset="-122"/>
            </a:endParaRPr>
          </a:p>
        </p:txBody>
      </p:sp>
      <p:sp>
        <p:nvSpPr>
          <p:cNvPr id="4" name="页脚占位符 3"/>
          <p:cNvSpPr>
            <a:spLocks noGrp="1"/>
          </p:cNvSpPr>
          <p:nvPr>
            <p:ph type="ftr" sz="quarter" idx="11"/>
          </p:nvPr>
        </p:nvSpPr>
        <p:spPr>
          <a:xfrm>
            <a:off x="7232027" y="6475413"/>
            <a:ext cx="1311898" cy="184666"/>
          </a:xfrm>
        </p:spPr>
        <p:txBody>
          <a:bodyPr/>
          <a:lstStyle/>
          <a:p>
            <a:r>
              <a:rPr lang="en-US" altLang="zh-CN" dirty="0" err="1">
                <a:ea typeface="Times New Roman"/>
                <a:cs typeface="Arial"/>
              </a:rPr>
              <a:t>Yanchun</a:t>
            </a:r>
            <a:r>
              <a:rPr lang="en-US" altLang="zh-CN" dirty="0">
                <a:ea typeface="Times New Roman"/>
                <a:cs typeface="Arial"/>
              </a:rPr>
              <a:t> Li</a:t>
            </a:r>
            <a:r>
              <a:rPr lang="en-US" altLang="zh-CN" dirty="0"/>
              <a:t>,  Huawei</a:t>
            </a:r>
          </a:p>
        </p:txBody>
      </p:sp>
      <p:sp>
        <p:nvSpPr>
          <p:cNvPr id="5" name="灯片编号占位符 4"/>
          <p:cNvSpPr>
            <a:spLocks noGrp="1"/>
          </p:cNvSpPr>
          <p:nvPr>
            <p:ph type="sldNum" sz="quarter" idx="12"/>
          </p:nvPr>
        </p:nvSpPr>
        <p:spPr>
          <a:xfrm>
            <a:off x="4393695" y="6475413"/>
            <a:ext cx="432811" cy="184666"/>
          </a:xfrm>
        </p:spPr>
        <p:txBody>
          <a:bodyPr/>
          <a:lstStyle/>
          <a:p>
            <a:r>
              <a:rPr lang="en-US">
                <a:latin typeface="+mn-lt"/>
              </a:rPr>
              <a:t>Slide </a:t>
            </a:r>
            <a:fld id="{303B08C7-0CD1-8846-8502-BF7BB64F440C}" type="slidenum">
              <a:rPr lang="en-US" smtClean="0">
                <a:latin typeface="+mn-lt"/>
              </a:rPr>
              <a:pPr/>
              <a:t>7</a:t>
            </a:fld>
            <a:endParaRPr lang="en-US">
              <a:latin typeface="+mn-lt"/>
            </a:endParaRPr>
          </a:p>
        </p:txBody>
      </p:sp>
      <p:sp>
        <p:nvSpPr>
          <p:cNvPr id="6" name="日期占位符 5"/>
          <p:cNvSpPr>
            <a:spLocks noGrp="1"/>
          </p:cNvSpPr>
          <p:nvPr>
            <p:ph type="dt" sz="half" idx="2"/>
          </p:nvPr>
        </p:nvSpPr>
        <p:spPr>
          <a:xfrm>
            <a:off x="696913" y="332601"/>
            <a:ext cx="827150" cy="276999"/>
          </a:xfrm>
        </p:spPr>
        <p:txBody>
          <a:bodyPr/>
          <a:lstStyle/>
          <a:p>
            <a:r>
              <a:rPr lang="en-US" altLang="zh-CN" dirty="0">
                <a:latin typeface="+mn-lt"/>
              </a:rPr>
              <a:t>Jul 2025</a:t>
            </a:r>
          </a:p>
        </p:txBody>
      </p:sp>
    </p:spTree>
    <p:extLst>
      <p:ext uri="{BB962C8B-B14F-4D97-AF65-F5344CB8AC3E}">
        <p14:creationId xmlns:p14="http://schemas.microsoft.com/office/powerpoint/2010/main" val="3567321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3E5F4FD-D870-457C-B08A-7CE352476917}"/>
              </a:ext>
            </a:extLst>
          </p:cNvPr>
          <p:cNvSpPr>
            <a:spLocks noGrp="1"/>
          </p:cNvSpPr>
          <p:nvPr>
            <p:ph idx="1"/>
          </p:nvPr>
        </p:nvSpPr>
        <p:spPr/>
        <p:txBody>
          <a:bodyPr/>
          <a:lstStyle/>
          <a:p>
            <a:r>
              <a:rPr lang="en-US" altLang="zh-CN" dirty="0"/>
              <a:t>Do you agree to add the fairness assurance methods to the MAP framework?</a:t>
            </a:r>
          </a:p>
          <a:p>
            <a:pPr lvl="1"/>
            <a:r>
              <a:rPr lang="en-US" altLang="zh-CN" dirty="0"/>
              <a:t>Y</a:t>
            </a:r>
          </a:p>
          <a:p>
            <a:pPr lvl="1"/>
            <a:r>
              <a:rPr lang="en-US" altLang="zh-CN" dirty="0"/>
              <a:t>N</a:t>
            </a:r>
          </a:p>
          <a:p>
            <a:pPr lvl="1"/>
            <a:r>
              <a:rPr lang="en-US" altLang="zh-CN" dirty="0"/>
              <a:t>Abs</a:t>
            </a:r>
            <a:endParaRPr lang="zh-CN" altLang="en-US" dirty="0"/>
          </a:p>
        </p:txBody>
      </p:sp>
      <p:sp>
        <p:nvSpPr>
          <p:cNvPr id="4" name="页脚占位符 3">
            <a:extLst>
              <a:ext uri="{FF2B5EF4-FFF2-40B4-BE49-F238E27FC236}">
                <a16:creationId xmlns:a16="http://schemas.microsoft.com/office/drawing/2014/main" id="{22D8F8B5-89D9-45BC-A939-FC246E2EAE6E}"/>
              </a:ext>
            </a:extLst>
          </p:cNvPr>
          <p:cNvSpPr>
            <a:spLocks noGrp="1"/>
          </p:cNvSpPr>
          <p:nvPr>
            <p:ph type="ftr" sz="quarter" idx="11"/>
          </p:nvPr>
        </p:nvSpPr>
        <p:spPr>
          <a:xfrm>
            <a:off x="7232027" y="6475413"/>
            <a:ext cx="1311898" cy="184666"/>
          </a:xfrm>
        </p:spPr>
        <p:txBody>
          <a:bodyPr/>
          <a:lstStyle/>
          <a:p>
            <a:r>
              <a:rPr lang="en-US" altLang="zh-CN" dirty="0" err="1">
                <a:ea typeface="Times New Roman"/>
                <a:cs typeface="Arial"/>
              </a:rPr>
              <a:t>Yanchun</a:t>
            </a:r>
            <a:r>
              <a:rPr lang="en-US" altLang="zh-CN" dirty="0">
                <a:ea typeface="Times New Roman"/>
                <a:cs typeface="Arial"/>
              </a:rPr>
              <a:t> Li</a:t>
            </a:r>
            <a:r>
              <a:rPr lang="en-US" altLang="zh-CN" dirty="0"/>
              <a:t>,  Huawei</a:t>
            </a:r>
          </a:p>
        </p:txBody>
      </p:sp>
      <p:sp>
        <p:nvSpPr>
          <p:cNvPr id="5" name="灯片编号占位符 4">
            <a:extLst>
              <a:ext uri="{FF2B5EF4-FFF2-40B4-BE49-F238E27FC236}">
                <a16:creationId xmlns:a16="http://schemas.microsoft.com/office/drawing/2014/main" id="{94932A7D-E3B7-4653-91E0-EA3BD34A1670}"/>
              </a:ext>
            </a:extLst>
          </p:cNvPr>
          <p:cNvSpPr>
            <a:spLocks noGrp="1"/>
          </p:cNvSpPr>
          <p:nvPr>
            <p:ph type="sldNum" sz="quarter" idx="12"/>
          </p:nvPr>
        </p:nvSpPr>
        <p:spPr/>
        <p:txBody>
          <a:bodyPr/>
          <a:lstStyle/>
          <a:p>
            <a:r>
              <a:rPr lang="en-US"/>
              <a:t>Slide </a:t>
            </a:r>
            <a:fld id="{303B08C7-0CD1-8846-8502-BF7BB64F440C}" type="slidenum">
              <a:rPr lang="en-US" smtClean="0"/>
              <a:pPr/>
              <a:t>8</a:t>
            </a:fld>
            <a:endParaRPr lang="en-US"/>
          </a:p>
        </p:txBody>
      </p:sp>
      <p:sp>
        <p:nvSpPr>
          <p:cNvPr id="6" name="日期占位符 5">
            <a:extLst>
              <a:ext uri="{FF2B5EF4-FFF2-40B4-BE49-F238E27FC236}">
                <a16:creationId xmlns:a16="http://schemas.microsoft.com/office/drawing/2014/main" id="{20E8F11A-09AB-436D-9BEF-49871053B788}"/>
              </a:ext>
            </a:extLst>
          </p:cNvPr>
          <p:cNvSpPr>
            <a:spLocks noGrp="1"/>
          </p:cNvSpPr>
          <p:nvPr>
            <p:ph type="dt" sz="half" idx="2"/>
          </p:nvPr>
        </p:nvSpPr>
        <p:spPr>
          <a:xfrm>
            <a:off x="696913" y="332601"/>
            <a:ext cx="827150" cy="276999"/>
          </a:xfrm>
        </p:spPr>
        <p:txBody>
          <a:bodyPr/>
          <a:lstStyle/>
          <a:p>
            <a:r>
              <a:rPr lang="en-US" altLang="zh-CN" dirty="0"/>
              <a:t>Jul 2025</a:t>
            </a:r>
          </a:p>
        </p:txBody>
      </p:sp>
      <p:sp>
        <p:nvSpPr>
          <p:cNvPr id="7" name="标题 3">
            <a:extLst>
              <a:ext uri="{FF2B5EF4-FFF2-40B4-BE49-F238E27FC236}">
                <a16:creationId xmlns:a16="http://schemas.microsoft.com/office/drawing/2014/main" id="{9BB23DDF-0BC6-414C-8558-64B54FCD29E6}"/>
              </a:ext>
            </a:extLst>
          </p:cNvPr>
          <p:cNvSpPr txBox="1">
            <a:spLocks noGrp="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sz="2400" dirty="0">
                <a:solidFill>
                  <a:schemeClr val="tx1"/>
                </a:solidFill>
                <a:latin typeface="+mn-lt"/>
                <a:ea typeface="+mn-ea"/>
                <a:cs typeface="+mn-cs"/>
              </a:rPr>
              <a:t>Straw Poll </a:t>
            </a:r>
            <a:endParaRPr lang="zh-CN" altLang="en-US" sz="2400" dirty="0">
              <a:solidFill>
                <a:schemeClr val="tx1"/>
              </a:solidFill>
              <a:latin typeface="+mn-lt"/>
              <a:ea typeface="+mn-ea"/>
              <a:cs typeface="+mn-cs"/>
            </a:endParaRPr>
          </a:p>
        </p:txBody>
      </p:sp>
    </p:spTree>
    <p:extLst>
      <p:ext uri="{BB962C8B-B14F-4D97-AF65-F5344CB8AC3E}">
        <p14:creationId xmlns:p14="http://schemas.microsoft.com/office/powerpoint/2010/main" val="3394559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latin typeface="+mn-lt"/>
              </a:rPr>
              <a:t>References</a:t>
            </a:r>
            <a:endParaRPr lang="zh-CN" altLang="en-US" dirty="0">
              <a:solidFill>
                <a:schemeClr val="tx1"/>
              </a:solidFill>
              <a:latin typeface="+mn-lt"/>
            </a:endParaRPr>
          </a:p>
        </p:txBody>
      </p:sp>
      <p:sp>
        <p:nvSpPr>
          <p:cNvPr id="3" name="内容占位符 2"/>
          <p:cNvSpPr>
            <a:spLocks noGrp="1"/>
          </p:cNvSpPr>
          <p:nvPr>
            <p:ph idx="1"/>
          </p:nvPr>
        </p:nvSpPr>
        <p:spPr/>
        <p:txBody>
          <a:bodyPr/>
          <a:lstStyle/>
          <a:p>
            <a:pPr marL="0" indent="0">
              <a:lnSpc>
                <a:spcPct val="150000"/>
              </a:lnSpc>
              <a:buNone/>
            </a:pPr>
            <a:r>
              <a:rPr lang="en-US" altLang="ko-KR" sz="1200" dirty="0">
                <a:latin typeface="Times New Roman"/>
                <a:ea typeface="MS Gothic"/>
              </a:rPr>
              <a:t>[1] 11-24/0209r5 Specification Framework for </a:t>
            </a:r>
            <a:r>
              <a:rPr lang="en-US" altLang="ko-KR" sz="1200" dirty="0" err="1">
                <a:latin typeface="Times New Roman"/>
                <a:ea typeface="MS Gothic"/>
              </a:rPr>
              <a:t>TGbn</a:t>
            </a:r>
            <a:endParaRPr lang="en-US" altLang="ko-KR" sz="1200" dirty="0">
              <a:latin typeface="Times New Roman"/>
              <a:ea typeface="MS Gothic"/>
            </a:endParaRPr>
          </a:p>
          <a:p>
            <a:pPr marL="0" indent="0">
              <a:lnSpc>
                <a:spcPct val="150000"/>
              </a:lnSpc>
              <a:buNone/>
            </a:pPr>
            <a:r>
              <a:rPr lang="en-US" altLang="ko-KR" sz="1200" dirty="0">
                <a:latin typeface="Times New Roman"/>
                <a:ea typeface="MS Gothic"/>
              </a:rPr>
              <a:t>[2] 11-25-0086-00-00bn-fairness-issue-in-co-tdma</a:t>
            </a:r>
          </a:p>
          <a:p>
            <a:pPr marL="0" indent="0">
              <a:lnSpc>
                <a:spcPct val="150000"/>
              </a:lnSpc>
              <a:buNone/>
            </a:pPr>
            <a:r>
              <a:rPr lang="en-US" altLang="ko-KR" sz="1200" dirty="0">
                <a:latin typeface="Times New Roman"/>
                <a:ea typeface="MS Gothic"/>
              </a:rPr>
              <a:t>[3] 11-25-0119-00-00bn-consideration-on-fairness-issue-for-map</a:t>
            </a:r>
          </a:p>
          <a:p>
            <a:pPr marL="0" indent="0">
              <a:lnSpc>
                <a:spcPct val="150000"/>
              </a:lnSpc>
              <a:buNone/>
            </a:pPr>
            <a:r>
              <a:rPr lang="en-US" altLang="ko-KR" sz="1200">
                <a:latin typeface="Times New Roman"/>
                <a:ea typeface="MS Gothic"/>
              </a:rPr>
              <a:t>[4] 11-24-0375-01-00bn-nav-protection-for-c-tdma</a:t>
            </a:r>
            <a:endParaRPr lang="en-US" altLang="ko-KR" sz="1200" dirty="0">
              <a:latin typeface="Times New Roman"/>
              <a:ea typeface="MS Gothic"/>
            </a:endParaRPr>
          </a:p>
        </p:txBody>
      </p:sp>
      <p:sp>
        <p:nvSpPr>
          <p:cNvPr id="4" name="页脚占位符 3"/>
          <p:cNvSpPr>
            <a:spLocks noGrp="1"/>
          </p:cNvSpPr>
          <p:nvPr>
            <p:ph type="ftr" sz="quarter" idx="11"/>
          </p:nvPr>
        </p:nvSpPr>
        <p:spPr>
          <a:xfrm>
            <a:off x="7232027" y="6475413"/>
            <a:ext cx="1311898" cy="184666"/>
          </a:xfrm>
        </p:spPr>
        <p:txBody>
          <a:bodyPr/>
          <a:lstStyle/>
          <a:p>
            <a:r>
              <a:rPr lang="en-US" altLang="zh-CN" dirty="0" err="1">
                <a:ea typeface="Times New Roman"/>
                <a:cs typeface="Arial"/>
              </a:rPr>
              <a:t>Yanchun</a:t>
            </a:r>
            <a:r>
              <a:rPr lang="en-US" altLang="zh-CN" dirty="0">
                <a:ea typeface="Times New Roman"/>
                <a:cs typeface="Arial"/>
              </a:rPr>
              <a:t> Li</a:t>
            </a:r>
            <a:r>
              <a:rPr lang="en-US" altLang="zh-CN" dirty="0"/>
              <a:t>,  Huawei</a:t>
            </a:r>
          </a:p>
        </p:txBody>
      </p:sp>
      <p:sp>
        <p:nvSpPr>
          <p:cNvPr id="5" name="灯片编号占位符 4"/>
          <p:cNvSpPr>
            <a:spLocks noGrp="1"/>
          </p:cNvSpPr>
          <p:nvPr>
            <p:ph type="sldNum" sz="quarter" idx="12"/>
          </p:nvPr>
        </p:nvSpPr>
        <p:spPr>
          <a:xfrm>
            <a:off x="4393695" y="6475413"/>
            <a:ext cx="432811" cy="184666"/>
          </a:xfrm>
        </p:spPr>
        <p:txBody>
          <a:bodyPr/>
          <a:lstStyle/>
          <a:p>
            <a:r>
              <a:rPr lang="en-US">
                <a:latin typeface="+mn-lt"/>
              </a:rPr>
              <a:t>Slide </a:t>
            </a:r>
            <a:fld id="{303B08C7-0CD1-8846-8502-BF7BB64F440C}" type="slidenum">
              <a:rPr lang="en-US" smtClean="0">
                <a:latin typeface="+mn-lt"/>
              </a:rPr>
              <a:pPr/>
              <a:t>9</a:t>
            </a:fld>
            <a:endParaRPr lang="en-US">
              <a:latin typeface="+mn-lt"/>
            </a:endParaRPr>
          </a:p>
        </p:txBody>
      </p:sp>
      <p:sp>
        <p:nvSpPr>
          <p:cNvPr id="6" name="日期占位符 5"/>
          <p:cNvSpPr>
            <a:spLocks noGrp="1"/>
          </p:cNvSpPr>
          <p:nvPr>
            <p:ph type="dt" sz="half" idx="2"/>
          </p:nvPr>
        </p:nvSpPr>
        <p:spPr>
          <a:xfrm>
            <a:off x="696913" y="332601"/>
            <a:ext cx="827150" cy="276999"/>
          </a:xfrm>
        </p:spPr>
        <p:txBody>
          <a:bodyPr/>
          <a:lstStyle/>
          <a:p>
            <a:r>
              <a:rPr lang="en-US" altLang="zh-CN" dirty="0">
                <a:latin typeface="+mn-lt"/>
              </a:rPr>
              <a:t>Jul 2025</a:t>
            </a:r>
          </a:p>
        </p:txBody>
      </p:sp>
    </p:spTree>
    <p:extLst>
      <p:ext uri="{BB962C8B-B14F-4D97-AF65-F5344CB8AC3E}">
        <p14:creationId xmlns:p14="http://schemas.microsoft.com/office/powerpoint/2010/main" val="178730078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97478</TotalTime>
  <Words>824</Words>
  <Application>Microsoft Office PowerPoint</Application>
  <PresentationFormat>全屏显示(4:3)</PresentationFormat>
  <Paragraphs>140</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微软雅黑</vt:lpstr>
      <vt:lpstr>Arial</vt:lpstr>
      <vt:lpstr>Times New Roman</vt:lpstr>
      <vt:lpstr>Wingdings</vt:lpstr>
      <vt:lpstr>802-11-Submission</vt:lpstr>
      <vt:lpstr>Further consideration about Fairness in MAP</vt:lpstr>
      <vt:lpstr>Introduction</vt:lpstr>
      <vt:lpstr>Problems of MAP</vt:lpstr>
      <vt:lpstr>Case 1—Ensure to grant fair pairing opportunities</vt:lpstr>
      <vt:lpstr>Case 2—Ensure truthfully channel utilization</vt:lpstr>
      <vt:lpstr>Case 3—other abnormal behavior</vt:lpstr>
      <vt:lpstr>Summary</vt:lpstr>
      <vt:lpstr>Straw Poll </vt:lpstr>
      <vt:lpstr>References</vt:lpstr>
    </vt:vector>
  </TitlesOfParts>
  <Company>Stanford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Liyanchun (CTL)</cp:lastModifiedBy>
  <cp:revision>1068</cp:revision>
  <cp:lastPrinted>1998-02-10T13:28:06Z</cp:lastPrinted>
  <dcterms:created xsi:type="dcterms:W3CDTF">2013-11-12T18:41:50Z</dcterms:created>
  <dcterms:modified xsi:type="dcterms:W3CDTF">2025-07-24T10:00:23Z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(3)hRoi45Nws8BUBQ+YeDhEHMced8rzs1uw/0Tw6FHpmVZ0FLj71aSw3RjdRQiPgiD27+ZULrrm
5S7vAZGFdpw9nMhLezyVtA4JAiSEZ+iPFzFNKhYUYCkFg1LZN1iqe6Wcxxfx15GTuXuEgwiC
SAQkYqfyxUyZT9vLedYoLg5qCfcSBeZg1vOOkOOr1iFwEvoi+ZHTbyE1sW562TLRYgyW7T8U
WNfDx/kqzB38/Nw/kq</vt:lpwstr>
  </property>
  <property fmtid="{D5CDD505-2E9C-101B-9397-08002B2CF9AE}" pid="4" name="_2015_ms_pID_7253431">
    <vt:lpwstr>8nJY6qDOcPeL17s9Zs4M11dl2f5hOr3sxxGzJoRKVQL7boRTa21Uxz
3D48+ZLk4tu1IpJi7X67y+opuL5NTlVgToWM6sM5DKwKkezlY2dUm5LHgI2DTJByeK1SrUfO
ormJjFqJQpZm2quKEnH7/a5GjlRWFgyzL1zFBSTyxoMA0YiVprTx8+LYgJwoUHSEVnWtG/t2
HTrSswtve5YEzH35hbNIA/fsdEhY/SDJgGzt</vt:lpwstr>
  </property>
  <property fmtid="{D5CDD505-2E9C-101B-9397-08002B2CF9AE}" pid="5" name="_2015_ms_pID_7253432">
    <vt:lpwstr>1A==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1752196402</vt:lpwstr>
  </property>
</Properties>
</file>