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43" r:id="rId3"/>
    <p:sldId id="425" r:id="rId4"/>
    <p:sldId id="440" r:id="rId5"/>
    <p:sldId id="438" r:id="rId6"/>
    <p:sldId id="434" r:id="rId7"/>
    <p:sldId id="447" r:id="rId8"/>
    <p:sldId id="42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Ming Gan" initials="M" lastIdx="7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2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Yan Xin" initials="YX" lastIdx="4" clrIdx="3">
    <p:extLst>
      <p:ext uri="{19B8F6BF-5375-455C-9EA6-DF929625EA0E}">
        <p15:presenceInfo xmlns:p15="http://schemas.microsoft.com/office/powerpoint/2012/main" userId="Yan Xin" providerId="None"/>
      </p:ext>
    </p:extLst>
  </p:cmAuthor>
  <p:cmAuthor id="5" name="Shimi Shilo (TRC)" initials="SS(" lastIdx="4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  <p:cmAuthor id="6" name="Liyanchun (CTL)" initials="L(" lastIdx="1" clrIdx="5">
    <p:extLst>
      <p:ext uri="{19B8F6BF-5375-455C-9EA6-DF929625EA0E}">
        <p15:presenceInfo xmlns:p15="http://schemas.microsoft.com/office/powerpoint/2012/main" userId="S-1-5-21-147214757-305610072-1517763936-24458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D9491"/>
    <a:srgbClr val="00CC99"/>
    <a:srgbClr val="00B050"/>
    <a:srgbClr val="90FA93"/>
    <a:srgbClr val="FAE690"/>
    <a:srgbClr val="DFB7D9"/>
    <a:srgbClr val="C2C2FE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>
        <p:scale>
          <a:sx n="125" d="100"/>
          <a:sy n="125" d="100"/>
        </p:scale>
        <p:origin x="42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8133" y="175081"/>
            <a:ext cx="22407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32743" y="8982075"/>
            <a:ext cx="2085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Philip </a:t>
            </a:r>
            <a:r>
              <a:rPr lang="en-US" dirty="0" err="1"/>
              <a:t>Levis</a:t>
            </a:r>
            <a:r>
              <a:rPr lang="en-US" dirty="0"/>
              <a:t>, 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dirty="0"/>
              <a:t>doc.: 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4566" y="8985250"/>
            <a:ext cx="2547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Philip </a:t>
            </a:r>
            <a:r>
              <a:rPr lang="en-US" dirty="0" err="1"/>
              <a:t>Levis</a:t>
            </a:r>
            <a:r>
              <a:rPr lang="en-US" dirty="0"/>
              <a:t>, 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442751" y="264596"/>
            <a:ext cx="1919949" cy="184666"/>
          </a:xfrm>
          <a:ln/>
        </p:spPr>
        <p:txBody>
          <a:bodyPr/>
          <a:lstStyle/>
          <a:p>
            <a:r>
              <a:rPr lang="en-US" dirty="0"/>
              <a:t>doc.: 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34566" y="8985250"/>
            <a:ext cx="2547172" cy="184666"/>
          </a:xfrm>
          <a:ln/>
        </p:spPr>
        <p:txBody>
          <a:bodyPr/>
          <a:lstStyle/>
          <a:p>
            <a:pPr lvl="4"/>
            <a:r>
              <a:rPr lang="en-US" dirty="0"/>
              <a:t>Philip </a:t>
            </a:r>
            <a:r>
              <a:rPr lang="en-US" dirty="0" err="1"/>
              <a:t>Levis</a:t>
            </a:r>
            <a:r>
              <a:rPr lang="en-US" dirty="0"/>
              <a:t>, 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78707" y="6475413"/>
            <a:ext cx="12652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/>
              <a:t>Tony</a:t>
            </a:r>
            <a:r>
              <a:rPr lang="en-US" dirty="0"/>
              <a:t> </a:t>
            </a:r>
            <a:r>
              <a:rPr lang="en-US" altLang="zh-CN" dirty="0"/>
              <a:t>Zeng</a:t>
            </a:r>
            <a:r>
              <a:rPr lang="en-US" dirty="0"/>
              <a:t>, 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4777" y="332601"/>
            <a:ext cx="33407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802.11-25/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1287r0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102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dirty="0"/>
              <a:t>, 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Further Considerations of Active NPCA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</a:t>
            </a:r>
            <a:r>
              <a:rPr lang="en-US" sz="2000" b="0" dirty="0"/>
              <a:t> 2025-07-23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 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/>
              <a:t>Jul 2025</a:t>
            </a:r>
            <a:endParaRPr 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595303"/>
              </p:ext>
            </p:extLst>
          </p:nvPr>
        </p:nvGraphicFramePr>
        <p:xfrm>
          <a:off x="990600" y="2578723"/>
          <a:ext cx="7553324" cy="34001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3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3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  <a:ea typeface="Times New Roman"/>
                          <a:cs typeface="Arial"/>
                        </a:rPr>
                        <a:t>Weijie</a:t>
                      </a: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>
                          <a:latin typeface="+mn-lt"/>
                          <a:ea typeface="Times New Roman"/>
                          <a:cs typeface="Arial"/>
                        </a:rPr>
                        <a:t>liyanchun@huaewi.com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Yanchun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Xin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u="none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  <a:ea typeface="Times New Roman"/>
                          <a:cs typeface="Arial"/>
                        </a:rPr>
                        <a:t>Xuming</a:t>
                      </a:r>
                      <a:r>
                        <a:rPr lang="en-US" altLang="zh-CN" sz="1200" baseline="0" dirty="0">
                          <a:latin typeface="+mn-lt"/>
                          <a:ea typeface="Times New Roman"/>
                          <a:cs typeface="Arial"/>
                        </a:rPr>
                        <a:t> Wu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Xiang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Ming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Guogang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81135C8-B86E-4500-BA0C-699213250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F107160-9FF2-4E76-A49B-3CF82374E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8BB72C6-6F28-4846-B00D-D536B2F2F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/>
              <a:t>Jul 2025</a:t>
            </a: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F5462C19-3BB0-4A25-BDA5-557F3E743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Introduction</a:t>
            </a:r>
            <a:endParaRPr lang="zh-CN" altLang="en-US" dirty="0">
              <a:latin typeface="+mn-lt"/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59BAA2FF-BC0A-454A-87EF-FB1E3BDAC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10782"/>
            <a:ext cx="7772400" cy="484241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ko-KR" sz="1800" dirty="0" err="1"/>
              <a:t>TGbn</a:t>
            </a:r>
            <a:r>
              <a:rPr lang="en-US" altLang="ko-KR" sz="1800" dirty="0"/>
              <a:t> agreed to define NPCA[1] </a:t>
            </a:r>
            <a:r>
              <a:rPr lang="en-US" altLang="zh-CN" sz="1800" dirty="0"/>
              <a:t>and the </a:t>
            </a:r>
            <a:r>
              <a:rPr kumimoji="1" lang="en-US" altLang="ja-JP" sz="1800" dirty="0">
                <a:cs typeface="Times New Roman" panose="02020603050405020304" pitchFamily="18" charset="0"/>
              </a:rPr>
              <a:t>NPCA mechanism improves the spectrum utilization,  increases the system throughput,  and reduces the delay</a:t>
            </a:r>
            <a:endParaRPr kumimoji="1" lang="en-US" altLang="zh-CN" sz="1800" dirty="0">
              <a:latin typeface="+mn-ea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kumimoji="1" lang="en-US" altLang="zh-CN" sz="1800" dirty="0">
                <a:latin typeface="+mn-ea"/>
                <a:cs typeface="Times New Roman" panose="02020603050405020304" pitchFamily="18" charset="0"/>
              </a:rPr>
              <a:t>Basic rules of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NPCA-capable device begins to access the secondary primary channel when it detects the primary channel is occupied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Duration of NPCA:  depend on the PPDU time or 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Two modes of NPCA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200" dirty="0"/>
              <a:t>Passive NPCA:  AP or Non-AP STA detects and operates the NPCA individually by some common rules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200" dirty="0"/>
              <a:t>Active NPCA:  Non-AP STA operates the NPCA according to the AP’s Trigger Frame</a:t>
            </a:r>
          </a:p>
          <a:p>
            <a:endParaRPr kumimoji="1" lang="en-US" altLang="ja-JP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76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051465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3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F06171F-53D2-4EA7-A6DB-4BE69006B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Problems of</a:t>
            </a:r>
            <a:r>
              <a:rPr lang="en-US" dirty="0">
                <a:latin typeface="+mn-lt"/>
              </a:rPr>
              <a:t> Passive </a:t>
            </a:r>
            <a:r>
              <a:rPr lang="en-US" altLang="zh-CN" dirty="0">
                <a:latin typeface="+mn-lt"/>
              </a:rPr>
              <a:t>NPCA</a:t>
            </a:r>
            <a:endParaRPr lang="en-US" dirty="0">
              <a:latin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14FB007-F3E3-44AD-BC1C-9D6CE17B31D1}"/>
              </a:ext>
            </a:extLst>
          </p:cNvPr>
          <p:cNvSpPr txBox="1"/>
          <p:nvPr/>
        </p:nvSpPr>
        <p:spPr>
          <a:xfrm>
            <a:off x="696913" y="1940874"/>
            <a:ext cx="76775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sz="1600" dirty="0"/>
              <a:t>In Passive NPCA, channel switching is triggered by OBSS PPDU. But hidden node problem will lead to unsynchronized channel switching, e.g. while AP(STA) can decode the OBSS packet correctly but STA(AP)</a:t>
            </a:r>
            <a:r>
              <a:rPr lang="zh-CN" altLang="en-US" sz="1600" dirty="0"/>
              <a:t> </a:t>
            </a:r>
            <a:r>
              <a:rPr lang="en-US" altLang="zh-CN" sz="1600" dirty="0"/>
              <a:t>can’t.</a:t>
            </a:r>
          </a:p>
          <a:p>
            <a:pPr marL="0" lvl="1"/>
            <a:endParaRPr lang="en-US" altLang="zh-CN" sz="1600" dirty="0"/>
          </a:p>
          <a:p>
            <a:pPr marL="0" lvl="1"/>
            <a:r>
              <a:rPr lang="en-US" altLang="zh-CN" sz="1600" dirty="0"/>
              <a:t>Simulation evaluation shows passive NPCA has significant performance degradation in</a:t>
            </a:r>
            <a:r>
              <a:rPr lang="zh-CN" altLang="en-US" sz="1600" dirty="0"/>
              <a:t> </a:t>
            </a:r>
            <a:r>
              <a:rPr lang="en-US" altLang="zh-CN" sz="1600" dirty="0"/>
              <a:t>due</a:t>
            </a:r>
            <a:r>
              <a:rPr lang="zh-CN" altLang="en-US" sz="1600" dirty="0"/>
              <a:t> </a:t>
            </a:r>
            <a:r>
              <a:rPr lang="en-US" altLang="zh-CN" sz="1600" dirty="0"/>
              <a:t>to synchronization problem.</a:t>
            </a:r>
          </a:p>
          <a:p>
            <a:pPr marL="0" lvl="1"/>
            <a:endParaRPr lang="en-US" altLang="zh-CN" sz="1600" dirty="0"/>
          </a:p>
          <a:p>
            <a:pPr marL="0" lvl="1"/>
            <a:r>
              <a:rPr lang="en-US" altLang="zh-CN" sz="1600" dirty="0"/>
              <a:t>In the contribution,  we further consider the active NPCA and combine it with Multi-AP coordination scheme to improve the performance of NPCA and avoid the weakness of passive NPCA.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A860D45-B3F0-452D-BB38-9580ED923621}"/>
              </a:ext>
            </a:extLst>
          </p:cNvPr>
          <p:cNvSpPr txBox="1"/>
          <p:nvPr/>
        </p:nvSpPr>
        <p:spPr>
          <a:xfrm>
            <a:off x="1091607" y="5587424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PC:  primary channel</a:t>
            </a:r>
          </a:p>
          <a:p>
            <a:r>
              <a:rPr lang="en-US" altLang="zh-CN" sz="1600" dirty="0"/>
              <a:t>NPC:  NPCA primary channel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22354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latin typeface="+mn-ea"/>
                <a:cs typeface="Arial"/>
              </a:rPr>
              <a:t>Yanchun</a:t>
            </a:r>
            <a:r>
              <a:rPr lang="en-US" altLang="zh-CN" dirty="0">
                <a:latin typeface="+mn-ea"/>
                <a:cs typeface="Arial"/>
              </a:rPr>
              <a:t> Li</a:t>
            </a:r>
            <a:r>
              <a:rPr lang="en-US" altLang="zh-CN" dirty="0">
                <a:latin typeface="+mn-ea"/>
              </a:rPr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286294" y="6475413"/>
            <a:ext cx="647613" cy="276999"/>
          </a:xfrm>
        </p:spPr>
        <p:txBody>
          <a:bodyPr/>
          <a:lstStyle/>
          <a:p>
            <a:r>
              <a:rPr lang="en-US" sz="1800">
                <a:latin typeface="+mn-ea"/>
              </a:rPr>
              <a:t>Slide </a:t>
            </a:r>
            <a:fld id="{303B08C7-0CD1-8846-8502-BF7BB64F440C}" type="slidenum">
              <a:rPr lang="en-US" sz="1800" smtClean="0">
                <a:latin typeface="+mn-ea"/>
              </a:rPr>
              <a:pPr/>
              <a:t>4</a:t>
            </a:fld>
            <a:endParaRPr lang="en-US" sz="1800">
              <a:latin typeface="+mn-ea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ea"/>
              </a:rPr>
              <a:t>Jul 2025</a:t>
            </a:r>
          </a:p>
        </p:txBody>
      </p:sp>
      <p:sp>
        <p:nvSpPr>
          <p:cNvPr id="10" name="标题 7">
            <a:extLst>
              <a:ext uri="{FF2B5EF4-FFF2-40B4-BE49-F238E27FC236}">
                <a16:creationId xmlns:a16="http://schemas.microsoft.com/office/drawing/2014/main" id="{E51CF9AD-6888-41E3-952F-CCFB9B88A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+mn-ea"/>
                <a:ea typeface="+mn-ea"/>
              </a:rPr>
              <a:t>Proposed Solution 1</a:t>
            </a:r>
            <a:endParaRPr lang="zh-CN" altLang="en-US" dirty="0">
              <a:latin typeface="+mn-ea"/>
              <a:ea typeface="+mn-ea"/>
            </a:endParaRPr>
          </a:p>
        </p:txBody>
      </p:sp>
      <p:cxnSp>
        <p:nvCxnSpPr>
          <p:cNvPr id="38" name="直線矢印コネクタ 3">
            <a:extLst>
              <a:ext uri="{FF2B5EF4-FFF2-40B4-BE49-F238E27FC236}">
                <a16:creationId xmlns:a16="http://schemas.microsoft.com/office/drawing/2014/main" id="{6A677F35-3F16-45CF-A458-40A716235178}"/>
              </a:ext>
            </a:extLst>
          </p:cNvPr>
          <p:cNvCxnSpPr>
            <a:cxnSpLocks/>
          </p:cNvCxnSpPr>
          <p:nvPr/>
        </p:nvCxnSpPr>
        <p:spPr bwMode="auto">
          <a:xfrm flipV="1">
            <a:off x="2362200" y="2590800"/>
            <a:ext cx="4799463" cy="17768"/>
          </a:xfrm>
          <a:prstGeom prst="straightConnector1">
            <a:avLst/>
          </a:prstGeom>
          <a:solidFill>
            <a:srgbClr val="C7000A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直線矢印コネクタ 52">
            <a:extLst>
              <a:ext uri="{FF2B5EF4-FFF2-40B4-BE49-F238E27FC236}">
                <a16:creationId xmlns:a16="http://schemas.microsoft.com/office/drawing/2014/main" id="{81A5DFE8-CFD0-491F-B2AA-E78AD38CC0FE}"/>
              </a:ext>
            </a:extLst>
          </p:cNvPr>
          <p:cNvCxnSpPr>
            <a:cxnSpLocks/>
          </p:cNvCxnSpPr>
          <p:nvPr/>
        </p:nvCxnSpPr>
        <p:spPr bwMode="auto">
          <a:xfrm flipV="1">
            <a:off x="2457415" y="3067607"/>
            <a:ext cx="4704248" cy="22202"/>
          </a:xfrm>
          <a:prstGeom prst="straightConnector1">
            <a:avLst/>
          </a:prstGeom>
          <a:solidFill>
            <a:srgbClr val="C7000A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正方形/長方形 54">
            <a:extLst>
              <a:ext uri="{FF2B5EF4-FFF2-40B4-BE49-F238E27FC236}">
                <a16:creationId xmlns:a16="http://schemas.microsoft.com/office/drawing/2014/main" id="{D1A0CD8B-A6A2-4AE2-A108-E68ED0A7FCDF}"/>
              </a:ext>
            </a:extLst>
          </p:cNvPr>
          <p:cNvSpPr/>
          <p:nvPr/>
        </p:nvSpPr>
        <p:spPr bwMode="auto">
          <a:xfrm>
            <a:off x="3966587" y="2599111"/>
            <a:ext cx="369817" cy="192114"/>
          </a:xfrm>
          <a:prstGeom prst="rect">
            <a:avLst/>
          </a:prstGeom>
          <a:solidFill>
            <a:srgbClr val="EA594F">
              <a:lumMod val="40000"/>
              <a:lumOff val="60000"/>
            </a:srgbClr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ICF</a:t>
            </a: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41" name="正方形/長方形 54">
            <a:extLst>
              <a:ext uri="{FF2B5EF4-FFF2-40B4-BE49-F238E27FC236}">
                <a16:creationId xmlns:a16="http://schemas.microsoft.com/office/drawing/2014/main" id="{1853E1AD-FF67-46A4-B262-45B36DAB0AEB}"/>
              </a:ext>
            </a:extLst>
          </p:cNvPr>
          <p:cNvSpPr/>
          <p:nvPr/>
        </p:nvSpPr>
        <p:spPr bwMode="auto">
          <a:xfrm>
            <a:off x="6637173" y="3081898"/>
            <a:ext cx="367765" cy="16816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BA</a:t>
            </a: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42" name="正方形/長方形 54">
            <a:extLst>
              <a:ext uri="{FF2B5EF4-FFF2-40B4-BE49-F238E27FC236}">
                <a16:creationId xmlns:a16="http://schemas.microsoft.com/office/drawing/2014/main" id="{29CDB2A2-A310-4ABA-AEE7-A022FD168E48}"/>
              </a:ext>
            </a:extLst>
          </p:cNvPr>
          <p:cNvSpPr/>
          <p:nvPr/>
        </p:nvSpPr>
        <p:spPr bwMode="auto">
          <a:xfrm>
            <a:off x="5046780" y="2603267"/>
            <a:ext cx="1411428" cy="18795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DATA</a:t>
            </a: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cxnSp>
        <p:nvCxnSpPr>
          <p:cNvPr id="43" name="直線矢印コネクタ 52">
            <a:extLst>
              <a:ext uri="{FF2B5EF4-FFF2-40B4-BE49-F238E27FC236}">
                <a16:creationId xmlns:a16="http://schemas.microsoft.com/office/drawing/2014/main" id="{1EF11B39-EB6B-4E8E-99FA-4BF4F3089055}"/>
              </a:ext>
            </a:extLst>
          </p:cNvPr>
          <p:cNvCxnSpPr>
            <a:cxnSpLocks/>
          </p:cNvCxnSpPr>
          <p:nvPr/>
        </p:nvCxnSpPr>
        <p:spPr bwMode="auto">
          <a:xfrm>
            <a:off x="2362200" y="3724051"/>
            <a:ext cx="4799463" cy="0"/>
          </a:xfrm>
          <a:prstGeom prst="straightConnector1">
            <a:avLst/>
          </a:prstGeom>
          <a:solidFill>
            <a:srgbClr val="C7000A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正方形/長方形 54">
            <a:extLst>
              <a:ext uri="{FF2B5EF4-FFF2-40B4-BE49-F238E27FC236}">
                <a16:creationId xmlns:a16="http://schemas.microsoft.com/office/drawing/2014/main" id="{C53E16DD-BC2E-44B6-9402-217C29D49102}"/>
              </a:ext>
            </a:extLst>
          </p:cNvPr>
          <p:cNvSpPr/>
          <p:nvPr/>
        </p:nvSpPr>
        <p:spPr bwMode="auto">
          <a:xfrm>
            <a:off x="5181600" y="4692647"/>
            <a:ext cx="1086178" cy="18415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                 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DATA</a:t>
            </a: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A6CE8B9A-595F-4390-92F0-CEF261CD056D}"/>
              </a:ext>
            </a:extLst>
          </p:cNvPr>
          <p:cNvCxnSpPr>
            <a:cxnSpLocks/>
          </p:cNvCxnSpPr>
          <p:nvPr/>
        </p:nvCxnSpPr>
        <p:spPr>
          <a:xfrm>
            <a:off x="7004938" y="1983697"/>
            <a:ext cx="0" cy="3986564"/>
          </a:xfrm>
          <a:prstGeom prst="line">
            <a:avLst/>
          </a:prstGeom>
          <a:noFill/>
          <a:ln w="19050" cap="flat" cmpd="sng" algn="ctr">
            <a:solidFill>
              <a:srgbClr val="1D1D1A"/>
            </a:solidFill>
            <a:prstDash val="dash"/>
            <a:miter lim="800000"/>
          </a:ln>
          <a:effectLst/>
        </p:spPr>
      </p:cxn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7E0FE436-7F3E-4CBB-98A4-BDCCFB59D860}"/>
              </a:ext>
            </a:extLst>
          </p:cNvPr>
          <p:cNvCxnSpPr>
            <a:cxnSpLocks/>
          </p:cNvCxnSpPr>
          <p:nvPr/>
        </p:nvCxnSpPr>
        <p:spPr>
          <a:xfrm>
            <a:off x="4876800" y="1953455"/>
            <a:ext cx="6294" cy="3979399"/>
          </a:xfrm>
          <a:prstGeom prst="line">
            <a:avLst/>
          </a:prstGeom>
          <a:noFill/>
          <a:ln w="19050" cap="flat" cmpd="sng" algn="ctr">
            <a:solidFill>
              <a:srgbClr val="1D1D1A"/>
            </a:solidFill>
            <a:prstDash val="dash"/>
            <a:miter lim="800000"/>
          </a:ln>
          <a:effectLst/>
        </p:spPr>
      </p:cxnSp>
      <p:sp>
        <p:nvSpPr>
          <p:cNvPr id="48" name="テキスト ボックス 45">
            <a:extLst>
              <a:ext uri="{FF2B5EF4-FFF2-40B4-BE49-F238E27FC236}">
                <a16:creationId xmlns:a16="http://schemas.microsoft.com/office/drawing/2014/main" id="{C80FF453-698F-4DE7-9B26-904403050249}"/>
              </a:ext>
            </a:extLst>
          </p:cNvPr>
          <p:cNvSpPr txBox="1"/>
          <p:nvPr/>
        </p:nvSpPr>
        <p:spPr>
          <a:xfrm>
            <a:off x="1395533" y="2421450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Sharing</a:t>
            </a:r>
          </a:p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AP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49" name="テキスト ボックス 53">
            <a:extLst>
              <a:ext uri="{FF2B5EF4-FFF2-40B4-BE49-F238E27FC236}">
                <a16:creationId xmlns:a16="http://schemas.microsoft.com/office/drawing/2014/main" id="{9B939F41-BF03-4163-8820-E199D185D871}"/>
              </a:ext>
            </a:extLst>
          </p:cNvPr>
          <p:cNvSpPr txBox="1"/>
          <p:nvPr/>
        </p:nvSpPr>
        <p:spPr>
          <a:xfrm>
            <a:off x="1477758" y="3013041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000" dirty="0">
                <a:solidFill>
                  <a:srgbClr val="1D1D1A"/>
                </a:solidFill>
                <a:latin typeface="+mn-ea"/>
              </a:rPr>
              <a:t>STA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51" name="テキスト ボックス 53">
            <a:extLst>
              <a:ext uri="{FF2B5EF4-FFF2-40B4-BE49-F238E27FC236}">
                <a16:creationId xmlns:a16="http://schemas.microsoft.com/office/drawing/2014/main" id="{9F0FE57E-BC32-4023-8F35-E7C7B70472C4}"/>
              </a:ext>
            </a:extLst>
          </p:cNvPr>
          <p:cNvSpPr txBox="1"/>
          <p:nvPr/>
        </p:nvSpPr>
        <p:spPr>
          <a:xfrm>
            <a:off x="1416375" y="3521850"/>
            <a:ext cx="54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Shared</a:t>
            </a:r>
          </a:p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AP1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BEB00EF4-FB6C-4FA7-AC1E-0269394345F5}"/>
              </a:ext>
            </a:extLst>
          </p:cNvPr>
          <p:cNvCxnSpPr>
            <a:cxnSpLocks/>
          </p:cNvCxnSpPr>
          <p:nvPr/>
        </p:nvCxnSpPr>
        <p:spPr>
          <a:xfrm>
            <a:off x="3966587" y="1971668"/>
            <a:ext cx="30872" cy="3961186"/>
          </a:xfrm>
          <a:prstGeom prst="line">
            <a:avLst/>
          </a:prstGeom>
          <a:noFill/>
          <a:ln w="19050" cap="flat" cmpd="sng" algn="ctr">
            <a:solidFill>
              <a:srgbClr val="1D1D1A"/>
            </a:solidFill>
            <a:prstDash val="dash"/>
            <a:miter lim="800000"/>
          </a:ln>
          <a:effectLst/>
        </p:spPr>
      </p:cxnSp>
      <p:sp>
        <p:nvSpPr>
          <p:cNvPr id="53" name="テキスト ボックス 45">
            <a:extLst>
              <a:ext uri="{FF2B5EF4-FFF2-40B4-BE49-F238E27FC236}">
                <a16:creationId xmlns:a16="http://schemas.microsoft.com/office/drawing/2014/main" id="{B86B9A0C-6E54-43E0-AC22-B978BFA6CF14}"/>
              </a:ext>
            </a:extLst>
          </p:cNvPr>
          <p:cNvSpPr txBox="1"/>
          <p:nvPr/>
        </p:nvSpPr>
        <p:spPr>
          <a:xfrm>
            <a:off x="1971722" y="2313371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NPC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54" name="テキスト ボックス 45">
            <a:extLst>
              <a:ext uri="{FF2B5EF4-FFF2-40B4-BE49-F238E27FC236}">
                <a16:creationId xmlns:a16="http://schemas.microsoft.com/office/drawing/2014/main" id="{F2848067-8934-4A18-815B-F8CA2418DF00}"/>
              </a:ext>
            </a:extLst>
          </p:cNvPr>
          <p:cNvSpPr txBox="1"/>
          <p:nvPr/>
        </p:nvSpPr>
        <p:spPr>
          <a:xfrm>
            <a:off x="2018621" y="2596576"/>
            <a:ext cx="3497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55" name="テキスト ボックス 45">
            <a:extLst>
              <a:ext uri="{FF2B5EF4-FFF2-40B4-BE49-F238E27FC236}">
                <a16:creationId xmlns:a16="http://schemas.microsoft.com/office/drawing/2014/main" id="{C9A27B07-10CE-4E62-9077-05439E7A19D8}"/>
              </a:ext>
            </a:extLst>
          </p:cNvPr>
          <p:cNvSpPr txBox="1"/>
          <p:nvPr/>
        </p:nvSpPr>
        <p:spPr>
          <a:xfrm>
            <a:off x="1969188" y="2840475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NPC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56" name="テキスト ボックス 45">
            <a:extLst>
              <a:ext uri="{FF2B5EF4-FFF2-40B4-BE49-F238E27FC236}">
                <a16:creationId xmlns:a16="http://schemas.microsoft.com/office/drawing/2014/main" id="{C360315A-26E5-40C9-A6A8-CD121669FD86}"/>
              </a:ext>
            </a:extLst>
          </p:cNvPr>
          <p:cNvSpPr txBox="1"/>
          <p:nvPr/>
        </p:nvSpPr>
        <p:spPr>
          <a:xfrm>
            <a:off x="2016087" y="3123680"/>
            <a:ext cx="3497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57" name="テキスト ボックス 45">
            <a:extLst>
              <a:ext uri="{FF2B5EF4-FFF2-40B4-BE49-F238E27FC236}">
                <a16:creationId xmlns:a16="http://schemas.microsoft.com/office/drawing/2014/main" id="{242C49C7-DF68-4D0C-AE03-D59C40EC1A25}"/>
              </a:ext>
            </a:extLst>
          </p:cNvPr>
          <p:cNvSpPr txBox="1"/>
          <p:nvPr/>
        </p:nvSpPr>
        <p:spPr>
          <a:xfrm>
            <a:off x="1957510" y="3444252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NPC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58" name="テキスト ボックス 45">
            <a:extLst>
              <a:ext uri="{FF2B5EF4-FFF2-40B4-BE49-F238E27FC236}">
                <a16:creationId xmlns:a16="http://schemas.microsoft.com/office/drawing/2014/main" id="{4D1D9DDC-990F-4208-B7EE-2013338C41B4}"/>
              </a:ext>
            </a:extLst>
          </p:cNvPr>
          <p:cNvSpPr txBox="1"/>
          <p:nvPr/>
        </p:nvSpPr>
        <p:spPr>
          <a:xfrm>
            <a:off x="2004409" y="3727457"/>
            <a:ext cx="3497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92" name="正方形/長方形 54">
            <a:extLst>
              <a:ext uri="{FF2B5EF4-FFF2-40B4-BE49-F238E27FC236}">
                <a16:creationId xmlns:a16="http://schemas.microsoft.com/office/drawing/2014/main" id="{A05178A1-F913-46BE-A7F8-E21D132DBA44}"/>
              </a:ext>
            </a:extLst>
          </p:cNvPr>
          <p:cNvSpPr/>
          <p:nvPr/>
        </p:nvSpPr>
        <p:spPr bwMode="auto">
          <a:xfrm>
            <a:off x="4512093" y="3730806"/>
            <a:ext cx="376560" cy="207044"/>
          </a:xfrm>
          <a:prstGeom prst="rect">
            <a:avLst/>
          </a:prstGeom>
          <a:solidFill>
            <a:srgbClr val="EA594F">
              <a:lumMod val="40000"/>
              <a:lumOff val="60000"/>
            </a:srgbClr>
          </a:solidFill>
          <a:ln w="12700" cap="flat" cmpd="sng" algn="ctr">
            <a:solidFill>
              <a:srgbClr val="1D1D1A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ICR</a:t>
            </a: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AF05E52F-BF12-4566-BD9E-BE05D15D972A}"/>
              </a:ext>
            </a:extLst>
          </p:cNvPr>
          <p:cNvSpPr txBox="1"/>
          <p:nvPr/>
        </p:nvSpPr>
        <p:spPr>
          <a:xfrm>
            <a:off x="3276600" y="1524000"/>
            <a:ext cx="3054927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srgbClr val="1D1D1A"/>
                </a:solidFill>
                <a:latin typeface="+mn-ea"/>
              </a:rPr>
              <a:t>Active NPCA process </a:t>
            </a:r>
            <a:endParaRPr lang="zh-CN" altLang="en-US" sz="18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82C63001-EFF7-4755-9273-0A7F4D85E595}"/>
              </a:ext>
            </a:extLst>
          </p:cNvPr>
          <p:cNvSpPr txBox="1"/>
          <p:nvPr/>
        </p:nvSpPr>
        <p:spPr>
          <a:xfrm>
            <a:off x="3962400" y="1981200"/>
            <a:ext cx="906390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1D1D1A"/>
                </a:solidFill>
                <a:latin typeface="+mn-ea"/>
              </a:rPr>
              <a:t>AP Initiates the NPCA</a:t>
            </a:r>
            <a:endParaRPr lang="zh-CN" altLang="en-US" sz="11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8A9C6550-5806-4522-B7A0-E1527ACB0A8F}"/>
              </a:ext>
            </a:extLst>
          </p:cNvPr>
          <p:cNvSpPr txBox="1"/>
          <p:nvPr/>
        </p:nvSpPr>
        <p:spPr>
          <a:xfrm>
            <a:off x="5359357" y="2045732"/>
            <a:ext cx="1181171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1D1D1A"/>
                </a:solidFill>
                <a:latin typeface="+mn-ea"/>
              </a:rPr>
              <a:t>NPCA Transmission</a:t>
            </a:r>
            <a:endParaRPr lang="zh-CN" altLang="en-US" sz="1100" dirty="0">
              <a:solidFill>
                <a:srgbClr val="1D1D1A"/>
              </a:solidFill>
              <a:latin typeface="+mn-ea"/>
            </a:endParaRPr>
          </a:p>
        </p:txBody>
      </p:sp>
      <p:cxnSp>
        <p:nvCxnSpPr>
          <p:cNvPr id="96" name="直線矢印コネクタ 52">
            <a:extLst>
              <a:ext uri="{FF2B5EF4-FFF2-40B4-BE49-F238E27FC236}">
                <a16:creationId xmlns:a16="http://schemas.microsoft.com/office/drawing/2014/main" id="{EC7F0F85-15DB-4AE5-990E-0A3FF6FDBC3B}"/>
              </a:ext>
            </a:extLst>
          </p:cNvPr>
          <p:cNvCxnSpPr>
            <a:cxnSpLocks/>
          </p:cNvCxnSpPr>
          <p:nvPr/>
        </p:nvCxnSpPr>
        <p:spPr bwMode="auto">
          <a:xfrm>
            <a:off x="2408083" y="4876800"/>
            <a:ext cx="4799463" cy="0"/>
          </a:xfrm>
          <a:prstGeom prst="straightConnector1">
            <a:avLst/>
          </a:prstGeom>
          <a:solidFill>
            <a:srgbClr val="C7000A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テキスト ボックス 53">
            <a:extLst>
              <a:ext uri="{FF2B5EF4-FFF2-40B4-BE49-F238E27FC236}">
                <a16:creationId xmlns:a16="http://schemas.microsoft.com/office/drawing/2014/main" id="{CBA9CA06-8812-42C6-B3CD-E63280F8BF56}"/>
              </a:ext>
            </a:extLst>
          </p:cNvPr>
          <p:cNvSpPr txBox="1"/>
          <p:nvPr/>
        </p:nvSpPr>
        <p:spPr>
          <a:xfrm>
            <a:off x="1462258" y="4633700"/>
            <a:ext cx="54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Shared</a:t>
            </a:r>
          </a:p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AP2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98" name="テキスト ボックス 45">
            <a:extLst>
              <a:ext uri="{FF2B5EF4-FFF2-40B4-BE49-F238E27FC236}">
                <a16:creationId xmlns:a16="http://schemas.microsoft.com/office/drawing/2014/main" id="{E9552262-8BF3-4D8F-96D3-E3C3779436B9}"/>
              </a:ext>
            </a:extLst>
          </p:cNvPr>
          <p:cNvSpPr txBox="1"/>
          <p:nvPr/>
        </p:nvSpPr>
        <p:spPr>
          <a:xfrm>
            <a:off x="2003393" y="4556102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NPC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99" name="テキスト ボックス 45">
            <a:extLst>
              <a:ext uri="{FF2B5EF4-FFF2-40B4-BE49-F238E27FC236}">
                <a16:creationId xmlns:a16="http://schemas.microsoft.com/office/drawing/2014/main" id="{52AD9532-AB12-4DF7-9393-1B91E28F8480}"/>
              </a:ext>
            </a:extLst>
          </p:cNvPr>
          <p:cNvSpPr txBox="1"/>
          <p:nvPr/>
        </p:nvSpPr>
        <p:spPr>
          <a:xfrm>
            <a:off x="2050292" y="4839307"/>
            <a:ext cx="3497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102" name="正方形/長方形 54">
            <a:extLst>
              <a:ext uri="{FF2B5EF4-FFF2-40B4-BE49-F238E27FC236}">
                <a16:creationId xmlns:a16="http://schemas.microsoft.com/office/drawing/2014/main" id="{2C0873C0-DA1C-41D3-BFB7-ECBD06D198DE}"/>
              </a:ext>
            </a:extLst>
          </p:cNvPr>
          <p:cNvSpPr/>
          <p:nvPr/>
        </p:nvSpPr>
        <p:spPr bwMode="auto">
          <a:xfrm>
            <a:off x="4505488" y="4876800"/>
            <a:ext cx="376560" cy="207044"/>
          </a:xfrm>
          <a:prstGeom prst="rect">
            <a:avLst/>
          </a:prstGeom>
          <a:solidFill>
            <a:srgbClr val="EA594F">
              <a:lumMod val="40000"/>
              <a:lumOff val="60000"/>
            </a:srgbClr>
          </a:solidFill>
          <a:ln w="12700" cap="flat" cmpd="sng" algn="ctr">
            <a:solidFill>
              <a:srgbClr val="1D1D1A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ICR</a:t>
            </a: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03" name="正方形/長方形 54">
            <a:extLst>
              <a:ext uri="{FF2B5EF4-FFF2-40B4-BE49-F238E27FC236}">
                <a16:creationId xmlns:a16="http://schemas.microsoft.com/office/drawing/2014/main" id="{27031852-E1BF-4955-AAE1-7547B4156939}"/>
              </a:ext>
            </a:extLst>
          </p:cNvPr>
          <p:cNvSpPr/>
          <p:nvPr/>
        </p:nvSpPr>
        <p:spPr bwMode="auto">
          <a:xfrm>
            <a:off x="5226869" y="4110091"/>
            <a:ext cx="1650949" cy="184153"/>
          </a:xfrm>
          <a:prstGeom prst="rect">
            <a:avLst/>
          </a:prstGeom>
          <a:solidFill>
            <a:srgbClr val="C8102E">
              <a:lumMod val="40000"/>
              <a:lumOff val="60000"/>
            </a:srgbClr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BUSY</a:t>
            </a: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cxnSp>
        <p:nvCxnSpPr>
          <p:cNvPr id="104" name="直線矢印コネクタ 52">
            <a:extLst>
              <a:ext uri="{FF2B5EF4-FFF2-40B4-BE49-F238E27FC236}">
                <a16:creationId xmlns:a16="http://schemas.microsoft.com/office/drawing/2014/main" id="{DD471C35-BCFE-4D4C-87B9-D2EB28BB8328}"/>
              </a:ext>
            </a:extLst>
          </p:cNvPr>
          <p:cNvCxnSpPr>
            <a:cxnSpLocks/>
          </p:cNvCxnSpPr>
          <p:nvPr/>
        </p:nvCxnSpPr>
        <p:spPr bwMode="auto">
          <a:xfrm>
            <a:off x="2401062" y="4298778"/>
            <a:ext cx="4799463" cy="0"/>
          </a:xfrm>
          <a:prstGeom prst="straightConnector1">
            <a:avLst/>
          </a:prstGeom>
          <a:solidFill>
            <a:srgbClr val="C7000A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5" name="テキスト ボックス 53">
            <a:extLst>
              <a:ext uri="{FF2B5EF4-FFF2-40B4-BE49-F238E27FC236}">
                <a16:creationId xmlns:a16="http://schemas.microsoft.com/office/drawing/2014/main" id="{464DA6C7-F55B-4692-AF12-9324DE749242}"/>
              </a:ext>
            </a:extLst>
          </p:cNvPr>
          <p:cNvSpPr txBox="1"/>
          <p:nvPr/>
        </p:nvSpPr>
        <p:spPr>
          <a:xfrm>
            <a:off x="1477678" y="4096577"/>
            <a:ext cx="4972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STA1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106" name="テキスト ボックス 45">
            <a:extLst>
              <a:ext uri="{FF2B5EF4-FFF2-40B4-BE49-F238E27FC236}">
                <a16:creationId xmlns:a16="http://schemas.microsoft.com/office/drawing/2014/main" id="{F526A1C5-BF00-4F3E-8D01-5BD593EF05DA}"/>
              </a:ext>
            </a:extLst>
          </p:cNvPr>
          <p:cNvSpPr txBox="1"/>
          <p:nvPr/>
        </p:nvSpPr>
        <p:spPr>
          <a:xfrm>
            <a:off x="1996372" y="4018979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NPC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107" name="テキスト ボックス 45">
            <a:extLst>
              <a:ext uri="{FF2B5EF4-FFF2-40B4-BE49-F238E27FC236}">
                <a16:creationId xmlns:a16="http://schemas.microsoft.com/office/drawing/2014/main" id="{33AEAF89-4A0E-4DA9-B228-617623911793}"/>
              </a:ext>
            </a:extLst>
          </p:cNvPr>
          <p:cNvSpPr txBox="1"/>
          <p:nvPr/>
        </p:nvSpPr>
        <p:spPr>
          <a:xfrm>
            <a:off x="2043271" y="4302184"/>
            <a:ext cx="3497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109" name="正方形/長方形 54">
            <a:extLst>
              <a:ext uri="{FF2B5EF4-FFF2-40B4-BE49-F238E27FC236}">
                <a16:creationId xmlns:a16="http://schemas.microsoft.com/office/drawing/2014/main" id="{21A0393B-6DF4-4C78-AD62-AC90FB55726F}"/>
              </a:ext>
            </a:extLst>
          </p:cNvPr>
          <p:cNvSpPr/>
          <p:nvPr/>
        </p:nvSpPr>
        <p:spPr bwMode="auto">
          <a:xfrm>
            <a:off x="6516215" y="5215280"/>
            <a:ext cx="361604" cy="18415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BA</a:t>
            </a: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cxnSp>
        <p:nvCxnSpPr>
          <p:cNvPr id="110" name="直線矢印コネクタ 52">
            <a:extLst>
              <a:ext uri="{FF2B5EF4-FFF2-40B4-BE49-F238E27FC236}">
                <a16:creationId xmlns:a16="http://schemas.microsoft.com/office/drawing/2014/main" id="{16E250AE-D3CE-49F7-8E00-15860693C2A3}"/>
              </a:ext>
            </a:extLst>
          </p:cNvPr>
          <p:cNvCxnSpPr>
            <a:cxnSpLocks/>
          </p:cNvCxnSpPr>
          <p:nvPr/>
        </p:nvCxnSpPr>
        <p:spPr bwMode="auto">
          <a:xfrm>
            <a:off x="2408083" y="5399781"/>
            <a:ext cx="4799463" cy="0"/>
          </a:xfrm>
          <a:prstGeom prst="straightConnector1">
            <a:avLst/>
          </a:prstGeom>
          <a:solidFill>
            <a:srgbClr val="C7000A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1" name="テキスト ボックス 53">
            <a:extLst>
              <a:ext uri="{FF2B5EF4-FFF2-40B4-BE49-F238E27FC236}">
                <a16:creationId xmlns:a16="http://schemas.microsoft.com/office/drawing/2014/main" id="{5F825971-C4E8-4B77-8C1D-ED4B64624A8A}"/>
              </a:ext>
            </a:extLst>
          </p:cNvPr>
          <p:cNvSpPr txBox="1"/>
          <p:nvPr/>
        </p:nvSpPr>
        <p:spPr>
          <a:xfrm>
            <a:off x="1484699" y="5197580"/>
            <a:ext cx="4972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STA2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112" name="テキスト ボックス 45">
            <a:extLst>
              <a:ext uri="{FF2B5EF4-FFF2-40B4-BE49-F238E27FC236}">
                <a16:creationId xmlns:a16="http://schemas.microsoft.com/office/drawing/2014/main" id="{99AE692A-26F1-4FC9-9E72-C75FD3413724}"/>
              </a:ext>
            </a:extLst>
          </p:cNvPr>
          <p:cNvSpPr txBox="1"/>
          <p:nvPr/>
        </p:nvSpPr>
        <p:spPr>
          <a:xfrm>
            <a:off x="2003393" y="5119982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NPC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113" name="テキスト ボックス 45">
            <a:extLst>
              <a:ext uri="{FF2B5EF4-FFF2-40B4-BE49-F238E27FC236}">
                <a16:creationId xmlns:a16="http://schemas.microsoft.com/office/drawing/2014/main" id="{B80797F3-ACED-4DBB-941D-2BA8C71551E8}"/>
              </a:ext>
            </a:extLst>
          </p:cNvPr>
          <p:cNvSpPr txBox="1"/>
          <p:nvPr/>
        </p:nvSpPr>
        <p:spPr>
          <a:xfrm>
            <a:off x="2050292" y="5403187"/>
            <a:ext cx="3497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1000" dirty="0">
                <a:solidFill>
                  <a:srgbClr val="1D1D1A"/>
                </a:solidFill>
                <a:latin typeface="+mn-ea"/>
              </a:rPr>
              <a:t>PC</a:t>
            </a:r>
            <a:endParaRPr kumimoji="1" lang="ja-JP" altLang="en-US" sz="10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114" name="正方形/長方形 54">
            <a:extLst>
              <a:ext uri="{FF2B5EF4-FFF2-40B4-BE49-F238E27FC236}">
                <a16:creationId xmlns:a16="http://schemas.microsoft.com/office/drawing/2014/main" id="{286DB253-7962-4F71-A9F8-A4A8180DB9E7}"/>
              </a:ext>
            </a:extLst>
          </p:cNvPr>
          <p:cNvSpPr/>
          <p:nvPr/>
        </p:nvSpPr>
        <p:spPr bwMode="auto">
          <a:xfrm>
            <a:off x="4902284" y="3557716"/>
            <a:ext cx="331607" cy="167123"/>
          </a:xfrm>
          <a:prstGeom prst="rect">
            <a:avLst/>
          </a:prstGeom>
          <a:pattFill prst="dkUpDiag">
            <a:fgClr>
              <a:srgbClr val="F8B53C">
                <a:lumMod val="20000"/>
                <a:lumOff val="80000"/>
              </a:srgbClr>
            </a:fgClr>
            <a:bgClr>
              <a:srgbClr val="1D1D1A"/>
            </a:bgClr>
          </a:patt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15" name="正方形/長方形 54">
            <a:extLst>
              <a:ext uri="{FF2B5EF4-FFF2-40B4-BE49-F238E27FC236}">
                <a16:creationId xmlns:a16="http://schemas.microsoft.com/office/drawing/2014/main" id="{E33A5607-BA52-4F2A-81D3-70123A1EAD3B}"/>
              </a:ext>
            </a:extLst>
          </p:cNvPr>
          <p:cNvSpPr/>
          <p:nvPr/>
        </p:nvSpPr>
        <p:spPr bwMode="auto">
          <a:xfrm>
            <a:off x="5233891" y="3557716"/>
            <a:ext cx="1643928" cy="166335"/>
          </a:xfrm>
          <a:prstGeom prst="rect">
            <a:avLst/>
          </a:prstGeom>
          <a:solidFill>
            <a:srgbClr val="C8102E">
              <a:lumMod val="40000"/>
              <a:lumOff val="60000"/>
            </a:srgbClr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BUSY</a:t>
            </a: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16" name="正方形/長方形 54">
            <a:extLst>
              <a:ext uri="{FF2B5EF4-FFF2-40B4-BE49-F238E27FC236}">
                <a16:creationId xmlns:a16="http://schemas.microsoft.com/office/drawing/2014/main" id="{4923FC29-F3C3-4D35-9F64-74452C69C60D}"/>
              </a:ext>
            </a:extLst>
          </p:cNvPr>
          <p:cNvSpPr/>
          <p:nvPr/>
        </p:nvSpPr>
        <p:spPr bwMode="auto">
          <a:xfrm>
            <a:off x="4894947" y="5223592"/>
            <a:ext cx="331607" cy="167123"/>
          </a:xfrm>
          <a:prstGeom prst="rect">
            <a:avLst/>
          </a:prstGeom>
          <a:pattFill prst="dkUpDiag">
            <a:fgClr>
              <a:srgbClr val="F8B53C">
                <a:lumMod val="20000"/>
                <a:lumOff val="80000"/>
              </a:srgbClr>
            </a:fgClr>
            <a:bgClr>
              <a:srgbClr val="1D1D1A"/>
            </a:bgClr>
          </a:patt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F79DFFDC-7BAD-4ABE-9366-97274FF0B34A}"/>
              </a:ext>
            </a:extLst>
          </p:cNvPr>
          <p:cNvSpPr txBox="1"/>
          <p:nvPr/>
        </p:nvSpPr>
        <p:spPr>
          <a:xfrm>
            <a:off x="2168020" y="1914966"/>
            <a:ext cx="1905000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1D1D1A"/>
                </a:solidFill>
                <a:latin typeface="+mn-ea"/>
              </a:rPr>
              <a:t>Sharing AP has known the shared </a:t>
            </a:r>
            <a:r>
              <a:rPr lang="en-US" altLang="zh-CN" sz="1100">
                <a:solidFill>
                  <a:srgbClr val="1D1D1A"/>
                </a:solidFill>
                <a:latin typeface="+mn-ea"/>
              </a:rPr>
              <a:t>Aps support </a:t>
            </a:r>
            <a:r>
              <a:rPr lang="en-US" altLang="zh-CN" sz="1100" dirty="0">
                <a:solidFill>
                  <a:srgbClr val="1D1D1A"/>
                </a:solidFill>
                <a:latin typeface="+mn-ea"/>
              </a:rPr>
              <a:t>NPCA</a:t>
            </a:r>
            <a:endParaRPr lang="zh-CN" altLang="en-US" sz="1100" dirty="0">
              <a:solidFill>
                <a:srgbClr val="1D1D1A"/>
              </a:solidFill>
              <a:latin typeface="+mn-ea"/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79307D71-FA45-4182-86FB-E9D3D935AA98}"/>
              </a:ext>
            </a:extLst>
          </p:cNvPr>
          <p:cNvCxnSpPr>
            <a:cxnSpLocks/>
            <a:stCxn id="92" idx="2"/>
          </p:cNvCxnSpPr>
          <p:nvPr/>
        </p:nvCxnSpPr>
        <p:spPr bwMode="auto">
          <a:xfrm flipH="1">
            <a:off x="4419600" y="3937850"/>
            <a:ext cx="280773" cy="18533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816F2C25-F344-4FA2-BEEC-51663142AB6D}"/>
              </a:ext>
            </a:extLst>
          </p:cNvPr>
          <p:cNvCxnSpPr>
            <a:cxnSpLocks/>
            <a:stCxn id="102" idx="2"/>
          </p:cNvCxnSpPr>
          <p:nvPr/>
        </p:nvCxnSpPr>
        <p:spPr bwMode="auto">
          <a:xfrm flipH="1">
            <a:off x="4419600" y="5083844"/>
            <a:ext cx="274168" cy="748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文本框 61">
            <a:extLst>
              <a:ext uri="{FF2B5EF4-FFF2-40B4-BE49-F238E27FC236}">
                <a16:creationId xmlns:a16="http://schemas.microsoft.com/office/drawing/2014/main" id="{BF583B4F-C8F2-40B0-9EF5-9B51C9E5644E}"/>
              </a:ext>
            </a:extLst>
          </p:cNvPr>
          <p:cNvSpPr txBox="1"/>
          <p:nvPr/>
        </p:nvSpPr>
        <p:spPr>
          <a:xfrm>
            <a:off x="3962400" y="5791200"/>
            <a:ext cx="2438400" cy="43088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1D1D1A"/>
                </a:solidFill>
                <a:latin typeface="+mn-ea"/>
              </a:rPr>
              <a:t>Trigger the associated STAs to switch to the secondary primary channel</a:t>
            </a:r>
            <a:endParaRPr lang="zh-CN" altLang="en-US" sz="1100" dirty="0">
              <a:solidFill>
                <a:srgbClr val="1D1D1A"/>
              </a:solidFill>
              <a:latin typeface="+mn-ea"/>
            </a:endParaRPr>
          </a:p>
        </p:txBody>
      </p:sp>
      <p:sp>
        <p:nvSpPr>
          <p:cNvPr id="65" name="正方形/長方形 54">
            <a:extLst>
              <a:ext uri="{FF2B5EF4-FFF2-40B4-BE49-F238E27FC236}">
                <a16:creationId xmlns:a16="http://schemas.microsoft.com/office/drawing/2014/main" id="{1CD38CD2-2B3B-42C7-AB6E-A1DD286E4DFD}"/>
              </a:ext>
            </a:extLst>
          </p:cNvPr>
          <p:cNvSpPr/>
          <p:nvPr/>
        </p:nvSpPr>
        <p:spPr bwMode="auto">
          <a:xfrm>
            <a:off x="4876800" y="4692647"/>
            <a:ext cx="331607" cy="167123"/>
          </a:xfrm>
          <a:prstGeom prst="rect">
            <a:avLst/>
          </a:prstGeom>
          <a:pattFill prst="dkUpDiag">
            <a:fgClr>
              <a:srgbClr val="F8B53C">
                <a:lumMod val="20000"/>
                <a:lumOff val="80000"/>
              </a:srgbClr>
            </a:fgClr>
            <a:bgClr>
              <a:srgbClr val="1D1D1A"/>
            </a:bgClr>
          </a:patt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00" b="1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66" name="文本框 65">
            <a:extLst>
              <a:ext uri="{FF2B5EF4-FFF2-40B4-BE49-F238E27FC236}">
                <a16:creationId xmlns:a16="http://schemas.microsoft.com/office/drawing/2014/main" id="{0FC7EF4B-C36A-4A9A-8F14-0C22F90E8B8F}"/>
              </a:ext>
            </a:extLst>
          </p:cNvPr>
          <p:cNvSpPr txBox="1"/>
          <p:nvPr/>
        </p:nvSpPr>
        <p:spPr>
          <a:xfrm>
            <a:off x="7086600" y="5638800"/>
            <a:ext cx="2209800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PC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and NPC concurrent transmission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C50A9E41-6277-49E2-900C-E56CFA21E305}"/>
              </a:ext>
            </a:extLst>
          </p:cNvPr>
          <p:cNvCxnSpPr>
            <a:cxnSpLocks/>
            <a:stCxn id="42" idx="3"/>
            <a:endCxn id="66" idx="0"/>
          </p:cNvCxnSpPr>
          <p:nvPr/>
        </p:nvCxnSpPr>
        <p:spPr bwMode="auto">
          <a:xfrm>
            <a:off x="6458208" y="2697246"/>
            <a:ext cx="1733292" cy="29415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EB44C968-D8E4-4657-8C4A-6D2E0CE3FF93}"/>
              </a:ext>
            </a:extLst>
          </p:cNvPr>
          <p:cNvCxnSpPr>
            <a:stCxn id="44" idx="3"/>
            <a:endCxn id="66" idx="0"/>
          </p:cNvCxnSpPr>
          <p:nvPr/>
        </p:nvCxnSpPr>
        <p:spPr bwMode="auto">
          <a:xfrm>
            <a:off x="6267778" y="4784724"/>
            <a:ext cx="1923722" cy="85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" name="平行四边形 2">
            <a:extLst>
              <a:ext uri="{FF2B5EF4-FFF2-40B4-BE49-F238E27FC236}">
                <a16:creationId xmlns:a16="http://schemas.microsoft.com/office/drawing/2014/main" id="{F16CB06F-2BD0-494A-9E57-EF820FDF4412}"/>
              </a:ext>
            </a:extLst>
          </p:cNvPr>
          <p:cNvSpPr/>
          <p:nvPr/>
        </p:nvSpPr>
        <p:spPr bwMode="auto">
          <a:xfrm>
            <a:off x="3725206" y="2602124"/>
            <a:ext cx="113401" cy="117103"/>
          </a:xfrm>
          <a:prstGeom prst="parallelogram">
            <a:avLst>
              <a:gd name="adj" fmla="val 5019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平行四边形 59">
            <a:extLst>
              <a:ext uri="{FF2B5EF4-FFF2-40B4-BE49-F238E27FC236}">
                <a16:creationId xmlns:a16="http://schemas.microsoft.com/office/drawing/2014/main" id="{4679E85C-506C-4E10-B986-3411C33F37DB}"/>
              </a:ext>
            </a:extLst>
          </p:cNvPr>
          <p:cNvSpPr/>
          <p:nvPr/>
        </p:nvSpPr>
        <p:spPr bwMode="auto">
          <a:xfrm>
            <a:off x="3789213" y="2602124"/>
            <a:ext cx="113401" cy="117103"/>
          </a:xfrm>
          <a:prstGeom prst="parallelogram">
            <a:avLst>
              <a:gd name="adj" fmla="val 5019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平行四边形 60">
            <a:extLst>
              <a:ext uri="{FF2B5EF4-FFF2-40B4-BE49-F238E27FC236}">
                <a16:creationId xmlns:a16="http://schemas.microsoft.com/office/drawing/2014/main" id="{D266D086-ADCD-4F51-9698-0982BFDB5653}"/>
              </a:ext>
            </a:extLst>
          </p:cNvPr>
          <p:cNvSpPr/>
          <p:nvPr/>
        </p:nvSpPr>
        <p:spPr bwMode="auto">
          <a:xfrm>
            <a:off x="3846125" y="2602124"/>
            <a:ext cx="113401" cy="117103"/>
          </a:xfrm>
          <a:prstGeom prst="parallelogram">
            <a:avLst>
              <a:gd name="adj" fmla="val 5019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6A2731D-CE08-4074-B0E9-BD95B98610CC}"/>
              </a:ext>
            </a:extLst>
          </p:cNvPr>
          <p:cNvSpPr txBox="1"/>
          <p:nvPr/>
        </p:nvSpPr>
        <p:spPr>
          <a:xfrm>
            <a:off x="3902614" y="2800189"/>
            <a:ext cx="4206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1. Sharing AP indicates its incoming primary channel occupancy.</a:t>
            </a:r>
            <a:endParaRPr lang="zh-CN" altLang="en-US" dirty="0"/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3A9C6EA8-25DC-47CB-9C6B-EED6D2FB5958}"/>
              </a:ext>
            </a:extLst>
          </p:cNvPr>
          <p:cNvSpPr txBox="1"/>
          <p:nvPr/>
        </p:nvSpPr>
        <p:spPr>
          <a:xfrm>
            <a:off x="4435332" y="5018251"/>
            <a:ext cx="44086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2. Shared APs notify their STAs to switch to NPCA primary channel.</a:t>
            </a:r>
            <a:endParaRPr lang="zh-CN" altLang="en-US" dirty="0"/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AD12B40E-3E70-4075-B92A-1B2B8E87BBE4}"/>
              </a:ext>
            </a:extLst>
          </p:cNvPr>
          <p:cNvSpPr txBox="1"/>
          <p:nvPr/>
        </p:nvSpPr>
        <p:spPr>
          <a:xfrm>
            <a:off x="4825060" y="4278720"/>
            <a:ext cx="3347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3. Shared APs perform EDCA channel competition in NPCA primary channel.</a:t>
            </a:r>
            <a:endParaRPr lang="zh-CN" altLang="en-US" dirty="0"/>
          </a:p>
        </p:txBody>
      </p: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24905D0A-729A-48A0-91C4-BA1D393E6217}"/>
              </a:ext>
            </a:extLst>
          </p:cNvPr>
          <p:cNvCxnSpPr>
            <a:cxnSpLocks/>
          </p:cNvCxnSpPr>
          <p:nvPr/>
        </p:nvCxnSpPr>
        <p:spPr>
          <a:xfrm>
            <a:off x="4502391" y="1983978"/>
            <a:ext cx="6294" cy="3979399"/>
          </a:xfrm>
          <a:prstGeom prst="line">
            <a:avLst/>
          </a:prstGeom>
          <a:noFill/>
          <a:ln w="19050" cap="flat" cmpd="sng" algn="ctr">
            <a:solidFill>
              <a:srgbClr val="1D1D1A"/>
            </a:solidFill>
            <a:prstDash val="dash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58433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latin typeface="+mn-ea"/>
                <a:cs typeface="Arial"/>
              </a:rPr>
              <a:t>Yanchun</a:t>
            </a:r>
            <a:r>
              <a:rPr lang="en-US" altLang="zh-CN" dirty="0">
                <a:latin typeface="+mn-ea"/>
                <a:cs typeface="Arial"/>
              </a:rPr>
              <a:t> Li</a:t>
            </a:r>
            <a:r>
              <a:rPr lang="en-US" altLang="zh-CN" dirty="0">
                <a:latin typeface="+mn-ea"/>
              </a:rPr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ea"/>
              </a:rPr>
              <a:t>Slide </a:t>
            </a:r>
            <a:fld id="{303B08C7-0CD1-8846-8502-BF7BB64F440C}" type="slidenum">
              <a:rPr lang="en-US" smtClean="0">
                <a:latin typeface="+mn-ea"/>
              </a:rPr>
              <a:pPr/>
              <a:t>5</a:t>
            </a:fld>
            <a:endParaRPr lang="en-US">
              <a:latin typeface="+mn-ea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ea"/>
              </a:rPr>
              <a:t>Jul 2025</a:t>
            </a:r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CDE7E8DF-94B0-46CC-BDC0-87D96ACA1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ea"/>
                <a:ea typeface="+mn-ea"/>
              </a:rPr>
              <a:t>Proposed Solution 2</a:t>
            </a:r>
            <a:endParaRPr lang="zh-CN" altLang="en-US" dirty="0">
              <a:latin typeface="+mn-ea"/>
              <a:ea typeface="+mn-ea"/>
            </a:endParaRPr>
          </a:p>
        </p:txBody>
      </p:sp>
      <p:cxnSp>
        <p:nvCxnSpPr>
          <p:cNvPr id="104" name="直線矢印コネクタ 3">
            <a:extLst>
              <a:ext uri="{FF2B5EF4-FFF2-40B4-BE49-F238E27FC236}">
                <a16:creationId xmlns:a16="http://schemas.microsoft.com/office/drawing/2014/main" id="{B8122792-490E-4BF3-93F6-2681BC68A08E}"/>
              </a:ext>
            </a:extLst>
          </p:cNvPr>
          <p:cNvCxnSpPr>
            <a:cxnSpLocks/>
          </p:cNvCxnSpPr>
          <p:nvPr/>
        </p:nvCxnSpPr>
        <p:spPr bwMode="auto">
          <a:xfrm flipV="1">
            <a:off x="2624574" y="3039609"/>
            <a:ext cx="4799463" cy="17768"/>
          </a:xfrm>
          <a:prstGeom prst="straightConnector1">
            <a:avLst/>
          </a:prstGeom>
          <a:solidFill>
            <a:srgbClr val="C7000A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5" name="直線矢印コネクタ 52">
            <a:extLst>
              <a:ext uri="{FF2B5EF4-FFF2-40B4-BE49-F238E27FC236}">
                <a16:creationId xmlns:a16="http://schemas.microsoft.com/office/drawing/2014/main" id="{2DB2A80F-737F-418B-B3B3-A9F7CEA21CA0}"/>
              </a:ext>
            </a:extLst>
          </p:cNvPr>
          <p:cNvCxnSpPr>
            <a:cxnSpLocks/>
          </p:cNvCxnSpPr>
          <p:nvPr/>
        </p:nvCxnSpPr>
        <p:spPr bwMode="auto">
          <a:xfrm flipV="1">
            <a:off x="2719789" y="3516416"/>
            <a:ext cx="4704248" cy="22202"/>
          </a:xfrm>
          <a:prstGeom prst="straightConnector1">
            <a:avLst/>
          </a:prstGeom>
          <a:solidFill>
            <a:srgbClr val="C7000A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6" name="正方形/長方形 54">
            <a:extLst>
              <a:ext uri="{FF2B5EF4-FFF2-40B4-BE49-F238E27FC236}">
                <a16:creationId xmlns:a16="http://schemas.microsoft.com/office/drawing/2014/main" id="{0FF96441-9255-4998-8E67-9C6ED69B1537}"/>
              </a:ext>
            </a:extLst>
          </p:cNvPr>
          <p:cNvSpPr/>
          <p:nvPr/>
        </p:nvSpPr>
        <p:spPr bwMode="auto">
          <a:xfrm>
            <a:off x="4224079" y="2819400"/>
            <a:ext cx="424121" cy="457200"/>
          </a:xfrm>
          <a:prstGeom prst="rect">
            <a:avLst/>
          </a:prstGeom>
          <a:solidFill>
            <a:srgbClr val="F4A100">
              <a:lumMod val="40000"/>
              <a:lumOff val="60000"/>
            </a:srgbClr>
          </a:solidFill>
          <a:ln w="12700" cap="flat" cmpd="sng" algn="ctr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ICF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07" name="正方形/長方形 54">
            <a:extLst>
              <a:ext uri="{FF2B5EF4-FFF2-40B4-BE49-F238E27FC236}">
                <a16:creationId xmlns:a16="http://schemas.microsoft.com/office/drawing/2014/main" id="{7C3B81EC-2428-41ED-86B0-CD9935843E1F}"/>
              </a:ext>
            </a:extLst>
          </p:cNvPr>
          <p:cNvSpPr/>
          <p:nvPr/>
        </p:nvSpPr>
        <p:spPr bwMode="auto">
          <a:xfrm>
            <a:off x="6281890" y="3355189"/>
            <a:ext cx="367765" cy="16816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BA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08" name="正方形/長方形 54">
            <a:extLst>
              <a:ext uri="{FF2B5EF4-FFF2-40B4-BE49-F238E27FC236}">
                <a16:creationId xmlns:a16="http://schemas.microsoft.com/office/drawing/2014/main" id="{4832AEE9-F689-413F-87EB-F262A082C305}"/>
              </a:ext>
            </a:extLst>
          </p:cNvPr>
          <p:cNvSpPr/>
          <p:nvPr/>
        </p:nvSpPr>
        <p:spPr bwMode="auto">
          <a:xfrm>
            <a:off x="4726001" y="2819400"/>
            <a:ext cx="1411428" cy="220207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DATA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cxnSp>
        <p:nvCxnSpPr>
          <p:cNvPr id="109" name="直線矢印コネクタ 52">
            <a:extLst>
              <a:ext uri="{FF2B5EF4-FFF2-40B4-BE49-F238E27FC236}">
                <a16:creationId xmlns:a16="http://schemas.microsoft.com/office/drawing/2014/main" id="{AEEBF055-64D9-4316-8AEB-374FA3352553}"/>
              </a:ext>
            </a:extLst>
          </p:cNvPr>
          <p:cNvCxnSpPr>
            <a:cxnSpLocks/>
          </p:cNvCxnSpPr>
          <p:nvPr/>
        </p:nvCxnSpPr>
        <p:spPr bwMode="auto">
          <a:xfrm>
            <a:off x="2624574" y="4172860"/>
            <a:ext cx="4799463" cy="0"/>
          </a:xfrm>
          <a:prstGeom prst="straightConnector1">
            <a:avLst/>
          </a:prstGeom>
          <a:solidFill>
            <a:srgbClr val="C7000A"/>
          </a:solidFill>
          <a:ln w="12700" cap="flat" cmpd="sng" algn="ctr">
            <a:solidFill>
              <a:srgbClr val="1D1D1A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0" name="正方形/長方形 54">
            <a:extLst>
              <a:ext uri="{FF2B5EF4-FFF2-40B4-BE49-F238E27FC236}">
                <a16:creationId xmlns:a16="http://schemas.microsoft.com/office/drawing/2014/main" id="{D846A8BA-5587-42A2-9701-634B860BFAA8}"/>
              </a:ext>
            </a:extLst>
          </p:cNvPr>
          <p:cNvSpPr/>
          <p:nvPr/>
        </p:nvSpPr>
        <p:spPr bwMode="auto">
          <a:xfrm>
            <a:off x="4743248" y="4172860"/>
            <a:ext cx="1906407" cy="16618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                  </a:t>
            </a:r>
            <a:r>
              <a:rPr kumimoji="0" lang="en-US" altLang="zh-CN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DATA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13" name="正方形/長方形 54">
            <a:extLst>
              <a:ext uri="{FF2B5EF4-FFF2-40B4-BE49-F238E27FC236}">
                <a16:creationId xmlns:a16="http://schemas.microsoft.com/office/drawing/2014/main" id="{0DD74057-E8F2-40E3-BAFD-D26570E07E4D}"/>
              </a:ext>
            </a:extLst>
          </p:cNvPr>
          <p:cNvSpPr/>
          <p:nvPr/>
        </p:nvSpPr>
        <p:spPr bwMode="auto">
          <a:xfrm>
            <a:off x="4996112" y="3039607"/>
            <a:ext cx="1654797" cy="148776"/>
          </a:xfrm>
          <a:prstGeom prst="rect">
            <a:avLst/>
          </a:prstGeom>
          <a:solidFill>
            <a:srgbClr val="666666">
              <a:lumMod val="20000"/>
              <a:lumOff val="80000"/>
            </a:srgbClr>
          </a:solidFill>
          <a:ln w="12700" cap="flat" cmpd="sng" algn="ctr">
            <a:solidFill>
              <a:srgbClr val="66666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                   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14" name="正方形/長方形 54">
            <a:extLst>
              <a:ext uri="{FF2B5EF4-FFF2-40B4-BE49-F238E27FC236}">
                <a16:creationId xmlns:a16="http://schemas.microsoft.com/office/drawing/2014/main" id="{4CA9EBC7-DC26-4046-9440-E799CD1BE8BA}"/>
              </a:ext>
            </a:extLst>
          </p:cNvPr>
          <p:cNvSpPr/>
          <p:nvPr/>
        </p:nvSpPr>
        <p:spPr bwMode="auto">
          <a:xfrm>
            <a:off x="4996112" y="3522672"/>
            <a:ext cx="1642232" cy="185876"/>
          </a:xfrm>
          <a:prstGeom prst="rect">
            <a:avLst/>
          </a:prstGeom>
          <a:solidFill>
            <a:srgbClr val="666666">
              <a:lumMod val="20000"/>
              <a:lumOff val="80000"/>
            </a:srgbClr>
          </a:solidFill>
          <a:ln w="12700" cap="flat" cmpd="sng" algn="ctr">
            <a:solidFill>
              <a:srgbClr val="66666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                   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cxnSp>
        <p:nvCxnSpPr>
          <p:cNvPr id="115" name="直接连接符 114">
            <a:extLst>
              <a:ext uri="{FF2B5EF4-FFF2-40B4-BE49-F238E27FC236}">
                <a16:creationId xmlns:a16="http://schemas.microsoft.com/office/drawing/2014/main" id="{8DEF5220-D9FE-4472-8588-764115B30359}"/>
              </a:ext>
            </a:extLst>
          </p:cNvPr>
          <p:cNvCxnSpPr/>
          <p:nvPr/>
        </p:nvCxnSpPr>
        <p:spPr>
          <a:xfrm>
            <a:off x="6650909" y="2432506"/>
            <a:ext cx="0" cy="2321781"/>
          </a:xfrm>
          <a:prstGeom prst="line">
            <a:avLst/>
          </a:prstGeom>
          <a:noFill/>
          <a:ln w="19050" cap="flat" cmpd="sng" algn="ctr">
            <a:solidFill>
              <a:srgbClr val="1D1D1A"/>
            </a:solidFill>
            <a:prstDash val="dash"/>
            <a:miter lim="800000"/>
          </a:ln>
          <a:effectLst/>
        </p:spPr>
      </p:cxnSp>
      <p:cxnSp>
        <p:nvCxnSpPr>
          <p:cNvPr id="116" name="直接连接符 115">
            <a:extLst>
              <a:ext uri="{FF2B5EF4-FFF2-40B4-BE49-F238E27FC236}">
                <a16:creationId xmlns:a16="http://schemas.microsoft.com/office/drawing/2014/main" id="{50018713-E770-472E-91A1-D25D6D316417}"/>
              </a:ext>
            </a:extLst>
          </p:cNvPr>
          <p:cNvCxnSpPr/>
          <p:nvPr/>
        </p:nvCxnSpPr>
        <p:spPr>
          <a:xfrm>
            <a:off x="4724400" y="2402264"/>
            <a:ext cx="0" cy="2321781"/>
          </a:xfrm>
          <a:prstGeom prst="line">
            <a:avLst/>
          </a:prstGeom>
          <a:noFill/>
          <a:ln w="19050" cap="flat" cmpd="sng" algn="ctr">
            <a:solidFill>
              <a:srgbClr val="1D1D1A"/>
            </a:solidFill>
            <a:prstDash val="dash"/>
            <a:miter lim="800000"/>
          </a:ln>
          <a:effectLst/>
        </p:spPr>
      </p:cxnSp>
      <p:sp>
        <p:nvSpPr>
          <p:cNvPr id="117" name="テキスト ボックス 45">
            <a:extLst>
              <a:ext uri="{FF2B5EF4-FFF2-40B4-BE49-F238E27FC236}">
                <a16:creationId xmlns:a16="http://schemas.microsoft.com/office/drawing/2014/main" id="{32C4B591-146B-4A5C-A5A6-D1529397BF5B}"/>
              </a:ext>
            </a:extLst>
          </p:cNvPr>
          <p:cNvSpPr txBox="1"/>
          <p:nvPr/>
        </p:nvSpPr>
        <p:spPr>
          <a:xfrm>
            <a:off x="1638672" y="2870259"/>
            <a:ext cx="6222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Sharing</a:t>
            </a:r>
          </a:p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AP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18" name="テキスト ボックス 53">
            <a:extLst>
              <a:ext uri="{FF2B5EF4-FFF2-40B4-BE49-F238E27FC236}">
                <a16:creationId xmlns:a16="http://schemas.microsoft.com/office/drawing/2014/main" id="{3B0FA3E0-FC90-49E9-97C6-4A0A879A37A4}"/>
              </a:ext>
            </a:extLst>
          </p:cNvPr>
          <p:cNvSpPr txBox="1"/>
          <p:nvPr/>
        </p:nvSpPr>
        <p:spPr>
          <a:xfrm>
            <a:off x="1727309" y="3461850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STA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19" name="正方形/長方形 54">
            <a:extLst>
              <a:ext uri="{FF2B5EF4-FFF2-40B4-BE49-F238E27FC236}">
                <a16:creationId xmlns:a16="http://schemas.microsoft.com/office/drawing/2014/main" id="{DA0C87EB-5266-4746-8D6F-3C3AAD3230B1}"/>
              </a:ext>
            </a:extLst>
          </p:cNvPr>
          <p:cNvSpPr/>
          <p:nvPr/>
        </p:nvSpPr>
        <p:spPr bwMode="auto">
          <a:xfrm>
            <a:off x="2707564" y="3054386"/>
            <a:ext cx="331607" cy="167123"/>
          </a:xfrm>
          <a:prstGeom prst="rect">
            <a:avLst/>
          </a:prstGeom>
          <a:pattFill prst="dkUpDiag">
            <a:fgClr>
              <a:srgbClr val="FFFF00">
                <a:lumMod val="20000"/>
                <a:lumOff val="80000"/>
              </a:srgbClr>
            </a:fgClr>
            <a:bgClr>
              <a:srgbClr val="666666"/>
            </a:bgClr>
          </a:patt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20" name="テキスト ボックス 53">
            <a:extLst>
              <a:ext uri="{FF2B5EF4-FFF2-40B4-BE49-F238E27FC236}">
                <a16:creationId xmlns:a16="http://schemas.microsoft.com/office/drawing/2014/main" id="{6279E1B8-36A4-4FDC-9506-6459AB7713D4}"/>
              </a:ext>
            </a:extLst>
          </p:cNvPr>
          <p:cNvSpPr txBox="1"/>
          <p:nvPr/>
        </p:nvSpPr>
        <p:spPr>
          <a:xfrm>
            <a:off x="1661917" y="3970659"/>
            <a:ext cx="5757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Shared</a:t>
            </a:r>
          </a:p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AP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21" name="正方形/長方形 54">
            <a:extLst>
              <a:ext uri="{FF2B5EF4-FFF2-40B4-BE49-F238E27FC236}">
                <a16:creationId xmlns:a16="http://schemas.microsoft.com/office/drawing/2014/main" id="{9AFE9510-A5CA-4AD7-8E38-E5CEEFB7A18E}"/>
              </a:ext>
            </a:extLst>
          </p:cNvPr>
          <p:cNvSpPr/>
          <p:nvPr/>
        </p:nvSpPr>
        <p:spPr bwMode="auto">
          <a:xfrm>
            <a:off x="2719789" y="4185358"/>
            <a:ext cx="298180" cy="161850"/>
          </a:xfrm>
          <a:prstGeom prst="rect">
            <a:avLst/>
          </a:prstGeom>
          <a:pattFill prst="dkUpDiag">
            <a:fgClr>
              <a:srgbClr val="FFFF00">
                <a:lumMod val="20000"/>
                <a:lumOff val="80000"/>
              </a:srgbClr>
            </a:fgClr>
            <a:bgClr>
              <a:srgbClr val="666666"/>
            </a:bgClr>
          </a:patt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cxnSp>
        <p:nvCxnSpPr>
          <p:cNvPr id="122" name="直接连接符 121">
            <a:extLst>
              <a:ext uri="{FF2B5EF4-FFF2-40B4-BE49-F238E27FC236}">
                <a16:creationId xmlns:a16="http://schemas.microsoft.com/office/drawing/2014/main" id="{9CD9C6F6-A457-4E72-BA85-C0C881591709}"/>
              </a:ext>
            </a:extLst>
          </p:cNvPr>
          <p:cNvCxnSpPr/>
          <p:nvPr/>
        </p:nvCxnSpPr>
        <p:spPr>
          <a:xfrm>
            <a:off x="4228961" y="2420477"/>
            <a:ext cx="0" cy="2321781"/>
          </a:xfrm>
          <a:prstGeom prst="line">
            <a:avLst/>
          </a:prstGeom>
          <a:noFill/>
          <a:ln w="19050" cap="flat" cmpd="sng" algn="ctr">
            <a:solidFill>
              <a:srgbClr val="1D1D1A"/>
            </a:solidFill>
            <a:prstDash val="dash"/>
            <a:miter lim="800000"/>
          </a:ln>
          <a:effectLst/>
        </p:spPr>
      </p:cxnSp>
      <p:sp>
        <p:nvSpPr>
          <p:cNvPr id="123" name="テキスト ボックス 45">
            <a:extLst>
              <a:ext uri="{FF2B5EF4-FFF2-40B4-BE49-F238E27FC236}">
                <a16:creationId xmlns:a16="http://schemas.microsoft.com/office/drawing/2014/main" id="{E537944C-F0F9-47A5-9D1D-7583270B7A29}"/>
              </a:ext>
            </a:extLst>
          </p:cNvPr>
          <p:cNvSpPr txBox="1"/>
          <p:nvPr/>
        </p:nvSpPr>
        <p:spPr>
          <a:xfrm>
            <a:off x="2220472" y="2762180"/>
            <a:ext cx="4603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NPC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24" name="テキスト ボックス 45">
            <a:extLst>
              <a:ext uri="{FF2B5EF4-FFF2-40B4-BE49-F238E27FC236}">
                <a16:creationId xmlns:a16="http://schemas.microsoft.com/office/drawing/2014/main" id="{1B953053-C548-4321-9B48-7A3E9910863A}"/>
              </a:ext>
            </a:extLst>
          </p:cNvPr>
          <p:cNvSpPr txBox="1"/>
          <p:nvPr/>
        </p:nvSpPr>
        <p:spPr>
          <a:xfrm>
            <a:off x="2272981" y="3045385"/>
            <a:ext cx="3658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PC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25" name="テキスト ボックス 45">
            <a:extLst>
              <a:ext uri="{FF2B5EF4-FFF2-40B4-BE49-F238E27FC236}">
                <a16:creationId xmlns:a16="http://schemas.microsoft.com/office/drawing/2014/main" id="{E4775E33-521C-435C-BE08-4334FA5F4F23}"/>
              </a:ext>
            </a:extLst>
          </p:cNvPr>
          <p:cNvSpPr txBox="1"/>
          <p:nvPr/>
        </p:nvSpPr>
        <p:spPr>
          <a:xfrm>
            <a:off x="2217938" y="3289284"/>
            <a:ext cx="4603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NPC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26" name="テキスト ボックス 45">
            <a:extLst>
              <a:ext uri="{FF2B5EF4-FFF2-40B4-BE49-F238E27FC236}">
                <a16:creationId xmlns:a16="http://schemas.microsoft.com/office/drawing/2014/main" id="{F702FA06-89A3-42F6-8999-8F464861019F}"/>
              </a:ext>
            </a:extLst>
          </p:cNvPr>
          <p:cNvSpPr txBox="1"/>
          <p:nvPr/>
        </p:nvSpPr>
        <p:spPr>
          <a:xfrm>
            <a:off x="2270447" y="3572489"/>
            <a:ext cx="3658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PC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27" name="テキスト ボックス 45">
            <a:extLst>
              <a:ext uri="{FF2B5EF4-FFF2-40B4-BE49-F238E27FC236}">
                <a16:creationId xmlns:a16="http://schemas.microsoft.com/office/drawing/2014/main" id="{2DF33E43-5BEE-4915-B12F-4C8E03CAD388}"/>
              </a:ext>
            </a:extLst>
          </p:cNvPr>
          <p:cNvSpPr txBox="1"/>
          <p:nvPr/>
        </p:nvSpPr>
        <p:spPr>
          <a:xfrm>
            <a:off x="2206260" y="3893061"/>
            <a:ext cx="4603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NPC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28" name="テキスト ボックス 45">
            <a:extLst>
              <a:ext uri="{FF2B5EF4-FFF2-40B4-BE49-F238E27FC236}">
                <a16:creationId xmlns:a16="http://schemas.microsoft.com/office/drawing/2014/main" id="{46F28589-A7D1-4EEB-9207-1428BA3F5CE9}"/>
              </a:ext>
            </a:extLst>
          </p:cNvPr>
          <p:cNvSpPr txBox="1"/>
          <p:nvPr/>
        </p:nvSpPr>
        <p:spPr>
          <a:xfrm>
            <a:off x="2258769" y="4176266"/>
            <a:ext cx="3658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PC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29" name="正方形/長方形 54">
            <a:extLst>
              <a:ext uri="{FF2B5EF4-FFF2-40B4-BE49-F238E27FC236}">
                <a16:creationId xmlns:a16="http://schemas.microsoft.com/office/drawing/2014/main" id="{EF984D31-2C25-42F4-A2C3-1C93C46EFE64}"/>
              </a:ext>
            </a:extLst>
          </p:cNvPr>
          <p:cNvSpPr/>
          <p:nvPr/>
        </p:nvSpPr>
        <p:spPr bwMode="auto">
          <a:xfrm>
            <a:off x="3681165" y="3962400"/>
            <a:ext cx="542914" cy="391063"/>
          </a:xfrm>
          <a:prstGeom prst="rect">
            <a:avLst/>
          </a:prstGeom>
          <a:solidFill>
            <a:srgbClr val="E9002F">
              <a:lumMod val="20000"/>
              <a:lumOff val="80000"/>
            </a:srgbClr>
          </a:solidFill>
          <a:ln w="12700" cap="flat" cmpd="sng" algn="ctr">
            <a:solidFill>
              <a:srgbClr val="66666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Resp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30" name="正方形/長方形 54">
            <a:extLst>
              <a:ext uri="{FF2B5EF4-FFF2-40B4-BE49-F238E27FC236}">
                <a16:creationId xmlns:a16="http://schemas.microsoft.com/office/drawing/2014/main" id="{C5D6B0A2-A40C-413C-BE37-1189940095B9}"/>
              </a:ext>
            </a:extLst>
          </p:cNvPr>
          <p:cNvSpPr/>
          <p:nvPr/>
        </p:nvSpPr>
        <p:spPr bwMode="auto">
          <a:xfrm>
            <a:off x="4726002" y="4002976"/>
            <a:ext cx="1411428" cy="182381"/>
          </a:xfrm>
          <a:prstGeom prst="rect">
            <a:avLst/>
          </a:prstGeom>
          <a:solidFill>
            <a:srgbClr val="666666">
              <a:lumMod val="20000"/>
              <a:lumOff val="80000"/>
            </a:srgbClr>
          </a:solidFill>
          <a:ln w="12700" cap="flat" cmpd="sng" algn="ctr">
            <a:solidFill>
              <a:srgbClr val="66666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                   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32" name="正方形/長方形 54">
            <a:extLst>
              <a:ext uri="{FF2B5EF4-FFF2-40B4-BE49-F238E27FC236}">
                <a16:creationId xmlns:a16="http://schemas.microsoft.com/office/drawing/2014/main" id="{FEA14475-2BA3-464B-8075-22E650610114}"/>
              </a:ext>
            </a:extLst>
          </p:cNvPr>
          <p:cNvSpPr/>
          <p:nvPr/>
        </p:nvSpPr>
        <p:spPr bwMode="auto">
          <a:xfrm>
            <a:off x="3037568" y="2819400"/>
            <a:ext cx="579471" cy="409971"/>
          </a:xfrm>
          <a:prstGeom prst="rect">
            <a:avLst/>
          </a:prstGeom>
          <a:solidFill>
            <a:srgbClr val="E9002F">
              <a:lumMod val="20000"/>
              <a:lumOff val="80000"/>
            </a:srgbClr>
          </a:solidFill>
          <a:ln w="12700" cap="flat" cmpd="sng" algn="ctr">
            <a:solidFill>
              <a:srgbClr val="66666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Poll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33" name="正方形/長方形 54">
            <a:extLst>
              <a:ext uri="{FF2B5EF4-FFF2-40B4-BE49-F238E27FC236}">
                <a16:creationId xmlns:a16="http://schemas.microsoft.com/office/drawing/2014/main" id="{E604ED51-76BA-4712-8F53-23CACD2E5B29}"/>
              </a:ext>
            </a:extLst>
          </p:cNvPr>
          <p:cNvSpPr/>
          <p:nvPr/>
        </p:nvSpPr>
        <p:spPr bwMode="auto">
          <a:xfrm>
            <a:off x="4732267" y="3334035"/>
            <a:ext cx="1411428" cy="182381"/>
          </a:xfrm>
          <a:prstGeom prst="rect">
            <a:avLst/>
          </a:prstGeom>
          <a:solidFill>
            <a:srgbClr val="666666">
              <a:lumMod val="20000"/>
              <a:lumOff val="80000"/>
            </a:srgbClr>
          </a:solidFill>
          <a:ln w="12700" cap="flat" cmpd="sng" algn="ctr">
            <a:solidFill>
              <a:srgbClr val="66666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                   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cxnSp>
        <p:nvCxnSpPr>
          <p:cNvPr id="135" name="直接连接符 134">
            <a:extLst>
              <a:ext uri="{FF2B5EF4-FFF2-40B4-BE49-F238E27FC236}">
                <a16:creationId xmlns:a16="http://schemas.microsoft.com/office/drawing/2014/main" id="{1F338CBC-197F-4AB4-B0EB-C5E85A521D4E}"/>
              </a:ext>
            </a:extLst>
          </p:cNvPr>
          <p:cNvCxnSpPr/>
          <p:nvPr/>
        </p:nvCxnSpPr>
        <p:spPr>
          <a:xfrm>
            <a:off x="3039171" y="2420477"/>
            <a:ext cx="0" cy="2321781"/>
          </a:xfrm>
          <a:prstGeom prst="line">
            <a:avLst/>
          </a:prstGeom>
          <a:noFill/>
          <a:ln w="19050" cap="flat" cmpd="sng" algn="ctr">
            <a:solidFill>
              <a:srgbClr val="1D1D1A"/>
            </a:solidFill>
            <a:prstDash val="dash"/>
            <a:miter lim="800000"/>
          </a:ln>
          <a:effectLst/>
        </p:spPr>
      </p:cxnSp>
      <p:sp>
        <p:nvSpPr>
          <p:cNvPr id="137" name="正方形/長方形 54">
            <a:extLst>
              <a:ext uri="{FF2B5EF4-FFF2-40B4-BE49-F238E27FC236}">
                <a16:creationId xmlns:a16="http://schemas.microsoft.com/office/drawing/2014/main" id="{B365235E-4702-43D1-BA96-165D3A18BC70}"/>
              </a:ext>
            </a:extLst>
          </p:cNvPr>
          <p:cNvSpPr/>
          <p:nvPr/>
        </p:nvSpPr>
        <p:spPr bwMode="auto">
          <a:xfrm>
            <a:off x="6287258" y="4004966"/>
            <a:ext cx="357028" cy="160096"/>
          </a:xfrm>
          <a:prstGeom prst="rect">
            <a:avLst/>
          </a:prstGeom>
          <a:solidFill>
            <a:srgbClr val="666666">
              <a:lumMod val="20000"/>
              <a:lumOff val="80000"/>
            </a:srgbClr>
          </a:solidFill>
          <a:ln w="12700" cap="flat" cmpd="sng" algn="ctr">
            <a:solidFill>
              <a:srgbClr val="66666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+mn-ea"/>
              </a:rPr>
              <a:t>                   </a:t>
            </a:r>
            <a:endParaRPr kumimoji="0" lang="ja-JP" altLang="en-US" sz="9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138" name="文本框 137">
            <a:extLst>
              <a:ext uri="{FF2B5EF4-FFF2-40B4-BE49-F238E27FC236}">
                <a16:creationId xmlns:a16="http://schemas.microsoft.com/office/drawing/2014/main" id="{8DE2AF92-012C-4275-9C46-4D1C11A207B9}"/>
              </a:ext>
            </a:extLst>
          </p:cNvPr>
          <p:cNvSpPr txBox="1"/>
          <p:nvPr/>
        </p:nvSpPr>
        <p:spPr>
          <a:xfrm>
            <a:off x="3048000" y="2514600"/>
            <a:ext cx="1142999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Poll process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C163FB1D-E1F6-4C0B-938F-881D24F80E7F}"/>
              </a:ext>
            </a:extLst>
          </p:cNvPr>
          <p:cNvSpPr txBox="1"/>
          <p:nvPr/>
        </p:nvSpPr>
        <p:spPr>
          <a:xfrm>
            <a:off x="2590800" y="1828800"/>
            <a:ext cx="4038600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defTabSz="91447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srgbClr val="1D1D1A"/>
                </a:solidFill>
                <a:latin typeface="+mn-ea"/>
              </a:rPr>
              <a:t>Active NPCA and Multi-AP coordination </a:t>
            </a:r>
            <a:endParaRPr lang="zh-CN" altLang="en-US" sz="1800" dirty="0">
              <a:solidFill>
                <a:srgbClr val="1D1D1A"/>
              </a:solidFill>
              <a:latin typeface="+mn-ea"/>
            </a:endParaRPr>
          </a:p>
        </p:txBody>
      </p:sp>
      <p:cxnSp>
        <p:nvCxnSpPr>
          <p:cNvPr id="3" name="直接箭头连接符 2">
            <a:extLst>
              <a:ext uri="{FF2B5EF4-FFF2-40B4-BE49-F238E27FC236}">
                <a16:creationId xmlns:a16="http://schemas.microsoft.com/office/drawing/2014/main" id="{C43EF6B0-7AC7-450F-ADE1-34942CEDD985}"/>
              </a:ext>
            </a:extLst>
          </p:cNvPr>
          <p:cNvCxnSpPr>
            <a:cxnSpLocks/>
            <a:stCxn id="106" idx="2"/>
          </p:cNvCxnSpPr>
          <p:nvPr/>
        </p:nvCxnSpPr>
        <p:spPr bwMode="auto">
          <a:xfrm flipH="1">
            <a:off x="4419600" y="3276600"/>
            <a:ext cx="16540" cy="1752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673C1D2A-49C6-40AD-9491-274DB72C9CA6}"/>
              </a:ext>
            </a:extLst>
          </p:cNvPr>
          <p:cNvSpPr txBox="1"/>
          <p:nvPr/>
        </p:nvSpPr>
        <p:spPr>
          <a:xfrm>
            <a:off x="4169323" y="5046103"/>
            <a:ext cx="2743200" cy="9387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171450" indent="-171450" defTabSz="91447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rgbClr val="1D1D1A"/>
                </a:solidFill>
                <a:latin typeface="+mn-ea"/>
              </a:rPr>
              <a:t>Sharing AP triggers its own STAs to switch to the secondary primary channel.</a:t>
            </a:r>
          </a:p>
          <a:p>
            <a:pPr marL="171450" indent="-171450" defTabSz="914478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100" dirty="0">
                <a:solidFill>
                  <a:srgbClr val="1D1D1A"/>
                </a:solidFill>
                <a:latin typeface="+mn-ea"/>
              </a:rPr>
              <a:t>Sharing AP leave the transmission opportunity on the primary channel to the shared AP.</a:t>
            </a: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CD267EE1-F8CC-4287-B184-CFE3E8423BFF}"/>
              </a:ext>
            </a:extLst>
          </p:cNvPr>
          <p:cNvCxnSpPr>
            <a:cxnSpLocks/>
            <a:stCxn id="110" idx="3"/>
          </p:cNvCxnSpPr>
          <p:nvPr/>
        </p:nvCxnSpPr>
        <p:spPr bwMode="auto">
          <a:xfrm>
            <a:off x="6649655" y="4255953"/>
            <a:ext cx="1046545" cy="3922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1" name="文本框 50">
            <a:extLst>
              <a:ext uri="{FF2B5EF4-FFF2-40B4-BE49-F238E27FC236}">
                <a16:creationId xmlns:a16="http://schemas.microsoft.com/office/drawing/2014/main" id="{453A4752-3F5A-4932-802F-2D2A00D5603B}"/>
              </a:ext>
            </a:extLst>
          </p:cNvPr>
          <p:cNvSpPr txBox="1"/>
          <p:nvPr/>
        </p:nvSpPr>
        <p:spPr>
          <a:xfrm>
            <a:off x="6919146" y="4629243"/>
            <a:ext cx="2209800" cy="7386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+mn-ea"/>
              </a:rPr>
              <a:t>- Benefit: Shared AP can support transmission to legacy STAs.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+mn-ea"/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ED133B3C-EE80-4E0B-9F80-2DEE301488EF}"/>
              </a:ext>
            </a:extLst>
          </p:cNvPr>
          <p:cNvCxnSpPr>
            <a:cxnSpLocks/>
            <a:stCxn id="132" idx="2"/>
          </p:cNvCxnSpPr>
          <p:nvPr/>
        </p:nvCxnSpPr>
        <p:spPr bwMode="auto">
          <a:xfrm flipH="1">
            <a:off x="3124200" y="3229371"/>
            <a:ext cx="203104" cy="17998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20CE0FE2-3E99-4C9E-992D-7276C7532BF6}"/>
              </a:ext>
            </a:extLst>
          </p:cNvPr>
          <p:cNvCxnSpPr>
            <a:cxnSpLocks/>
            <a:stCxn id="129" idx="2"/>
          </p:cNvCxnSpPr>
          <p:nvPr/>
        </p:nvCxnSpPr>
        <p:spPr bwMode="auto">
          <a:xfrm flipH="1">
            <a:off x="3124200" y="4353463"/>
            <a:ext cx="828422" cy="6757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5E683D09-778D-4E92-9FD9-7331E09C358B}"/>
              </a:ext>
            </a:extLst>
          </p:cNvPr>
          <p:cNvSpPr txBox="1"/>
          <p:nvPr/>
        </p:nvSpPr>
        <p:spPr>
          <a:xfrm>
            <a:off x="2514600" y="5105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Get transmission requirements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743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Summary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There is synchronization problem with passive NPCA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Active NPCA scheme can solve the synchronization problem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Combine the active NPCA and Multi-AP coordination can further improve the communication efficiency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6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</p:spTree>
    <p:extLst>
      <p:ext uri="{BB962C8B-B14F-4D97-AF65-F5344CB8AC3E}">
        <p14:creationId xmlns:p14="http://schemas.microsoft.com/office/powerpoint/2010/main" val="356732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E5F4FD-D870-457C-B08A-7CE352476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use the active NPCA?</a:t>
            </a:r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Abs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D8F8B5-89D9-45BC-A939-FC246E2E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4932A7D-E3B7-4653-91E0-EA3BD34A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0E8F11A-09AB-436D-9BEF-49871053B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/>
              <a:t>Jul 2025</a:t>
            </a:r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9BB23DDF-0BC6-414C-8558-64B54FCD29E6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Straw Poll </a:t>
            </a:r>
            <a:endParaRPr lang="zh-CN" alt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559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References</a:t>
            </a:r>
            <a:endParaRPr lang="zh-CN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[1] 11-24/0209r5 Specification Framework for </a:t>
            </a:r>
            <a:r>
              <a:rPr lang="en-US" altLang="ko-KR" sz="1200" dirty="0" err="1">
                <a:latin typeface="Times New Roman"/>
                <a:ea typeface="MS Gothic"/>
              </a:rPr>
              <a:t>TGbn</a:t>
            </a:r>
            <a:endParaRPr lang="en-US" altLang="ko-KR" sz="1200" dirty="0">
              <a:latin typeface="Times New Roman"/>
              <a:ea typeface="MS Gothic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[2] 11-24-1260-01-00bn-further-considerations-on-NPCA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[3] 11-24-0318-00-00bn-robust-secondary-channel-access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[4] 11-24-1838-01-00bn-considerations-on-coordinated-npca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[5] 11-25-0123-01-00bn-further-considerations-on-npca-follow-up	</a:t>
            </a:r>
            <a:endParaRPr lang="en-US" altLang="ko-KR" sz="1200" dirty="0">
              <a:latin typeface="Times New Roman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微软雅黑" panose="020B0503020204020204" pitchFamily="34" charset="-122"/>
              </a:rPr>
              <a:t>[6] 11-24-2061-02-00bn-usage-of-npca-in-m-ap-coordination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微软雅黑" panose="020B0503020204020204" pitchFamily="34" charset="-122"/>
              </a:rPr>
              <a:t>[7] 11-24-1885-04-00bn-npca-hidden-node-problem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微软雅黑" panose="020B0503020204020204" pitchFamily="34" charset="-122"/>
              </a:rPr>
              <a:t>[8] 11-24-1853-01-00bn-channel-access-for-npca-operation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微软雅黑" panose="020B0503020204020204" pitchFamily="34" charset="-122"/>
              </a:rPr>
              <a:t>[9] 11-24-1867-01-00bn-further-consideration-for-npca-operation</a:t>
            </a:r>
            <a:endParaRPr lang="en-US" altLang="ko-KR" sz="1200" dirty="0">
              <a:latin typeface="Times New Roman"/>
              <a:ea typeface="MS Gothic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8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</p:spTree>
    <p:extLst>
      <p:ext uri="{BB962C8B-B14F-4D97-AF65-F5344CB8AC3E}">
        <p14:creationId xmlns:p14="http://schemas.microsoft.com/office/powerpoint/2010/main" val="17873007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95989</TotalTime>
  <Words>585</Words>
  <Application>Microsoft Office PowerPoint</Application>
  <PresentationFormat>全屏显示(4:3)</PresentationFormat>
  <Paragraphs>151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Further Considerations of Active NPCA</vt:lpstr>
      <vt:lpstr>Introduction</vt:lpstr>
      <vt:lpstr>Problems of Passive NPCA</vt:lpstr>
      <vt:lpstr>Proposed Solution 1</vt:lpstr>
      <vt:lpstr>Proposed Solution 2</vt:lpstr>
      <vt:lpstr>Summary</vt:lpstr>
      <vt:lpstr>Straw Poll 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Liyanchun (CTL)</cp:lastModifiedBy>
  <cp:revision>1046</cp:revision>
  <cp:lastPrinted>1998-02-10T13:28:06Z</cp:lastPrinted>
  <dcterms:created xsi:type="dcterms:W3CDTF">2013-11-12T18:41:50Z</dcterms:created>
  <dcterms:modified xsi:type="dcterms:W3CDTF">2025-07-24T09:23:27Z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(3)hRoi45Nws8BUBQ+YeDhEHMced8rzs1uw/0Tw6FHpmVZ0FLj71aSw3RjdRQiPgiD27+ZULrrm
5S7vAZGFdpw9nMhLezyVtA4JAiSEZ+iPFzFNKhYUYCkFg1LZN1iqe6Wcxxfx15GTuXuEgwiC
SAQkYqfyxUyZT9vLedYoLg5qCfcSBeZg1vOOkOOr1iFwEvoi+ZHTbyE1sW562TLRYgyW7T8U
WNfDx/kqzB38/Nw/kq</vt:lpwstr>
  </property>
  <property fmtid="{D5CDD505-2E9C-101B-9397-08002B2CF9AE}" pid="4" name="_2015_ms_pID_7253431">
    <vt:lpwstr>8nJY6qDOcPeL17s9Zs4M11dl2f5hOr3sxxGzJoRKVQL7boRTa21Uxz
3D48+ZLk4tu1IpJi7X67y+opuL5NTlVgToWM6sM5DKwKkezlY2dUm5LHgI2DTJByeK1SrUfO
ormJjFqJQpZm2quKEnH7/a5GjlRWFgyzL1zFBSTyxoMA0YiVprTx8+LYgJwoUHSEVnWtG/t2
HTrSswtve5YEzH35hbNIA/fsdEhY/SDJgGzt</vt:lpwstr>
  </property>
  <property fmtid="{D5CDD505-2E9C-101B-9397-08002B2CF9AE}" pid="5" name="_2015_ms_pID_7253432">
    <vt:lpwstr>1A==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1752196911</vt:lpwstr>
  </property>
</Properties>
</file>