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2"/>
  </p:notesMasterIdLst>
  <p:handoutMasterIdLst>
    <p:handoutMasterId r:id="rId13"/>
  </p:handoutMasterIdLst>
  <p:sldIdLst>
    <p:sldId id="269" r:id="rId2"/>
    <p:sldId id="611" r:id="rId3"/>
    <p:sldId id="673" r:id="rId4"/>
    <p:sldId id="674" r:id="rId5"/>
    <p:sldId id="679" r:id="rId6"/>
    <p:sldId id="677" r:id="rId7"/>
    <p:sldId id="678" r:id="rId8"/>
    <p:sldId id="618" r:id="rId9"/>
    <p:sldId id="312" r:id="rId10"/>
    <p:sldId id="621"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zhangmaolin" initials="z" lastIdx="2" clrIdx="0">
    <p:extLst>
      <p:ext uri="{19B8F6BF-5375-455C-9EA6-DF929625EA0E}">
        <p15:presenceInfo xmlns:p15="http://schemas.microsoft.com/office/powerpoint/2012/main" userId="S-1-5-21-147214757-305610072-1517763936-100242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E48F"/>
    <a:srgbClr val="FF3300"/>
    <a:srgbClr val="8BE1FF"/>
    <a:srgbClr val="FF66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317" autoAdjust="0"/>
    <p:restoredTop sz="95101" autoAdjust="0"/>
  </p:normalViewPr>
  <p:slideViewPr>
    <p:cSldViewPr>
      <p:cViewPr varScale="1">
        <p:scale>
          <a:sx n="122" d="100"/>
          <a:sy n="122" d="100"/>
        </p:scale>
        <p:origin x="876" y="10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299" y="-111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21229063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835327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t>Yanchun Li (</a:t>
            </a:r>
            <a:r>
              <a:rPr lang="en-US" altLang="zh-CN"/>
              <a:t>Huawei</a:t>
            </a:r>
            <a:r>
              <a:rPr lang="en-US" altLang="ko-KR"/>
              <a:t>)</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t>Yanchun Li (</a:t>
            </a:r>
            <a:r>
              <a:rPr lang="en-US" altLang="zh-CN"/>
              <a:t>Huawei</a:t>
            </a:r>
            <a:r>
              <a:rPr lang="en-US" altLang="ko-KR"/>
              <a:t>)</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t>Yanchun Li (</a:t>
            </a:r>
            <a:r>
              <a:rPr lang="en-US" altLang="zh-CN"/>
              <a:t>Huawei</a:t>
            </a:r>
            <a:r>
              <a:rPr lang="en-US" altLang="ko-KR"/>
              <a:t>)</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t>Yanchun Li (</a:t>
            </a:r>
            <a:r>
              <a:rPr lang="en-US" altLang="zh-CN"/>
              <a:t>Huawei</a:t>
            </a:r>
            <a:r>
              <a:rPr lang="en-US" altLang="ko-KR"/>
              <a:t>)</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t>Yanchun Li (</a:t>
            </a:r>
            <a:r>
              <a:rPr lang="en-US" altLang="zh-CN"/>
              <a:t>Huawei</a:t>
            </a:r>
            <a:r>
              <a:rPr lang="en-US" altLang="ko-KR"/>
              <a:t>)</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t>Yanchun Li (</a:t>
            </a:r>
            <a:r>
              <a:rPr lang="en-US" altLang="zh-CN"/>
              <a:t>Huawei</a:t>
            </a:r>
            <a:r>
              <a:rPr lang="en-US" altLang="ko-KR"/>
              <a:t>)</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a:t>Yanchun Li (</a:t>
            </a:r>
            <a:r>
              <a:rPr lang="en-US" altLang="zh-CN"/>
              <a:t>Huawei</a:t>
            </a:r>
            <a:r>
              <a:rPr lang="en-US" altLang="ko-KR"/>
              <a:t>)</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t>Yanchun Li (</a:t>
            </a:r>
            <a:r>
              <a:rPr lang="en-US" altLang="zh-CN"/>
              <a:t>Huawei</a:t>
            </a:r>
            <a:r>
              <a:rPr lang="en-US" altLang="ko-KR"/>
              <a:t>)</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t>Yanchun Li (</a:t>
            </a:r>
            <a:r>
              <a:rPr lang="en-US" altLang="zh-CN"/>
              <a:t>Huawei</a:t>
            </a:r>
            <a:r>
              <a:rPr lang="en-US" altLang="ko-KR"/>
              <a:t>)</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t>Yanchun Li (</a:t>
            </a:r>
            <a:r>
              <a:rPr lang="en-US" altLang="zh-CN"/>
              <a:t>Huawei</a:t>
            </a:r>
            <a:r>
              <a:rPr lang="en-US" altLang="ko-KR"/>
              <a:t>)</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a:t>Yanchun Li (</a:t>
            </a:r>
            <a:r>
              <a:rPr lang="en-US" altLang="zh-CN"/>
              <a:t>Huawei</a:t>
            </a:r>
            <a:r>
              <a:rPr lang="en-US" altLang="ko-KR"/>
              <a: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36713" y="332601"/>
            <a:ext cx="33214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802.11-25/1286r0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July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4/11-24-1435-01-00bn-uhr-multi-channel-access.pptx" TargetMode="External"/><Relationship Id="rId2" Type="http://schemas.openxmlformats.org/officeDocument/2006/relationships/hyperlink" Target="https://mentor.ieee.org/802.11/dcn/24/11-24-2110-00-00bn-impact-of-hidden-nodes-on-npca-performance.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318-00-00bn-robust-secondary-channel-access.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304800" y="838200"/>
            <a:ext cx="8686800" cy="1066800"/>
          </a:xfrm>
        </p:spPr>
        <p:txBody>
          <a:bodyPr/>
          <a:lstStyle/>
          <a:p>
            <a:r>
              <a:rPr lang="en-US" altLang="zh-CN" dirty="0">
                <a:latin typeface="Arial" panose="020B0604020202020204" pitchFamily="34" charset="0"/>
                <a:cs typeface="Arial" panose="020B0604020202020204" pitchFamily="34" charset="0"/>
              </a:rPr>
              <a:t>Disassociation Risk in NPCA Operations</a:t>
            </a:r>
          </a:p>
        </p:txBody>
      </p:sp>
      <p:sp>
        <p:nvSpPr>
          <p:cNvPr id="13318" name="Rectangle 6"/>
          <p:cNvSpPr>
            <a:spLocks noGrp="1" noChangeArrowheads="1"/>
          </p:cNvSpPr>
          <p:nvPr>
            <p:ph type="body" idx="1"/>
          </p:nvPr>
        </p:nvSpPr>
        <p:spPr>
          <a:xfrm>
            <a:off x="685800" y="2133600"/>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2025-07-23</a:t>
            </a:r>
          </a:p>
        </p:txBody>
      </p:sp>
      <p:sp>
        <p:nvSpPr>
          <p:cNvPr id="13320" name="Rectangle 12"/>
          <p:cNvSpPr>
            <a:spLocks noChangeArrowheads="1"/>
          </p:cNvSpPr>
          <p:nvPr/>
        </p:nvSpPr>
        <p:spPr bwMode="auto">
          <a:xfrm>
            <a:off x="685800" y="26571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Arial" panose="020B0604020202020204" pitchFamily="34" charset="0"/>
                <a:cs typeface="Arial" panose="020B0604020202020204" pitchFamily="34" charset="0"/>
              </a:rPr>
              <a:t> Authors:</a:t>
            </a:r>
            <a:endParaRPr lang="en-US" altLang="en-US" sz="2000" b="0" dirty="0">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D0D039D2-C163-484F-9CA9-D3BC5C2D63FE}"/>
              </a:ext>
            </a:extLst>
          </p:cNvPr>
          <p:cNvGraphicFramePr>
            <a:graphicFrameLocks noGrp="1"/>
          </p:cNvGraphicFramePr>
          <p:nvPr>
            <p:extLst>
              <p:ext uri="{D42A27DB-BD31-4B8C-83A1-F6EECF244321}">
                <p14:modId xmlns:p14="http://schemas.microsoft.com/office/powerpoint/2010/main" val="3041869262"/>
              </p:ext>
            </p:extLst>
          </p:nvPr>
        </p:nvGraphicFramePr>
        <p:xfrm>
          <a:off x="719138" y="3049045"/>
          <a:ext cx="7858124" cy="2825876"/>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305795">
                <a:tc>
                  <a:txBody>
                    <a:bodyPr/>
                    <a:lstStyle/>
                    <a:p>
                      <a:pPr algn="ctr"/>
                      <a:r>
                        <a:rPr lang="en-US" sz="1600" b="1" dirty="0"/>
                        <a:t>Name</a:t>
                      </a:r>
                    </a:p>
                  </a:txBody>
                  <a:tcPr/>
                </a:tc>
                <a:tc>
                  <a:txBody>
                    <a:bodyPr/>
                    <a:lstStyle/>
                    <a:p>
                      <a:pPr algn="ctr"/>
                      <a:r>
                        <a:rPr lang="en-US" sz="1600" b="1" dirty="0"/>
                        <a:t>Affiliation</a:t>
                      </a:r>
                    </a:p>
                  </a:txBody>
                  <a:tcPr/>
                </a:tc>
                <a:tc>
                  <a:txBody>
                    <a:bodyPr/>
                    <a:lstStyle/>
                    <a:p>
                      <a:pPr algn="ctr"/>
                      <a:r>
                        <a:rPr lang="en-US" sz="1600" b="1" dirty="0"/>
                        <a:t>Address</a:t>
                      </a:r>
                    </a:p>
                  </a:txBody>
                  <a:tcPr/>
                </a:tc>
                <a:tc>
                  <a:txBody>
                    <a:bodyPr/>
                    <a:lstStyle/>
                    <a:p>
                      <a:pPr algn="ctr"/>
                      <a:r>
                        <a:rPr lang="en-US" sz="1600" b="1" dirty="0"/>
                        <a:t>Phone</a:t>
                      </a:r>
                    </a:p>
                  </a:txBody>
                  <a:tcPr/>
                </a:tc>
                <a:tc>
                  <a:txBody>
                    <a:bodyPr/>
                    <a:lstStyle/>
                    <a:p>
                      <a:pPr algn="ctr"/>
                      <a:r>
                        <a:rPr lang="en-US" sz="1600" b="1" dirty="0"/>
                        <a:t>Email</a:t>
                      </a:r>
                    </a:p>
                  </a:txBody>
                  <a:tcPr/>
                </a:tc>
                <a:extLst>
                  <a:ext uri="{0D108BD9-81ED-4DB2-BD59-A6C34878D82A}">
                    <a16:rowId xmlns:a16="http://schemas.microsoft.com/office/drawing/2014/main" val="10000"/>
                  </a:ext>
                </a:extLst>
              </a:tr>
              <a:tr h="296036">
                <a:tc>
                  <a:txBody>
                    <a:bodyPr/>
                    <a:lstStyle/>
                    <a:p>
                      <a:pPr marL="0" algn="ctr"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Yanchun</a:t>
                      </a:r>
                      <a:r>
                        <a:rPr lang="en-US" altLang="ko-KR" sz="1400" b="0" kern="0" baseline="0" dirty="0">
                          <a:solidFill>
                            <a:schemeClr val="tx1"/>
                          </a:solidFill>
                          <a:effectLst/>
                          <a:latin typeface="Times New Roman" panose="02020603050405020304" pitchFamily="18" charset="0"/>
                          <a:ea typeface="+mn-ea"/>
                          <a:cs typeface="+mn-cs"/>
                        </a:rPr>
                        <a:t> Li</a:t>
                      </a:r>
                      <a:endParaRPr lang="ko-KR" sz="1400" b="0" kern="0" dirty="0">
                        <a:solidFill>
                          <a:schemeClr val="tx1"/>
                        </a:solidFill>
                        <a:effectLst/>
                        <a:latin typeface="Times New Roman" panose="02020603050405020304" pitchFamily="18" charset="0"/>
                        <a:ea typeface="+mn-ea"/>
                        <a:cs typeface="+mn-cs"/>
                      </a:endParaRPr>
                    </a:p>
                  </a:txBody>
                  <a:tcPr marL="68580" marR="68580" marT="0" marB="0" anchor="ctr"/>
                </a:tc>
                <a:tc rowSpan="10">
                  <a:txBody>
                    <a:bodyPr/>
                    <a:lstStyle/>
                    <a:p>
                      <a:pPr algn="ctr">
                        <a:spcAft>
                          <a:spcPts val="0"/>
                        </a:spcAft>
                      </a:pPr>
                      <a:endParaRPr lang="en-SG" altLang="ko-KR" sz="16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600" b="0" dirty="0">
                          <a:effectLst/>
                          <a:latin typeface="Times New Roman" panose="02020603050405020304" pitchFamily="18" charset="0"/>
                          <a:ea typeface="Malgun Gothic" panose="020B0503020000020004" pitchFamily="50" charset="-127"/>
                        </a:rPr>
                        <a:t>Huawei</a:t>
                      </a: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tc>
                  <a:txBody>
                    <a:bodyPr/>
                    <a:lstStyle/>
                    <a:p>
                      <a:pPr algn="ctr">
                        <a:spcAft>
                          <a:spcPts val="0"/>
                        </a:spcAft>
                      </a:pPr>
                      <a:r>
                        <a:rPr lang="en-US" sz="1600" b="0" dirty="0">
                          <a:effectLst/>
                          <a:latin typeface="Times New Roman" panose="02020603050405020304" pitchFamily="18" charset="0"/>
                          <a:ea typeface="Malgun Gothic" panose="020B0503020000020004" pitchFamily="50" charset="-127"/>
                        </a:rPr>
                        <a:t> </a:t>
                      </a: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tc>
                  <a:txBody>
                    <a:bodyPr/>
                    <a:lstStyle/>
                    <a:p>
                      <a:pPr algn="ctr">
                        <a:spcAft>
                          <a:spcPts val="0"/>
                        </a:spcAft>
                      </a:pPr>
                      <a:r>
                        <a:rPr lang="en-US" sz="1600" b="0" dirty="0">
                          <a:effectLst/>
                          <a:latin typeface="Times New Roman" panose="02020603050405020304" pitchFamily="18" charset="0"/>
                          <a:ea typeface="Malgun Gothic" panose="020B0503020000020004" pitchFamily="50" charset="-127"/>
                        </a:rPr>
                        <a:t> </a:t>
                      </a: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tc>
                  <a:txBody>
                    <a:bodyPr/>
                    <a:lstStyle/>
                    <a:p>
                      <a:pPr algn="ctr">
                        <a:spcAft>
                          <a:spcPts val="0"/>
                        </a:spcAft>
                      </a:pPr>
                      <a:r>
                        <a:rPr lang="en-US" sz="1400" b="0" dirty="0">
                          <a:effectLst/>
                          <a:latin typeface="Times New Roman" panose="02020603050405020304" pitchFamily="18" charset="0"/>
                          <a:ea typeface="Malgun Gothic" panose="020B0503020000020004" pitchFamily="50" charset="-127"/>
                        </a:rPr>
                        <a:t>liyanchun@huawei.com</a:t>
                      </a:r>
                      <a:endParaRPr lang="ko-KR" sz="1400" b="0" dirty="0">
                        <a:effectLst/>
                        <a:latin typeface="Times New Roman" panose="02020603050405020304" pitchFamily="18" charset="0"/>
                        <a:ea typeface="Malgun Gothic" panose="020B0503020000020004" pitchFamily="50" charset="-127"/>
                      </a:endParaRPr>
                    </a:p>
                  </a:txBody>
                  <a:tcPr marL="68580" marR="68580" marT="0" marB="0" anchor="ctr"/>
                </a:tc>
                <a:extLst>
                  <a:ext uri="{0D108BD9-81ED-4DB2-BD59-A6C34878D82A}">
                    <a16:rowId xmlns:a16="http://schemas.microsoft.com/office/drawing/2014/main" val="10001"/>
                  </a:ext>
                </a:extLst>
              </a:tr>
              <a:tr h="22934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400" b="0" kern="0" dirty="0" err="1">
                          <a:solidFill>
                            <a:schemeClr val="tx1"/>
                          </a:solidFill>
                          <a:effectLst/>
                          <a:latin typeface="Times New Roman" panose="02020603050405020304" pitchFamily="18" charset="0"/>
                          <a:ea typeface="+mn-ea"/>
                          <a:cs typeface="+mn-cs"/>
                        </a:rPr>
                        <a:t>Weijie</a:t>
                      </a:r>
                      <a:r>
                        <a:rPr lang="en-US" altLang="ko-KR" sz="1400" b="0" kern="0" dirty="0">
                          <a:solidFill>
                            <a:schemeClr val="tx1"/>
                          </a:solidFill>
                          <a:effectLst/>
                          <a:latin typeface="Times New Roman" panose="02020603050405020304" pitchFamily="18" charset="0"/>
                          <a:ea typeface="+mn-ea"/>
                          <a:cs typeface="+mn-cs"/>
                        </a:rPr>
                        <a:t> Wang</a:t>
                      </a:r>
                      <a:endParaRPr lang="ko-KR" sz="1400" b="0" kern="0" dirty="0">
                        <a:solidFill>
                          <a:schemeClr val="tx1"/>
                        </a:solidFill>
                        <a:effectLst/>
                        <a:latin typeface="Times New Roman" panose="02020603050405020304" pitchFamily="18" charset="0"/>
                        <a:ea typeface="+mn-ea"/>
                        <a:cs typeface="+mn-cs"/>
                      </a:endParaRPr>
                    </a:p>
                  </a:txBody>
                  <a:tcPr marL="68580" marR="68580" marT="0" marB="0" anchor="ctr"/>
                </a:tc>
                <a:tc vMerge="1">
                  <a:txBody>
                    <a:bodyPr/>
                    <a:lstStyle/>
                    <a:p>
                      <a:endParaRPr lang="zh-CN" altLang="en-US"/>
                    </a:p>
                  </a:txBody>
                  <a:tcP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extLst>
                  <a:ext uri="{0D108BD9-81ED-4DB2-BD59-A6C34878D82A}">
                    <a16:rowId xmlns:a16="http://schemas.microsoft.com/office/drawing/2014/main" val="1494611671"/>
                  </a:ext>
                </a:extLst>
              </a:tr>
              <a:tr h="22934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400" b="0" kern="0" dirty="0">
                          <a:solidFill>
                            <a:schemeClr val="tx1"/>
                          </a:solidFill>
                          <a:effectLst/>
                          <a:latin typeface="Times New Roman" panose="02020603050405020304" pitchFamily="18" charset="0"/>
                          <a:ea typeface="+mn-ea"/>
                          <a:cs typeface="+mn-cs"/>
                        </a:rPr>
                        <a:t>Ming Gan</a:t>
                      </a:r>
                      <a:endParaRPr lang="ko-KR" sz="1400" b="0" kern="0" dirty="0">
                        <a:solidFill>
                          <a:schemeClr val="tx1"/>
                        </a:solidFill>
                        <a:effectLst/>
                        <a:latin typeface="Times New Roman" panose="02020603050405020304" pitchFamily="18" charset="0"/>
                        <a:ea typeface="+mn-ea"/>
                        <a:cs typeface="+mn-cs"/>
                      </a:endParaRPr>
                    </a:p>
                  </a:txBody>
                  <a:tcPr marL="68580" marR="68580" marT="0" marB="0" anchor="ctr"/>
                </a:tc>
                <a:tc vMerge="1">
                  <a:txBody>
                    <a:bodyPr/>
                    <a:lstStyle/>
                    <a:p>
                      <a:endParaRPr lang="zh-CN" altLang="en-US"/>
                    </a:p>
                  </a:txBody>
                  <a:tcP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extLst>
                  <a:ext uri="{0D108BD9-81ED-4DB2-BD59-A6C34878D82A}">
                    <a16:rowId xmlns:a16="http://schemas.microsoft.com/office/drawing/2014/main" val="3742429262"/>
                  </a:ext>
                </a:extLst>
              </a:tr>
              <a:tr h="22934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400" b="0" kern="0" dirty="0" err="1">
                          <a:solidFill>
                            <a:schemeClr val="tx1"/>
                          </a:solidFill>
                          <a:effectLst/>
                          <a:latin typeface="Times New Roman" panose="02020603050405020304" pitchFamily="18" charset="0"/>
                          <a:ea typeface="+mn-ea"/>
                          <a:cs typeface="+mn-cs"/>
                        </a:rPr>
                        <a:t>Yunbo</a:t>
                      </a:r>
                      <a:r>
                        <a:rPr lang="en-US" altLang="zh-CN" sz="1400" b="0" kern="0" dirty="0">
                          <a:solidFill>
                            <a:schemeClr val="tx1"/>
                          </a:solidFill>
                          <a:effectLst/>
                          <a:latin typeface="Times New Roman" panose="02020603050405020304" pitchFamily="18" charset="0"/>
                          <a:ea typeface="+mn-ea"/>
                          <a:cs typeface="+mn-cs"/>
                        </a:rPr>
                        <a:t> Li</a:t>
                      </a:r>
                      <a:endParaRPr lang="zh-CN" altLang="en-US" sz="1400" b="0" kern="0" dirty="0">
                        <a:solidFill>
                          <a:schemeClr val="tx1"/>
                        </a:solidFill>
                        <a:effectLst/>
                        <a:latin typeface="Times New Roman" panose="02020603050405020304" pitchFamily="18" charset="0"/>
                        <a:ea typeface="+mn-ea"/>
                        <a:cs typeface="+mn-cs"/>
                      </a:endParaRPr>
                    </a:p>
                  </a:txBody>
                  <a:tcPr marL="68580" marR="68580" marT="0" marB="0" anchor="ctr"/>
                </a:tc>
                <a:tc vMerge="1">
                  <a:txBody>
                    <a:bodyPr/>
                    <a:lstStyle/>
                    <a:p>
                      <a:endParaRPr lang="zh-CN" altLang="en-US"/>
                    </a:p>
                  </a:txBody>
                  <a:tcP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extLst>
                  <a:ext uri="{0D108BD9-81ED-4DB2-BD59-A6C34878D82A}">
                    <a16:rowId xmlns:a16="http://schemas.microsoft.com/office/drawing/2014/main" val="418120347"/>
                  </a:ext>
                </a:extLst>
              </a:tr>
              <a:tr h="2293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400" b="0" kern="0" dirty="0">
                          <a:solidFill>
                            <a:schemeClr val="tx1"/>
                          </a:solidFill>
                          <a:effectLst/>
                          <a:latin typeface="Times New Roman" panose="02020603050405020304" pitchFamily="18" charset="0"/>
                          <a:ea typeface="+mn-ea"/>
                          <a:cs typeface="+mn-cs"/>
                        </a:rPr>
                        <a:t>Yan Xin</a:t>
                      </a:r>
                      <a:endParaRPr lang="ko-KR" sz="1400" b="0" kern="0" dirty="0">
                        <a:solidFill>
                          <a:schemeClr val="tx1"/>
                        </a:solidFill>
                        <a:effectLst/>
                        <a:latin typeface="Times New Roman" panose="02020603050405020304" pitchFamily="18" charset="0"/>
                        <a:ea typeface="+mn-ea"/>
                        <a:cs typeface="+mn-cs"/>
                      </a:endParaRPr>
                    </a:p>
                  </a:txBody>
                  <a:tcPr marL="68580" marR="68580" marT="0" marB="0" anchor="ctr"/>
                </a:tc>
                <a:tc vMerge="1">
                  <a:txBody>
                    <a:bodyPr/>
                    <a:lstStyle/>
                    <a:p>
                      <a:endParaRPr lang="zh-CN" altLang="en-US"/>
                    </a:p>
                  </a:txBody>
                  <a:tcP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extLst>
                  <a:ext uri="{0D108BD9-81ED-4DB2-BD59-A6C34878D82A}">
                    <a16:rowId xmlns:a16="http://schemas.microsoft.com/office/drawing/2014/main" val="10005"/>
                  </a:ext>
                </a:extLst>
              </a:tr>
              <a:tr h="2293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400" b="0" kern="0" dirty="0" err="1">
                          <a:solidFill>
                            <a:schemeClr val="tx1"/>
                          </a:solidFill>
                          <a:effectLst/>
                          <a:latin typeface="Times New Roman" panose="02020603050405020304" pitchFamily="18" charset="0"/>
                          <a:ea typeface="+mn-ea"/>
                          <a:cs typeface="+mn-cs"/>
                        </a:rPr>
                        <a:t>Mengshi</a:t>
                      </a:r>
                      <a:r>
                        <a:rPr lang="en-US" altLang="ko-KR" sz="1400" b="0" kern="0" baseline="0" dirty="0">
                          <a:solidFill>
                            <a:schemeClr val="tx1"/>
                          </a:solidFill>
                          <a:effectLst/>
                          <a:latin typeface="Times New Roman" panose="02020603050405020304" pitchFamily="18" charset="0"/>
                          <a:ea typeface="+mn-ea"/>
                          <a:cs typeface="+mn-cs"/>
                        </a:rPr>
                        <a:t> Hu</a:t>
                      </a:r>
                      <a:endParaRPr lang="ko-KR" altLang="zh-CN" sz="1400" b="0" kern="0" dirty="0">
                        <a:solidFill>
                          <a:schemeClr val="tx1"/>
                        </a:solidFill>
                        <a:effectLst/>
                        <a:latin typeface="Times New Roman" panose="02020603050405020304" pitchFamily="18" charset="0"/>
                        <a:ea typeface="+mn-ea"/>
                        <a:cs typeface="+mn-cs"/>
                      </a:endParaRPr>
                    </a:p>
                  </a:txBody>
                  <a:tcPr marL="68580" marR="68580" marT="0" marB="0" anchor="ctr"/>
                </a:tc>
                <a:tc vMerge="1">
                  <a:txBody>
                    <a:bodyPr/>
                    <a:lstStyle/>
                    <a:p>
                      <a:endParaRPr lang="zh-CN" altLang="en-US"/>
                    </a:p>
                  </a:txBody>
                  <a:tcP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extLst>
                  <a:ext uri="{0D108BD9-81ED-4DB2-BD59-A6C34878D82A}">
                    <a16:rowId xmlns:a16="http://schemas.microsoft.com/office/drawing/2014/main" val="10006"/>
                  </a:ext>
                </a:extLst>
              </a:tr>
              <a:tr h="2293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400" b="0" kern="0" dirty="0" err="1">
                          <a:solidFill>
                            <a:schemeClr val="tx1"/>
                          </a:solidFill>
                          <a:effectLst/>
                          <a:latin typeface="Times New Roman" panose="02020603050405020304" pitchFamily="18" charset="0"/>
                          <a:ea typeface="+mn-ea"/>
                          <a:cs typeface="+mn-cs"/>
                        </a:rPr>
                        <a:t>Guogang</a:t>
                      </a:r>
                      <a:r>
                        <a:rPr lang="en-US" altLang="ko-KR" sz="1400" b="0" kern="0" dirty="0">
                          <a:solidFill>
                            <a:schemeClr val="tx1"/>
                          </a:solidFill>
                          <a:effectLst/>
                          <a:latin typeface="Times New Roman" panose="02020603050405020304" pitchFamily="18" charset="0"/>
                          <a:ea typeface="+mn-ea"/>
                          <a:cs typeface="+mn-cs"/>
                        </a:rPr>
                        <a:t> Huang</a:t>
                      </a:r>
                      <a:endParaRPr lang="ko-KR" sz="1400" b="0" kern="0" dirty="0">
                        <a:solidFill>
                          <a:schemeClr val="tx1"/>
                        </a:solidFill>
                        <a:effectLst/>
                        <a:latin typeface="Times New Roman" panose="02020603050405020304" pitchFamily="18" charset="0"/>
                        <a:ea typeface="+mn-ea"/>
                        <a:cs typeface="+mn-cs"/>
                      </a:endParaRPr>
                    </a:p>
                  </a:txBody>
                  <a:tcPr marL="68580" marR="68580" marT="0" marB="0" anchor="ctr"/>
                </a:tc>
                <a:tc vMerge="1">
                  <a:txBody>
                    <a:bodyPr/>
                    <a:lstStyle/>
                    <a:p>
                      <a:endParaRPr lang="zh-CN" altLang="en-US"/>
                    </a:p>
                  </a:txBody>
                  <a:tcP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extLst>
                  <a:ext uri="{0D108BD9-81ED-4DB2-BD59-A6C34878D82A}">
                    <a16:rowId xmlns:a16="http://schemas.microsoft.com/office/drawing/2014/main" val="10007"/>
                  </a:ext>
                </a:extLst>
              </a:tr>
              <a:tr h="2293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400" b="0" kern="0" dirty="0">
                          <a:solidFill>
                            <a:schemeClr val="tx1"/>
                          </a:solidFill>
                          <a:effectLst/>
                          <a:latin typeface="Times New Roman" panose="02020603050405020304" pitchFamily="18" charset="0"/>
                          <a:ea typeface="+mn-ea"/>
                          <a:cs typeface="+mn-cs"/>
                        </a:rPr>
                        <a:t>Xin Li</a:t>
                      </a:r>
                      <a:endParaRPr lang="ko-KR" sz="1400" b="0" kern="0" dirty="0">
                        <a:solidFill>
                          <a:schemeClr val="tx1"/>
                        </a:solidFill>
                        <a:effectLst/>
                        <a:latin typeface="Times New Roman" panose="02020603050405020304" pitchFamily="18" charset="0"/>
                        <a:ea typeface="+mn-ea"/>
                        <a:cs typeface="+mn-cs"/>
                      </a:endParaRPr>
                    </a:p>
                  </a:txBody>
                  <a:tcPr marL="68580" marR="68580" marT="0" marB="0" anchor="ctr"/>
                </a:tc>
                <a:tc vMerge="1">
                  <a:txBody>
                    <a:bodyPr/>
                    <a:lstStyle/>
                    <a:p>
                      <a:endParaRPr lang="zh-CN" altLang="en-US"/>
                    </a:p>
                  </a:txBody>
                  <a:tcP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extLst>
                  <a:ext uri="{0D108BD9-81ED-4DB2-BD59-A6C34878D82A}">
                    <a16:rowId xmlns:a16="http://schemas.microsoft.com/office/drawing/2014/main" val="10008"/>
                  </a:ext>
                </a:extLst>
              </a:tr>
              <a:tr h="2293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400" b="0" kern="0" dirty="0" err="1">
                          <a:solidFill>
                            <a:schemeClr val="tx1"/>
                          </a:solidFill>
                          <a:effectLst/>
                          <a:latin typeface="Times New Roman" panose="02020603050405020304" pitchFamily="18" charset="0"/>
                          <a:ea typeface="+mn-ea"/>
                          <a:cs typeface="+mn-cs"/>
                        </a:rPr>
                        <a:t>Xuming</a:t>
                      </a:r>
                      <a:r>
                        <a:rPr lang="en-US" altLang="ko-KR" sz="1400" b="0" kern="0" dirty="0">
                          <a:solidFill>
                            <a:schemeClr val="tx1"/>
                          </a:solidFill>
                          <a:effectLst/>
                          <a:latin typeface="Times New Roman" panose="02020603050405020304" pitchFamily="18" charset="0"/>
                          <a:ea typeface="+mn-ea"/>
                          <a:cs typeface="+mn-cs"/>
                        </a:rPr>
                        <a:t> Wu</a:t>
                      </a:r>
                      <a:endParaRPr lang="ko-KR" sz="1400" b="0" kern="0" dirty="0">
                        <a:solidFill>
                          <a:schemeClr val="tx1"/>
                        </a:solidFill>
                        <a:effectLst/>
                        <a:latin typeface="Times New Roman" panose="02020603050405020304" pitchFamily="18" charset="0"/>
                        <a:ea typeface="+mn-ea"/>
                        <a:cs typeface="+mn-cs"/>
                      </a:endParaRPr>
                    </a:p>
                  </a:txBody>
                  <a:tcPr marL="68580" marR="68580" marT="0" marB="0" anchor="ctr"/>
                </a:tc>
                <a:tc vMerge="1">
                  <a:txBody>
                    <a:bodyPr/>
                    <a:lstStyle/>
                    <a:p>
                      <a:endParaRPr lang="zh-CN" altLang="en-US"/>
                    </a:p>
                  </a:txBody>
                  <a:tcP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extLst>
                  <a:ext uri="{0D108BD9-81ED-4DB2-BD59-A6C34878D82A}">
                    <a16:rowId xmlns:a16="http://schemas.microsoft.com/office/drawing/2014/main" val="10009"/>
                  </a:ext>
                </a:extLst>
              </a:tr>
              <a:tr h="2293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400" b="0" kern="0" dirty="0">
                          <a:solidFill>
                            <a:schemeClr val="tx1"/>
                          </a:solidFill>
                          <a:effectLst/>
                          <a:latin typeface="Times New Roman" panose="02020603050405020304" pitchFamily="18" charset="0"/>
                          <a:ea typeface="+mn-ea"/>
                          <a:cs typeface="+mn-cs"/>
                        </a:rPr>
                        <a:t>Xiang Wang</a:t>
                      </a:r>
                      <a:endParaRPr lang="ko-KR" altLang="zh-CN" sz="1400" b="0" kern="0" dirty="0">
                        <a:solidFill>
                          <a:schemeClr val="tx1"/>
                        </a:solidFill>
                        <a:effectLst/>
                        <a:latin typeface="Times New Roman" panose="02020603050405020304" pitchFamily="18" charset="0"/>
                        <a:ea typeface="+mn-ea"/>
                        <a:cs typeface="+mn-cs"/>
                      </a:endParaRPr>
                    </a:p>
                  </a:txBody>
                  <a:tcPr marL="68580" marR="68580" marT="0" marB="0" anchor="ctr"/>
                </a:tc>
                <a:tc vMerge="1">
                  <a:txBody>
                    <a:bodyPr/>
                    <a:lstStyle/>
                    <a:p>
                      <a:endParaRPr lang="zh-CN" altLang="en-US"/>
                    </a:p>
                  </a:txBody>
                  <a:tcP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tc>
                  <a:txBody>
                    <a:bodyPr/>
                    <a:lstStyle/>
                    <a:p>
                      <a:pPr algn="ctr">
                        <a:spcAft>
                          <a:spcPts val="0"/>
                        </a:spcAft>
                      </a:pPr>
                      <a:endParaRPr lang="ko-KR" sz="1600" b="0" dirty="0">
                        <a:effectLst/>
                        <a:latin typeface="Times New Roman" panose="02020603050405020304" pitchFamily="18" charset="0"/>
                        <a:ea typeface="Malgun Gothic" panose="020B0503020000020004" pitchFamily="50" charset="-127"/>
                      </a:endParaRPr>
                    </a:p>
                  </a:txBody>
                  <a:tcPr marL="68580" marR="68580" marT="0" marB="0" anchor="ctr"/>
                </a:tc>
                <a:extLst>
                  <a:ext uri="{0D108BD9-81ED-4DB2-BD59-A6C34878D82A}">
                    <a16:rowId xmlns:a16="http://schemas.microsoft.com/office/drawing/2014/main" val="1711706489"/>
                  </a:ext>
                </a:extLst>
              </a:tr>
            </a:tbl>
          </a:graphicData>
        </a:graphic>
      </p:graphicFrame>
      <p:sp>
        <p:nvSpPr>
          <p:cNvPr id="3" name="矩形 2"/>
          <p:cNvSpPr/>
          <p:nvPr/>
        </p:nvSpPr>
        <p:spPr>
          <a:xfrm>
            <a:off x="7055050" y="6428194"/>
            <a:ext cx="1522212" cy="276999"/>
          </a:xfrm>
          <a:prstGeom prst="rect">
            <a:avLst/>
          </a:prstGeom>
        </p:spPr>
        <p:txBody>
          <a:bodyPr wrap="none">
            <a:spAutoFit/>
          </a:bodyPr>
          <a:lstStyle/>
          <a:p>
            <a:pPr>
              <a:defRPr/>
            </a:pPr>
            <a:r>
              <a:rPr lang="en-US" altLang="ko-KR"/>
              <a:t>Yanchun Li (</a:t>
            </a:r>
            <a:r>
              <a:rPr lang="en-US" altLang="zh-CN"/>
              <a:t>Huawei</a:t>
            </a:r>
            <a:r>
              <a:rPr lang="en-US" altLang="ko-KR"/>
              <a:t>)</a:t>
            </a:r>
            <a:endParaRPr lang="en-US" altLang="ko-K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10</a:t>
            </a:fld>
            <a:endParaRPr lang="en-US" altLang="en-US"/>
          </a:p>
        </p:txBody>
      </p:sp>
      <p:sp>
        <p:nvSpPr>
          <p:cNvPr id="10" name="TextBox 9"/>
          <p:cNvSpPr txBox="1"/>
          <p:nvPr/>
        </p:nvSpPr>
        <p:spPr>
          <a:xfrm>
            <a:off x="600074" y="1597729"/>
            <a:ext cx="8018781" cy="2923877"/>
          </a:xfrm>
          <a:prstGeom prst="rect">
            <a:avLst/>
          </a:prstGeom>
          <a:noFill/>
        </p:spPr>
        <p:txBody>
          <a:bodyPr wrap="square" rtlCol="0">
            <a:spAutoFit/>
          </a:bodyPr>
          <a:lstStyle/>
          <a:p>
            <a:pPr marL="287655" indent="-287655">
              <a:lnSpc>
                <a:spcPct val="150000"/>
              </a:lnSpc>
              <a:buFont typeface="Wingdings" panose="05000000000000000000" pitchFamily="2" charset="2"/>
              <a:buChar char="q"/>
            </a:pPr>
            <a:r>
              <a:rPr lang="en-US" altLang="zh-CN" sz="1600" b="1" dirty="0">
                <a:solidFill>
                  <a:schemeClr val="tx2"/>
                </a:solidFill>
              </a:rPr>
              <a:t>SP : Do you support to </a:t>
            </a:r>
            <a:r>
              <a:rPr lang="en-US" altLang="zh-CN" sz="1600" dirty="0"/>
              <a:t>improve NCPA scheme which can mitigate disassociation risk during NPCA operation</a:t>
            </a:r>
            <a:r>
              <a:rPr lang="en-US" altLang="zh-CN" sz="1600" b="1" dirty="0">
                <a:solidFill>
                  <a:schemeClr val="tx2"/>
                </a:solidFill>
              </a:rPr>
              <a:t>?</a:t>
            </a:r>
            <a:endParaRPr lang="zh-CN" altLang="zh-CN" sz="1600" b="1" dirty="0">
              <a:solidFill>
                <a:schemeClr val="tx2"/>
              </a:solidFill>
            </a:endParaRPr>
          </a:p>
          <a:p>
            <a:pPr marL="263525" indent="274638">
              <a:lnSpc>
                <a:spcPct val="150000"/>
              </a:lnSpc>
              <a:buFont typeface="Wingdings" panose="05000000000000000000" pitchFamily="2" charset="2"/>
              <a:buChar char="Ø"/>
            </a:pPr>
            <a:r>
              <a:rPr lang="en-US" altLang="zh-CN" sz="1600" b="1" dirty="0">
                <a:solidFill>
                  <a:schemeClr val="tx2"/>
                </a:solidFill>
              </a:rPr>
              <a:t>Yes</a:t>
            </a:r>
          </a:p>
          <a:p>
            <a:pPr marL="263525" indent="274638">
              <a:lnSpc>
                <a:spcPct val="150000"/>
              </a:lnSpc>
              <a:buFont typeface="Wingdings" panose="05000000000000000000" pitchFamily="2" charset="2"/>
              <a:buChar char="Ø"/>
            </a:pPr>
            <a:r>
              <a:rPr lang="en-US" altLang="zh-CN" sz="1600" b="1" dirty="0">
                <a:solidFill>
                  <a:schemeClr val="tx2"/>
                </a:solidFill>
              </a:rPr>
              <a:t>No</a:t>
            </a:r>
          </a:p>
          <a:p>
            <a:pPr marL="263525" indent="274638">
              <a:lnSpc>
                <a:spcPct val="150000"/>
              </a:lnSpc>
              <a:buFont typeface="Wingdings" panose="05000000000000000000" pitchFamily="2" charset="2"/>
              <a:buChar char="Ø"/>
            </a:pPr>
            <a:r>
              <a:rPr lang="en-US" altLang="zh-CN" sz="1600" b="1" dirty="0">
                <a:solidFill>
                  <a:schemeClr val="tx2"/>
                </a:solidFill>
              </a:rPr>
              <a:t>Abs</a:t>
            </a:r>
            <a:endParaRPr lang="zh-CN" altLang="en-US" sz="1600" b="1" dirty="0">
              <a:solidFill>
                <a:schemeClr val="tx2"/>
              </a:solidFill>
            </a:endParaRPr>
          </a:p>
          <a:p>
            <a:pPr marL="342900" indent="-342900">
              <a:buFont typeface="Arial" panose="020B0604020202020204" pitchFamily="34" charset="0"/>
              <a:buChar char="•"/>
            </a:pPr>
            <a:endParaRPr lang="en-US" altLang="zh-CN" sz="1600" b="1" dirty="0">
              <a:solidFill>
                <a:schemeClr val="tx2"/>
              </a:solidFill>
            </a:endParaRPr>
          </a:p>
          <a:p>
            <a:pPr marL="287655" indent="-287655">
              <a:buFont typeface="Wingdings" panose="05000000000000000000" pitchFamily="2" charset="2"/>
              <a:buChar char="q"/>
            </a:pPr>
            <a:endParaRPr lang="zh-CN" altLang="zh-CN" sz="1600" b="1" dirty="0">
              <a:solidFill>
                <a:schemeClr val="tx2"/>
              </a:solidFill>
            </a:endParaRPr>
          </a:p>
          <a:p>
            <a:r>
              <a:rPr lang="en-US" altLang="zh-CN" sz="1600" dirty="0"/>
              <a:t> </a:t>
            </a:r>
            <a:endParaRPr lang="zh-CN" altLang="zh-CN" sz="1600" dirty="0"/>
          </a:p>
          <a:p>
            <a:pPr marL="287655" indent="-287655">
              <a:buFont typeface="Wingdings" panose="05000000000000000000" pitchFamily="2" charset="2"/>
              <a:buChar char="q"/>
            </a:pPr>
            <a:endParaRPr lang="en-US" sz="1600" dirty="0">
              <a:solidFill>
                <a:schemeClr val="tx2"/>
              </a:solidFill>
            </a:endParaRPr>
          </a:p>
        </p:txBody>
      </p:sp>
      <p:sp>
        <p:nvSpPr>
          <p:cNvPr id="5" name="文本框 4"/>
          <p:cNvSpPr txBox="1"/>
          <p:nvPr/>
        </p:nvSpPr>
        <p:spPr>
          <a:xfrm>
            <a:off x="7174230" y="6475730"/>
            <a:ext cx="1522212" cy="276999"/>
          </a:xfrm>
          <a:prstGeom prst="rect">
            <a:avLst/>
          </a:prstGeom>
          <a:noFill/>
        </p:spPr>
        <p:txBody>
          <a:bodyPr wrap="none" rtlCol="0" anchor="t">
            <a:spAutoFit/>
          </a:bodyPr>
          <a:lstStyle/>
          <a:p>
            <a:pPr>
              <a:defRPr/>
            </a:pPr>
            <a:r>
              <a:rPr lang="en-US" altLang="ko-KR"/>
              <a:t>Yanchun Li (</a:t>
            </a:r>
            <a:r>
              <a:rPr lang="en-US" altLang="zh-CN"/>
              <a:t>Huawei</a:t>
            </a:r>
            <a:r>
              <a:rPr lang="en-US" altLang="ko-KR"/>
              <a:t>)</a:t>
            </a:r>
            <a:endParaRPr lang="en-US" altLang="ko-KR" dirty="0"/>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52600"/>
            <a:ext cx="7772400" cy="4114800"/>
          </a:xfrm>
        </p:spPr>
        <p:txBody>
          <a:bodyPr/>
          <a:lstStyle/>
          <a:p>
            <a:pPr>
              <a:buFont typeface="Wingdings" panose="05000000000000000000" pitchFamily="2" charset="2"/>
              <a:buChar char="p"/>
            </a:pPr>
            <a:r>
              <a:rPr lang="en-US" altLang="zh-CN" sz="1600" dirty="0"/>
              <a:t>11bn defines NPCA schemes:</a:t>
            </a:r>
          </a:p>
          <a:p>
            <a:pPr indent="285750" algn="just">
              <a:buFont typeface="Wingdings" panose="05000000000000000000" pitchFamily="2" charset="2"/>
              <a:buChar char="Ø"/>
            </a:pPr>
            <a:r>
              <a:rPr lang="en-US" altLang="zh-CN" sz="1600" b="0" kern="1200" dirty="0"/>
              <a:t>AP and STA can switch to NPCA channel when their primary channel is busy.</a:t>
            </a:r>
            <a:endParaRPr lang="en-US" altLang="zh-TW" sz="1200" dirty="0"/>
          </a:p>
          <a:p>
            <a:pPr>
              <a:buFont typeface="Wingdings" panose="05000000000000000000" pitchFamily="2" charset="2"/>
              <a:buChar char="p"/>
            </a:pPr>
            <a:r>
              <a:rPr lang="en-US" altLang="zh-TW" sz="1600" dirty="0"/>
              <a:t>A number of contributions have identified that unsynchronized NPCA switching effect exists [1-3]. Beside, simulation shows performance loss[1].</a:t>
            </a:r>
          </a:p>
          <a:p>
            <a:pPr>
              <a:buFont typeface="Wingdings" panose="05000000000000000000" pitchFamily="2" charset="2"/>
              <a:buChar char="p"/>
            </a:pPr>
            <a:endParaRPr lang="en-US" altLang="ko-KR" sz="1600" dirty="0"/>
          </a:p>
          <a:p>
            <a:pPr>
              <a:buFont typeface="Wingdings" panose="05000000000000000000" pitchFamily="2" charset="2"/>
              <a:buChar char="p"/>
            </a:pPr>
            <a:endParaRPr lang="en-US" altLang="zh-CN" sz="1600" dirty="0"/>
          </a:p>
          <a:p>
            <a:pPr>
              <a:buFont typeface="Wingdings" panose="05000000000000000000" pitchFamily="2" charset="2"/>
              <a:buChar char="p"/>
              <a:tabLst>
                <a:tab pos="360363" algn="l"/>
              </a:tabLst>
            </a:pPr>
            <a:r>
              <a:rPr lang="en-US" altLang="zh-CN" sz="1600" dirty="0"/>
              <a:t>This contribution considers that NPCA also has conflict with other 802.11 mechanism, if not carefully designed.</a:t>
            </a:r>
          </a:p>
          <a:p>
            <a:pPr lvl="1">
              <a:buFont typeface="Wingdings" panose="05000000000000000000" pitchFamily="2" charset="2"/>
              <a:buChar char="p"/>
              <a:tabLst>
                <a:tab pos="360363" algn="l"/>
              </a:tabLst>
            </a:pPr>
            <a:r>
              <a:rPr lang="en-US" altLang="zh-CN" sz="1200" dirty="0"/>
              <a:t>STA’s unsynchronized switching to NPCA primary channel causes missing of beacon reception. And consecutive missing of beacon frames leads to disassociation.</a:t>
            </a:r>
          </a:p>
          <a:p>
            <a:pPr>
              <a:buFont typeface="Wingdings" panose="05000000000000000000" pitchFamily="2" charset="2"/>
              <a:buChar char="p"/>
              <a:tabLst>
                <a:tab pos="360363" algn="l"/>
              </a:tabLst>
            </a:pPr>
            <a:endParaRPr lang="zh-CN" altLang="zh-CN" sz="16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t>Yanchun Li (</a:t>
            </a:r>
            <a:r>
              <a:rPr lang="en-US" altLang="zh-CN"/>
              <a:t>Huawei</a:t>
            </a:r>
            <a:r>
              <a:rPr lang="en-US" altLang="ko-KR"/>
              <a:t>)</a:t>
            </a:r>
            <a:endParaRPr lang="en-US" altLang="ko-KR"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85AB10-6BD0-477A-B60F-DDB7B0B2D09C}"/>
              </a:ext>
            </a:extLst>
          </p:cNvPr>
          <p:cNvSpPr>
            <a:spLocks noGrp="1"/>
          </p:cNvSpPr>
          <p:nvPr>
            <p:ph type="title"/>
          </p:nvPr>
        </p:nvSpPr>
        <p:spPr/>
        <p:txBody>
          <a:bodyPr/>
          <a:lstStyle/>
          <a:p>
            <a:r>
              <a:rPr lang="en-US" altLang="zh-CN" dirty="0"/>
              <a:t>Recap: Issue in NPCA </a:t>
            </a:r>
            <a:endParaRPr lang="zh-CN" altLang="en-US" dirty="0"/>
          </a:p>
        </p:txBody>
      </p:sp>
      <p:sp>
        <p:nvSpPr>
          <p:cNvPr id="4" name="页脚占位符 3">
            <a:extLst>
              <a:ext uri="{FF2B5EF4-FFF2-40B4-BE49-F238E27FC236}">
                <a16:creationId xmlns:a16="http://schemas.microsoft.com/office/drawing/2014/main" id="{2470641B-6B0B-4472-B437-E48D89275486}"/>
              </a:ext>
            </a:extLst>
          </p:cNvPr>
          <p:cNvSpPr>
            <a:spLocks noGrp="1"/>
          </p:cNvSpPr>
          <p:nvPr>
            <p:ph type="ftr" sz="quarter" idx="11"/>
          </p:nvPr>
        </p:nvSpPr>
        <p:spPr/>
        <p:txBody>
          <a:bodyPr/>
          <a:lstStyle/>
          <a:p>
            <a:pPr>
              <a:defRPr/>
            </a:pPr>
            <a:r>
              <a:rPr lang="en-US" altLang="ko-KR"/>
              <a:t>Yanchun Li (</a:t>
            </a:r>
            <a:r>
              <a:rPr lang="en-US" altLang="zh-CN"/>
              <a:t>Huawei</a:t>
            </a:r>
            <a:r>
              <a:rPr lang="en-US" altLang="ko-KR"/>
              <a:t>)</a:t>
            </a:r>
            <a:endParaRPr lang="en-US" altLang="ko-KR" dirty="0"/>
          </a:p>
        </p:txBody>
      </p:sp>
      <p:sp>
        <p:nvSpPr>
          <p:cNvPr id="5" name="灯片编号占位符 4">
            <a:extLst>
              <a:ext uri="{FF2B5EF4-FFF2-40B4-BE49-F238E27FC236}">
                <a16:creationId xmlns:a16="http://schemas.microsoft.com/office/drawing/2014/main" id="{20A0333F-F4FE-4F37-824F-73E486A9E888}"/>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cxnSp>
        <p:nvCxnSpPr>
          <p:cNvPr id="7" name="直接连接符 6"/>
          <p:cNvCxnSpPr/>
          <p:nvPr/>
        </p:nvCxnSpPr>
        <p:spPr bwMode="auto">
          <a:xfrm>
            <a:off x="1865313" y="4475203"/>
            <a:ext cx="6019800" cy="0"/>
          </a:xfrm>
          <a:prstGeom prst="line">
            <a:avLst/>
          </a:prstGeom>
          <a:solidFill>
            <a:schemeClr val="accent1"/>
          </a:solidFill>
          <a:ln w="12700" cap="flat" cmpd="sng" algn="ctr">
            <a:solidFill>
              <a:schemeClr val="tx1"/>
            </a:solidFill>
            <a:prstDash val="solid"/>
            <a:round/>
            <a:headEnd type="none" w="med" len="med"/>
            <a:tailEnd type="arrow" w="med" len="med"/>
          </a:ln>
        </p:spPr>
      </p:cxnSp>
      <p:sp>
        <p:nvSpPr>
          <p:cNvPr id="8" name="矩形 7"/>
          <p:cNvSpPr/>
          <p:nvPr/>
        </p:nvSpPr>
        <p:spPr bwMode="auto">
          <a:xfrm>
            <a:off x="3008313" y="4094203"/>
            <a:ext cx="990600" cy="381000"/>
          </a:xfrm>
          <a:prstGeom prst="rect">
            <a:avLst/>
          </a:prstGeom>
          <a:solidFill>
            <a:srgbClr val="FFFF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200" b="0" i="0" u="none" strike="noStrike" cap="none" normalizeH="0" baseline="0" dirty="0">
                <a:ln>
                  <a:noFill/>
                </a:ln>
                <a:solidFill>
                  <a:schemeClr val="tx1"/>
                </a:solidFill>
                <a:effectLst/>
                <a:latin typeface="Times New Roman" panose="02020603050405020304" pitchFamily="18" charset="0"/>
              </a:rPr>
              <a:t>OBSS PPDU</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9" name="矩形 8"/>
          <p:cNvSpPr/>
          <p:nvPr/>
        </p:nvSpPr>
        <p:spPr bwMode="auto">
          <a:xfrm>
            <a:off x="5446713" y="4094203"/>
            <a:ext cx="304800" cy="381000"/>
          </a:xfrm>
          <a:prstGeom prst="rect">
            <a:avLst/>
          </a:prstGeom>
          <a:solidFill>
            <a:srgbClr val="FFFF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0" name="矩形 9"/>
          <p:cNvSpPr/>
          <p:nvPr/>
        </p:nvSpPr>
        <p:spPr bwMode="auto">
          <a:xfrm>
            <a:off x="5751513" y="4094203"/>
            <a:ext cx="1219200" cy="381000"/>
          </a:xfrm>
          <a:prstGeom prst="rect">
            <a:avLst/>
          </a:prstGeom>
          <a:solidFill>
            <a:srgbClr val="FFFFCC"/>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cxnSp>
        <p:nvCxnSpPr>
          <p:cNvPr id="12" name="直接箭头连接符 11"/>
          <p:cNvCxnSpPr>
            <a:stCxn id="9" idx="3"/>
            <a:endCxn id="10" idx="3"/>
          </p:cNvCxnSpPr>
          <p:nvPr/>
        </p:nvCxnSpPr>
        <p:spPr bwMode="auto">
          <a:xfrm>
            <a:off x="5751513" y="4284703"/>
            <a:ext cx="1219200" cy="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13" name="文本框 12"/>
          <p:cNvSpPr txBox="1"/>
          <p:nvPr/>
        </p:nvSpPr>
        <p:spPr>
          <a:xfrm>
            <a:off x="5782788" y="4045009"/>
            <a:ext cx="1004249" cy="276999"/>
          </a:xfrm>
          <a:prstGeom prst="rect">
            <a:avLst/>
          </a:prstGeom>
          <a:noFill/>
        </p:spPr>
        <p:txBody>
          <a:bodyPr wrap="none" rtlCol="0">
            <a:spAutoFit/>
          </a:bodyPr>
          <a:lstStyle/>
          <a:p>
            <a:r>
              <a:rPr lang="en-US" altLang="zh-CN" dirty="0"/>
              <a:t>OBSS TXOP</a:t>
            </a:r>
            <a:endParaRPr lang="zh-CN" altLang="en-US" dirty="0"/>
          </a:p>
        </p:txBody>
      </p:sp>
      <p:cxnSp>
        <p:nvCxnSpPr>
          <p:cNvPr id="14" name="直接连接符 13"/>
          <p:cNvCxnSpPr/>
          <p:nvPr/>
        </p:nvCxnSpPr>
        <p:spPr bwMode="auto">
          <a:xfrm>
            <a:off x="1865313" y="4038600"/>
            <a:ext cx="6019800" cy="0"/>
          </a:xfrm>
          <a:prstGeom prst="line">
            <a:avLst/>
          </a:prstGeom>
          <a:solidFill>
            <a:schemeClr val="accent1"/>
          </a:solidFill>
          <a:ln w="12700" cap="flat" cmpd="sng" algn="ctr">
            <a:solidFill>
              <a:schemeClr val="tx1"/>
            </a:solidFill>
            <a:prstDash val="solid"/>
            <a:round/>
            <a:headEnd type="none" w="med" len="med"/>
            <a:tailEnd type="arrow" w="med" len="med"/>
          </a:ln>
        </p:spPr>
      </p:cxnSp>
      <p:sp>
        <p:nvSpPr>
          <p:cNvPr id="15" name="矩形 14"/>
          <p:cNvSpPr/>
          <p:nvPr/>
        </p:nvSpPr>
        <p:spPr bwMode="auto">
          <a:xfrm>
            <a:off x="3160713" y="3637003"/>
            <a:ext cx="381000" cy="401597"/>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6" name="矩形 15"/>
          <p:cNvSpPr/>
          <p:nvPr/>
        </p:nvSpPr>
        <p:spPr bwMode="auto">
          <a:xfrm>
            <a:off x="5576651" y="3643411"/>
            <a:ext cx="381000" cy="401597"/>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7" name="文本框 16"/>
          <p:cNvSpPr txBox="1"/>
          <p:nvPr/>
        </p:nvSpPr>
        <p:spPr>
          <a:xfrm>
            <a:off x="950913" y="3681800"/>
            <a:ext cx="1631729" cy="276999"/>
          </a:xfrm>
          <a:prstGeom prst="rect">
            <a:avLst/>
          </a:prstGeom>
          <a:noFill/>
        </p:spPr>
        <p:txBody>
          <a:bodyPr wrap="none" rtlCol="0">
            <a:spAutoFit/>
          </a:bodyPr>
          <a:lstStyle/>
          <a:p>
            <a:r>
              <a:rPr lang="en-US" altLang="zh-CN" dirty="0"/>
              <a:t>NPCA primary channel</a:t>
            </a:r>
            <a:endParaRPr lang="zh-CN" altLang="en-US" dirty="0"/>
          </a:p>
        </p:txBody>
      </p:sp>
      <p:sp>
        <p:nvSpPr>
          <p:cNvPr id="18" name="文本框 17"/>
          <p:cNvSpPr txBox="1"/>
          <p:nvPr/>
        </p:nvSpPr>
        <p:spPr>
          <a:xfrm>
            <a:off x="908452" y="4174249"/>
            <a:ext cx="1686680" cy="276999"/>
          </a:xfrm>
          <a:prstGeom prst="rect">
            <a:avLst/>
          </a:prstGeom>
          <a:noFill/>
        </p:spPr>
        <p:txBody>
          <a:bodyPr wrap="none" rtlCol="0">
            <a:spAutoFit/>
          </a:bodyPr>
          <a:lstStyle/>
          <a:p>
            <a:r>
              <a:rPr lang="en-US" altLang="zh-CN" dirty="0"/>
              <a:t>Legacy primary channel</a:t>
            </a:r>
            <a:endParaRPr lang="zh-CN" altLang="en-US" dirty="0"/>
          </a:p>
        </p:txBody>
      </p:sp>
      <p:sp>
        <p:nvSpPr>
          <p:cNvPr id="19" name="任意多边形 18"/>
          <p:cNvSpPr/>
          <p:nvPr/>
        </p:nvSpPr>
        <p:spPr bwMode="auto">
          <a:xfrm>
            <a:off x="2715176" y="3822819"/>
            <a:ext cx="410198" cy="632388"/>
          </a:xfrm>
          <a:custGeom>
            <a:avLst/>
            <a:gdLst>
              <a:gd name="connsiteX0" fmla="*/ 0 w 410198"/>
              <a:gd name="connsiteY0" fmla="*/ 632388 h 632388"/>
              <a:gd name="connsiteX1" fmla="*/ 230736 w 410198"/>
              <a:gd name="connsiteY1" fmla="*/ 153824 h 632388"/>
              <a:gd name="connsiteX2" fmla="*/ 410198 w 410198"/>
              <a:gd name="connsiteY2" fmla="*/ 0 h 632388"/>
            </a:gdLst>
            <a:ahLst/>
            <a:cxnLst>
              <a:cxn ang="0">
                <a:pos x="connsiteX0" y="connsiteY0"/>
              </a:cxn>
              <a:cxn ang="0">
                <a:pos x="connsiteX1" y="connsiteY1"/>
              </a:cxn>
              <a:cxn ang="0">
                <a:pos x="connsiteX2" y="connsiteY2"/>
              </a:cxn>
            </a:cxnLst>
            <a:rect l="l" t="t" r="r" b="b"/>
            <a:pathLst>
              <a:path w="410198" h="632388">
                <a:moveTo>
                  <a:pt x="0" y="632388"/>
                </a:moveTo>
                <a:cubicBezTo>
                  <a:pt x="81185" y="445805"/>
                  <a:pt x="162370" y="259222"/>
                  <a:pt x="230736" y="153824"/>
                </a:cubicBezTo>
                <a:cubicBezTo>
                  <a:pt x="299102" y="48426"/>
                  <a:pt x="354650" y="24213"/>
                  <a:pt x="410198" y="0"/>
                </a:cubicBezTo>
              </a:path>
            </a:pathLst>
          </a:custGeom>
          <a:noFill/>
          <a:ln w="12700" cap="flat" cmpd="sng" algn="ctr">
            <a:solidFill>
              <a:schemeClr val="tx1"/>
            </a:solidFill>
            <a:prstDash val="solid"/>
            <a:round/>
            <a:headEnd type="none" w="med" len="med"/>
            <a:tailEnd type="arrow"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20" name="任意多边形 19"/>
          <p:cNvSpPr/>
          <p:nvPr/>
        </p:nvSpPr>
        <p:spPr bwMode="auto">
          <a:xfrm>
            <a:off x="5127566" y="3830838"/>
            <a:ext cx="410198" cy="632388"/>
          </a:xfrm>
          <a:custGeom>
            <a:avLst/>
            <a:gdLst>
              <a:gd name="connsiteX0" fmla="*/ 0 w 410198"/>
              <a:gd name="connsiteY0" fmla="*/ 632388 h 632388"/>
              <a:gd name="connsiteX1" fmla="*/ 230736 w 410198"/>
              <a:gd name="connsiteY1" fmla="*/ 153824 h 632388"/>
              <a:gd name="connsiteX2" fmla="*/ 410198 w 410198"/>
              <a:gd name="connsiteY2" fmla="*/ 0 h 632388"/>
            </a:gdLst>
            <a:ahLst/>
            <a:cxnLst>
              <a:cxn ang="0">
                <a:pos x="connsiteX0" y="connsiteY0"/>
              </a:cxn>
              <a:cxn ang="0">
                <a:pos x="connsiteX1" y="connsiteY1"/>
              </a:cxn>
              <a:cxn ang="0">
                <a:pos x="connsiteX2" y="connsiteY2"/>
              </a:cxn>
            </a:cxnLst>
            <a:rect l="l" t="t" r="r" b="b"/>
            <a:pathLst>
              <a:path w="410198" h="632388">
                <a:moveTo>
                  <a:pt x="0" y="632388"/>
                </a:moveTo>
                <a:cubicBezTo>
                  <a:pt x="81185" y="445805"/>
                  <a:pt x="162370" y="259222"/>
                  <a:pt x="230736" y="153824"/>
                </a:cubicBezTo>
                <a:cubicBezTo>
                  <a:pt x="299102" y="48426"/>
                  <a:pt x="354650" y="24213"/>
                  <a:pt x="410198" y="0"/>
                </a:cubicBezTo>
              </a:path>
            </a:pathLst>
          </a:custGeom>
          <a:noFill/>
          <a:ln w="12700" cap="flat" cmpd="sng" algn="ctr">
            <a:solidFill>
              <a:schemeClr val="tx1"/>
            </a:solidFill>
            <a:prstDash val="solid"/>
            <a:round/>
            <a:headEnd type="none" w="med" len="med"/>
            <a:tailEnd type="arrow"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21" name="文本框 20"/>
          <p:cNvSpPr txBox="1"/>
          <p:nvPr/>
        </p:nvSpPr>
        <p:spPr>
          <a:xfrm>
            <a:off x="950913" y="1981200"/>
            <a:ext cx="7507287" cy="1077218"/>
          </a:xfrm>
          <a:prstGeom prst="rect">
            <a:avLst/>
          </a:prstGeom>
          <a:noFill/>
        </p:spPr>
        <p:txBody>
          <a:bodyPr wrap="square" rtlCol="0">
            <a:spAutoFit/>
          </a:bodyPr>
          <a:lstStyle/>
          <a:p>
            <a:pPr marL="171450" indent="-171450">
              <a:buFont typeface="Arial" panose="020B0604020202020204" pitchFamily="34" charset="0"/>
              <a:buChar char="•"/>
            </a:pPr>
            <a:r>
              <a:rPr lang="en-US" altLang="zh-CN" sz="1600" dirty="0"/>
              <a:t>Current NPCA in 11bn Draft is opportunistic and lack of direct coordination between AP and STAs.</a:t>
            </a:r>
          </a:p>
          <a:p>
            <a:pPr marL="171450" indent="-171450">
              <a:buFont typeface="Arial" panose="020B0604020202020204" pitchFamily="34" charset="0"/>
              <a:buChar char="•"/>
            </a:pPr>
            <a:r>
              <a:rPr lang="en-US" altLang="zh-CN" sz="1600" dirty="0"/>
              <a:t>STAs may switch to NPCA primary channel while AP stays in legacy primary channel.</a:t>
            </a:r>
          </a:p>
          <a:p>
            <a:pPr marL="171450" indent="-171450">
              <a:buFont typeface="Arial" panose="020B0604020202020204" pitchFamily="34" charset="0"/>
              <a:buChar char="•"/>
            </a:pPr>
            <a:r>
              <a:rPr lang="en-US" altLang="zh-CN" sz="1600" dirty="0"/>
              <a:t>In TXOP based NPCA, STA may stay in NPCA primary channel much longer.</a:t>
            </a:r>
            <a:endParaRPr lang="zh-CN" altLang="en-US" sz="1600" dirty="0"/>
          </a:p>
        </p:txBody>
      </p:sp>
    </p:spTree>
    <p:extLst>
      <p:ext uri="{BB962C8B-B14F-4D97-AF65-F5344CB8AC3E}">
        <p14:creationId xmlns:p14="http://schemas.microsoft.com/office/powerpoint/2010/main" val="16679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NPCA and TBTT</a:t>
            </a:r>
            <a:endParaRPr lang="zh-CN" altLang="en-US" dirty="0"/>
          </a:p>
        </p:txBody>
      </p:sp>
      <p:sp>
        <p:nvSpPr>
          <p:cNvPr id="4" name="页脚占位符 3"/>
          <p:cNvSpPr>
            <a:spLocks noGrp="1"/>
          </p:cNvSpPr>
          <p:nvPr>
            <p:ph type="ftr" sz="quarter" idx="11"/>
          </p:nvPr>
        </p:nvSpPr>
        <p:spPr/>
        <p:txBody>
          <a:bodyPr/>
          <a:lstStyle/>
          <a:p>
            <a:pPr>
              <a:defRPr/>
            </a:pPr>
            <a:r>
              <a:rPr lang="en-US" altLang="ko-KR"/>
              <a:t>Yanchun Li (</a:t>
            </a:r>
            <a:r>
              <a:rPr lang="en-US" altLang="zh-CN"/>
              <a:t>Huawei</a:t>
            </a:r>
            <a:r>
              <a:rPr lang="en-US" altLang="ko-KR"/>
              <a:t>)</a:t>
            </a:r>
            <a:endParaRPr lang="en-US" altLang="ko-KR" dirty="0"/>
          </a:p>
        </p:txBody>
      </p:sp>
      <p:sp>
        <p:nvSpPr>
          <p:cNvPr id="5" name="灯片编号占位符 4"/>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
        <p:nvSpPr>
          <p:cNvPr id="23" name="矩形 22"/>
          <p:cNvSpPr/>
          <p:nvPr/>
        </p:nvSpPr>
        <p:spPr>
          <a:xfrm>
            <a:off x="954088" y="1828800"/>
            <a:ext cx="7351712" cy="954107"/>
          </a:xfrm>
          <a:prstGeom prst="rect">
            <a:avLst/>
          </a:prstGeom>
        </p:spPr>
        <p:txBody>
          <a:bodyPr wrap="square">
            <a:spAutoFit/>
          </a:bodyPr>
          <a:lstStyle/>
          <a:p>
            <a:pPr marL="342900" lvl="0" indent="-342900">
              <a:spcAft>
                <a:spcPts val="0"/>
              </a:spcAft>
              <a:buFont typeface="Arial" panose="020B0604020202020204" pitchFamily="34" charset="0"/>
              <a:buChar char="•"/>
              <a:tabLst>
                <a:tab pos="457200" algn="l"/>
              </a:tabLst>
            </a:pPr>
            <a:r>
              <a:rPr lang="en-US" altLang="zh-CN" sz="1400" b="1" dirty="0">
                <a:latin typeface="Calibri" panose="020F0502020204030204" pitchFamily="34" charset="0"/>
                <a:ea typeface="Times New Roman" panose="02020603050405020304" pitchFamily="18" charset="0"/>
              </a:rPr>
              <a:t>If an AP and a STA is having a TXOP on the NPCA Primary channel overlaps with the TBTT, the AP can’t transmit the Beacon frame or group addressed frames on NPCA primary channel. So, after NPCA transmission, the AP switches back to the BSS Primary channel and transmit its beacon.</a:t>
            </a:r>
            <a:endParaRPr lang="zh-CN" altLang="zh-CN" sz="1400" b="1" dirty="0">
              <a:latin typeface="Calibri" panose="020F0502020204030204" pitchFamily="34" charset="0"/>
              <a:ea typeface="Times New Roman" panose="02020603050405020304" pitchFamily="18" charset="0"/>
            </a:endParaRPr>
          </a:p>
        </p:txBody>
      </p:sp>
      <p:cxnSp>
        <p:nvCxnSpPr>
          <p:cNvPr id="26" name="直接连接符 25"/>
          <p:cNvCxnSpPr/>
          <p:nvPr/>
        </p:nvCxnSpPr>
        <p:spPr bwMode="auto">
          <a:xfrm>
            <a:off x="2196058" y="4490405"/>
            <a:ext cx="6019800" cy="0"/>
          </a:xfrm>
          <a:prstGeom prst="line">
            <a:avLst/>
          </a:prstGeom>
          <a:solidFill>
            <a:schemeClr val="accent1"/>
          </a:solidFill>
          <a:ln w="12700" cap="flat" cmpd="sng" algn="ctr">
            <a:solidFill>
              <a:schemeClr val="tx1"/>
            </a:solidFill>
            <a:prstDash val="solid"/>
            <a:round/>
            <a:headEnd type="none" w="med" len="med"/>
            <a:tailEnd type="arrow" w="med" len="med"/>
          </a:ln>
        </p:spPr>
      </p:cxnSp>
      <p:sp>
        <p:nvSpPr>
          <p:cNvPr id="27" name="矩形 26"/>
          <p:cNvSpPr/>
          <p:nvPr/>
        </p:nvSpPr>
        <p:spPr bwMode="auto">
          <a:xfrm>
            <a:off x="3339058" y="4109405"/>
            <a:ext cx="2884474" cy="381000"/>
          </a:xfrm>
          <a:prstGeom prst="rect">
            <a:avLst/>
          </a:prstGeom>
          <a:pattFill prst="wdUpDiag">
            <a:fgClr>
              <a:schemeClr val="bg1">
                <a:lumMod val="65000"/>
              </a:schemeClr>
            </a:fgClr>
            <a:bgClr>
              <a:schemeClr val="bg1"/>
            </a:bgClr>
          </a:patt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cxnSp>
        <p:nvCxnSpPr>
          <p:cNvPr id="32" name="直接连接符 31"/>
          <p:cNvCxnSpPr/>
          <p:nvPr/>
        </p:nvCxnSpPr>
        <p:spPr bwMode="auto">
          <a:xfrm>
            <a:off x="2196058" y="4053802"/>
            <a:ext cx="6019800" cy="0"/>
          </a:xfrm>
          <a:prstGeom prst="line">
            <a:avLst/>
          </a:prstGeom>
          <a:solidFill>
            <a:schemeClr val="accent1"/>
          </a:solidFill>
          <a:ln w="12700" cap="flat" cmpd="sng" algn="ctr">
            <a:solidFill>
              <a:schemeClr val="tx1"/>
            </a:solidFill>
            <a:prstDash val="solid"/>
            <a:round/>
            <a:headEnd type="none" w="med" len="med"/>
            <a:tailEnd type="arrow" w="med" len="med"/>
          </a:ln>
        </p:spPr>
      </p:cxnSp>
      <p:sp>
        <p:nvSpPr>
          <p:cNvPr id="33" name="矩形 32"/>
          <p:cNvSpPr/>
          <p:nvPr/>
        </p:nvSpPr>
        <p:spPr bwMode="auto">
          <a:xfrm>
            <a:off x="3491458" y="3652205"/>
            <a:ext cx="2427274" cy="401597"/>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35" name="文本框 34"/>
          <p:cNvSpPr txBox="1"/>
          <p:nvPr/>
        </p:nvSpPr>
        <p:spPr>
          <a:xfrm>
            <a:off x="1281658" y="3697002"/>
            <a:ext cx="1631729" cy="276999"/>
          </a:xfrm>
          <a:prstGeom prst="rect">
            <a:avLst/>
          </a:prstGeom>
          <a:noFill/>
        </p:spPr>
        <p:txBody>
          <a:bodyPr wrap="none" rtlCol="0">
            <a:spAutoFit/>
          </a:bodyPr>
          <a:lstStyle/>
          <a:p>
            <a:r>
              <a:rPr lang="en-US" altLang="zh-CN" dirty="0"/>
              <a:t>NPCA primary channel</a:t>
            </a:r>
            <a:endParaRPr lang="zh-CN" altLang="en-US" dirty="0"/>
          </a:p>
        </p:txBody>
      </p:sp>
      <p:sp>
        <p:nvSpPr>
          <p:cNvPr id="36" name="文本框 35"/>
          <p:cNvSpPr txBox="1"/>
          <p:nvPr/>
        </p:nvSpPr>
        <p:spPr>
          <a:xfrm>
            <a:off x="1239197" y="4189451"/>
            <a:ext cx="1686680" cy="276999"/>
          </a:xfrm>
          <a:prstGeom prst="rect">
            <a:avLst/>
          </a:prstGeom>
          <a:noFill/>
        </p:spPr>
        <p:txBody>
          <a:bodyPr wrap="none" rtlCol="0">
            <a:spAutoFit/>
          </a:bodyPr>
          <a:lstStyle/>
          <a:p>
            <a:r>
              <a:rPr lang="en-US" altLang="zh-CN" dirty="0"/>
              <a:t>Legacy primary channel</a:t>
            </a:r>
            <a:endParaRPr lang="zh-CN" altLang="en-US" dirty="0"/>
          </a:p>
        </p:txBody>
      </p:sp>
      <p:sp>
        <p:nvSpPr>
          <p:cNvPr id="37" name="任意多边形 36"/>
          <p:cNvSpPr/>
          <p:nvPr/>
        </p:nvSpPr>
        <p:spPr bwMode="auto">
          <a:xfrm>
            <a:off x="3045921" y="3838021"/>
            <a:ext cx="410198" cy="632388"/>
          </a:xfrm>
          <a:custGeom>
            <a:avLst/>
            <a:gdLst>
              <a:gd name="connsiteX0" fmla="*/ 0 w 410198"/>
              <a:gd name="connsiteY0" fmla="*/ 632388 h 632388"/>
              <a:gd name="connsiteX1" fmla="*/ 230736 w 410198"/>
              <a:gd name="connsiteY1" fmla="*/ 153824 h 632388"/>
              <a:gd name="connsiteX2" fmla="*/ 410198 w 410198"/>
              <a:gd name="connsiteY2" fmla="*/ 0 h 632388"/>
            </a:gdLst>
            <a:ahLst/>
            <a:cxnLst>
              <a:cxn ang="0">
                <a:pos x="connsiteX0" y="connsiteY0"/>
              </a:cxn>
              <a:cxn ang="0">
                <a:pos x="connsiteX1" y="connsiteY1"/>
              </a:cxn>
              <a:cxn ang="0">
                <a:pos x="connsiteX2" y="connsiteY2"/>
              </a:cxn>
            </a:cxnLst>
            <a:rect l="l" t="t" r="r" b="b"/>
            <a:pathLst>
              <a:path w="410198" h="632388">
                <a:moveTo>
                  <a:pt x="0" y="632388"/>
                </a:moveTo>
                <a:cubicBezTo>
                  <a:pt x="81185" y="445805"/>
                  <a:pt x="162370" y="259222"/>
                  <a:pt x="230736" y="153824"/>
                </a:cubicBezTo>
                <a:cubicBezTo>
                  <a:pt x="299102" y="48426"/>
                  <a:pt x="354650" y="24213"/>
                  <a:pt x="410198" y="0"/>
                </a:cubicBezTo>
              </a:path>
            </a:pathLst>
          </a:custGeom>
          <a:noFill/>
          <a:ln w="12700" cap="flat" cmpd="sng" algn="ctr">
            <a:solidFill>
              <a:schemeClr val="tx1"/>
            </a:solidFill>
            <a:prstDash val="solid"/>
            <a:round/>
            <a:headEnd type="none" w="med" len="med"/>
            <a:tailEnd type="arrow"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41" name="矩形 40"/>
          <p:cNvSpPr/>
          <p:nvPr/>
        </p:nvSpPr>
        <p:spPr bwMode="auto">
          <a:xfrm>
            <a:off x="6538657" y="4109405"/>
            <a:ext cx="751675" cy="381001"/>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200" b="0" i="0" u="none" strike="noStrike" cap="none" normalizeH="0" baseline="0" dirty="0">
                <a:ln>
                  <a:noFill/>
                </a:ln>
                <a:solidFill>
                  <a:schemeClr val="tx1"/>
                </a:solidFill>
                <a:effectLst/>
                <a:latin typeface="Times New Roman" panose="02020603050405020304" pitchFamily="18" charset="0"/>
              </a:rPr>
              <a:t>Beacon</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42" name="矩形 41"/>
          <p:cNvSpPr/>
          <p:nvPr/>
        </p:nvSpPr>
        <p:spPr>
          <a:xfrm>
            <a:off x="4419600" y="3026471"/>
            <a:ext cx="2873544" cy="276999"/>
          </a:xfrm>
          <a:prstGeom prst="rect">
            <a:avLst/>
          </a:prstGeom>
        </p:spPr>
        <p:txBody>
          <a:bodyPr wrap="none">
            <a:spAutoFit/>
          </a:bodyPr>
          <a:lstStyle/>
          <a:p>
            <a:r>
              <a:rPr lang="en-US" altLang="zh-CN" dirty="0"/>
              <a:t>Target Beacon Transmission Time (TBTT)</a:t>
            </a:r>
            <a:endParaRPr lang="zh-CN" altLang="en-US" dirty="0"/>
          </a:p>
        </p:txBody>
      </p:sp>
      <p:sp>
        <p:nvSpPr>
          <p:cNvPr id="17" name="文本框 16">
            <a:extLst>
              <a:ext uri="{FF2B5EF4-FFF2-40B4-BE49-F238E27FC236}">
                <a16:creationId xmlns:a16="http://schemas.microsoft.com/office/drawing/2014/main" id="{9B00A92B-F69F-4D57-8BBC-5CEC3826E46D}"/>
              </a:ext>
            </a:extLst>
          </p:cNvPr>
          <p:cNvSpPr txBox="1"/>
          <p:nvPr/>
        </p:nvSpPr>
        <p:spPr>
          <a:xfrm>
            <a:off x="3430325" y="4176416"/>
            <a:ext cx="1218802" cy="195571"/>
          </a:xfrm>
          <a:prstGeom prst="rect">
            <a:avLst/>
          </a:prstGeom>
          <a:solidFill>
            <a:schemeClr val="bg1"/>
          </a:solidFill>
          <a:effectLst>
            <a:softEdge rad="25400"/>
          </a:effectLst>
        </p:spPr>
        <p:txBody>
          <a:bodyPr wrap="square" lIns="0" tIns="0" rIns="0" bIns="10800">
            <a:spAutoFit/>
          </a:bodyPr>
          <a:lstStyle/>
          <a:p>
            <a:pPr marL="0" marR="0" indent="0" algn="ctr" defTabSz="914400" rtl="0" eaLnBrk="0" fontAlgn="base" latinLnBrk="0" hangingPunct="0">
              <a:lnSpc>
                <a:spcPct val="100000"/>
              </a:lnSpc>
              <a:spcBef>
                <a:spcPct val="0"/>
              </a:spcBef>
              <a:spcAft>
                <a:spcPct val="0"/>
              </a:spcAft>
              <a:buClrTx/>
              <a:buSzTx/>
              <a:buFontTx/>
              <a:buNone/>
            </a:pPr>
            <a:r>
              <a:rPr kumimoji="0" lang="en-US" altLang="zh-CN" sz="1200" b="0" i="0" u="none" strike="noStrike" cap="none" normalizeH="0" baseline="0" dirty="0">
                <a:ln>
                  <a:noFill/>
                </a:ln>
                <a:solidFill>
                  <a:schemeClr val="tx1"/>
                </a:solidFill>
                <a:effectLst/>
                <a:latin typeface="Times New Roman" panose="02020603050405020304" pitchFamily="18" charset="0"/>
              </a:rPr>
              <a:t>OBSS occupation</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cxnSp>
        <p:nvCxnSpPr>
          <p:cNvPr id="40" name="直接连接符 39"/>
          <p:cNvCxnSpPr/>
          <p:nvPr/>
        </p:nvCxnSpPr>
        <p:spPr bwMode="auto">
          <a:xfrm>
            <a:off x="4623332" y="3291802"/>
            <a:ext cx="0" cy="1524000"/>
          </a:xfrm>
          <a:prstGeom prst="line">
            <a:avLst/>
          </a:prstGeom>
          <a:solidFill>
            <a:schemeClr val="accent1"/>
          </a:solidFill>
          <a:ln w="12700" cap="flat" cmpd="sng" algn="ctr">
            <a:solidFill>
              <a:schemeClr val="tx1"/>
            </a:solidFill>
            <a:prstDash val="solid"/>
            <a:round/>
            <a:headEnd type="none" w="sm" len="sm"/>
            <a:tailEnd type="none" w="sm" len="sm"/>
          </a:ln>
        </p:spPr>
      </p:cxnSp>
    </p:spTree>
    <p:extLst>
      <p:ext uri="{BB962C8B-B14F-4D97-AF65-F5344CB8AC3E}">
        <p14:creationId xmlns:p14="http://schemas.microsoft.com/office/powerpoint/2010/main" val="1655285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id="{61E06D67-9D1A-4B71-9112-51F2A9FDB026}"/>
              </a:ext>
            </a:extLst>
          </p:cNvPr>
          <p:cNvSpPr/>
          <p:nvPr/>
        </p:nvSpPr>
        <p:spPr bwMode="auto">
          <a:xfrm>
            <a:off x="695329" y="3429000"/>
            <a:ext cx="7848596" cy="1181077"/>
          </a:xfrm>
          <a:prstGeom prst="rect">
            <a:avLst/>
          </a:prstGeom>
          <a:noFill/>
          <a:ln w="12700" cap="flat" cmpd="sng" algn="ctr">
            <a:solidFill>
              <a:schemeClr val="bg1">
                <a:lumMod val="50000"/>
              </a:schemeClr>
            </a:solidFill>
            <a:prstDash val="lg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2" name="标题 1"/>
          <p:cNvSpPr>
            <a:spLocks noGrp="1"/>
          </p:cNvSpPr>
          <p:nvPr>
            <p:ph type="title"/>
          </p:nvPr>
        </p:nvSpPr>
        <p:spPr/>
        <p:txBody>
          <a:bodyPr/>
          <a:lstStyle/>
          <a:p>
            <a:r>
              <a:rPr lang="en-US" altLang="zh-CN" dirty="0"/>
              <a:t>Missing of Beacon Reception</a:t>
            </a:r>
            <a:endParaRPr lang="zh-CN" altLang="en-US" dirty="0"/>
          </a:p>
        </p:txBody>
      </p:sp>
      <p:sp>
        <p:nvSpPr>
          <p:cNvPr id="3" name="内容占位符 2"/>
          <p:cNvSpPr>
            <a:spLocks noGrp="1"/>
          </p:cNvSpPr>
          <p:nvPr>
            <p:ph idx="1"/>
          </p:nvPr>
        </p:nvSpPr>
        <p:spPr/>
        <p:txBody>
          <a:bodyPr/>
          <a:lstStyle/>
          <a:p>
            <a:r>
              <a:rPr lang="en-US" altLang="zh-CN" dirty="0"/>
              <a:t>Risk: STA’s switching to NPCA channel at TBTT leads to missing of beacon </a:t>
            </a:r>
            <a:endParaRPr lang="zh-CN" altLang="en-US" dirty="0"/>
          </a:p>
        </p:txBody>
      </p:sp>
      <p:sp>
        <p:nvSpPr>
          <p:cNvPr id="4" name="页脚占位符 3"/>
          <p:cNvSpPr>
            <a:spLocks noGrp="1"/>
          </p:cNvSpPr>
          <p:nvPr>
            <p:ph type="ftr" sz="quarter" idx="11"/>
          </p:nvPr>
        </p:nvSpPr>
        <p:spPr/>
        <p:txBody>
          <a:bodyPr/>
          <a:lstStyle/>
          <a:p>
            <a:pPr>
              <a:defRPr/>
            </a:pPr>
            <a:r>
              <a:rPr lang="en-US" altLang="ko-KR"/>
              <a:t>Yanchun Li (</a:t>
            </a:r>
            <a:r>
              <a:rPr lang="en-US" altLang="zh-CN"/>
              <a:t>Huawei</a:t>
            </a:r>
            <a:r>
              <a:rPr lang="en-US" altLang="ko-KR"/>
              <a:t>)</a:t>
            </a:r>
            <a:endParaRPr lang="en-US" altLang="ko-KR" dirty="0"/>
          </a:p>
        </p:txBody>
      </p:sp>
      <p:sp>
        <p:nvSpPr>
          <p:cNvPr id="5" name="灯片编号占位符 4"/>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cxnSp>
        <p:nvCxnSpPr>
          <p:cNvPr id="6" name="直接连接符 5"/>
          <p:cNvCxnSpPr/>
          <p:nvPr/>
        </p:nvCxnSpPr>
        <p:spPr bwMode="auto">
          <a:xfrm>
            <a:off x="2352710" y="4456144"/>
            <a:ext cx="6019800" cy="0"/>
          </a:xfrm>
          <a:prstGeom prst="line">
            <a:avLst/>
          </a:prstGeom>
          <a:solidFill>
            <a:schemeClr val="accent1"/>
          </a:solidFill>
          <a:ln w="12700" cap="flat" cmpd="sng" algn="ctr">
            <a:solidFill>
              <a:schemeClr val="tx1"/>
            </a:solidFill>
            <a:prstDash val="solid"/>
            <a:round/>
            <a:headEnd type="none" w="med" len="med"/>
            <a:tailEnd type="arrow" w="med" len="med"/>
          </a:ln>
        </p:spPr>
      </p:cxnSp>
      <p:cxnSp>
        <p:nvCxnSpPr>
          <p:cNvPr id="8" name="直接连接符 7"/>
          <p:cNvCxnSpPr/>
          <p:nvPr/>
        </p:nvCxnSpPr>
        <p:spPr bwMode="auto">
          <a:xfrm>
            <a:off x="2352710" y="4019541"/>
            <a:ext cx="6019800" cy="0"/>
          </a:xfrm>
          <a:prstGeom prst="line">
            <a:avLst/>
          </a:prstGeom>
          <a:solidFill>
            <a:schemeClr val="accent1"/>
          </a:solidFill>
          <a:ln w="12700" cap="flat" cmpd="sng" algn="ctr">
            <a:solidFill>
              <a:schemeClr val="tx1"/>
            </a:solidFill>
            <a:prstDash val="solid"/>
            <a:round/>
            <a:headEnd type="none" w="med" len="med"/>
            <a:tailEnd type="arrow" w="med" len="med"/>
          </a:ln>
        </p:spPr>
      </p:cxnSp>
      <p:sp>
        <p:nvSpPr>
          <p:cNvPr id="9" name="矩形 8"/>
          <p:cNvSpPr/>
          <p:nvPr/>
        </p:nvSpPr>
        <p:spPr bwMode="auto">
          <a:xfrm>
            <a:off x="4419600" y="3617944"/>
            <a:ext cx="564987" cy="401597"/>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0" name="文本框 9"/>
          <p:cNvSpPr txBox="1"/>
          <p:nvPr/>
        </p:nvSpPr>
        <p:spPr>
          <a:xfrm>
            <a:off x="1438310" y="3662741"/>
            <a:ext cx="1631729" cy="276999"/>
          </a:xfrm>
          <a:prstGeom prst="rect">
            <a:avLst/>
          </a:prstGeom>
          <a:noFill/>
        </p:spPr>
        <p:txBody>
          <a:bodyPr wrap="none" rtlCol="0">
            <a:spAutoFit/>
          </a:bodyPr>
          <a:lstStyle/>
          <a:p>
            <a:r>
              <a:rPr lang="en-US" altLang="zh-CN" dirty="0"/>
              <a:t>NPCA primary channel</a:t>
            </a:r>
            <a:endParaRPr lang="zh-CN" altLang="en-US" dirty="0"/>
          </a:p>
        </p:txBody>
      </p:sp>
      <p:sp>
        <p:nvSpPr>
          <p:cNvPr id="11" name="文本框 10"/>
          <p:cNvSpPr txBox="1"/>
          <p:nvPr/>
        </p:nvSpPr>
        <p:spPr>
          <a:xfrm>
            <a:off x="1395849" y="4155190"/>
            <a:ext cx="1686680" cy="276999"/>
          </a:xfrm>
          <a:prstGeom prst="rect">
            <a:avLst/>
          </a:prstGeom>
          <a:noFill/>
        </p:spPr>
        <p:txBody>
          <a:bodyPr wrap="none" rtlCol="0">
            <a:spAutoFit/>
          </a:bodyPr>
          <a:lstStyle/>
          <a:p>
            <a:r>
              <a:rPr lang="en-US" altLang="zh-CN" dirty="0"/>
              <a:t>Legacy primary channel</a:t>
            </a:r>
          </a:p>
        </p:txBody>
      </p:sp>
      <p:cxnSp>
        <p:nvCxnSpPr>
          <p:cNvPr id="13" name="直接连接符 12"/>
          <p:cNvCxnSpPr>
            <a:cxnSpLocks/>
          </p:cNvCxnSpPr>
          <p:nvPr/>
        </p:nvCxnSpPr>
        <p:spPr bwMode="auto">
          <a:xfrm>
            <a:off x="4779984" y="3257541"/>
            <a:ext cx="2196" cy="2691330"/>
          </a:xfrm>
          <a:prstGeom prst="line">
            <a:avLst/>
          </a:prstGeom>
          <a:solidFill>
            <a:schemeClr val="accent1"/>
          </a:solidFill>
          <a:ln w="12700" cap="flat" cmpd="sng" algn="ctr">
            <a:solidFill>
              <a:schemeClr val="tx1"/>
            </a:solidFill>
            <a:prstDash val="solid"/>
            <a:round/>
            <a:headEnd type="none" w="sm" len="sm"/>
            <a:tailEnd type="none" w="sm" len="sm"/>
          </a:ln>
        </p:spPr>
      </p:cxnSp>
      <p:sp>
        <p:nvSpPr>
          <p:cNvPr id="14" name="矩形 13"/>
          <p:cNvSpPr/>
          <p:nvPr/>
        </p:nvSpPr>
        <p:spPr bwMode="auto">
          <a:xfrm>
            <a:off x="4782180" y="5410200"/>
            <a:ext cx="911446" cy="381001"/>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200" b="0" i="0" u="none" strike="noStrike" cap="none" normalizeH="0" baseline="0" dirty="0">
                <a:ln>
                  <a:noFill/>
                </a:ln>
                <a:solidFill>
                  <a:schemeClr val="tx1"/>
                </a:solidFill>
                <a:effectLst/>
                <a:latin typeface="Times New Roman" panose="02020603050405020304" pitchFamily="18" charset="0"/>
              </a:rPr>
              <a:t>Beacon</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5" name="矩形 14"/>
          <p:cNvSpPr/>
          <p:nvPr/>
        </p:nvSpPr>
        <p:spPr>
          <a:xfrm>
            <a:off x="4576252" y="2992210"/>
            <a:ext cx="2873544" cy="276999"/>
          </a:xfrm>
          <a:prstGeom prst="rect">
            <a:avLst/>
          </a:prstGeom>
        </p:spPr>
        <p:txBody>
          <a:bodyPr wrap="none">
            <a:spAutoFit/>
          </a:bodyPr>
          <a:lstStyle/>
          <a:p>
            <a:r>
              <a:rPr lang="en-US" altLang="zh-CN" dirty="0"/>
              <a:t>Target Beacon Transmission Time (TBTT)</a:t>
            </a:r>
            <a:endParaRPr lang="zh-CN" altLang="en-US" dirty="0"/>
          </a:p>
        </p:txBody>
      </p:sp>
      <p:cxnSp>
        <p:nvCxnSpPr>
          <p:cNvPr id="16" name="直接连接符 15"/>
          <p:cNvCxnSpPr/>
          <p:nvPr/>
        </p:nvCxnSpPr>
        <p:spPr bwMode="auto">
          <a:xfrm>
            <a:off x="2256370" y="5791201"/>
            <a:ext cx="6019800" cy="0"/>
          </a:xfrm>
          <a:prstGeom prst="line">
            <a:avLst/>
          </a:prstGeom>
          <a:solidFill>
            <a:schemeClr val="accent1"/>
          </a:solidFill>
          <a:ln w="12700" cap="flat" cmpd="sng" algn="ctr">
            <a:solidFill>
              <a:schemeClr val="tx1"/>
            </a:solidFill>
            <a:prstDash val="solid"/>
            <a:round/>
            <a:headEnd type="none" w="med" len="med"/>
            <a:tailEnd type="arrow" w="med" len="med"/>
          </a:ln>
        </p:spPr>
      </p:cxnSp>
      <p:sp>
        <p:nvSpPr>
          <p:cNvPr id="17" name="文本框 16"/>
          <p:cNvSpPr txBox="1"/>
          <p:nvPr/>
        </p:nvSpPr>
        <p:spPr>
          <a:xfrm>
            <a:off x="1385555" y="5497801"/>
            <a:ext cx="1686680" cy="276999"/>
          </a:xfrm>
          <a:prstGeom prst="rect">
            <a:avLst/>
          </a:prstGeom>
          <a:noFill/>
        </p:spPr>
        <p:txBody>
          <a:bodyPr wrap="none" rtlCol="0">
            <a:spAutoFit/>
          </a:bodyPr>
          <a:lstStyle/>
          <a:p>
            <a:r>
              <a:rPr lang="en-US" altLang="zh-CN" dirty="0"/>
              <a:t>Legacy primary channel</a:t>
            </a:r>
          </a:p>
        </p:txBody>
      </p:sp>
      <p:sp>
        <p:nvSpPr>
          <p:cNvPr id="18" name="矩形 17">
            <a:extLst>
              <a:ext uri="{FF2B5EF4-FFF2-40B4-BE49-F238E27FC236}">
                <a16:creationId xmlns:a16="http://schemas.microsoft.com/office/drawing/2014/main" id="{3F163B76-786F-49FC-B842-B6E513DF26FA}"/>
              </a:ext>
            </a:extLst>
          </p:cNvPr>
          <p:cNvSpPr/>
          <p:nvPr/>
        </p:nvSpPr>
        <p:spPr bwMode="auto">
          <a:xfrm>
            <a:off x="3875584" y="4068610"/>
            <a:ext cx="2134726" cy="381000"/>
          </a:xfrm>
          <a:prstGeom prst="rect">
            <a:avLst/>
          </a:prstGeom>
          <a:pattFill prst="wdUpDiag">
            <a:fgClr>
              <a:schemeClr val="bg1">
                <a:lumMod val="65000"/>
              </a:schemeClr>
            </a:fgClr>
            <a:bgClr>
              <a:schemeClr val="bg1"/>
            </a:bgClr>
          </a:patt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9" name="文本框 18">
            <a:extLst>
              <a:ext uri="{FF2B5EF4-FFF2-40B4-BE49-F238E27FC236}">
                <a16:creationId xmlns:a16="http://schemas.microsoft.com/office/drawing/2014/main" id="{AF02A52B-CF40-4E78-8D86-9F1C7DEA716D}"/>
              </a:ext>
            </a:extLst>
          </p:cNvPr>
          <p:cNvSpPr txBox="1"/>
          <p:nvPr/>
        </p:nvSpPr>
        <p:spPr>
          <a:xfrm>
            <a:off x="3966851" y="4135621"/>
            <a:ext cx="1218802" cy="195571"/>
          </a:xfrm>
          <a:prstGeom prst="rect">
            <a:avLst/>
          </a:prstGeom>
          <a:solidFill>
            <a:schemeClr val="bg1"/>
          </a:solidFill>
          <a:effectLst>
            <a:softEdge rad="25400"/>
          </a:effectLst>
        </p:spPr>
        <p:txBody>
          <a:bodyPr wrap="square" lIns="0" tIns="0" rIns="0" bIns="10800">
            <a:spAutoFit/>
          </a:bodyPr>
          <a:lstStyle/>
          <a:p>
            <a:pPr marL="0" marR="0" indent="0" algn="ctr" defTabSz="914400" rtl="0" eaLnBrk="0" fontAlgn="base" latinLnBrk="0" hangingPunct="0">
              <a:lnSpc>
                <a:spcPct val="100000"/>
              </a:lnSpc>
              <a:spcBef>
                <a:spcPct val="0"/>
              </a:spcBef>
              <a:spcAft>
                <a:spcPct val="0"/>
              </a:spcAft>
              <a:buClrTx/>
              <a:buSzTx/>
              <a:buFontTx/>
              <a:buNone/>
            </a:pPr>
            <a:r>
              <a:rPr kumimoji="0" lang="en-US" altLang="zh-CN" sz="1200" b="0" i="0" u="none" strike="noStrike" cap="none" normalizeH="0" baseline="0" dirty="0">
                <a:ln>
                  <a:noFill/>
                </a:ln>
                <a:solidFill>
                  <a:schemeClr val="tx1"/>
                </a:solidFill>
                <a:effectLst/>
                <a:latin typeface="Times New Roman" panose="02020603050405020304" pitchFamily="18" charset="0"/>
              </a:rPr>
              <a:t>OBSS occupation</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21" name="文本框 20">
            <a:extLst>
              <a:ext uri="{FF2B5EF4-FFF2-40B4-BE49-F238E27FC236}">
                <a16:creationId xmlns:a16="http://schemas.microsoft.com/office/drawing/2014/main" id="{5C135BC5-76C3-4D8B-B705-8DCA91CE45F7}"/>
              </a:ext>
            </a:extLst>
          </p:cNvPr>
          <p:cNvSpPr txBox="1"/>
          <p:nvPr/>
        </p:nvSpPr>
        <p:spPr>
          <a:xfrm>
            <a:off x="665903" y="3892438"/>
            <a:ext cx="934297" cy="276999"/>
          </a:xfrm>
          <a:prstGeom prst="rect">
            <a:avLst/>
          </a:prstGeom>
          <a:noFill/>
        </p:spPr>
        <p:txBody>
          <a:bodyPr wrap="square">
            <a:spAutoFit/>
          </a:bodyPr>
          <a:lstStyle/>
          <a:p>
            <a:r>
              <a:rPr lang="en-US" altLang="zh-CN" dirty="0"/>
              <a:t>STA’s view</a:t>
            </a:r>
            <a:r>
              <a:rPr lang="zh-CN" altLang="en-US" dirty="0"/>
              <a:t>：</a:t>
            </a:r>
          </a:p>
        </p:txBody>
      </p:sp>
      <p:sp>
        <p:nvSpPr>
          <p:cNvPr id="22" name="矩形 21">
            <a:extLst>
              <a:ext uri="{FF2B5EF4-FFF2-40B4-BE49-F238E27FC236}">
                <a16:creationId xmlns:a16="http://schemas.microsoft.com/office/drawing/2014/main" id="{DE587949-A77C-4B74-A167-13B600F9676B}"/>
              </a:ext>
            </a:extLst>
          </p:cNvPr>
          <p:cNvSpPr/>
          <p:nvPr/>
        </p:nvSpPr>
        <p:spPr bwMode="auto">
          <a:xfrm>
            <a:off x="695329" y="4767794"/>
            <a:ext cx="7848596" cy="1181077"/>
          </a:xfrm>
          <a:prstGeom prst="rect">
            <a:avLst/>
          </a:prstGeom>
          <a:noFill/>
          <a:ln w="12700" cap="flat" cmpd="sng" algn="ctr">
            <a:solidFill>
              <a:schemeClr val="bg1">
                <a:lumMod val="50000"/>
              </a:schemeClr>
            </a:solidFill>
            <a:prstDash val="lg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24" name="文本框 23">
            <a:extLst>
              <a:ext uri="{FF2B5EF4-FFF2-40B4-BE49-F238E27FC236}">
                <a16:creationId xmlns:a16="http://schemas.microsoft.com/office/drawing/2014/main" id="{F401FF04-9DCC-442A-BB88-F940FC3D9FB2}"/>
              </a:ext>
            </a:extLst>
          </p:cNvPr>
          <p:cNvSpPr txBox="1"/>
          <p:nvPr/>
        </p:nvSpPr>
        <p:spPr>
          <a:xfrm>
            <a:off x="665903" y="5153795"/>
            <a:ext cx="934297" cy="276999"/>
          </a:xfrm>
          <a:prstGeom prst="rect">
            <a:avLst/>
          </a:prstGeom>
          <a:noFill/>
        </p:spPr>
        <p:txBody>
          <a:bodyPr wrap="square">
            <a:spAutoFit/>
          </a:bodyPr>
          <a:lstStyle/>
          <a:p>
            <a:r>
              <a:rPr lang="en-US" altLang="zh-CN" dirty="0"/>
              <a:t>AP’s view:</a:t>
            </a:r>
            <a:endParaRPr lang="zh-CN" altLang="en-US" dirty="0"/>
          </a:p>
        </p:txBody>
      </p:sp>
      <p:sp>
        <p:nvSpPr>
          <p:cNvPr id="12" name="任意多边形 11"/>
          <p:cNvSpPr/>
          <p:nvPr/>
        </p:nvSpPr>
        <p:spPr bwMode="auto">
          <a:xfrm>
            <a:off x="3789859" y="3764299"/>
            <a:ext cx="487398" cy="667890"/>
          </a:xfrm>
          <a:custGeom>
            <a:avLst/>
            <a:gdLst>
              <a:gd name="connsiteX0" fmla="*/ 0 w 410198"/>
              <a:gd name="connsiteY0" fmla="*/ 632388 h 632388"/>
              <a:gd name="connsiteX1" fmla="*/ 230736 w 410198"/>
              <a:gd name="connsiteY1" fmla="*/ 153824 h 632388"/>
              <a:gd name="connsiteX2" fmla="*/ 410198 w 410198"/>
              <a:gd name="connsiteY2" fmla="*/ 0 h 632388"/>
            </a:gdLst>
            <a:ahLst/>
            <a:cxnLst>
              <a:cxn ang="0">
                <a:pos x="connsiteX0" y="connsiteY0"/>
              </a:cxn>
              <a:cxn ang="0">
                <a:pos x="connsiteX1" y="connsiteY1"/>
              </a:cxn>
              <a:cxn ang="0">
                <a:pos x="connsiteX2" y="connsiteY2"/>
              </a:cxn>
            </a:cxnLst>
            <a:rect l="l" t="t" r="r" b="b"/>
            <a:pathLst>
              <a:path w="410198" h="632388">
                <a:moveTo>
                  <a:pt x="0" y="632388"/>
                </a:moveTo>
                <a:cubicBezTo>
                  <a:pt x="81185" y="445805"/>
                  <a:pt x="162370" y="259222"/>
                  <a:pt x="230736" y="153824"/>
                </a:cubicBezTo>
                <a:cubicBezTo>
                  <a:pt x="299102" y="48426"/>
                  <a:pt x="354650" y="24213"/>
                  <a:pt x="410198" y="0"/>
                </a:cubicBezTo>
              </a:path>
            </a:pathLst>
          </a:custGeom>
          <a:noFill/>
          <a:ln w="12700" cap="flat" cmpd="sng" algn="ctr">
            <a:solidFill>
              <a:schemeClr val="tx1"/>
            </a:solidFill>
            <a:prstDash val="solid"/>
            <a:round/>
            <a:headEnd type="none" w="med" len="med"/>
            <a:tailEnd type="arrow"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831058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Is</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the</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risk</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significant or trivial?</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 Disassociation probability</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685800" y="2133600"/>
                <a:ext cx="7764566" cy="2743200"/>
              </a:xfrm>
            </p:spPr>
            <p:txBody>
              <a:bodyPr/>
              <a:lstStyle/>
              <a:p>
                <a:r>
                  <a:rPr lang="en-US" altLang="zh-CN" dirty="0"/>
                  <a:t>Typically, STA considers it loses its connection with AP, when misses 3~20 beacons.</a:t>
                </a:r>
              </a:p>
              <a:p>
                <a:r>
                  <a:rPr lang="en-US" altLang="zh-CN" dirty="0"/>
                  <a:t>Assume STA has </a:t>
                </a:r>
                <a:r>
                  <a:rPr lang="el-GR" altLang="zh-CN" dirty="0"/>
                  <a:t>α </a:t>
                </a:r>
                <a:r>
                  <a:rPr lang="en-US" altLang="zh-CN" dirty="0"/>
                  <a:t>(50%) channel of unsynchronized NPCA channel switching, probability of STA’s missing of consecutive K </a:t>
                </a:r>
                <a:r>
                  <a:rPr lang="zh-CN" altLang="en-US" dirty="0"/>
                  <a:t>（</a:t>
                </a:r>
                <a:r>
                  <a:rPr lang="en-US" altLang="zh-CN" dirty="0"/>
                  <a:t>=10</a:t>
                </a:r>
                <a:r>
                  <a:rPr lang="zh-CN" altLang="en-US" dirty="0"/>
                  <a:t>）</a:t>
                </a:r>
                <a:r>
                  <a:rPr lang="en-US" altLang="zh-CN" dirty="0"/>
                  <a:t> beacons is </a:t>
                </a:r>
                <a14:m>
                  <m:oMath xmlns:m="http://schemas.openxmlformats.org/officeDocument/2006/math">
                    <m:r>
                      <m:rPr>
                        <m:sty m:val="p"/>
                      </m:rPr>
                      <a:rPr lang="en-US" altLang="zh-CN" i="1" dirty="0">
                        <a:latin typeface="Cambria Math" panose="02040503050406030204" pitchFamily="18" charset="0"/>
                      </a:rPr>
                      <m:t>P</m:t>
                    </m:r>
                    <m:r>
                      <a:rPr lang="en-US" altLang="zh-CN" i="1">
                        <a:latin typeface="Cambria Math" panose="02040503050406030204" pitchFamily="18" charset="0"/>
                      </a:rPr>
                      <m:t>=</m:t>
                    </m:r>
                    <m:sSup>
                      <m:sSupPr>
                        <m:ctrlPr>
                          <a:rPr lang="en-US" altLang="zh-CN" i="1">
                            <a:latin typeface="Cambria Math" panose="02040503050406030204" pitchFamily="18" charset="0"/>
                          </a:rPr>
                        </m:ctrlPr>
                      </m:sSupPr>
                      <m:e>
                        <m:r>
                          <m:rPr>
                            <m:nor/>
                          </m:rPr>
                          <a:rPr lang="el-GR" altLang="zh-CN" dirty="0"/>
                          <m:t>α</m:t>
                        </m:r>
                      </m:e>
                      <m:sup>
                        <m:r>
                          <a:rPr lang="en-US" altLang="zh-CN" i="1">
                            <a:latin typeface="Cambria Math" panose="02040503050406030204" pitchFamily="18" charset="0"/>
                          </a:rPr>
                          <m:t>𝑲</m:t>
                        </m:r>
                      </m:sup>
                    </m:sSup>
                    <m:r>
                      <a:rPr lang="en-US" altLang="zh-CN" i="1">
                        <a:latin typeface="Cambria Math" panose="02040503050406030204" pitchFamily="18" charset="0"/>
                      </a:rPr>
                      <m:t>=</m:t>
                    </m:r>
                    <m:r>
                      <m:rPr>
                        <m:nor/>
                      </m:rPr>
                      <a:rPr lang="en-US" altLang="zh-CN" b="0"/>
                      <m:t>0.00097</m:t>
                    </m:r>
                  </m:oMath>
                </a14:m>
                <a:r>
                  <a:rPr lang="en-US" altLang="zh-CN" dirty="0"/>
                  <a:t>.</a:t>
                </a:r>
              </a:p>
              <a:p>
                <a:r>
                  <a:rPr lang="en-US" altLang="zh-CN" dirty="0"/>
                  <a:t>3hr duration has </a:t>
                </a:r>
                <a:r>
                  <a:rPr lang="en-US" altLang="zh-CN" b="0" dirty="0"/>
                  <a:t>10800 pieces of such 10-beacon intervals</a:t>
                </a:r>
                <a:r>
                  <a:rPr lang="en-US" altLang="zh-CN" dirty="0"/>
                  <a:t>. So, in conservative estimation, STA disassociation happens with high probability: </a:t>
                </a:r>
                <a:r>
                  <a:rPr lang="en-US" altLang="zh-CN" dirty="0" err="1"/>
                  <a:t>P_disassociate</a:t>
                </a:r>
                <a:r>
                  <a:rPr lang="en-US" altLang="zh-CN" dirty="0"/>
                  <a:t>=1-(1-0.00097)^3000&gt;</a:t>
                </a:r>
                <a:r>
                  <a:rPr lang="en-US" altLang="zh-CN" b="0" dirty="0"/>
                  <a:t>0.99997.</a:t>
                </a:r>
                <a:endParaRPr lang="en-US" altLang="zh-CN" dirty="0"/>
              </a:p>
              <a:p>
                <a:endParaRPr lang="en-US" altLang="zh-CN" dirty="0"/>
              </a:p>
              <a:p>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685800" y="2133600"/>
                <a:ext cx="7764566" cy="2743200"/>
              </a:xfrm>
              <a:blipFill rotWithShape="0">
                <a:blip r:embed="rId2"/>
                <a:stretch>
                  <a:fillRect l="-1100" t="-1778" r="-943" b="-34000"/>
                </a:stretch>
              </a:blipFill>
            </p:spPr>
            <p:txBody>
              <a:bodyPr/>
              <a:lstStyle/>
              <a:p>
                <a:r>
                  <a:rPr lang="zh-CN" altLang="en-US">
                    <a:noFill/>
                  </a:rPr>
                  <a:t> </a:t>
                </a:r>
              </a:p>
            </p:txBody>
          </p:sp>
        </mc:Fallback>
      </mc:AlternateContent>
      <p:sp>
        <p:nvSpPr>
          <p:cNvPr id="4" name="页脚占位符 3"/>
          <p:cNvSpPr>
            <a:spLocks noGrp="1"/>
          </p:cNvSpPr>
          <p:nvPr>
            <p:ph type="ftr" sz="quarter" idx="11"/>
          </p:nvPr>
        </p:nvSpPr>
        <p:spPr/>
        <p:txBody>
          <a:bodyPr/>
          <a:lstStyle/>
          <a:p>
            <a:pPr>
              <a:defRPr/>
            </a:pPr>
            <a:r>
              <a:rPr lang="en-US" altLang="ko-KR"/>
              <a:t>Yanchun Li (</a:t>
            </a:r>
            <a:r>
              <a:rPr lang="en-US" altLang="zh-CN"/>
              <a:t>Huawei</a:t>
            </a:r>
            <a:r>
              <a:rPr lang="en-US" altLang="ko-KR"/>
              <a:t>)</a:t>
            </a:r>
            <a:endParaRPr lang="en-US" altLang="ko-KR" dirty="0"/>
          </a:p>
        </p:txBody>
      </p:sp>
      <p:sp>
        <p:nvSpPr>
          <p:cNvPr id="5" name="灯片编号占位符 4"/>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193754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Candidate solutions</a:t>
            </a:r>
            <a:endParaRPr lang="zh-CN" altLang="en-US" dirty="0"/>
          </a:p>
        </p:txBody>
      </p:sp>
      <p:sp>
        <p:nvSpPr>
          <p:cNvPr id="3" name="内容占位符 2"/>
          <p:cNvSpPr>
            <a:spLocks noGrp="1"/>
          </p:cNvSpPr>
          <p:nvPr>
            <p:ph idx="1"/>
          </p:nvPr>
        </p:nvSpPr>
        <p:spPr>
          <a:xfrm>
            <a:off x="685800" y="1752600"/>
            <a:ext cx="7772400" cy="4114800"/>
          </a:xfrm>
        </p:spPr>
        <p:txBody>
          <a:bodyPr/>
          <a:lstStyle/>
          <a:p>
            <a:r>
              <a:rPr lang="en-US" altLang="zh-CN" sz="1800" dirty="0"/>
              <a:t>Option 1: Robust NPCA schemes with explicit or implicit AP triggering [1-3]</a:t>
            </a:r>
          </a:p>
          <a:p>
            <a:pPr lvl="1"/>
            <a:r>
              <a:rPr lang="en-US" altLang="zh-CN" sz="1400" dirty="0"/>
              <a:t>Define a NPCA mode which includes AP triggered NPCA channel switching. </a:t>
            </a:r>
          </a:p>
          <a:p>
            <a:pPr lvl="1"/>
            <a:r>
              <a:rPr lang="en-US" altLang="zh-CN" sz="1400" dirty="0"/>
              <a:t>An explicit signaling frame which lets</a:t>
            </a:r>
            <a:r>
              <a:rPr lang="zh-CN" altLang="en-US" sz="1400" dirty="0"/>
              <a:t> </a:t>
            </a:r>
            <a:r>
              <a:rPr lang="en-US" altLang="zh-CN" sz="1400" dirty="0"/>
              <a:t>STAs to switch to NPCA primary channel</a:t>
            </a:r>
          </a:p>
          <a:p>
            <a:pPr lvl="1"/>
            <a:r>
              <a:rPr lang="en-US" altLang="zh-CN" sz="1400" dirty="0"/>
              <a:t>An implicit signaling (absent of an expect frame from AP) which lets</a:t>
            </a:r>
            <a:r>
              <a:rPr lang="zh-CN" altLang="en-US" sz="1400" dirty="0"/>
              <a:t> </a:t>
            </a:r>
            <a:r>
              <a:rPr lang="en-US" altLang="zh-CN" sz="1400" dirty="0"/>
              <a:t>STAs to switch to NPCA primary channel</a:t>
            </a:r>
          </a:p>
          <a:p>
            <a:r>
              <a:rPr lang="en-US" altLang="zh-CN" sz="1800" dirty="0"/>
              <a:t>Option 2: Truncate NPCA TXOP/transmission before TBTT.</a:t>
            </a:r>
          </a:p>
          <a:p>
            <a:r>
              <a:rPr lang="en-US" altLang="zh-CN" sz="1800" dirty="0"/>
              <a:t>Option 3: Disable NPCA at TXOP limit time ahead of TBTT.</a:t>
            </a:r>
            <a:endParaRPr lang="zh-CN" altLang="en-US" sz="1800" dirty="0"/>
          </a:p>
        </p:txBody>
      </p:sp>
      <p:sp>
        <p:nvSpPr>
          <p:cNvPr id="4" name="页脚占位符 3"/>
          <p:cNvSpPr>
            <a:spLocks noGrp="1"/>
          </p:cNvSpPr>
          <p:nvPr>
            <p:ph type="ftr" sz="quarter" idx="11"/>
          </p:nvPr>
        </p:nvSpPr>
        <p:spPr/>
        <p:txBody>
          <a:bodyPr/>
          <a:lstStyle/>
          <a:p>
            <a:pPr>
              <a:defRPr/>
            </a:pPr>
            <a:r>
              <a:rPr lang="en-US" altLang="ko-KR"/>
              <a:t>Yanchun Li (</a:t>
            </a:r>
            <a:r>
              <a:rPr lang="en-US" altLang="zh-CN"/>
              <a:t>Huawei</a:t>
            </a:r>
            <a:r>
              <a:rPr lang="en-US" altLang="ko-KR"/>
              <a:t>)</a:t>
            </a:r>
            <a:endParaRPr lang="en-US" altLang="ko-KR" dirty="0"/>
          </a:p>
        </p:txBody>
      </p:sp>
      <p:sp>
        <p:nvSpPr>
          <p:cNvPr id="5" name="灯片编号占位符 4"/>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Tree>
    <p:extLst>
      <p:ext uri="{BB962C8B-B14F-4D97-AF65-F5344CB8AC3E}">
        <p14:creationId xmlns:p14="http://schemas.microsoft.com/office/powerpoint/2010/main" val="1503996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7858125" cy="4114800"/>
          </a:xfrm>
        </p:spPr>
        <p:txBody>
          <a:bodyPr/>
          <a:lstStyle/>
          <a:p>
            <a:pPr>
              <a:buFont typeface="Wingdings" panose="05000000000000000000" pitchFamily="2" charset="2"/>
              <a:buChar char="p"/>
              <a:tabLst>
                <a:tab pos="360363" algn="l"/>
              </a:tabLst>
            </a:pPr>
            <a:r>
              <a:rPr lang="en-US" altLang="zh-CN" sz="2000" dirty="0"/>
              <a:t>This contribution discussed </a:t>
            </a:r>
            <a:r>
              <a:rPr lang="en-US" altLang="zh-CN" sz="2000" dirty="0">
                <a:latin typeface="Arial" panose="020B0604020202020204" pitchFamily="34" charset="0"/>
                <a:cs typeface="Arial" panose="020B0604020202020204" pitchFamily="34" charset="0"/>
              </a:rPr>
              <a:t>disassociation risk in NPCA operations</a:t>
            </a:r>
            <a:r>
              <a:rPr lang="en-US" altLang="zh-CN" sz="2000" dirty="0"/>
              <a:t>.</a:t>
            </a:r>
          </a:p>
          <a:p>
            <a:pPr lvl="1">
              <a:buFont typeface="Wingdings" panose="05000000000000000000" pitchFamily="2" charset="2"/>
              <a:buChar char="Ø"/>
            </a:pPr>
            <a:r>
              <a:rPr lang="en-US" altLang="zh-CN" sz="1600" dirty="0"/>
              <a:t>Unsynchronized NPCA channel switching leads to high dissociation probability.</a:t>
            </a:r>
          </a:p>
          <a:p>
            <a:pPr lvl="1">
              <a:buFont typeface="Wingdings" panose="05000000000000000000" pitchFamily="2" charset="2"/>
              <a:buChar char="Ø"/>
            </a:pPr>
            <a:r>
              <a:rPr lang="en-US" altLang="zh-CN" sz="1600" b="0" dirty="0"/>
              <a:t>It puts ultra-high reliable operation of 11bn in risk</a:t>
            </a:r>
          </a:p>
          <a:p>
            <a:pPr>
              <a:buFont typeface="Wingdings" panose="05000000000000000000" pitchFamily="2" charset="2"/>
              <a:buChar char="p"/>
            </a:pPr>
            <a:r>
              <a:rPr lang="en-US" altLang="zh-CN" sz="2000" b="0" dirty="0"/>
              <a:t>Further improvement of NPCA scheme is needed:</a:t>
            </a:r>
          </a:p>
          <a:p>
            <a:pPr lvl="1">
              <a:buFont typeface="Wingdings" panose="05000000000000000000" pitchFamily="2" charset="2"/>
              <a:buChar char="p"/>
            </a:pPr>
            <a:r>
              <a:rPr lang="en-US" altLang="zh-CN" sz="1600" dirty="0"/>
              <a:t>Robust NPCA scheme proposed in contributions[1-3]</a:t>
            </a:r>
          </a:p>
          <a:p>
            <a:pPr lvl="1">
              <a:buFont typeface="Wingdings" panose="05000000000000000000" pitchFamily="2" charset="2"/>
              <a:buChar char="p"/>
            </a:pPr>
            <a:r>
              <a:rPr lang="en-US" altLang="zh-CN" sz="1600" dirty="0"/>
              <a:t>Disable NPCA around TBTT time.</a:t>
            </a:r>
            <a:endParaRPr lang="en-US" altLang="zh-CN" sz="1600" b="0" dirty="0"/>
          </a:p>
          <a:p>
            <a:endParaRPr lang="en-US" altLang="zh-CN" sz="2000" b="0" kern="1200" dirty="0">
              <a:solidFill>
                <a:schemeClr val="tx2"/>
              </a:solidFill>
            </a:endParaRPr>
          </a:p>
          <a:p>
            <a:endParaRPr lang="en-US" altLang="zh-CN" sz="2000" b="0" kern="1200" dirty="0">
              <a:solidFill>
                <a:schemeClr val="tx2"/>
              </a:solidFill>
            </a:endParaRPr>
          </a:p>
          <a:p>
            <a:endParaRPr lang="zh-CN" altLang="en-US" sz="2000" b="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t>Yanchun Li (</a:t>
            </a:r>
            <a:r>
              <a:rPr lang="en-US" altLang="zh-CN"/>
              <a:t>Huawei</a:t>
            </a:r>
            <a:r>
              <a:rPr lang="en-US" altLang="ko-KR"/>
              <a:t>)</a:t>
            </a:r>
            <a:endParaRPr lang="en-US" altLang="ko-KR"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References</a:t>
            </a:r>
          </a:p>
        </p:txBody>
      </p:sp>
      <p:sp>
        <p:nvSpPr>
          <p:cNvPr id="3" name="Content Placeholder 2"/>
          <p:cNvSpPr>
            <a:spLocks noGrp="1"/>
          </p:cNvSpPr>
          <p:nvPr>
            <p:ph idx="1"/>
          </p:nvPr>
        </p:nvSpPr>
        <p:spPr>
          <a:xfrm>
            <a:off x="609600" y="1371600"/>
            <a:ext cx="8305800" cy="4267201"/>
          </a:xfrm>
        </p:spPr>
        <p:txBody>
          <a:bodyPr>
            <a:noAutofit/>
          </a:bodyPr>
          <a:lstStyle/>
          <a:p>
            <a:pPr marL="0" indent="0">
              <a:buNone/>
            </a:pPr>
            <a:r>
              <a:rPr lang="en-US" altLang="zh-CN" sz="1600" b="0" dirty="0"/>
              <a:t>[1] </a:t>
            </a:r>
            <a:r>
              <a:rPr lang="en-US" altLang="zh-CN" sz="1600" b="0" dirty="0">
                <a:hlinkClick r:id="rId2"/>
              </a:rPr>
              <a:t>https://mentor.ieee.org/802.11/dcn/24/11-24-2110-00-00bn-impact-of-hidden-nodes-on-npca-performance.pptx</a:t>
            </a:r>
            <a:endParaRPr lang="en-US" altLang="zh-CN" sz="1600" b="0" dirty="0"/>
          </a:p>
          <a:p>
            <a:pPr marL="0" indent="0">
              <a:buNone/>
            </a:pPr>
            <a:r>
              <a:rPr lang="en-US" altLang="zh-CN" sz="1600" b="0" dirty="0"/>
              <a:t>[2] </a:t>
            </a:r>
            <a:r>
              <a:rPr lang="en-US" altLang="zh-CN" sz="1600" b="0" dirty="0">
                <a:hlinkClick r:id="rId3"/>
              </a:rPr>
              <a:t>https://mentor.ieee.org/802.11/dcn/24/11-24-1435-01-00bn-uhr-multi-channel-access.pptx</a:t>
            </a:r>
            <a:endParaRPr lang="en-US" altLang="zh-CN" sz="1600" b="0" dirty="0"/>
          </a:p>
          <a:p>
            <a:pPr marL="0" indent="0">
              <a:buNone/>
            </a:pPr>
            <a:r>
              <a:rPr lang="en-US" altLang="zh-CN" sz="1600" b="0" dirty="0"/>
              <a:t>[3] </a:t>
            </a:r>
            <a:r>
              <a:rPr lang="en-US" altLang="zh-CN" sz="1600" b="0" dirty="0">
                <a:hlinkClick r:id="rId4"/>
              </a:rPr>
              <a:t>https://mentor.ieee.org/802.11/dcn/24/11-24-0318-00-00bn-robust-secondary-channel-access.pptx</a:t>
            </a:r>
            <a:endParaRPr lang="en-US" altLang="zh-CN" sz="1600" b="0" dirty="0"/>
          </a:p>
          <a:p>
            <a:pPr marL="0" indent="0">
              <a:buNone/>
            </a:pPr>
            <a:endParaRPr lang="en-US" altLang="zh-CN" sz="1600"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
        <p:nvSpPr>
          <p:cNvPr id="6" name="文本框 5"/>
          <p:cNvSpPr txBox="1"/>
          <p:nvPr/>
        </p:nvSpPr>
        <p:spPr>
          <a:xfrm>
            <a:off x="7174230" y="6475730"/>
            <a:ext cx="1522212" cy="276999"/>
          </a:xfrm>
          <a:prstGeom prst="rect">
            <a:avLst/>
          </a:prstGeom>
          <a:noFill/>
        </p:spPr>
        <p:txBody>
          <a:bodyPr wrap="none" rtlCol="0" anchor="t">
            <a:spAutoFit/>
          </a:bodyPr>
          <a:lstStyle/>
          <a:p>
            <a:pPr>
              <a:defRPr/>
            </a:pPr>
            <a:r>
              <a:rPr lang="en-US" altLang="ko-KR"/>
              <a:t>Yanchun Li (</a:t>
            </a:r>
            <a:r>
              <a:rPr lang="en-US" altLang="zh-CN"/>
              <a:t>Huawei</a:t>
            </a:r>
            <a:r>
              <a:rPr lang="en-US" altLang="ko-KR"/>
              <a:t>)</a:t>
            </a:r>
            <a:endParaRPr lang="en-US" altLang="ko-KR"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34593</TotalTime>
  <Words>704</Words>
  <Application>Microsoft Office PowerPoint</Application>
  <PresentationFormat>全屏显示(4:3)</PresentationFormat>
  <Paragraphs>111</Paragraphs>
  <Slides>10</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10</vt:i4>
      </vt:variant>
    </vt:vector>
  </HeadingPairs>
  <TitlesOfParts>
    <vt:vector size="16" baseType="lpstr">
      <vt:lpstr>Arial</vt:lpstr>
      <vt:lpstr>Calibri</vt:lpstr>
      <vt:lpstr>Cambria Math</vt:lpstr>
      <vt:lpstr>Times New Roman</vt:lpstr>
      <vt:lpstr>Wingdings</vt:lpstr>
      <vt:lpstr>802-11-Submission</vt:lpstr>
      <vt:lpstr>Disassociation Risk in NPCA Operations</vt:lpstr>
      <vt:lpstr>Introduction</vt:lpstr>
      <vt:lpstr>Recap: Issue in NPCA </vt:lpstr>
      <vt:lpstr>NPCA and TBTT</vt:lpstr>
      <vt:lpstr>Missing of Beacon Reception</vt:lpstr>
      <vt:lpstr>Is the risk significant or trivial? - Disassociation probability</vt:lpstr>
      <vt:lpstr>Candidate solutions</vt:lpstr>
      <vt:lpstr>Summary</vt:lpstr>
      <vt:lpstr>References</vt:lpstr>
      <vt:lpstr>SP</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Liyanchun (CTL)</cp:lastModifiedBy>
  <cp:revision>3881</cp:revision>
  <cp:lastPrinted>2014-11-04T15:04:00Z</cp:lastPrinted>
  <dcterms:created xsi:type="dcterms:W3CDTF">2007-04-17T18:10:00Z</dcterms:created>
  <dcterms:modified xsi:type="dcterms:W3CDTF">2025-07-23T08:07:50Z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NewReviewCycle">
    <vt:lpwstr/>
  </property>
  <property fmtid="{D5CDD505-2E9C-101B-9397-08002B2CF9AE}" pid="27" name="KSOProductBuildVer">
    <vt:lpwstr>2052-10.1.0.6395</vt:lpwstr>
  </property>
  <property fmtid="{D5CDD505-2E9C-101B-9397-08002B2CF9AE}" pid="28" name="_readonly">
    <vt:lpwstr/>
  </property>
  <property fmtid="{D5CDD505-2E9C-101B-9397-08002B2CF9AE}" pid="29" name="_change">
    <vt:lpwstr/>
  </property>
  <property fmtid="{D5CDD505-2E9C-101B-9397-08002B2CF9AE}" pid="30" name="_full-control">
    <vt:lpwstr/>
  </property>
  <property fmtid="{D5CDD505-2E9C-101B-9397-08002B2CF9AE}" pid="31" name="sflag">
    <vt:lpwstr>1735523291</vt:lpwstr>
  </property>
</Properties>
</file>