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833" r:id="rId3"/>
    <p:sldId id="1411" r:id="rId4"/>
    <p:sldId id="1413" r:id="rId5"/>
    <p:sldId id="1414" r:id="rId6"/>
    <p:sldId id="1416" r:id="rId7"/>
    <p:sldId id="1415" r:id="rId8"/>
    <p:sldId id="1417" r:id="rId9"/>
    <p:sldId id="1419" r:id="rId10"/>
    <p:sldId id="1409" r:id="rId11"/>
    <p:sldId id="840" r:id="rId12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FF"/>
    <a:srgbClr val="A50021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5034" autoAdjust="0"/>
  </p:normalViewPr>
  <p:slideViewPr>
    <p:cSldViewPr>
      <p:cViewPr varScale="1">
        <p:scale>
          <a:sx n="79" d="100"/>
          <a:sy n="79" d="100"/>
        </p:scale>
        <p:origin x="11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Jun 2021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/>
              <a:t>Jun 2021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838200"/>
          </a:xfrm>
        </p:spPr>
        <p:txBody>
          <a:bodyPr/>
          <a:lstStyle/>
          <a:p>
            <a:r>
              <a:rPr lang="en-US" altLang="zh-CN" sz="2800" dirty="0"/>
              <a:t>Hybrid OFDM MC-CDMA for IEEE 802.11</a:t>
            </a:r>
            <a:endParaRPr lang="en-US" altLang="ko-KR" sz="1800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</a:t>
            </a:r>
            <a:r>
              <a:rPr lang="en-US" altLang="ko-KR" sz="2000">
                <a:ea typeface="Gulim" panose="020B0600000101010101" pitchFamily="34" charset="-127"/>
              </a:rPr>
              <a:t>:</a:t>
            </a:r>
            <a:r>
              <a:rPr lang="en-US" altLang="ko-KR" sz="2000" b="0">
                <a:ea typeface="Gulim" panose="020B0600000101010101" pitchFamily="34" charset="-127"/>
              </a:rPr>
              <a:t> 2025-07-28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96783"/>
              </p:ext>
            </p:extLst>
          </p:nvPr>
        </p:nvGraphicFramePr>
        <p:xfrm>
          <a:off x="657828" y="2920819"/>
          <a:ext cx="8028972" cy="260219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6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Abdalla Hussein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abdalla.hussein</a:t>
                      </a: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Magd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 Hasabelnaby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86658" y="650589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807E319-2C10-499C-9671-ED293BAE5898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B8D7558-0C9F-4687-BB70-E5A87D1A373C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Summary</a:t>
            </a:r>
            <a:endParaRPr lang="zh-CN" altLang="en-US" sz="2800" dirty="0"/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457200" y="1447006"/>
            <a:ext cx="7924800" cy="4267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b="0" kern="0" dirty="0">
                <a:latin typeface="+mj-lt"/>
              </a:rPr>
              <a:t>In this contribution, we propose a </a:t>
            </a:r>
            <a:r>
              <a:rPr kumimoji="0" lang="en-US" altLang="zh-CN" sz="2000" kern="0" dirty="0">
                <a:latin typeface="+mj-lt"/>
              </a:rPr>
              <a:t>hybrid OFDM /MC-CDMA </a:t>
            </a:r>
            <a:r>
              <a:rPr kumimoji="0" lang="en-US" altLang="zh-CN" sz="2000" b="0" kern="0" dirty="0">
                <a:latin typeface="+mj-lt"/>
              </a:rPr>
              <a:t>as a new mode for ELC </a:t>
            </a:r>
            <a:r>
              <a:rPr kumimoji="0" lang="en-US" altLang="zh-CN" sz="2000" b="0" kern="0" dirty="0" err="1">
                <a:latin typeface="+mj-lt"/>
              </a:rPr>
              <a:t>PHYs.</a:t>
            </a:r>
            <a:r>
              <a:rPr kumimoji="0" lang="en-US" altLang="zh-CN" sz="2000" b="0" kern="0" dirty="0">
                <a:latin typeface="+mj-lt"/>
              </a:rPr>
              <a:t> </a:t>
            </a:r>
          </a:p>
          <a:p>
            <a:pPr latinLnBrk="0">
              <a:buFontTx/>
              <a:buChar char="-"/>
            </a:pPr>
            <a:r>
              <a:rPr kumimoji="0" lang="en-US" altLang="zh-CN" sz="2000" b="0" kern="0" dirty="0">
                <a:latin typeface="+mj-lt"/>
              </a:rPr>
              <a:t>This approach enables improved channel usage, PAPR reduction, and configurable complexity-performance tradeoffs adaptable to different deployment scenarios. 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943AEFB-D6CF-4677-A6A8-A405A7BB510E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835F684-29CF-4FBC-A8E5-69BF42C143C4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4692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778A4658-955D-40AE-8F88-5B5061FA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15BF97F-22F0-4580-9102-4DDD4F04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US" altLang="zh-CN" sz="2800" dirty="0"/>
              <a:t>References </a:t>
            </a:r>
            <a:endParaRPr lang="zh-CN" altLang="en-US" sz="2800" dirty="0"/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8F33D322-274F-4DB4-8F15-4E08320C9E27}"/>
              </a:ext>
            </a:extLst>
          </p:cNvPr>
          <p:cNvSpPr txBox="1">
            <a:spLocks/>
          </p:cNvSpPr>
          <p:nvPr/>
        </p:nvSpPr>
        <p:spPr bwMode="auto">
          <a:xfrm>
            <a:off x="152399" y="1524000"/>
            <a:ext cx="8991601" cy="472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Tx/>
              <a:buChar char="-"/>
            </a:pPr>
            <a:r>
              <a:rPr kumimoji="0" lang="en-US" altLang="zh-CN" sz="2000" kern="0" dirty="0"/>
              <a:t>[1] IEEE 11-25/185r2, Draft P802.11br PAR.</a:t>
            </a:r>
          </a:p>
          <a:p>
            <a:pPr latinLnBrk="0">
              <a:buFontTx/>
              <a:buChar char="-"/>
            </a:pPr>
            <a:r>
              <a:rPr kumimoji="0" lang="en-US" altLang="zh-CN" sz="2000" kern="0" dirty="0"/>
              <a:t>[2] IEEE 802.11-18/1582r4 IEEE 802.11bb Reference Channel Models for Indoor Environments</a:t>
            </a:r>
          </a:p>
          <a:p>
            <a:pPr marL="0" indent="0" latinLnBrk="0">
              <a:buNone/>
            </a:pPr>
            <a:endParaRPr kumimoji="0" lang="en-US" altLang="zh-CN" sz="2000" kern="0" dirty="0"/>
          </a:p>
          <a:p>
            <a:pPr latinLnBrk="0">
              <a:buFontTx/>
              <a:buChar char="-"/>
            </a:pPr>
            <a:endParaRPr kumimoji="0" lang="en-US" altLang="zh-CN" sz="2000" kern="0" dirty="0"/>
          </a:p>
          <a:p>
            <a:pPr latinLnBrk="0">
              <a:buFontTx/>
              <a:buChar char="-"/>
            </a:pPr>
            <a:endParaRPr kumimoji="0" lang="en-US" altLang="zh-CN" sz="2000" kern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91B1108-6DD6-4DA3-A3CC-43C63D9F72A4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483DC42-7CD3-4F36-A3F7-2F3831622316}"/>
              </a:ext>
            </a:extLst>
          </p:cNvPr>
          <p:cNvSpPr txBox="1">
            <a:spLocks/>
          </p:cNvSpPr>
          <p:nvPr/>
        </p:nvSpPr>
        <p:spPr bwMode="auto">
          <a:xfrm>
            <a:off x="5638800" y="30970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096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CA" altLang="zh-CN" sz="2800" dirty="0"/>
              <a:t>Background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649" y="1219201"/>
            <a:ext cx="8843749" cy="2362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Among the main </a:t>
            </a:r>
            <a:r>
              <a:rPr lang="en-US" altLang="zh-CN" sz="2000" b="0" dirty="0" err="1">
                <a:latin typeface="+mj-lt"/>
              </a:rPr>
              <a:t>TGbr</a:t>
            </a:r>
            <a:r>
              <a:rPr lang="en-US" altLang="zh-CN" sz="2000" b="0" dirty="0">
                <a:latin typeface="+mj-lt"/>
              </a:rPr>
              <a:t> objectives [1] is to support to new channelization (wider bandwidth</a:t>
            </a:r>
            <a:r>
              <a:rPr lang="en-US" altLang="zh-CN" sz="2000" b="0" dirty="0"/>
              <a:t>) – 320 MHz or 640 MHz channels as well as PAPR reduction. </a:t>
            </a:r>
            <a:endParaRPr lang="en-US" altLang="zh-CN" sz="2000" b="0" dirty="0">
              <a:latin typeface="+mj-lt"/>
            </a:endParaRPr>
          </a:p>
          <a:p>
            <a:pPr>
              <a:buFontTx/>
              <a:buChar char="-"/>
            </a:pPr>
            <a:r>
              <a:rPr lang="en-US" altLang="zh-CN" sz="2000" b="0" dirty="0">
                <a:latin typeface="+mj-lt"/>
              </a:rPr>
              <a:t>Currently, the 802.11bb is based on DC-biased Optical OFDM (DCO-OFDM) [2].</a:t>
            </a:r>
          </a:p>
          <a:p>
            <a:pPr lvl="1">
              <a:buFontTx/>
              <a:buChar char="-"/>
            </a:pPr>
            <a:r>
              <a:rPr lang="en-US" altLang="zh-CN" dirty="0">
                <a:latin typeface="+mj-lt"/>
              </a:rPr>
              <a:t>This is achieved by </a:t>
            </a:r>
            <a:r>
              <a:rPr lang="en-US" altLang="zh-CN" i="1" dirty="0">
                <a:latin typeface="+mj-lt"/>
              </a:rPr>
              <a:t>optionally</a:t>
            </a:r>
            <a:r>
              <a:rPr lang="en-US" altLang="zh-CN" dirty="0">
                <a:latin typeface="+mj-lt"/>
              </a:rPr>
              <a:t>, first filtering the IF signal to ensure it’s real.</a:t>
            </a:r>
          </a:p>
          <a:p>
            <a:pPr lvl="1">
              <a:buFontTx/>
              <a:buChar char="-"/>
            </a:pPr>
            <a:r>
              <a:rPr lang="en-US" altLang="zh-CN" dirty="0">
                <a:latin typeface="+mj-lt"/>
              </a:rPr>
              <a:t>Then, adding a DC bias and clipping to ensure that the generated signal is unipolar. </a:t>
            </a:r>
            <a:endParaRPr lang="en-US" altLang="zh-CN" b="0" dirty="0">
              <a:latin typeface="+mj-lt"/>
            </a:endParaRPr>
          </a:p>
          <a:p>
            <a:pPr>
              <a:buFontTx/>
              <a:buChar char="-"/>
            </a:pPr>
            <a:endParaRPr lang="en-US" altLang="zh-CN" sz="2000" b="0" dirty="0">
              <a:latin typeface="+mj-lt"/>
            </a:endParaRPr>
          </a:p>
          <a:p>
            <a:pPr>
              <a:buFontTx/>
              <a:buChar char="-"/>
            </a:pPr>
            <a:endParaRPr lang="en-US" altLang="zh-CN" sz="2000" b="0" dirty="0">
              <a:latin typeface="+mj-lt"/>
            </a:endParaRPr>
          </a:p>
          <a:p>
            <a:pPr marL="0" indent="0">
              <a:buNone/>
            </a:pPr>
            <a:endParaRPr lang="en-CA" altLang="zh-CN" sz="20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F30A730-A566-4BC9-82B1-C308B923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C55F9A0-7874-42CA-B1EE-A73357565EC9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B6966EE-4F4F-48EF-946D-C00B74BFC392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atinLnBrk="0"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3104F8-CED3-45CB-93DC-324D30550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" y="4146856"/>
            <a:ext cx="8843749" cy="179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7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442" y="761999"/>
            <a:ext cx="9144000" cy="457201"/>
          </a:xfrm>
        </p:spPr>
        <p:txBody>
          <a:bodyPr/>
          <a:lstStyle/>
          <a:p>
            <a:r>
              <a:rPr lang="en-CA" altLang="zh-CN" sz="2800" dirty="0"/>
              <a:t>Problem Statement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199" y="1524000"/>
            <a:ext cx="8305801" cy="2209800"/>
          </a:xfrm>
        </p:spPr>
        <p:txBody>
          <a:bodyPr/>
          <a:lstStyle/>
          <a:p>
            <a:r>
              <a:rPr lang="en-US" altLang="zh-CN" sz="2000" b="0" dirty="0">
                <a:latin typeface="+mj-lt"/>
              </a:rPr>
              <a:t>Typical commercial LEDs have a low cut-off frequency in the range of 20-100 </a:t>
            </a:r>
            <a:r>
              <a:rPr lang="en-US" altLang="zh-CN" sz="2000" b="0" dirty="0" err="1">
                <a:latin typeface="+mj-lt"/>
              </a:rPr>
              <a:t>MHz.</a:t>
            </a:r>
            <a:r>
              <a:rPr lang="en-US" altLang="zh-CN" sz="2000" b="0" dirty="0">
                <a:latin typeface="+mj-lt"/>
              </a:rPr>
              <a:t> </a:t>
            </a:r>
            <a:endParaRPr lang="en-US" altLang="zh-CN" sz="1600" b="0" dirty="0">
              <a:latin typeface="+mj-lt"/>
            </a:endParaRPr>
          </a:p>
          <a:p>
            <a:r>
              <a:rPr lang="en-US" altLang="zh-CN" sz="2000" dirty="0">
                <a:latin typeface="+mj-lt"/>
              </a:rPr>
              <a:t>802.11bb </a:t>
            </a:r>
            <a:r>
              <a:rPr lang="en-US" altLang="zh-CN" sz="2000" b="0" dirty="0">
                <a:latin typeface="+mj-lt"/>
              </a:rPr>
              <a:t>does not provide a solution to utilize the remaining bandwidth</a:t>
            </a:r>
            <a:r>
              <a:rPr lang="en-US" altLang="zh-CN" sz="2000" dirty="0">
                <a:latin typeface="+mj-lt"/>
              </a:rPr>
              <a:t>. </a:t>
            </a:r>
          </a:p>
          <a:p>
            <a:r>
              <a:rPr lang="en-US" altLang="zh-CN" sz="2000" b="0" dirty="0">
                <a:latin typeface="+mj-lt"/>
              </a:rPr>
              <a:t>Several research works have shown that uniform bit-loading and power allocation is sub-optimal as it introduces ISI. </a:t>
            </a:r>
          </a:p>
          <a:p>
            <a:pPr>
              <a:buFontTx/>
              <a:buChar char="-"/>
            </a:pPr>
            <a:endParaRPr lang="en-US" altLang="zh-CN" sz="1200" b="0" dirty="0">
              <a:latin typeface="+mj-lt"/>
            </a:endParaRPr>
          </a:p>
          <a:p>
            <a:pPr>
              <a:buFontTx/>
              <a:buChar char="-"/>
            </a:pPr>
            <a:endParaRPr lang="en-US" altLang="zh-CN" sz="2000" b="0" dirty="0">
              <a:latin typeface="+mj-lt"/>
            </a:endParaRPr>
          </a:p>
          <a:p>
            <a:pPr marL="0" indent="0">
              <a:buNone/>
            </a:pPr>
            <a:endParaRPr lang="en-CA" altLang="zh-CN" sz="22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F30A730-A566-4BC9-82B1-C308B923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C55F9A0-7874-42CA-B1EE-A73357565EC9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B6966EE-4F4F-48EF-946D-C00B74BFC392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A27D03-AB1B-4955-B923-81CEC07D5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725708"/>
            <a:ext cx="5867702" cy="25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165E-2F0B-45CE-9C79-8C8BF8F2D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95109-84C4-4349-A348-6D6EE5FC2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231" y="1521239"/>
            <a:ext cx="8478711" cy="2765012"/>
          </a:xfrm>
        </p:spPr>
        <p:txBody>
          <a:bodyPr/>
          <a:lstStyle/>
          <a:p>
            <a:r>
              <a:rPr lang="en-US" b="0" dirty="0"/>
              <a:t>Adopt </a:t>
            </a:r>
            <a:r>
              <a:rPr lang="en-US" u="sng" dirty="0"/>
              <a:t>Multi-Carrier CDMA (MC-CDMA)</a:t>
            </a:r>
          </a:p>
          <a:p>
            <a:pPr lvl="1"/>
            <a:r>
              <a:rPr lang="en-US" dirty="0"/>
              <a:t>Instead of directly adopting the current 802.11 waveform, we propose adopting MC-CDMA. </a:t>
            </a:r>
          </a:p>
          <a:p>
            <a:pPr lvl="1"/>
            <a:r>
              <a:rPr lang="en-US" b="0" dirty="0"/>
              <a:t>This requires the addition of a </a:t>
            </a:r>
            <a:r>
              <a:rPr lang="en-US" b="0" i="1" dirty="0"/>
              <a:t>Direct Sequence Spreading</a:t>
            </a:r>
            <a:r>
              <a:rPr lang="en-US" b="0" dirty="0"/>
              <a:t> step prior to computing IFFT and generating the OFDM symbol. </a:t>
            </a:r>
          </a:p>
          <a:p>
            <a:r>
              <a:rPr lang="en-US" b="0" dirty="0"/>
              <a:t>This solution introduces additional robustness through diversity allowing the usage of more channel bandwidth.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30B72-758D-4134-A408-7752F576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4283E20-B506-4E5C-B4AB-D1923E324484}"/>
              </a:ext>
            </a:extLst>
          </p:cNvPr>
          <p:cNvGrpSpPr/>
          <p:nvPr/>
        </p:nvGrpSpPr>
        <p:grpSpPr>
          <a:xfrm>
            <a:off x="216231" y="4423534"/>
            <a:ext cx="8689548" cy="1566687"/>
            <a:chOff x="9441" y="4324350"/>
            <a:chExt cx="8689548" cy="1566687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6B9462D-A101-4279-9B19-58D52742BE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230"/>
            <a:stretch/>
          </p:blipFill>
          <p:spPr>
            <a:xfrm>
              <a:off x="9441" y="4324350"/>
              <a:ext cx="1372342" cy="1566687"/>
            </a:xfrm>
            <a:prstGeom prst="rect">
              <a:avLst/>
            </a:prstGeom>
          </p:spPr>
        </p:pic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6B0378F-F885-455F-8A9D-D45302BEE87C}"/>
                </a:ext>
              </a:extLst>
            </p:cNvPr>
            <p:cNvGrpSpPr/>
            <p:nvPr/>
          </p:nvGrpSpPr>
          <p:grpSpPr>
            <a:xfrm>
              <a:off x="1371887" y="4343400"/>
              <a:ext cx="7327102" cy="1547637"/>
              <a:chOff x="1371887" y="4343400"/>
              <a:chExt cx="7327102" cy="1547637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0E7B53C9-1D7D-4E90-AB84-2323BE139DC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094"/>
              <a:stretch/>
            </p:blipFill>
            <p:spPr>
              <a:xfrm>
                <a:off x="2450589" y="4343400"/>
                <a:ext cx="6248400" cy="1547637"/>
              </a:xfrm>
              <a:prstGeom prst="rect">
                <a:avLst/>
              </a:prstGeom>
            </p:spPr>
          </p:pic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72D110F2-649F-4634-92CB-20B53AFF70B9}"/>
                  </a:ext>
                </a:extLst>
              </p:cNvPr>
              <p:cNvGrpSpPr/>
              <p:nvPr/>
            </p:nvGrpSpPr>
            <p:grpSpPr>
              <a:xfrm>
                <a:off x="1371887" y="4647500"/>
                <a:ext cx="227858" cy="347043"/>
                <a:chOff x="1905742" y="4286663"/>
                <a:chExt cx="227858" cy="347043"/>
              </a:xfrm>
            </p:grpSpPr>
            <p:cxnSp>
              <p:nvCxnSpPr>
                <p:cNvPr id="8" name="Straight Arrow Connector 7">
                  <a:extLst>
                    <a:ext uri="{FF2B5EF4-FFF2-40B4-BE49-F238E27FC236}">
                      <a16:creationId xmlns:a16="http://schemas.microsoft.com/office/drawing/2014/main" id="{FBC1BB7F-17F1-4951-8E7C-385F0C24DAFC}"/>
                    </a:ext>
                  </a:extLst>
                </p:cNvPr>
                <p:cNvCxnSpPr/>
                <p:nvPr/>
              </p:nvCxnSpPr>
              <p:spPr bwMode="auto">
                <a:xfrm>
                  <a:off x="1905742" y="4343400"/>
                  <a:ext cx="227858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3" name="Straight Arrow Connector 22">
                  <a:extLst>
                    <a:ext uri="{FF2B5EF4-FFF2-40B4-BE49-F238E27FC236}">
                      <a16:creationId xmlns:a16="http://schemas.microsoft.com/office/drawing/2014/main" id="{23E36677-A0FB-45F8-B0AF-372721E261CD}"/>
                    </a:ext>
                  </a:extLst>
                </p:cNvPr>
                <p:cNvCxnSpPr/>
                <p:nvPr/>
              </p:nvCxnSpPr>
              <p:spPr bwMode="auto">
                <a:xfrm>
                  <a:off x="1905742" y="4572000"/>
                  <a:ext cx="227858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0235D7C2-F43B-4D68-B621-D7D71F17A28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962521" y="4286663"/>
                  <a:ext cx="38100" cy="123413"/>
                </a:xfrm>
                <a:prstGeom prst="line">
                  <a:avLst/>
                </a:prstGeom>
                <a:solidFill>
                  <a:schemeClr val="accent1"/>
                </a:solidFill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ECEE3941-E53B-44D6-A640-6421FF65306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962521" y="4510293"/>
                  <a:ext cx="38100" cy="123413"/>
                </a:xfrm>
                <a:prstGeom prst="line">
                  <a:avLst/>
                </a:prstGeom>
                <a:solidFill>
                  <a:schemeClr val="accent1"/>
                </a:solidFill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728F33F-6F09-4E31-988F-DFAA6EE5E3CF}"/>
                  </a:ext>
                </a:extLst>
              </p:cNvPr>
              <p:cNvSpPr/>
              <p:nvPr/>
            </p:nvSpPr>
            <p:spPr bwMode="auto">
              <a:xfrm>
                <a:off x="1615406" y="4452030"/>
                <a:ext cx="819522" cy="838200"/>
              </a:xfrm>
              <a:prstGeom prst="rect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/>
                  <a:t>Direct Sequence Spreading</a:t>
                </a:r>
              </a:p>
            </p:txBody>
          </p:sp>
        </p:grpSp>
      </p:grp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1BEC18F8-E5FC-4D47-9E77-9D9BA58AE32C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BF50807-F4DE-4F56-834F-177B9B832639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1A0E186C-48E9-4231-AE2F-3BB028FF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145788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F9F8-00F7-4041-8AA0-0F3E514D7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Spreading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1BCD-91BF-410B-9D8D-63A3EC6A85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447800"/>
                <a:ext cx="8229600" cy="4876800"/>
              </a:xfrm>
            </p:spPr>
            <p:txBody>
              <a:bodyPr/>
              <a:lstStyle/>
              <a:p>
                <a:r>
                  <a:rPr lang="en-US" sz="1600" b="0" dirty="0"/>
                  <a:t>Typically, MC-CDMA is designed to work with orthogonal spreading codes with length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600" b="0" dirty="0"/>
              </a:p>
              <a:p>
                <a:r>
                  <a:rPr lang="en-US" sz="1600" b="0" dirty="0"/>
                  <a:t>Although, IEEE 802.11bb is based of OFDM/OFDMA PHY BB that utilizes FFT sizes of length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b="0" dirty="0"/>
                  <a:t>, it includes 6 + 5 guard subcarriers as well as (1 to 3) null dc subcarriers. </a:t>
                </a:r>
              </a:p>
              <a:p>
                <a:r>
                  <a:rPr lang="en-US" sz="1600" u="sng" dirty="0"/>
                  <a:t>Option 1: (non-orthogonal spreading codes)</a:t>
                </a:r>
              </a:p>
              <a:p>
                <a:pPr lvl="1"/>
                <a:r>
                  <a:rPr lang="en-US" sz="1600" b="0" dirty="0"/>
                  <a:t>Avoid using codes that are restricted in length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b="0" dirty="0"/>
                  <a:t>, and use other codes, e.g</a:t>
                </a:r>
                <a:r>
                  <a:rPr lang="en-US" sz="1600" dirty="0"/>
                  <a:t>., </a:t>
                </a:r>
                <a:r>
                  <a:rPr lang="en-US" sz="1600" dirty="0" err="1"/>
                  <a:t>zaduoff</a:t>
                </a:r>
                <a:r>
                  <a:rPr lang="en-US" sz="1600" dirty="0"/>
                  <a:t>-chu codes or truncated. </a:t>
                </a:r>
              </a:p>
              <a:p>
                <a:pPr lvl="2">
                  <a:buFont typeface="Wingdings" panose="05000000000000000000" pitchFamily="2" charset="2"/>
                  <a:buChar char="ü"/>
                </a:pPr>
                <a:r>
                  <a:rPr lang="en-US" sz="1400" dirty="0" err="1"/>
                  <a:t>Zaduoff</a:t>
                </a:r>
                <a:r>
                  <a:rPr lang="en-US" sz="1400" dirty="0"/>
                  <a:t>-chu codes in frequency domain maintain optimal PAPR in time-domain making them ideal for low power application, e.g., ambient devices. </a:t>
                </a:r>
              </a:p>
              <a:p>
                <a:pPr lvl="2">
                  <a:buFont typeface="Wingdings" panose="05000000000000000000" pitchFamily="2" charset="2"/>
                  <a:buChar char="ü"/>
                </a:pPr>
                <a:r>
                  <a:rPr lang="en-US" sz="1400" dirty="0" err="1"/>
                  <a:t>Zaduoff</a:t>
                </a:r>
                <a:r>
                  <a:rPr lang="en-US" sz="1400" dirty="0"/>
                  <a:t> chu have good autocorrelation properties. </a:t>
                </a:r>
              </a:p>
              <a:p>
                <a:pPr lvl="2"/>
                <a:r>
                  <a:rPr lang="en-US" sz="1400" dirty="0"/>
                  <a:t>Codes are not orthogonal introducing some additional interference. </a:t>
                </a:r>
              </a:p>
              <a:p>
                <a:r>
                  <a:rPr lang="en-US" sz="1600" u="sng" dirty="0"/>
                  <a:t>Option 2: (Truncated Orthogonal Codes)</a:t>
                </a:r>
              </a:p>
              <a:p>
                <a:pPr lvl="1"/>
                <a:r>
                  <a:rPr lang="en-US" sz="1600" b="0" dirty="0"/>
                  <a:t>Start with codes that are of length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b="0" dirty="0"/>
                  <a:t>, and then truncate/puncture the resulting spread signal.</a:t>
                </a:r>
              </a:p>
              <a:p>
                <a:r>
                  <a:rPr lang="en-US" sz="1600" u="sng" dirty="0"/>
                  <a:t>Option 3: (Spread Pilots)</a:t>
                </a:r>
              </a:p>
              <a:p>
                <a:pPr lvl="1"/>
                <a:r>
                  <a:rPr lang="en-US" sz="1600" dirty="0"/>
                  <a:t>Spread known pilot symbols across multiple subcarriers using predefined spreading codes.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1BCD-91BF-410B-9D8D-63A3EC6A85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447800"/>
                <a:ext cx="8229600" cy="4876800"/>
              </a:xfrm>
              <a:blipFill>
                <a:blip r:embed="rId2"/>
                <a:stretch>
                  <a:fillRect l="-222" t="-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9DACC-A08D-4842-945D-4CDEDAA8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1D1903D-8AF6-4CFE-A2A8-657CD043D558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ED7D9D6-FB18-420C-833A-C98D700E2A8A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32268FC-2E6A-4AB6-9EFE-AC98B14BA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14081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78DED-E43C-4C24-95D5-D79DF5DC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8" y="532809"/>
            <a:ext cx="7772400" cy="914400"/>
          </a:xfrm>
        </p:spPr>
        <p:txBody>
          <a:bodyPr/>
          <a:lstStyle/>
          <a:p>
            <a:r>
              <a:rPr lang="en-US" dirty="0"/>
              <a:t>MC-CDMA block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3C51C4-3A36-4C78-9C5A-47011CE39C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13213"/>
                <a:ext cx="8382000" cy="1799250"/>
              </a:xfrm>
            </p:spPr>
            <p:txBody>
              <a:bodyPr/>
              <a:lstStyle/>
              <a:p>
                <a:r>
                  <a:rPr lang="en-US" sz="1400" b="0" dirty="0"/>
                  <a:t>MC-CDMA spreads each modulation symbol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b="0" dirty="0"/>
                  <a:t>, originally mapped to sub-carrier (where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1,…,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z="1400" b="0" dirty="0"/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b="0" dirty="0"/>
                  <a:t> is the number of subcarriers), by: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en-US" sz="1400" b="1" dirty="0">
                    <a:ea typeface="+mn-ea"/>
                    <a:cs typeface="+mn-cs"/>
                  </a:rPr>
                  <a:t>Replication: </a:t>
                </a:r>
                <a:r>
                  <a:rPr lang="en-US" sz="1400" dirty="0">
                    <a:ea typeface="+mn-ea"/>
                    <a:cs typeface="+mn-cs"/>
                  </a:rPr>
                  <a:t>The symbol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ea typeface="+mn-ea"/>
                    <a:cs typeface="+mn-cs"/>
                  </a:rPr>
                  <a:t>is repeated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ea typeface="+mn-ea"/>
                    <a:cs typeface="+mn-cs"/>
                  </a:rPr>
                  <a:t> times, creating a vector of identical values.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en-US" sz="1400" b="1" dirty="0"/>
                  <a:t>Spreading:</a:t>
                </a:r>
                <a:r>
                  <a:rPr lang="en-US" sz="1400" dirty="0"/>
                  <a:t> Each copy is then multiplied element-wise by the assigned spreading code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sup>
                            </m:sSubSup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, …, </m:t>
                            </m:r>
                            <m:sSubSup>
                              <m:sSubSup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1400" dirty="0"/>
                  <a:t>.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en-US" sz="1400" b="1" dirty="0">
                    <a:ea typeface="+mn-ea"/>
                    <a:cs typeface="+mn-cs"/>
                  </a:rPr>
                  <a:t>Mapping to subcarriers: </a:t>
                </a:r>
                <a:r>
                  <a:rPr lang="en-US" sz="1400" dirty="0">
                    <a:ea typeface="+mn-ea"/>
                    <a:cs typeface="+mn-cs"/>
                  </a:rPr>
                  <a:t>all spread sequences, i.e., vectors resulting from spreading, are summed and assigned directly to the available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</m:t>
                    </m:r>
                  </m:oMath>
                </a14:m>
                <a:r>
                  <a:rPr lang="en-US" sz="1400" dirty="0">
                    <a:ea typeface="+mn-ea"/>
                    <a:cs typeface="+mn-cs"/>
                  </a:rPr>
                  <a:t> subcarriers.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3C51C4-3A36-4C78-9C5A-47011CE39C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313213"/>
                <a:ext cx="8382000" cy="1799250"/>
              </a:xfrm>
              <a:blipFill>
                <a:blip r:embed="rId2"/>
                <a:stretch>
                  <a:fillRect l="-145" t="-338" b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634DC-B4C5-48EC-B727-5ADB05DD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C348507F-1870-4C8D-8274-EDB3F13258C8}"/>
              </a:ext>
            </a:extLst>
          </p:cNvPr>
          <p:cNvGrpSpPr/>
          <p:nvPr/>
        </p:nvGrpSpPr>
        <p:grpSpPr>
          <a:xfrm>
            <a:off x="152400" y="3199928"/>
            <a:ext cx="8734451" cy="3200870"/>
            <a:chOff x="152400" y="2621309"/>
            <a:chExt cx="8734451" cy="3779490"/>
          </a:xfrm>
        </p:grpSpPr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D80BADE4-C068-4CEB-A3A0-F16DAF9ABD50}"/>
                </a:ext>
              </a:extLst>
            </p:cNvPr>
            <p:cNvGrpSpPr/>
            <p:nvPr/>
          </p:nvGrpSpPr>
          <p:grpSpPr>
            <a:xfrm>
              <a:off x="152400" y="2621309"/>
              <a:ext cx="8734451" cy="3701363"/>
              <a:chOff x="-73787" y="2273084"/>
              <a:chExt cx="8734451" cy="3701363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FE493B4-73E4-41C5-A786-A80731E88B18}"/>
                  </a:ext>
                </a:extLst>
              </p:cNvPr>
              <p:cNvSpPr/>
              <p:nvPr/>
            </p:nvSpPr>
            <p:spPr bwMode="auto">
              <a:xfrm>
                <a:off x="685800" y="3055592"/>
                <a:ext cx="1219200" cy="2667000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Interleaving/ Symbol Mapping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B497A249-D072-47C4-A580-E131466AB29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905000" y="3326675"/>
                <a:ext cx="914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D5565F5-E2CE-4552-8816-7A6163809CC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62200" y="3436592"/>
                <a:ext cx="0" cy="175260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F87E01AE-0FB5-4251-A1B4-345D59BF1D8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905000" y="5570192"/>
                <a:ext cx="914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69144790-3369-48CC-A167-5722C9C88894}"/>
                      </a:ext>
                    </a:extLst>
                  </p:cNvPr>
                  <p:cNvSpPr txBox="1"/>
                  <p:nvPr/>
                </p:nvSpPr>
                <p:spPr>
                  <a:xfrm>
                    <a:off x="2171700" y="2985614"/>
                    <a:ext cx="381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69144790-3369-48CC-A167-5722C9C8889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71700" y="2985614"/>
                    <a:ext cx="381000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526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E9A81B6F-4D4C-4D87-B82A-007749B6C32D}"/>
                      </a:ext>
                    </a:extLst>
                  </p:cNvPr>
                  <p:cNvSpPr txBox="1"/>
                  <p:nvPr/>
                </p:nvSpPr>
                <p:spPr>
                  <a:xfrm>
                    <a:off x="2148773" y="5298326"/>
                    <a:ext cx="381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E9A81B6F-4D4C-4D87-B82A-007749B6C3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48773" y="5298326"/>
                    <a:ext cx="381000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512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711E975D-AE80-428E-A442-2A6878D138E5}"/>
                  </a:ext>
                </a:extLst>
              </p:cNvPr>
              <p:cNvGrpSpPr/>
              <p:nvPr/>
            </p:nvGrpSpPr>
            <p:grpSpPr>
              <a:xfrm>
                <a:off x="2835538" y="2540708"/>
                <a:ext cx="1008590" cy="1128866"/>
                <a:chOff x="2819400" y="2325510"/>
                <a:chExt cx="1008590" cy="879272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47A163F7-E617-4C5C-BB2F-EDA8C3E0B2F5}"/>
                    </a:ext>
                  </a:extLst>
                </p:cNvPr>
                <p:cNvSpPr/>
                <p:nvPr/>
              </p:nvSpPr>
              <p:spPr bwMode="auto">
                <a:xfrm>
                  <a:off x="2819400" y="2518983"/>
                  <a:ext cx="609600" cy="685799"/>
                </a:xfrm>
                <a:prstGeom prst="rect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S/P </a:t>
                  </a:r>
                </a:p>
              </p:txBody>
            </p:sp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DEC230A9-86F5-4303-878D-FE183DFF884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48578" y="2557892"/>
                  <a:ext cx="37941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A438822D-E149-4089-90D9-6456C138AC0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48578" y="3124200"/>
                  <a:ext cx="37941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5" name="TextBox 24">
                      <a:extLst>
                        <a:ext uri="{FF2B5EF4-FFF2-40B4-BE49-F238E27FC236}">
                          <a16:creationId xmlns:a16="http://schemas.microsoft.com/office/drawing/2014/main" id="{BB04BE87-70B4-478C-95C7-C679FE1BF42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29000" y="2325510"/>
                      <a:ext cx="381000" cy="2444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25" name="TextBox 24">
                      <a:extLst>
                        <a:ext uri="{FF2B5EF4-FFF2-40B4-BE49-F238E27FC236}">
                          <a16:creationId xmlns:a16="http://schemas.microsoft.com/office/drawing/2014/main" id="{BB04BE87-70B4-478C-95C7-C679FE1BF42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29000" y="2325510"/>
                      <a:ext cx="381000" cy="244465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b="-1136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6" name="TextBox 25">
                      <a:extLst>
                        <a:ext uri="{FF2B5EF4-FFF2-40B4-BE49-F238E27FC236}">
                          <a16:creationId xmlns:a16="http://schemas.microsoft.com/office/drawing/2014/main" id="{3045E46A-3811-4B2E-A4B5-523E574982D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29000" y="2902913"/>
                      <a:ext cx="381000" cy="2444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26" name="TextBox 25">
                      <a:extLst>
                        <a:ext uri="{FF2B5EF4-FFF2-40B4-BE49-F238E27FC236}">
                          <a16:creationId xmlns:a16="http://schemas.microsoft.com/office/drawing/2014/main" id="{3045E46A-3811-4B2E-A4B5-523E574982D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29000" y="2902913"/>
                      <a:ext cx="381000" cy="244465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r="-3175" b="-1136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D18E5E38-814D-400E-A4A2-F2F03538DF1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19500" y="2672047"/>
                  <a:ext cx="0" cy="258285"/>
                </a:xfrm>
                <a:prstGeom prst="line">
                  <a:avLst/>
                </a:prstGeom>
                <a:ln w="9525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C2E1AE21-E9BE-412A-90D0-52E6790EECBA}"/>
                  </a:ext>
                </a:extLst>
              </p:cNvPr>
              <p:cNvGrpSpPr/>
              <p:nvPr/>
            </p:nvGrpSpPr>
            <p:grpSpPr>
              <a:xfrm>
                <a:off x="3827990" y="2273084"/>
                <a:ext cx="533136" cy="1453219"/>
                <a:chOff x="3827990" y="1808292"/>
                <a:chExt cx="533136" cy="1453219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EFE7C2F9-6234-4C41-9A94-9CB58F2083FA}"/>
                    </a:ext>
                  </a:extLst>
                </p:cNvPr>
                <p:cNvGrpSpPr/>
                <p:nvPr/>
              </p:nvGrpSpPr>
              <p:grpSpPr>
                <a:xfrm>
                  <a:off x="3827990" y="1808292"/>
                  <a:ext cx="516998" cy="737628"/>
                  <a:chOff x="3827990" y="1808292"/>
                  <a:chExt cx="516998" cy="737628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1B41B2F5-CCD9-400F-BC2F-73B8658927B8}"/>
                      </a:ext>
                    </a:extLst>
                  </p:cNvPr>
                  <p:cNvGrpSpPr/>
                  <p:nvPr/>
                </p:nvGrpSpPr>
                <p:grpSpPr>
                  <a:xfrm>
                    <a:off x="3827990" y="2222947"/>
                    <a:ext cx="342896" cy="322973"/>
                    <a:chOff x="3962400" y="2486997"/>
                    <a:chExt cx="342896" cy="322973"/>
                  </a:xfrm>
                </p:grpSpPr>
                <p:sp>
                  <p:nvSpPr>
                    <p:cNvPr id="40" name="Oval 39">
                      <a:extLst>
                        <a:ext uri="{FF2B5EF4-FFF2-40B4-BE49-F238E27FC236}">
                          <a16:creationId xmlns:a16="http://schemas.microsoft.com/office/drawing/2014/main" id="{86FEC48D-F175-4448-85CE-09F911BE7539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62400" y="2486997"/>
                      <a:ext cx="342896" cy="322973"/>
                    </a:xfrm>
                    <a:prstGeom prst="ellipse">
                      <a:avLst/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42" name="Straight Connector 41">
                      <a:extLst>
                        <a:ext uri="{FF2B5EF4-FFF2-40B4-BE49-F238E27FC236}">
                          <a16:creationId xmlns:a16="http://schemas.microsoft.com/office/drawing/2014/main" id="{7294278D-5D78-46A3-851C-80D5BF53A6EC}"/>
                        </a:ext>
                      </a:extLst>
                    </p:cNvPr>
                    <p:cNvCxnSpPr>
                      <a:cxnSpLocks/>
                      <a:stCxn id="40" idx="7"/>
                      <a:endCxn id="40" idx="3"/>
                    </p:cNvCxnSpPr>
                    <p:nvPr/>
                  </p:nvCxnSpPr>
                  <p:spPr bwMode="auto">
                    <a:xfrm flipH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43" name="Straight Connector 42">
                      <a:extLst>
                        <a:ext uri="{FF2B5EF4-FFF2-40B4-BE49-F238E27FC236}">
                          <a16:creationId xmlns:a16="http://schemas.microsoft.com/office/drawing/2014/main" id="{DF95E284-BDAB-4ADF-9121-AD0919146F31}"/>
                        </a:ext>
                      </a:extLst>
                    </p:cNvPr>
                    <p:cNvCxnSpPr>
                      <a:cxnSpLocks/>
                      <a:stCxn id="40" idx="5"/>
                      <a:endCxn id="40" idx="1"/>
                    </p:cNvCxnSpPr>
                    <p:nvPr/>
                  </p:nvCxnSpPr>
                  <p:spPr bwMode="auto">
                    <a:xfrm flipH="1" flipV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4" name="TextBox 53">
                        <a:extLst>
                          <a:ext uri="{FF2B5EF4-FFF2-40B4-BE49-F238E27FC236}">
                            <a16:creationId xmlns:a16="http://schemas.microsoft.com/office/drawing/2014/main" id="{8CD16CD4-0F53-47F0-97C0-B0E88BCD330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/>
                      </a:p>
                    </p:txBody>
                  </p:sp>
                </mc:Choice>
                <mc:Fallback xmlns="">
                  <p:sp>
                    <p:nvSpPr>
                      <p:cNvPr id="54" name="TextBox 53">
                        <a:extLst>
                          <a:ext uri="{FF2B5EF4-FFF2-40B4-BE49-F238E27FC236}">
                            <a16:creationId xmlns:a16="http://schemas.microsoft.com/office/drawing/2014/main" id="{8CD16CD4-0F53-47F0-97C0-B0E88BCD3305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blipFill>
                        <a:blip r:embed="rId7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5" name="Straight Arrow Connector 54">
                    <a:extLst>
                      <a:ext uri="{FF2B5EF4-FFF2-40B4-BE49-F238E27FC236}">
                        <a16:creationId xmlns:a16="http://schemas.microsoft.com/office/drawing/2014/main" id="{9601634F-C55D-45B7-B284-106D9313D8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999438" y="2006485"/>
                    <a:ext cx="0" cy="21646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</p:grp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7F04496F-7C0C-4744-80B6-4ACBA9BF4DAF}"/>
                    </a:ext>
                  </a:extLst>
                </p:cNvPr>
                <p:cNvGrpSpPr/>
                <p:nvPr/>
              </p:nvGrpSpPr>
              <p:grpSpPr>
                <a:xfrm>
                  <a:off x="3844128" y="2523883"/>
                  <a:ext cx="516998" cy="737628"/>
                  <a:chOff x="3827990" y="1808292"/>
                  <a:chExt cx="516998" cy="737628"/>
                </a:xfrm>
              </p:grpSpPr>
              <p:grpSp>
                <p:nvGrpSpPr>
                  <p:cNvPr id="62" name="Group 61">
                    <a:extLst>
                      <a:ext uri="{FF2B5EF4-FFF2-40B4-BE49-F238E27FC236}">
                        <a16:creationId xmlns:a16="http://schemas.microsoft.com/office/drawing/2014/main" id="{F9ABBEDD-9215-4AF1-A688-4FBC16E11E39}"/>
                      </a:ext>
                    </a:extLst>
                  </p:cNvPr>
                  <p:cNvGrpSpPr/>
                  <p:nvPr/>
                </p:nvGrpSpPr>
                <p:grpSpPr>
                  <a:xfrm>
                    <a:off x="3827990" y="2222947"/>
                    <a:ext cx="342896" cy="322973"/>
                    <a:chOff x="3962400" y="2486997"/>
                    <a:chExt cx="342896" cy="322973"/>
                  </a:xfrm>
                </p:grpSpPr>
                <p:sp>
                  <p:nvSpPr>
                    <p:cNvPr id="65" name="Oval 64">
                      <a:extLst>
                        <a:ext uri="{FF2B5EF4-FFF2-40B4-BE49-F238E27FC236}">
                          <a16:creationId xmlns:a16="http://schemas.microsoft.com/office/drawing/2014/main" id="{795D4F3D-ED83-4EEA-A891-01B8809C2CC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62400" y="2486997"/>
                      <a:ext cx="342896" cy="322973"/>
                    </a:xfrm>
                    <a:prstGeom prst="ellipse">
                      <a:avLst/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66" name="Straight Connector 65">
                      <a:extLst>
                        <a:ext uri="{FF2B5EF4-FFF2-40B4-BE49-F238E27FC236}">
                          <a16:creationId xmlns:a16="http://schemas.microsoft.com/office/drawing/2014/main" id="{E2DDF297-4F3A-482E-9417-63912CA46A1E}"/>
                        </a:ext>
                      </a:extLst>
                    </p:cNvPr>
                    <p:cNvCxnSpPr>
                      <a:cxnSpLocks/>
                      <a:stCxn id="65" idx="7"/>
                      <a:endCxn id="65" idx="3"/>
                    </p:cNvCxnSpPr>
                    <p:nvPr/>
                  </p:nvCxnSpPr>
                  <p:spPr bwMode="auto">
                    <a:xfrm flipH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67" name="Straight Connector 66">
                      <a:extLst>
                        <a:ext uri="{FF2B5EF4-FFF2-40B4-BE49-F238E27FC236}">
                          <a16:creationId xmlns:a16="http://schemas.microsoft.com/office/drawing/2014/main" id="{1CBA1C64-13DB-492F-9EC7-6A9C393D1A45}"/>
                        </a:ext>
                      </a:extLst>
                    </p:cNvPr>
                    <p:cNvCxnSpPr>
                      <a:cxnSpLocks/>
                      <a:stCxn id="65" idx="5"/>
                      <a:endCxn id="65" idx="1"/>
                    </p:cNvCxnSpPr>
                    <p:nvPr/>
                  </p:nvCxnSpPr>
                  <p:spPr bwMode="auto">
                    <a:xfrm flipH="1" flipV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3" name="TextBox 62">
                        <a:extLst>
                          <a:ext uri="{FF2B5EF4-FFF2-40B4-BE49-F238E27FC236}">
                            <a16:creationId xmlns:a16="http://schemas.microsoft.com/office/drawing/2014/main" id="{F1470D35-63DA-4271-A7B6-1EC498478B2E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/>
                      </a:p>
                    </p:txBody>
                  </p:sp>
                </mc:Choice>
                <mc:Fallback xmlns="">
                  <p:sp>
                    <p:nvSpPr>
                      <p:cNvPr id="63" name="TextBox 62">
                        <a:extLst>
                          <a:ext uri="{FF2B5EF4-FFF2-40B4-BE49-F238E27FC236}">
                            <a16:creationId xmlns:a16="http://schemas.microsoft.com/office/drawing/2014/main" id="{F1470D35-63DA-4271-A7B6-1EC498478B2E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blipFill>
                        <a:blip r:embed="rId8"/>
                        <a:stretch>
                          <a:fillRect b="-888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64" name="Straight Arrow Connector 63">
                    <a:extLst>
                      <a:ext uri="{FF2B5EF4-FFF2-40B4-BE49-F238E27FC236}">
                        <a16:creationId xmlns:a16="http://schemas.microsoft.com/office/drawing/2014/main" id="{18FE0F2B-842D-42AB-B39D-F695CCDF0DD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999438" y="2006485"/>
                    <a:ext cx="0" cy="21646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</p:grp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541EABAB-593C-45FC-901F-1A11C7B574B4}"/>
                  </a:ext>
                </a:extLst>
              </p:cNvPr>
              <p:cNvGrpSpPr/>
              <p:nvPr/>
            </p:nvGrpSpPr>
            <p:grpSpPr>
              <a:xfrm>
                <a:off x="2827071" y="4788852"/>
                <a:ext cx="1008590" cy="1128866"/>
                <a:chOff x="2819400" y="2325510"/>
                <a:chExt cx="1008590" cy="879272"/>
              </a:xfrm>
            </p:grpSpPr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0129BF9F-DA58-4952-ABB7-230FE66BC6DC}"/>
                    </a:ext>
                  </a:extLst>
                </p:cNvPr>
                <p:cNvSpPr/>
                <p:nvPr/>
              </p:nvSpPr>
              <p:spPr bwMode="auto">
                <a:xfrm>
                  <a:off x="2819400" y="2518983"/>
                  <a:ext cx="609600" cy="685799"/>
                </a:xfrm>
                <a:prstGeom prst="rect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S/P </a:t>
                  </a:r>
                </a:p>
              </p:txBody>
            </p:sp>
            <p:cxnSp>
              <p:nvCxnSpPr>
                <p:cNvPr id="90" name="Straight Arrow Connector 89">
                  <a:extLst>
                    <a:ext uri="{FF2B5EF4-FFF2-40B4-BE49-F238E27FC236}">
                      <a16:creationId xmlns:a16="http://schemas.microsoft.com/office/drawing/2014/main" id="{83BE3572-3348-4523-8DEF-B826CAC80D5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48578" y="2557892"/>
                  <a:ext cx="37941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91" name="Straight Arrow Connector 90">
                  <a:extLst>
                    <a:ext uri="{FF2B5EF4-FFF2-40B4-BE49-F238E27FC236}">
                      <a16:creationId xmlns:a16="http://schemas.microsoft.com/office/drawing/2014/main" id="{4C78E6D2-B1B9-4A7C-BCFD-65F435F4EBC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48578" y="3124200"/>
                  <a:ext cx="37941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0E969337-1A6D-4B1D-B7C9-0CE56254651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29000" y="2325510"/>
                      <a:ext cx="381000" cy="25176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0E969337-1A6D-4B1D-B7C9-0CE56254651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29000" y="2325510"/>
                      <a:ext cx="381000" cy="251763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b="-888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3" name="TextBox 92">
                      <a:extLst>
                        <a:ext uri="{FF2B5EF4-FFF2-40B4-BE49-F238E27FC236}">
                          <a16:creationId xmlns:a16="http://schemas.microsoft.com/office/drawing/2014/main" id="{74D8CB2F-719E-4F39-9EC9-04660D0FB11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29000" y="2902913"/>
                      <a:ext cx="381000" cy="25176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3" name="TextBox 92">
                      <a:extLst>
                        <a:ext uri="{FF2B5EF4-FFF2-40B4-BE49-F238E27FC236}">
                          <a16:creationId xmlns:a16="http://schemas.microsoft.com/office/drawing/2014/main" id="{74D8CB2F-719E-4F39-9EC9-04660D0FB11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29000" y="2902913"/>
                      <a:ext cx="381000" cy="251763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r="-3226" b="-888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4AD7F2B5-2676-45BF-8D44-2D80EDAFA9F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19500" y="2672047"/>
                  <a:ext cx="0" cy="258285"/>
                </a:xfrm>
                <a:prstGeom prst="line">
                  <a:avLst/>
                </a:prstGeom>
                <a:ln w="9525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074158D5-3B52-4F20-A416-B9842081EB79}"/>
                  </a:ext>
                </a:extLst>
              </p:cNvPr>
              <p:cNvGrpSpPr/>
              <p:nvPr/>
            </p:nvGrpSpPr>
            <p:grpSpPr>
              <a:xfrm>
                <a:off x="3819523" y="4521228"/>
                <a:ext cx="533136" cy="1453219"/>
                <a:chOff x="3827990" y="1808292"/>
                <a:chExt cx="533136" cy="1453219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ED614466-F589-43C5-B507-D959E3C753CB}"/>
                    </a:ext>
                  </a:extLst>
                </p:cNvPr>
                <p:cNvGrpSpPr/>
                <p:nvPr/>
              </p:nvGrpSpPr>
              <p:grpSpPr>
                <a:xfrm>
                  <a:off x="3827990" y="1808292"/>
                  <a:ext cx="516998" cy="737628"/>
                  <a:chOff x="3827990" y="1808292"/>
                  <a:chExt cx="516998" cy="737628"/>
                </a:xfrm>
              </p:grpSpPr>
              <p:grpSp>
                <p:nvGrpSpPr>
                  <p:cNvPr id="105" name="Group 104">
                    <a:extLst>
                      <a:ext uri="{FF2B5EF4-FFF2-40B4-BE49-F238E27FC236}">
                        <a16:creationId xmlns:a16="http://schemas.microsoft.com/office/drawing/2014/main" id="{725AB526-78BC-4E79-9862-1EC9747C0C0E}"/>
                      </a:ext>
                    </a:extLst>
                  </p:cNvPr>
                  <p:cNvGrpSpPr/>
                  <p:nvPr/>
                </p:nvGrpSpPr>
                <p:grpSpPr>
                  <a:xfrm>
                    <a:off x="3827990" y="2222947"/>
                    <a:ext cx="342896" cy="322973"/>
                    <a:chOff x="3962400" y="2486997"/>
                    <a:chExt cx="342896" cy="322973"/>
                  </a:xfrm>
                </p:grpSpPr>
                <p:sp>
                  <p:nvSpPr>
                    <p:cNvPr id="108" name="Oval 107">
                      <a:extLst>
                        <a:ext uri="{FF2B5EF4-FFF2-40B4-BE49-F238E27FC236}">
                          <a16:creationId xmlns:a16="http://schemas.microsoft.com/office/drawing/2014/main" id="{D95ABD41-E9E6-414B-80F3-D7534320868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62400" y="2486997"/>
                      <a:ext cx="342896" cy="322973"/>
                    </a:xfrm>
                    <a:prstGeom prst="ellipse">
                      <a:avLst/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09" name="Straight Connector 108">
                      <a:extLst>
                        <a:ext uri="{FF2B5EF4-FFF2-40B4-BE49-F238E27FC236}">
                          <a16:creationId xmlns:a16="http://schemas.microsoft.com/office/drawing/2014/main" id="{8DB91007-7073-446C-9212-B320E9E9737D}"/>
                        </a:ext>
                      </a:extLst>
                    </p:cNvPr>
                    <p:cNvCxnSpPr>
                      <a:cxnSpLocks/>
                      <a:stCxn id="108" idx="7"/>
                      <a:endCxn id="108" idx="3"/>
                    </p:cNvCxnSpPr>
                    <p:nvPr/>
                  </p:nvCxnSpPr>
                  <p:spPr bwMode="auto">
                    <a:xfrm flipH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10" name="Straight Connector 109">
                      <a:extLst>
                        <a:ext uri="{FF2B5EF4-FFF2-40B4-BE49-F238E27FC236}">
                          <a16:creationId xmlns:a16="http://schemas.microsoft.com/office/drawing/2014/main" id="{F4773941-2210-43B8-B5C8-8A96CA333085}"/>
                        </a:ext>
                      </a:extLst>
                    </p:cNvPr>
                    <p:cNvCxnSpPr>
                      <a:cxnSpLocks/>
                      <a:stCxn id="108" idx="5"/>
                      <a:endCxn id="108" idx="1"/>
                    </p:cNvCxnSpPr>
                    <p:nvPr/>
                  </p:nvCxnSpPr>
                  <p:spPr bwMode="auto">
                    <a:xfrm flipH="1" flipV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6" name="TextBox 105">
                        <a:extLst>
                          <a:ext uri="{FF2B5EF4-FFF2-40B4-BE49-F238E27FC236}">
                            <a16:creationId xmlns:a16="http://schemas.microsoft.com/office/drawing/2014/main" id="{10E6FEB8-3313-458B-9E28-03447FB90E1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/>
                      </a:p>
                    </p:txBody>
                  </p:sp>
                </mc:Choice>
                <mc:Fallback xmlns="">
                  <p:sp>
                    <p:nvSpPr>
                      <p:cNvPr id="106" name="TextBox 105">
                        <a:extLst>
                          <a:ext uri="{FF2B5EF4-FFF2-40B4-BE49-F238E27FC236}">
                            <a16:creationId xmlns:a16="http://schemas.microsoft.com/office/drawing/2014/main" id="{10E6FEB8-3313-458B-9E28-03447FB90E1B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 b="-888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07" name="Straight Arrow Connector 106">
                    <a:extLst>
                      <a:ext uri="{FF2B5EF4-FFF2-40B4-BE49-F238E27FC236}">
                        <a16:creationId xmlns:a16="http://schemas.microsoft.com/office/drawing/2014/main" id="{F6B910BE-27A2-4581-88E0-05BAE48BB2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999438" y="2006485"/>
                    <a:ext cx="0" cy="21646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B42B75F6-B5AD-4147-BC68-CC314621E425}"/>
                    </a:ext>
                  </a:extLst>
                </p:cNvPr>
                <p:cNvGrpSpPr/>
                <p:nvPr/>
              </p:nvGrpSpPr>
              <p:grpSpPr>
                <a:xfrm>
                  <a:off x="3844128" y="2523883"/>
                  <a:ext cx="516998" cy="737628"/>
                  <a:chOff x="3827990" y="1808292"/>
                  <a:chExt cx="516998" cy="737628"/>
                </a:xfrm>
              </p:grpSpPr>
              <p:grpSp>
                <p:nvGrpSpPr>
                  <p:cNvPr id="99" name="Group 98">
                    <a:extLst>
                      <a:ext uri="{FF2B5EF4-FFF2-40B4-BE49-F238E27FC236}">
                        <a16:creationId xmlns:a16="http://schemas.microsoft.com/office/drawing/2014/main" id="{9B02BE61-9DB6-4163-8D78-6935C99559C2}"/>
                      </a:ext>
                    </a:extLst>
                  </p:cNvPr>
                  <p:cNvGrpSpPr/>
                  <p:nvPr/>
                </p:nvGrpSpPr>
                <p:grpSpPr>
                  <a:xfrm>
                    <a:off x="3827990" y="2222947"/>
                    <a:ext cx="342896" cy="322973"/>
                    <a:chOff x="3962400" y="2486997"/>
                    <a:chExt cx="342896" cy="322973"/>
                  </a:xfrm>
                </p:grpSpPr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614D8D98-1572-403F-BB16-45BA8C8DE56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62400" y="2486997"/>
                      <a:ext cx="342896" cy="322973"/>
                    </a:xfrm>
                    <a:prstGeom prst="ellipse">
                      <a:avLst/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03" name="Straight Connector 102">
                      <a:extLst>
                        <a:ext uri="{FF2B5EF4-FFF2-40B4-BE49-F238E27FC236}">
                          <a16:creationId xmlns:a16="http://schemas.microsoft.com/office/drawing/2014/main" id="{559EB186-F491-4C06-A03C-4776C67F58EA}"/>
                        </a:ext>
                      </a:extLst>
                    </p:cNvPr>
                    <p:cNvCxnSpPr>
                      <a:cxnSpLocks/>
                      <a:stCxn id="102" idx="7"/>
                      <a:endCxn id="102" idx="3"/>
                    </p:cNvCxnSpPr>
                    <p:nvPr/>
                  </p:nvCxnSpPr>
                  <p:spPr bwMode="auto">
                    <a:xfrm flipH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04" name="Straight Connector 103">
                      <a:extLst>
                        <a:ext uri="{FF2B5EF4-FFF2-40B4-BE49-F238E27FC236}">
                          <a16:creationId xmlns:a16="http://schemas.microsoft.com/office/drawing/2014/main" id="{08A217E8-F8FE-4C04-A53F-6106BB3E8B7A}"/>
                        </a:ext>
                      </a:extLst>
                    </p:cNvPr>
                    <p:cNvCxnSpPr>
                      <a:cxnSpLocks/>
                      <a:stCxn id="102" idx="5"/>
                      <a:endCxn id="102" idx="1"/>
                    </p:cNvCxnSpPr>
                    <p:nvPr/>
                  </p:nvCxnSpPr>
                  <p:spPr bwMode="auto">
                    <a:xfrm flipH="1" flipV="1">
                      <a:off x="4012616" y="2534295"/>
                      <a:ext cx="242464" cy="228377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0" name="TextBox 99">
                        <a:extLst>
                          <a:ext uri="{FF2B5EF4-FFF2-40B4-BE49-F238E27FC236}">
                            <a16:creationId xmlns:a16="http://schemas.microsoft.com/office/drawing/2014/main" id="{FF6FD463-07AD-4487-8080-3E7506CBDCD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/>
                      </a:p>
                    </p:txBody>
                  </p:sp>
                </mc:Choice>
                <mc:Fallback xmlns="">
                  <p:sp>
                    <p:nvSpPr>
                      <p:cNvPr id="100" name="TextBox 99">
                        <a:extLst>
                          <a:ext uri="{FF2B5EF4-FFF2-40B4-BE49-F238E27FC236}">
                            <a16:creationId xmlns:a16="http://schemas.microsoft.com/office/drawing/2014/main" id="{FF6FD463-07AD-4487-8080-3E7506CBDCD4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63988" y="1808292"/>
                        <a:ext cx="381000" cy="322974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01" name="Straight Arrow Connector 100">
                    <a:extLst>
                      <a:ext uri="{FF2B5EF4-FFF2-40B4-BE49-F238E27FC236}">
                        <a16:creationId xmlns:a16="http://schemas.microsoft.com/office/drawing/2014/main" id="{5824AC48-1B28-4A21-84F4-9EA27EBD36F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999438" y="2006485"/>
                    <a:ext cx="0" cy="21646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0" name="Rectangle 119">
                    <a:extLst>
                      <a:ext uri="{FF2B5EF4-FFF2-40B4-BE49-F238E27FC236}">
                        <a16:creationId xmlns:a16="http://schemas.microsoft.com/office/drawing/2014/main" id="{2AD38C65-9E6F-4536-A7BA-E0B401207F7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295575" y="2789100"/>
                    <a:ext cx="609600" cy="880473"/>
                  </a:xfrm>
                  <a:prstGeom prst="rect">
                    <a:avLst/>
                  </a:prstGeom>
                  <a:ln>
                    <a:headEnd type="none" w="sm" len="sm"/>
                    <a:tailEnd type="none" w="sm" len="sm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kumimoji="0" lang="en-US" sz="11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Σ</m:t>
                          </m:r>
                        </m:oMath>
                      </m:oMathPara>
                    </a14:m>
                    <a:endParaRPr kumimoji="0" 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20" name="Rectangle 119">
                    <a:extLst>
                      <a:ext uri="{FF2B5EF4-FFF2-40B4-BE49-F238E27FC236}">
                        <a16:creationId xmlns:a16="http://schemas.microsoft.com/office/drawing/2014/main" id="{2AD38C65-9E6F-4536-A7BA-E0B401207F7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295575" y="2789100"/>
                    <a:ext cx="609600" cy="880473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AE192AA6-78A8-4EA2-B352-17F9EFE0E6B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295575" y="5037245"/>
                    <a:ext cx="609600" cy="880473"/>
                  </a:xfrm>
                  <a:prstGeom prst="rect">
                    <a:avLst/>
                  </a:prstGeom>
                  <a:ln>
                    <a:headEnd type="none" w="sm" len="sm"/>
                    <a:tailEnd type="none" w="sm" len="sm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kumimoji="0" lang="en-US" sz="11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Σ</m:t>
                          </m:r>
                        </m:oMath>
                      </m:oMathPara>
                    </a14:m>
                    <a:endParaRPr kumimoji="0" 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AE192AA6-78A8-4EA2-B352-17F9EFE0E6B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295575" y="5037245"/>
                    <a:ext cx="609600" cy="880473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1B944B9D-83F4-4DC7-B288-D7DFA8061B08}"/>
                  </a:ext>
                </a:extLst>
              </p:cNvPr>
              <p:cNvSpPr/>
              <p:nvPr/>
            </p:nvSpPr>
            <p:spPr bwMode="auto">
              <a:xfrm>
                <a:off x="6520920" y="3118927"/>
                <a:ext cx="1219200" cy="2667000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IDFT</a:t>
                </a:r>
              </a:p>
            </p:txBody>
          </p: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C6713571-7458-4925-9B0B-A2A54A4C99DF}"/>
                  </a:ext>
                </a:extLst>
              </p:cNvPr>
              <p:cNvCxnSpPr>
                <a:cxnSpLocks/>
                <a:stCxn id="40" idx="6"/>
              </p:cNvCxnSpPr>
              <p:nvPr/>
            </p:nvCxnSpPr>
            <p:spPr bwMode="auto">
              <a:xfrm flipV="1">
                <a:off x="4170886" y="2839056"/>
                <a:ext cx="1124689" cy="101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38" name="Straight Arrow Connector 137">
                <a:extLst>
                  <a:ext uri="{FF2B5EF4-FFF2-40B4-BE49-F238E27FC236}">
                    <a16:creationId xmlns:a16="http://schemas.microsoft.com/office/drawing/2014/main" id="{1C135C48-1B66-44D3-867B-B5FEB504380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178557" y="5791113"/>
                <a:ext cx="1124689" cy="101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39" name="Straight Arrow Connector 138">
                <a:extLst>
                  <a:ext uri="{FF2B5EF4-FFF2-40B4-BE49-F238E27FC236}">
                    <a16:creationId xmlns:a16="http://schemas.microsoft.com/office/drawing/2014/main" id="{C785D634-6B60-4D1C-8724-A3976288FB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875213" y="3533219"/>
                <a:ext cx="423910" cy="383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45629470-3CBC-4A85-83A2-8D4D7D4F077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75213" y="3533219"/>
                <a:ext cx="0" cy="156415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27AC528D-E0FF-4F71-95F0-97D549B857CD}"/>
                  </a:ext>
                </a:extLst>
              </p:cNvPr>
              <p:cNvCxnSpPr>
                <a:cxnSpLocks/>
                <a:stCxn id="108" idx="6"/>
              </p:cNvCxnSpPr>
              <p:nvPr/>
            </p:nvCxnSpPr>
            <p:spPr bwMode="auto">
              <a:xfrm>
                <a:off x="4162419" y="5097370"/>
                <a:ext cx="71279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0F271C6A-D4E1-4A76-BE91-C7717D284ED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187024" y="3564816"/>
                <a:ext cx="38497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86B5EB80-7C03-43EC-A8E1-B96DC5F1D72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2000" y="3564816"/>
                <a:ext cx="0" cy="172967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F15CE8C9-F071-4FC5-A507-E9790D49B79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0088" y="5294493"/>
                <a:ext cx="729035" cy="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20088C74-A2F6-4FBC-9C99-C0853F2274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087168" y="5377441"/>
                <a:ext cx="0" cy="331603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41E44C44-C92A-4F46-8B3F-16598226CF5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181600" y="2995072"/>
                <a:ext cx="0" cy="331603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FC2344E5-DA79-494A-970F-DFF5AB9F1CE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00375" y="3886200"/>
                <a:ext cx="0" cy="958002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63" name="Straight Arrow Connector 162">
                <a:extLst>
                  <a:ext uri="{FF2B5EF4-FFF2-40B4-BE49-F238E27FC236}">
                    <a16:creationId xmlns:a16="http://schemas.microsoft.com/office/drawing/2014/main" id="{5988A352-4CF0-4E0E-9496-21E645B59F5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5175" y="3282015"/>
                <a:ext cx="615745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65" name="Straight Arrow Connector 164">
                <a:extLst>
                  <a:ext uri="{FF2B5EF4-FFF2-40B4-BE49-F238E27FC236}">
                    <a16:creationId xmlns:a16="http://schemas.microsoft.com/office/drawing/2014/main" id="{86282C02-52D5-422D-A2A2-C20A2D27B72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5174" y="5399787"/>
                <a:ext cx="615745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B5893E59-0E28-4E94-BAA3-25E1506826E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-73787" y="4374986"/>
                <a:ext cx="607187" cy="14106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>
                <a:extLst>
                  <a:ext uri="{FF2B5EF4-FFF2-40B4-BE49-F238E27FC236}">
                    <a16:creationId xmlns:a16="http://schemas.microsoft.com/office/drawing/2014/main" id="{A8698F71-CFFB-44DD-A0B1-C0ED7104063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82545" y="4427055"/>
                <a:ext cx="878119" cy="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CF40F0D7-0BB2-4D2A-B8EB-5DE319CFE7E7}"/>
                </a:ext>
              </a:extLst>
            </p:cNvPr>
            <p:cNvSpPr/>
            <p:nvPr/>
          </p:nvSpPr>
          <p:spPr bwMode="auto">
            <a:xfrm>
              <a:off x="2778887" y="2621309"/>
              <a:ext cx="3850507" cy="377949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E70677F1-C020-4DC0-BD96-D53C99EFCAFF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Date Placeholder 3">
            <a:extLst>
              <a:ext uri="{FF2B5EF4-FFF2-40B4-BE49-F238E27FC236}">
                <a16:creationId xmlns:a16="http://schemas.microsoft.com/office/drawing/2014/main" id="{39D4A75C-B6E8-4630-955F-0773813107F5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Footer Placeholder 1">
            <a:extLst>
              <a:ext uri="{FF2B5EF4-FFF2-40B4-BE49-F238E27FC236}">
                <a16:creationId xmlns:a16="http://schemas.microsoft.com/office/drawing/2014/main" id="{1FED9208-CFA9-442F-856D-A283539D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322390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F9F8-00F7-4041-8AA0-0F3E514D7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OFDM/ MC-CDMA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1BCD-91BF-410B-9D8D-63A3EC6A85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2000" y="1752600"/>
                <a:ext cx="7696200" cy="4343400"/>
              </a:xfrm>
            </p:spPr>
            <p:txBody>
              <a:bodyPr/>
              <a:lstStyle/>
              <a:p>
                <a:r>
                  <a:rPr lang="en-US" sz="1800" u="sng" dirty="0"/>
                  <a:t>Option 2: (Hybrid OFDM/ MC-CDMA approach)</a:t>
                </a:r>
              </a:p>
              <a:p>
                <a:pPr lvl="1"/>
                <a:r>
                  <a:rPr lang="en-US" sz="1800" dirty="0"/>
                  <a:t>Instead of spreading symbols over a single subcarrier, spreading is performed over groups of subcarriers (e.g., groups of 2, 4, etc.). </a:t>
                </a:r>
              </a:p>
              <a:p>
                <a:pPr lvl="1"/>
                <a:r>
                  <a:rPr lang="en-US" sz="1800" dirty="0"/>
                  <a:t>Optionally the groups can be </a:t>
                </a:r>
                <a:r>
                  <a:rPr lang="en-US" sz="1800" i="1" dirty="0"/>
                  <a:t>interleaved</a:t>
                </a:r>
                <a:r>
                  <a:rPr lang="en-US" sz="1800" dirty="0"/>
                  <a:t> in the frequency domain.</a:t>
                </a:r>
              </a:p>
              <a:p>
                <a:pPr lvl="1"/>
                <a:r>
                  <a:rPr lang="en-US" sz="1800" dirty="0"/>
                  <a:t>Assume you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dirty="0"/>
                  <a:t>, e.g., 242, data subcarriers that are grouped into block of length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(with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800" dirty="0"/>
                  <a:t> for some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/>
                  <a:t>). Let the total number of full blocks be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r>
                  <a:rPr lang="en-US" sz="1800" dirty="0"/>
                  <a:t>and possibly a remainder block 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dirty="0"/>
                  <a:t> which is not divisible by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lvl="2"/>
                <a:r>
                  <a:rPr lang="en-US" dirty="0"/>
                  <a:t>The remainder block can either be treated as a group (e.g., of 2) or ignored.</a:t>
                </a:r>
              </a:p>
              <a:p>
                <a:pPr lvl="1"/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1BCD-91BF-410B-9D8D-63A3EC6A85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752600"/>
                <a:ext cx="7696200" cy="4343400"/>
              </a:xfrm>
              <a:blipFill>
                <a:blip r:embed="rId2"/>
                <a:stretch>
                  <a:fillRect l="-475" t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9DACC-A08D-4842-945D-4CDEDAA8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49A04EA-1EAD-4019-B2A1-2443EAA8E938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BBC718-73CD-4A82-96EF-495A1CA84A99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2B35C379-A73F-4839-9B54-DF966D5DB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875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5FA7-9AE9-4985-973B-A7FC5C0B6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552532"/>
            <a:ext cx="7772400" cy="914400"/>
          </a:xfrm>
        </p:spPr>
        <p:txBody>
          <a:bodyPr/>
          <a:lstStyle/>
          <a:p>
            <a:r>
              <a:rPr lang="en-US" dirty="0"/>
              <a:t>Option 2 – Implementation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F5985-2580-4D3A-A9F5-4575AFABE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96998"/>
            <a:ext cx="7772400" cy="1480487"/>
          </a:xfrm>
        </p:spPr>
        <p:txBody>
          <a:bodyPr/>
          <a:lstStyle/>
          <a:p>
            <a:r>
              <a:rPr lang="en-US" sz="1800" b="0" dirty="0"/>
              <a:t>The diagram below presents the proposed hybrid OFDM/MC-CDMA block diagram, featuring </a:t>
            </a:r>
            <a:r>
              <a:rPr lang="en-US" sz="1800" dirty="0"/>
              <a:t>both non-interleaved</a:t>
            </a:r>
            <a:r>
              <a:rPr lang="en-US" sz="1800" b="0" dirty="0"/>
              <a:t> and </a:t>
            </a:r>
            <a:r>
              <a:rPr lang="en-US" sz="1800" dirty="0"/>
              <a:t>interleaved</a:t>
            </a:r>
            <a:r>
              <a:rPr lang="en-US" sz="1800" b="0" dirty="0"/>
              <a:t> options.</a:t>
            </a:r>
          </a:p>
          <a:p>
            <a:pPr lvl="1"/>
            <a:r>
              <a:rPr lang="en-US" sz="1400" b="1" dirty="0"/>
              <a:t>Non-Interleaved Option:</a:t>
            </a:r>
            <a:r>
              <a:rPr lang="en-US" sz="1400" dirty="0"/>
              <a:t> </a:t>
            </a:r>
            <a:r>
              <a:rPr lang="en-US" sz="1400" b="0" dirty="0"/>
              <a:t>Spreading is applied directly within designated subcarrier groups.</a:t>
            </a:r>
          </a:p>
          <a:p>
            <a:pPr lvl="1"/>
            <a:r>
              <a:rPr lang="en-US" sz="1400" b="1" dirty="0"/>
              <a:t>Interleaved Option: </a:t>
            </a:r>
            <a:r>
              <a:rPr lang="en-US" sz="1400" b="0" dirty="0"/>
              <a:t>An additional interleaving step is introduced before subcarrier mapping. This ensures that code chips generated from a single symbol are distributed across the entire bandwidth, enhancing frequency diversity and resilience against fading.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642321-951B-498B-8BD6-F87F6485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22DF2C-B1E9-417C-94DB-88792F848B09}"/>
              </a:ext>
            </a:extLst>
          </p:cNvPr>
          <p:cNvSpPr/>
          <p:nvPr/>
        </p:nvSpPr>
        <p:spPr bwMode="auto">
          <a:xfrm>
            <a:off x="240693" y="3219820"/>
            <a:ext cx="890214" cy="281939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Interleaving/ Symbol Mapping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E4550C5-BB82-4065-8C01-34B6A1817657}"/>
              </a:ext>
            </a:extLst>
          </p:cNvPr>
          <p:cNvGrpSpPr/>
          <p:nvPr/>
        </p:nvGrpSpPr>
        <p:grpSpPr>
          <a:xfrm>
            <a:off x="1098912" y="3073038"/>
            <a:ext cx="3333795" cy="3120066"/>
            <a:chOff x="2020623" y="3200639"/>
            <a:chExt cx="3204987" cy="3120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1CFDDE2-5EAD-468B-B0E3-6F3C3019BB96}"/>
                </a:ext>
              </a:extLst>
            </p:cNvPr>
            <p:cNvSpPr/>
            <p:nvPr/>
          </p:nvSpPr>
          <p:spPr bwMode="auto">
            <a:xfrm>
              <a:off x="4504800" y="3200639"/>
              <a:ext cx="720810" cy="3120066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IDFT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A11C9BC-22E7-4E01-A4DC-AACD3E2E4BA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401623" y="4089905"/>
              <a:ext cx="4046" cy="482095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6F63D21-1DA9-4BFC-9F2A-A62C33C24556}"/>
                </a:ext>
              </a:extLst>
            </p:cNvPr>
            <p:cNvGrpSpPr/>
            <p:nvPr/>
          </p:nvGrpSpPr>
          <p:grpSpPr>
            <a:xfrm>
              <a:off x="2032882" y="4635003"/>
              <a:ext cx="786518" cy="744120"/>
              <a:chOff x="2235108" y="3717547"/>
              <a:chExt cx="786518" cy="744120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9EA5D87D-702C-44B2-8EAF-C0295653E8C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CCA05AFA-9A12-475A-8C39-83FE73975E46}"/>
                      </a:ext>
                    </a:extLst>
                  </p:cNvPr>
                  <p:cNvSpPr txBox="1"/>
                  <p:nvPr/>
                </p:nvSpPr>
                <p:spPr>
                  <a:xfrm>
                    <a:off x="2235108" y="3717547"/>
                    <a:ext cx="381000" cy="2778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CCA05AFA-9A12-475A-8C39-83FE73975E4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35108" y="3717547"/>
                    <a:ext cx="381000" cy="27789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r="-723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56BE95DC-FFB2-43BE-BC3E-B29CAFEB5B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5E9DDA9D-A5BE-4D83-BECC-36E4EAE35AE9}"/>
                      </a:ext>
                    </a:extLst>
                  </p:cNvPr>
                  <p:cNvSpPr txBox="1"/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𝐺𝐿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5E9DDA9D-A5BE-4D83-BECC-36E4EAE35AE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EA11CAF-3A2F-45F4-8821-8CB6FA269853}"/>
                </a:ext>
              </a:extLst>
            </p:cNvPr>
            <p:cNvGrpSpPr/>
            <p:nvPr/>
          </p:nvGrpSpPr>
          <p:grpSpPr>
            <a:xfrm>
              <a:off x="2032882" y="5320726"/>
              <a:ext cx="786518" cy="744120"/>
              <a:chOff x="2235108" y="3717547"/>
              <a:chExt cx="786518" cy="744120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2B089ED9-5067-45C5-BC95-18F7244A2F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3475490F-4BC3-41C0-A84C-C91206D4D9AC}"/>
                      </a:ext>
                    </a:extLst>
                  </p:cNvPr>
                  <p:cNvSpPr txBox="1"/>
                  <p:nvPr/>
                </p:nvSpPr>
                <p:spPr>
                  <a:xfrm>
                    <a:off x="2235108" y="3717547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𝐺𝐿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3475490F-4BC3-41C0-A84C-C91206D4D9A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35108" y="3717547"/>
                    <a:ext cx="381000" cy="26161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1692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D1EF56DE-3F2E-4F95-A382-1C600E019DD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B7A820A1-103B-4F58-8E6F-BF35D190F1C2}"/>
                      </a:ext>
                    </a:extLst>
                  </p:cNvPr>
                  <p:cNvSpPr txBox="1"/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B7A820A1-103B-4F58-8E6F-BF35D190F1C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F4A4968-1E27-4E1E-A2FE-F87789BD198A}"/>
                </a:ext>
              </a:extLst>
            </p:cNvPr>
            <p:cNvGrpSpPr/>
            <p:nvPr/>
          </p:nvGrpSpPr>
          <p:grpSpPr>
            <a:xfrm>
              <a:off x="2020623" y="3213360"/>
              <a:ext cx="786518" cy="744120"/>
              <a:chOff x="2235108" y="3717547"/>
              <a:chExt cx="786518" cy="744120"/>
            </a:xfrm>
          </p:grpSpPr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B748F0A7-F7E6-41E2-8E8A-D4711105F01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1003CA7A-B517-463C-86A0-DDC06B8C4C90}"/>
                      </a:ext>
                    </a:extLst>
                  </p:cNvPr>
                  <p:cNvSpPr txBox="1"/>
                  <p:nvPr/>
                </p:nvSpPr>
                <p:spPr>
                  <a:xfrm>
                    <a:off x="2235108" y="3717547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1003CA7A-B517-463C-86A0-DDC06B8C4C9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35108" y="3717547"/>
                    <a:ext cx="381000" cy="26161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43E5596C-80FD-4CB2-9664-94F148A8B2C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A25C62D2-342F-4FEC-9B46-69E5EE1FA5BC}"/>
                      </a:ext>
                    </a:extLst>
                  </p:cNvPr>
                  <p:cNvSpPr txBox="1"/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oMath>
                      </m:oMathPara>
                    </a14:m>
                    <a:endParaRPr lang="en-US" sz="1100" dirty="0"/>
                  </a:p>
                </p:txBody>
              </p:sp>
            </mc:Choice>
            <mc:Fallback xmlns=""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A25C62D2-342F-4FEC-9B46-69E5EE1FA5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9283" y="4191971"/>
                    <a:ext cx="381000" cy="26161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6F4EC55-B5EE-42BE-A4B2-D8145D6260E1}"/>
                </a:ext>
              </a:extLst>
            </p:cNvPr>
            <p:cNvSpPr/>
            <p:nvPr/>
          </p:nvSpPr>
          <p:spPr bwMode="auto">
            <a:xfrm>
              <a:off x="2793468" y="3313608"/>
              <a:ext cx="940332" cy="746424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Direct Sequence Spreading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9A5FD0-94E2-4CB9-8103-5173A672C1EC}"/>
                </a:ext>
              </a:extLst>
            </p:cNvPr>
            <p:cNvSpPr/>
            <p:nvPr/>
          </p:nvSpPr>
          <p:spPr bwMode="auto">
            <a:xfrm>
              <a:off x="2816988" y="4665371"/>
              <a:ext cx="940332" cy="746424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Direct Sequence Spreading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720BE0E-F06F-4BD9-8ABD-31282CCF7804}"/>
                </a:ext>
              </a:extLst>
            </p:cNvPr>
            <p:cNvSpPr/>
            <p:nvPr/>
          </p:nvSpPr>
          <p:spPr bwMode="auto">
            <a:xfrm>
              <a:off x="2824956" y="5491213"/>
              <a:ext cx="940332" cy="746424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Direct Sequence Spreading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0F6B937-CF34-4174-8B66-E70727BBF682}"/>
                </a:ext>
              </a:extLst>
            </p:cNvPr>
            <p:cNvGrpSpPr/>
            <p:nvPr/>
          </p:nvGrpSpPr>
          <p:grpSpPr>
            <a:xfrm>
              <a:off x="3722806" y="3205274"/>
              <a:ext cx="786518" cy="744120"/>
              <a:chOff x="2235108" y="3717547"/>
              <a:chExt cx="786518" cy="744120"/>
            </a:xfrm>
          </p:grpSpPr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D1EEED32-B82C-48DB-AA55-C60CA505663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3EBD1DF-5C3B-463A-B6D1-762605951E39}"/>
                  </a:ext>
                </a:extLst>
              </p:cNvPr>
              <p:cNvSpPr txBox="1"/>
              <p:nvPr/>
            </p:nvSpPr>
            <p:spPr>
              <a:xfrm>
                <a:off x="2235108" y="3717547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657D34CC-160F-4E49-A743-1A815C90AC0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F2DFB4A-EACE-4EBC-A0F4-9B15BF640774}"/>
                </a:ext>
              </a:extLst>
            </p:cNvPr>
            <p:cNvGrpSpPr/>
            <p:nvPr/>
          </p:nvGrpSpPr>
          <p:grpSpPr>
            <a:xfrm>
              <a:off x="3726495" y="4607393"/>
              <a:ext cx="786518" cy="744120"/>
              <a:chOff x="2235108" y="3717547"/>
              <a:chExt cx="786518" cy="744120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AC74F0C0-1E09-4A79-9879-45FDD667E30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C0A8787-1704-4361-AE83-98AD6E3AEA83}"/>
                  </a:ext>
                </a:extLst>
              </p:cNvPr>
              <p:cNvSpPr txBox="1"/>
              <p:nvPr/>
            </p:nvSpPr>
            <p:spPr>
              <a:xfrm>
                <a:off x="2235108" y="3717547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C9EB5B51-DD30-4FEF-BE3C-6B6759BFA1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B03565D-D1E4-4050-A529-EDCB69DB0676}"/>
                  </a:ext>
                </a:extLst>
              </p:cNvPr>
              <p:cNvSpPr txBox="1"/>
              <p:nvPr/>
            </p:nvSpPr>
            <p:spPr>
              <a:xfrm>
                <a:off x="2309283" y="4191971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F9F97E48-E8BA-4D6B-88C6-F05A8735D478}"/>
                </a:ext>
              </a:extLst>
            </p:cNvPr>
            <p:cNvGrpSpPr/>
            <p:nvPr/>
          </p:nvGrpSpPr>
          <p:grpSpPr>
            <a:xfrm>
              <a:off x="3741757" y="5382586"/>
              <a:ext cx="786518" cy="744120"/>
              <a:chOff x="2235108" y="3717547"/>
              <a:chExt cx="786518" cy="744120"/>
            </a:xfrm>
          </p:grpSpPr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09C15E69-E24B-4228-8B4F-9BC5023BEB0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277533" y="3991550"/>
                <a:ext cx="744093" cy="38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975EB8AD-5A79-454D-9764-75E187B904E7}"/>
                  </a:ext>
                </a:extLst>
              </p:cNvPr>
              <p:cNvSpPr txBox="1"/>
              <p:nvPr/>
            </p:nvSpPr>
            <p:spPr>
              <a:xfrm>
                <a:off x="2235108" y="3717547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F5F6CA5C-9696-4633-9C19-3D00B118080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300816" y="4461667"/>
                <a:ext cx="72081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36AEE91-9FAA-4966-A8AB-9B35187F7F16}"/>
                  </a:ext>
                </a:extLst>
              </p:cNvPr>
              <p:cNvSpPr txBox="1"/>
              <p:nvPr/>
            </p:nvSpPr>
            <p:spPr>
              <a:xfrm>
                <a:off x="2309283" y="4191971"/>
                <a:ext cx="381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/>
              </a:p>
            </p:txBody>
          </p: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CAA356C-D908-4960-8812-E432D144957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67631" y="4167731"/>
              <a:ext cx="4046" cy="482095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C186139-630B-4B17-9205-7E34FBB99F7A}"/>
              </a:ext>
            </a:extLst>
          </p:cNvPr>
          <p:cNvGrpSpPr/>
          <p:nvPr/>
        </p:nvGrpSpPr>
        <p:grpSpPr>
          <a:xfrm>
            <a:off x="4640100" y="3110222"/>
            <a:ext cx="4234252" cy="3120066"/>
            <a:chOff x="4640100" y="3110222"/>
            <a:chExt cx="4234252" cy="3120066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7CA0BCE-8C6D-4986-8F75-B87378A744BA}"/>
                </a:ext>
              </a:extLst>
            </p:cNvPr>
            <p:cNvGrpSpPr/>
            <p:nvPr/>
          </p:nvGrpSpPr>
          <p:grpSpPr>
            <a:xfrm>
              <a:off x="5540557" y="3110222"/>
              <a:ext cx="3333795" cy="3120066"/>
              <a:chOff x="2020623" y="3200639"/>
              <a:chExt cx="3204987" cy="3120066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65A1DBBD-5D1C-4F1D-B886-D8ACE024E1C7}"/>
                  </a:ext>
                </a:extLst>
              </p:cNvPr>
              <p:cNvSpPr/>
              <p:nvPr/>
            </p:nvSpPr>
            <p:spPr bwMode="auto">
              <a:xfrm>
                <a:off x="4504800" y="3200639"/>
                <a:ext cx="720810" cy="3120066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IDFT</a:t>
                </a:r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10B91CA4-2709-4127-B113-127CF4FF418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401623" y="4089905"/>
                <a:ext cx="4046" cy="482095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8CF6A320-FA3E-4D13-8ABE-3FE492CFEC99}"/>
                  </a:ext>
                </a:extLst>
              </p:cNvPr>
              <p:cNvGrpSpPr/>
              <p:nvPr/>
            </p:nvGrpSpPr>
            <p:grpSpPr>
              <a:xfrm>
                <a:off x="2032882" y="4635003"/>
                <a:ext cx="786518" cy="744120"/>
                <a:chOff x="2235108" y="3717547"/>
                <a:chExt cx="786518" cy="744120"/>
              </a:xfrm>
            </p:grpSpPr>
            <p:cxnSp>
              <p:nvCxnSpPr>
                <p:cNvPr id="93" name="Straight Arrow Connector 92">
                  <a:extLst>
                    <a:ext uri="{FF2B5EF4-FFF2-40B4-BE49-F238E27FC236}">
                      <a16:creationId xmlns:a16="http://schemas.microsoft.com/office/drawing/2014/main" id="{ADE5CD9A-071C-47A2-9124-F184BD211E9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77533" y="3991550"/>
                  <a:ext cx="744093" cy="3894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4" name="TextBox 93">
                      <a:extLst>
                        <a:ext uri="{FF2B5EF4-FFF2-40B4-BE49-F238E27FC236}">
                          <a16:creationId xmlns:a16="http://schemas.microsoft.com/office/drawing/2014/main" id="{59993F9B-392F-4DCD-8722-10E7B71DFF8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35108" y="3717547"/>
                      <a:ext cx="381000" cy="27789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4" name="TextBox 93">
                      <a:extLst>
                        <a:ext uri="{FF2B5EF4-FFF2-40B4-BE49-F238E27FC236}">
                          <a16:creationId xmlns:a16="http://schemas.microsoft.com/office/drawing/2014/main" id="{59993F9B-392F-4DCD-8722-10E7B71DFF84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35108" y="3717547"/>
                      <a:ext cx="381000" cy="277897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r="-7230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95" name="Straight Arrow Connector 94">
                  <a:extLst>
                    <a:ext uri="{FF2B5EF4-FFF2-40B4-BE49-F238E27FC236}">
                      <a16:creationId xmlns:a16="http://schemas.microsoft.com/office/drawing/2014/main" id="{DEA61AF3-E3BA-4A36-81F7-F39E6F95B49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300816" y="4461667"/>
                  <a:ext cx="72081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6" name="TextBox 95">
                      <a:extLst>
                        <a:ext uri="{FF2B5EF4-FFF2-40B4-BE49-F238E27FC236}">
                          <a16:creationId xmlns:a16="http://schemas.microsoft.com/office/drawing/2014/main" id="{05659513-5F60-42E2-9689-032798A6CA0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𝐺𝐿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6" name="TextBox 95">
                      <a:extLst>
                        <a:ext uri="{FF2B5EF4-FFF2-40B4-BE49-F238E27FC236}">
                          <a16:creationId xmlns:a16="http://schemas.microsoft.com/office/drawing/2014/main" id="{05659513-5F60-42E2-9689-032798A6CA0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A2F0462-FB65-4A52-90BA-CDE3BE803C40}"/>
                  </a:ext>
                </a:extLst>
              </p:cNvPr>
              <p:cNvGrpSpPr/>
              <p:nvPr/>
            </p:nvGrpSpPr>
            <p:grpSpPr>
              <a:xfrm>
                <a:off x="2032882" y="5320726"/>
                <a:ext cx="786518" cy="744120"/>
                <a:chOff x="2235108" y="3717547"/>
                <a:chExt cx="786518" cy="744120"/>
              </a:xfrm>
            </p:grpSpPr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D502E46F-378E-458B-967E-1406C22D73B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77533" y="3991550"/>
                  <a:ext cx="744093" cy="3894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6C6E0FB9-209D-49D1-B480-A23DBF08913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35108" y="3717547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𝐺𝐿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6C6E0FB9-209D-49D1-B480-A23DBF08913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35108" y="3717547"/>
                      <a:ext cx="381000" cy="261610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r="-1692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91" name="Straight Arrow Connector 90">
                  <a:extLst>
                    <a:ext uri="{FF2B5EF4-FFF2-40B4-BE49-F238E27FC236}">
                      <a16:creationId xmlns:a16="http://schemas.microsoft.com/office/drawing/2014/main" id="{2ECAD75F-2CD3-4A8B-99BA-51F0931E9C0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300816" y="4461667"/>
                  <a:ext cx="72081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2C3ED486-AA2A-4C6F-AB68-64F4BD1338E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2C3ED486-AA2A-4C6F-AB68-64F4BD1338E1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DEAB481-53C2-4961-8400-42581FB535A9}"/>
                  </a:ext>
                </a:extLst>
              </p:cNvPr>
              <p:cNvGrpSpPr/>
              <p:nvPr/>
            </p:nvGrpSpPr>
            <p:grpSpPr>
              <a:xfrm>
                <a:off x="2020623" y="3213360"/>
                <a:ext cx="786518" cy="744120"/>
                <a:chOff x="2235108" y="3717547"/>
                <a:chExt cx="786518" cy="744120"/>
              </a:xfrm>
            </p:grpSpPr>
            <p:cxnSp>
              <p:nvCxnSpPr>
                <p:cNvPr id="85" name="Straight Arrow Connector 84">
                  <a:extLst>
                    <a:ext uri="{FF2B5EF4-FFF2-40B4-BE49-F238E27FC236}">
                      <a16:creationId xmlns:a16="http://schemas.microsoft.com/office/drawing/2014/main" id="{62DAE8BF-3FE3-4C9D-A024-5D892EDCD53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77533" y="3991550"/>
                  <a:ext cx="744093" cy="3894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6" name="TextBox 85">
                      <a:extLst>
                        <a:ext uri="{FF2B5EF4-FFF2-40B4-BE49-F238E27FC236}">
                          <a16:creationId xmlns:a16="http://schemas.microsoft.com/office/drawing/2014/main" id="{968543A4-5A91-4683-B9AB-F381306EB8A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35108" y="3717547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86" name="TextBox 85">
                      <a:extLst>
                        <a:ext uri="{FF2B5EF4-FFF2-40B4-BE49-F238E27FC236}">
                          <a16:creationId xmlns:a16="http://schemas.microsoft.com/office/drawing/2014/main" id="{968543A4-5A91-4683-B9AB-F381306EB8A8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35108" y="3717547"/>
                      <a:ext cx="381000" cy="2616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7" name="Straight Arrow Connector 86">
                  <a:extLst>
                    <a:ext uri="{FF2B5EF4-FFF2-40B4-BE49-F238E27FC236}">
                      <a16:creationId xmlns:a16="http://schemas.microsoft.com/office/drawing/2014/main" id="{26EEE5C6-2085-47FC-A3BB-D3F41F010A1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300816" y="4461667"/>
                  <a:ext cx="72081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" name="TextBox 87">
                      <a:extLst>
                        <a:ext uri="{FF2B5EF4-FFF2-40B4-BE49-F238E27FC236}">
                          <a16:creationId xmlns:a16="http://schemas.microsoft.com/office/drawing/2014/main" id="{382FEFBB-4596-4F3D-9F4C-43970B27010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100" dirty="0"/>
                    </a:p>
                  </p:txBody>
                </p:sp>
              </mc:Choice>
              <mc:Fallback xmlns="">
                <p:sp>
                  <p:nvSpPr>
                    <p:cNvPr id="88" name="TextBox 87">
                      <a:extLst>
                        <a:ext uri="{FF2B5EF4-FFF2-40B4-BE49-F238E27FC236}">
                          <a16:creationId xmlns:a16="http://schemas.microsoft.com/office/drawing/2014/main" id="{382FEFBB-4596-4F3D-9F4C-43970B27010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09283" y="4191971"/>
                      <a:ext cx="381000" cy="261610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BA9834D7-3460-464B-A170-C37B8ACFC128}"/>
                  </a:ext>
                </a:extLst>
              </p:cNvPr>
              <p:cNvSpPr/>
              <p:nvPr/>
            </p:nvSpPr>
            <p:spPr bwMode="auto">
              <a:xfrm>
                <a:off x="2793468" y="3313608"/>
                <a:ext cx="940332" cy="746424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Direct Sequence Spreading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B81CC4F-E4C2-40B4-BEDB-44EE70EC914B}"/>
                  </a:ext>
                </a:extLst>
              </p:cNvPr>
              <p:cNvSpPr/>
              <p:nvPr/>
            </p:nvSpPr>
            <p:spPr bwMode="auto">
              <a:xfrm>
                <a:off x="2816988" y="4665371"/>
                <a:ext cx="940332" cy="746424"/>
              </a:xfrm>
              <a:prstGeom prst="rect">
                <a:avLst/>
              </a:prstGeom>
              <a:noFill/>
              <a:ln w="28575" cap="flat" cmpd="sng" algn="ctr">
                <a:solidFill>
                  <a:schemeClr val="accent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Direct Sequence Spreading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7C8D317-31D2-4C94-950A-EEAB1586D04E}"/>
                  </a:ext>
                </a:extLst>
              </p:cNvPr>
              <p:cNvSpPr/>
              <p:nvPr/>
            </p:nvSpPr>
            <p:spPr bwMode="auto">
              <a:xfrm>
                <a:off x="2824956" y="5491213"/>
                <a:ext cx="940332" cy="746424"/>
              </a:xfrm>
              <a:prstGeom prst="rect">
                <a:avLst/>
              </a:prstGeom>
              <a:noFill/>
              <a:ln w="28575" cap="flat" cmpd="sng" algn="ctr">
                <a:solidFill>
                  <a:schemeClr val="accent2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Direct Sequence Spreading</a:t>
                </a:r>
              </a:p>
            </p:txBody>
          </p: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E4B23952-F9D0-4901-B9FF-DBA21A183DB0}"/>
                  </a:ext>
                </a:extLst>
              </p:cNvPr>
              <p:cNvGrpSpPr/>
              <p:nvPr/>
            </p:nvGrpSpPr>
            <p:grpSpPr>
              <a:xfrm>
                <a:off x="3722806" y="3205274"/>
                <a:ext cx="786518" cy="277897"/>
                <a:chOff x="2235108" y="3717547"/>
                <a:chExt cx="786518" cy="277897"/>
              </a:xfrm>
            </p:grpSpPr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11E48C26-44CE-4246-A377-F9F1D24353A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77533" y="3991550"/>
                  <a:ext cx="744093" cy="3894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EE96EE08-ADD5-4E9B-B67A-6F309D5EE3CB}"/>
                    </a:ext>
                  </a:extLst>
                </p:cNvPr>
                <p:cNvSpPr txBox="1"/>
                <p:nvPr/>
              </p:nvSpPr>
              <p:spPr>
                <a:xfrm>
                  <a:off x="2235108" y="3717547"/>
                  <a:ext cx="3810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100" dirty="0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863FD760-36B8-4841-8195-31124B9D8B9A}"/>
                  </a:ext>
                </a:extLst>
              </p:cNvPr>
              <p:cNvGrpSpPr/>
              <p:nvPr/>
            </p:nvGrpSpPr>
            <p:grpSpPr>
              <a:xfrm>
                <a:off x="3726495" y="4607393"/>
                <a:ext cx="455175" cy="736034"/>
                <a:chOff x="2235108" y="3717547"/>
                <a:chExt cx="455175" cy="736034"/>
              </a:xfrm>
            </p:grpSpPr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0FC0E1E0-7B7E-48FD-8471-95533C0BA05A}"/>
                    </a:ext>
                  </a:extLst>
                </p:cNvPr>
                <p:cNvSpPr txBox="1"/>
                <p:nvPr/>
              </p:nvSpPr>
              <p:spPr>
                <a:xfrm>
                  <a:off x="2235108" y="3717547"/>
                  <a:ext cx="3810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100" dirty="0"/>
                </a:p>
              </p:txBody>
            </p:sp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B2861B4A-35AF-40AA-8941-DCFB866195E2}"/>
                    </a:ext>
                  </a:extLst>
                </p:cNvPr>
                <p:cNvSpPr txBox="1"/>
                <p:nvPr/>
              </p:nvSpPr>
              <p:spPr>
                <a:xfrm>
                  <a:off x="2309283" y="4191971"/>
                  <a:ext cx="3810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100" dirty="0"/>
                </a:p>
              </p:txBody>
            </p:sp>
          </p:grp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15642936-80AD-48F6-A53F-A8FD3D627380}"/>
                  </a:ext>
                </a:extLst>
              </p:cNvPr>
              <p:cNvGrpSpPr/>
              <p:nvPr/>
            </p:nvGrpSpPr>
            <p:grpSpPr>
              <a:xfrm>
                <a:off x="3795683" y="5857010"/>
                <a:ext cx="720810" cy="263713"/>
                <a:chOff x="2289034" y="4191971"/>
                <a:chExt cx="720810" cy="263713"/>
              </a:xfrm>
            </p:grpSpPr>
            <p:cxnSp>
              <p:nvCxnSpPr>
                <p:cNvPr id="76" name="Straight Arrow Connector 75">
                  <a:extLst>
                    <a:ext uri="{FF2B5EF4-FFF2-40B4-BE49-F238E27FC236}">
                      <a16:creationId xmlns:a16="http://schemas.microsoft.com/office/drawing/2014/main" id="{4EBDD952-5EE9-4BF1-B5F8-298D9D73B0E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89034" y="4455684"/>
                  <a:ext cx="72081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1010DCAB-E15E-4CEA-9B22-48A74861642F}"/>
                    </a:ext>
                  </a:extLst>
                </p:cNvPr>
                <p:cNvSpPr txBox="1"/>
                <p:nvPr/>
              </p:nvSpPr>
              <p:spPr>
                <a:xfrm>
                  <a:off x="2309283" y="4191971"/>
                  <a:ext cx="3810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100" dirty="0"/>
                </a:p>
              </p:txBody>
            </p:sp>
          </p:grp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4A25ED13-ABAC-4C00-BD34-DE20990751F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335166" y="3520229"/>
                <a:ext cx="1" cy="24158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7FC8713-7676-4B04-B2AC-0C7163AC55F3}"/>
                </a:ext>
              </a:extLst>
            </p:cNvPr>
            <p:cNvGrpSpPr/>
            <p:nvPr/>
          </p:nvGrpSpPr>
          <p:grpSpPr>
            <a:xfrm>
              <a:off x="4640100" y="3242601"/>
              <a:ext cx="3504676" cy="2819397"/>
              <a:chOff x="4640100" y="3242601"/>
              <a:chExt cx="3504676" cy="2819397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CCB597E-8A46-4C73-8EF9-BBE0F5A140D5}"/>
                  </a:ext>
                </a:extLst>
              </p:cNvPr>
              <p:cNvSpPr/>
              <p:nvPr/>
            </p:nvSpPr>
            <p:spPr bwMode="auto">
              <a:xfrm>
                <a:off x="4640100" y="3242601"/>
                <a:ext cx="890214" cy="2819397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Interleaving/ Symbol Mapping</a:t>
                </a:r>
              </a:p>
            </p:txBody>
          </p: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F91C097E-A9A9-4D3E-A99C-F59E4F3961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83777" y="3720843"/>
                <a:ext cx="352959" cy="0"/>
              </a:xfrm>
              <a:prstGeom prst="straightConnector1">
                <a:avLst/>
              </a:prstGeom>
              <a:ln w="12700">
                <a:headEnd type="none" w="sm" len="sm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8BD1640-CBF1-411D-B5F3-3C6B298F1B6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88456" y="3702788"/>
                <a:ext cx="0" cy="1001125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18ED0F9E-ABC6-4643-879A-B0D4057D427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0778" y="4703913"/>
                <a:ext cx="427354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771170F2-0CB0-4AA1-85CA-C76E86AF807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0778" y="5516595"/>
                <a:ext cx="554022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0ADD3B69-D654-4BE6-A1DF-74DB298E635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924800" y="3858977"/>
                <a:ext cx="0" cy="1657618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16">
                <a:extLst>
                  <a:ext uri="{FF2B5EF4-FFF2-40B4-BE49-F238E27FC236}">
                    <a16:creationId xmlns:a16="http://schemas.microsoft.com/office/drawing/2014/main" id="{A371895C-A0F2-4B03-84BD-5DBA0C514DC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924800" y="3871370"/>
                <a:ext cx="211935" cy="0"/>
              </a:xfrm>
              <a:prstGeom prst="straightConnector1">
                <a:avLst/>
              </a:prstGeom>
              <a:ln>
                <a:headEnd type="none" w="sm" len="sm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Arrow Connector 122">
                <a:extLst>
                  <a:ext uri="{FF2B5EF4-FFF2-40B4-BE49-F238E27FC236}">
                    <a16:creationId xmlns:a16="http://schemas.microsoft.com/office/drawing/2014/main" id="{B09F4B10-6DD8-4CB3-9D5C-018E4B0895A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0778" y="5147628"/>
                <a:ext cx="773998" cy="3894"/>
              </a:xfrm>
              <a:prstGeom prst="straightConnector1">
                <a:avLst/>
              </a:prstGeom>
              <a:ln w="12700">
                <a:headEnd type="none" w="sm" len="sm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4" name="Straight Arrow Connector 123">
                <a:extLst>
                  <a:ext uri="{FF2B5EF4-FFF2-40B4-BE49-F238E27FC236}">
                    <a16:creationId xmlns:a16="http://schemas.microsoft.com/office/drawing/2014/main" id="{95AF971A-9ACD-4B81-B7B4-75351E35BC1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08421" y="5454347"/>
                <a:ext cx="403633" cy="3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C3D65B6-561F-481C-B07C-AD4AE8683EC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07463" y="3886200"/>
                <a:ext cx="0" cy="1575083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97C424FD-5D54-416D-AA2D-8135C5BDB67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55281" y="3886200"/>
                <a:ext cx="346603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8" name="Straight Arrow Connector 137">
                <a:extLst>
                  <a:ext uri="{FF2B5EF4-FFF2-40B4-BE49-F238E27FC236}">
                    <a16:creationId xmlns:a16="http://schemas.microsoft.com/office/drawing/2014/main" id="{2BAC3FA7-8661-4C99-84FF-EA80EC021F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91817" y="5909012"/>
                <a:ext cx="352959" cy="0"/>
              </a:xfrm>
              <a:prstGeom prst="straightConnector1">
                <a:avLst/>
              </a:prstGeom>
              <a:ln>
                <a:headEnd type="none" w="sm" len="sm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A6B58828-5C10-4545-A0AC-F4D8054173D2}"/>
                  </a:ext>
                </a:extLst>
              </p:cNvPr>
              <p:cNvCxnSpPr>
                <a:cxnSpLocks/>
                <a:endCxn id="77" idx="3"/>
              </p:cNvCxnSpPr>
              <p:nvPr/>
            </p:nvCxnSpPr>
            <p:spPr bwMode="auto">
              <a:xfrm flipH="1">
                <a:off x="7804331" y="5081918"/>
                <a:ext cx="1770" cy="81548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75E1591D-A5DD-4D81-AF5E-7565AC0CF14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8618" y="5085021"/>
                <a:ext cx="427354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C6830A36-9BB7-40AD-87E8-529B7B7C181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70778" y="5937245"/>
                <a:ext cx="649829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5372720E-6586-49A2-BEBA-90C2CC68195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20607" y="4991400"/>
                <a:ext cx="0" cy="945845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Arrow Connector 149">
                <a:extLst>
                  <a:ext uri="{FF2B5EF4-FFF2-40B4-BE49-F238E27FC236}">
                    <a16:creationId xmlns:a16="http://schemas.microsoft.com/office/drawing/2014/main" id="{0DE895FB-A8C7-44C4-BDD1-4F7658FC6E8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20607" y="4991400"/>
                <a:ext cx="116128" cy="0"/>
              </a:xfrm>
              <a:prstGeom prst="straightConnector1">
                <a:avLst/>
              </a:prstGeom>
              <a:ln>
                <a:headEnd type="none" w="sm" len="sm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885CA1DF-A334-4BA5-8022-938FBE2B361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48600" y="4746544"/>
                <a:ext cx="288834" cy="95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1EE03C29-1195-4595-9431-9F6663BEEDF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347052" y="3810000"/>
                <a:ext cx="501548" cy="0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540D2089-C097-4E39-8B58-DA3976F1EAE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48600" y="3810707"/>
                <a:ext cx="0" cy="943088"/>
              </a:xfrm>
              <a:prstGeom prst="line">
                <a:avLst/>
              </a:prstGeom>
              <a:ln w="12700"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9797C3C2-FC3B-430D-ACD6-90F0101046E1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Date Placeholder 3">
            <a:extLst>
              <a:ext uri="{FF2B5EF4-FFF2-40B4-BE49-F238E27FC236}">
                <a16:creationId xmlns:a16="http://schemas.microsoft.com/office/drawing/2014/main" id="{3E07D111-E355-41D4-B6D9-0A946E64067A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Footer Placeholder 1">
            <a:extLst>
              <a:ext uri="{FF2B5EF4-FFF2-40B4-BE49-F238E27FC236}">
                <a16:creationId xmlns:a16="http://schemas.microsoft.com/office/drawing/2014/main" id="{DC5744E2-65F3-4736-88D1-3035DBCD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216254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5FA7-9AE9-4985-973B-A7FC5C0B6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552532"/>
            <a:ext cx="7772400" cy="914400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F5985-2580-4D3A-A9F5-4575AFABE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96999"/>
            <a:ext cx="7772400" cy="1117602"/>
          </a:xfrm>
        </p:spPr>
        <p:txBody>
          <a:bodyPr/>
          <a:lstStyle/>
          <a:p>
            <a:r>
              <a:rPr lang="en-US" sz="1800" b="0" dirty="0"/>
              <a:t>From the results, it is clear that the spreading/coding design is critical for PAPR reduction. </a:t>
            </a:r>
          </a:p>
          <a:p>
            <a:endParaRPr lang="en-US" sz="1400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642321-951B-498B-8BD6-F87F6485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9797C3C2-FC3B-430D-ACD6-90F0101046E1}"/>
              </a:ext>
            </a:extLst>
          </p:cNvPr>
          <p:cNvSpPr txBox="1">
            <a:spLocks/>
          </p:cNvSpPr>
          <p:nvPr/>
        </p:nvSpPr>
        <p:spPr bwMode="auto">
          <a:xfrm>
            <a:off x="685800" y="327562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E285F01-E7D1-42F0-849C-EA4DE24B8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035691"/>
              </p:ext>
            </p:extLst>
          </p:nvPr>
        </p:nvGraphicFramePr>
        <p:xfrm>
          <a:off x="381000" y="2565330"/>
          <a:ext cx="2499764" cy="276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9882">
                  <a:extLst>
                    <a:ext uri="{9D8B030D-6E8A-4147-A177-3AD203B41FA5}">
                      <a16:colId xmlns:a16="http://schemas.microsoft.com/office/drawing/2014/main" val="871346956"/>
                    </a:ext>
                  </a:extLst>
                </a:gridCol>
                <a:gridCol w="1249882">
                  <a:extLst>
                    <a:ext uri="{9D8B030D-6E8A-4147-A177-3AD203B41FA5}">
                      <a16:colId xmlns:a16="http://schemas.microsoft.com/office/drawing/2014/main" val="844320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210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 Symbols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753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NFFT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162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530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DC bias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181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Oversampling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718444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7958FE2-480E-4493-AED3-ABE61BFFF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132250"/>
            <a:ext cx="5851935" cy="362968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BC3B99-7266-48D8-AFE8-85196E4E0A31}"/>
              </a:ext>
            </a:extLst>
          </p:cNvPr>
          <p:cNvSpPr txBox="1">
            <a:spLocks/>
          </p:cNvSpPr>
          <p:nvPr/>
        </p:nvSpPr>
        <p:spPr bwMode="auto">
          <a:xfrm>
            <a:off x="5638800" y="289478"/>
            <a:ext cx="3048000" cy="311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dirty="0"/>
              <a:t>doc.: IEEE 802.11-25/1282r1  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C13C1A69-FA8B-489E-9469-64BB682A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6658" y="6475413"/>
            <a:ext cx="195726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Abdalla Hussein, et. al, Huawei</a:t>
            </a:r>
          </a:p>
        </p:txBody>
      </p:sp>
    </p:spTree>
    <p:extLst>
      <p:ext uri="{BB962C8B-B14F-4D97-AF65-F5344CB8AC3E}">
        <p14:creationId xmlns:p14="http://schemas.microsoft.com/office/powerpoint/2010/main" val="33942169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308048</TotalTime>
  <Words>1062</Words>
  <Application>Microsoft Office PowerPoint</Application>
  <PresentationFormat>On-screen Show (4:3)</PresentationFormat>
  <Paragraphs>172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Cambria Math</vt:lpstr>
      <vt:lpstr>Times New Roman</vt:lpstr>
      <vt:lpstr>Wingdings</vt:lpstr>
      <vt:lpstr>802-11-Submission</vt:lpstr>
      <vt:lpstr>Hybrid OFDM MC-CDMA for IEEE 802.11</vt:lpstr>
      <vt:lpstr>Background</vt:lpstr>
      <vt:lpstr>Problem Statement</vt:lpstr>
      <vt:lpstr>Proposed Solution</vt:lpstr>
      <vt:lpstr>Spreading Procedure</vt:lpstr>
      <vt:lpstr>MC-CDMA block diagram</vt:lpstr>
      <vt:lpstr>Hybrid OFDM/ MC-CDMA</vt:lpstr>
      <vt:lpstr>Option 2 – Implementation options</vt:lpstr>
      <vt:lpstr>Simulation results</vt:lpstr>
      <vt:lpstr>Summary</vt:lpstr>
      <vt:lpstr>References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Abdalla Hussein</cp:lastModifiedBy>
  <cp:revision>4272</cp:revision>
  <cp:lastPrinted>2016-07-18T07:45:05Z</cp:lastPrinted>
  <dcterms:created xsi:type="dcterms:W3CDTF">2007-05-21T21:00:37Z</dcterms:created>
  <dcterms:modified xsi:type="dcterms:W3CDTF">2025-07-29T20:40:39Z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1736257202</vt:lpwstr>
  </property>
</Properties>
</file>