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2" r:id="rId3"/>
    <p:sldId id="273" r:id="rId4"/>
    <p:sldId id="267" r:id="rId5"/>
    <p:sldId id="276" r:id="rId6"/>
    <p:sldId id="275" r:id="rId7"/>
    <p:sldId id="274" r:id="rId8"/>
    <p:sldId id="271"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0796C7-2E54-19E7-CCF5-3F51BC1A4018}" name="Jarkko Kneckt" initials="JK" userId="Jarkko Kneckt"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3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3" autoAdjust="0"/>
    <p:restoredTop sz="94660"/>
  </p:normalViewPr>
  <p:slideViewPr>
    <p:cSldViewPr>
      <p:cViewPr varScale="1">
        <p:scale>
          <a:sx n="128" d="100"/>
          <a:sy n="128" d="100"/>
        </p:scale>
        <p:origin x="1056"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Neel Krishnan, Apple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Neel Krishnan, Apple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dirty="0"/>
              <a:t>March 2024</a:t>
            </a:r>
          </a:p>
        </p:txBody>
      </p:sp>
      <p:sp>
        <p:nvSpPr>
          <p:cNvPr id="6" name="Rectangle 6"/>
          <p:cNvSpPr>
            <a:spLocks noGrp="1" noChangeArrowheads="1"/>
          </p:cNvSpPr>
          <p:nvPr>
            <p:ph type="ftr"/>
          </p:nvPr>
        </p:nvSpPr>
        <p:spPr>
          <a:ln/>
        </p:spPr>
        <p:txBody>
          <a:bodyPr/>
          <a:lstStyle/>
          <a:p>
            <a:r>
              <a:rPr lang="en-US"/>
              <a:t>Neel Krishnan, Apple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3004BA9-8FDE-145B-BCA2-984E548372B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1EAD446-1872-B380-AC08-B5C63A5BF205}"/>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DAE2F1C4-D7F8-500A-0666-E42D8B9A1BA3}"/>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3CB74083-5588-4194-458C-EB7C4202A27F}"/>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FAA6DC83-1FA8-28FD-2E77-8553B2D83C64}"/>
              </a:ext>
            </a:extLst>
          </p:cNvPr>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a:extLst>
              <a:ext uri="{FF2B5EF4-FFF2-40B4-BE49-F238E27FC236}">
                <a16:creationId xmlns:a16="http://schemas.microsoft.com/office/drawing/2014/main" id="{6AF59F20-CF5D-80EE-E68C-4EB078A2DEE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2846AE7-145E-8A54-521A-971A5BB6F3B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93512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C4010BD-7EED-59EA-D580-CAA1C6921BB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D705859-5672-295E-E9A0-A210D251EEF5}"/>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8734A61E-4427-8437-5F6E-CFB8026E8DFD}"/>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7100F703-897E-8E6B-F7F4-B34B302DE040}"/>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5F595E39-4C1D-3CA6-40F3-48B3F91A5C09}"/>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A2057C95-02D7-BA17-CDB0-85977457250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ABB6443A-D07F-AAC4-6A39-38CDB655367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69556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A155531-2219-2E11-DD12-9B6A2508CBF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6B25F9C-74AA-E4DF-6BB0-70730CDE0335}"/>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7FD2966E-39F1-027A-C026-FA47526A1EF1}"/>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DE9C0506-9449-0565-3C5A-43E1FDABB6D6}"/>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45FA5343-B412-DDF4-420C-86D08EC229EE}"/>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A47610DC-CC28-5CDA-E1CA-8744EA3E3A6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48A4D02-10C1-D559-E679-D4546DA4453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59031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3E9279F-948A-D0F9-DF2F-FFD99C4B2A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E27278F-8351-8CFF-B545-D4479D6FAC5A}"/>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7356AD1A-EC68-AB38-B27D-7331A61E814D}"/>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E1B8814F-99C0-EE87-F471-50D591D164FB}"/>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E6E61A73-EFD6-BEFE-ABDF-8492FBB4A219}"/>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260C4A1A-9EC9-C827-D427-3B5C1DC403A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BE883B3-63E5-DA90-7764-694B751910D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29048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943BB74-B9FB-E6DC-9989-0880EE75B2D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11C047D-2B2D-A437-ABAB-6DB90B22E656}"/>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82B99A10-A8C8-73F1-AD90-FA6A7FF0AE21}"/>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CEE41573-57C7-A59B-4E3A-49F3BD4D596A}"/>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7DAE4DBE-9073-EC5D-0422-2E47FD6994C0}"/>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6CE5B223-BAFF-5244-0CAE-6F9A56A7425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CD6C606-4308-7FAF-B026-C63D1E012E5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3009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B78F639-4031-EE39-9751-3F8E961804E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0C599E1-26E0-B3D6-2CED-3A47E14CD109}"/>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42EDD173-0846-5C4A-11E7-DC4E427A1D28}"/>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738A0BE8-96FA-3791-466F-E744678977E8}"/>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81AAD236-7DA9-D59B-06D6-79AE97AAB1B4}"/>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5E10055B-67E2-7807-0072-B81EE5F2202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BCBC30C-2841-9060-2E05-DB57DEF0F17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2668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5D9B0BD-3550-5FF6-1900-B3BAAC7884B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60E1741-2006-3563-98F7-888BA35829B9}"/>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77869926-13B3-305F-B1A1-D7524EE60B57}"/>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F636E255-E784-D7E8-FBE1-50A394E8B90F}"/>
              </a:ext>
            </a:extLst>
          </p:cNvPr>
          <p:cNvSpPr>
            <a:spLocks noGrp="1" noChangeArrowheads="1"/>
          </p:cNvSpPr>
          <p:nvPr>
            <p:ph type="ftr"/>
          </p:nvPr>
        </p:nvSpPr>
        <p:spPr>
          <a:ln/>
        </p:spPr>
        <p:txBody>
          <a:bodyPr/>
          <a:lstStyle/>
          <a:p>
            <a:r>
              <a:rPr lang="en-US"/>
              <a:t>Neel Krishnan, Apple</a:t>
            </a:r>
          </a:p>
        </p:txBody>
      </p:sp>
      <p:sp>
        <p:nvSpPr>
          <p:cNvPr id="7" name="Rectangle 7">
            <a:extLst>
              <a:ext uri="{FF2B5EF4-FFF2-40B4-BE49-F238E27FC236}">
                <a16:creationId xmlns:a16="http://schemas.microsoft.com/office/drawing/2014/main" id="{647E3E04-CA09-B380-045B-1C40C8923E2B}"/>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BAFAC648-3D4C-1BB9-20C4-B37D13AD792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09FA129-A9D4-6753-E80C-982B3A011D7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190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Reza Hedayat,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Reza Hedayat, Apple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dirty="0"/>
              <a:t>Reza Hedayat, Apple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dirty="0"/>
              <a:t>Reza Hedayat, Apple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Reza Hedayat, Apple</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dirty="0"/>
              <a:t>Reza Hedayat, Apple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dirty="0"/>
              <a:t>Reza Hedayat, Apple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dirty="0"/>
              <a:t>Reza Hedayat, Apple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dirty="0"/>
              <a:t>Reza Hedayat, Apple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Reza Hedayat, Apple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44536"/>
            <a:ext cx="10363200" cy="119538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Critical Update Signaling</a:t>
            </a:r>
          </a:p>
        </p:txBody>
      </p:sp>
      <p:sp>
        <p:nvSpPr>
          <p:cNvPr id="3074" name="Rectangle 2"/>
          <p:cNvSpPr>
            <a:spLocks noGrp="1" noChangeArrowheads="1"/>
          </p:cNvSpPr>
          <p:nvPr>
            <p:ph type="subTitle" idx="1"/>
          </p:nvPr>
        </p:nvSpPr>
        <p:spPr>
          <a:xfrm>
            <a:off x="1828799" y="182562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dirty="0"/>
              <a:t>Reza Hedayat, Apple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59643" y="25424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a:extLst>
              <a:ext uri="{FF2B5EF4-FFF2-40B4-BE49-F238E27FC236}">
                <a16:creationId xmlns:a16="http://schemas.microsoft.com/office/drawing/2014/main" id="{A5090766-B11C-8557-1AB4-9BC04B75E292}"/>
              </a:ext>
            </a:extLst>
          </p:cNvPr>
          <p:cNvGraphicFramePr>
            <a:graphicFrameLocks noChangeAspect="1"/>
          </p:cNvGraphicFramePr>
          <p:nvPr>
            <p:extLst>
              <p:ext uri="{D42A27DB-BD31-4B8C-83A1-F6EECF244321}">
                <p14:modId xmlns:p14="http://schemas.microsoft.com/office/powerpoint/2010/main" val="2103254270"/>
              </p:ext>
            </p:extLst>
          </p:nvPr>
        </p:nvGraphicFramePr>
        <p:xfrm>
          <a:off x="958850" y="3705225"/>
          <a:ext cx="10242550" cy="2009775"/>
        </p:xfrm>
        <a:graphic>
          <a:graphicData uri="http://schemas.openxmlformats.org/presentationml/2006/ole">
            <mc:AlternateContent xmlns:mc="http://schemas.openxmlformats.org/markup-compatibility/2006">
              <mc:Choice xmlns:v="urn:schemas-microsoft-com:vml" Requires="v">
                <p:oleObj name="Document" r:id="rId3" imgW="10439400" imgH="2057400" progId="Word.Document.8">
                  <p:embed/>
                </p:oleObj>
              </mc:Choice>
              <mc:Fallback>
                <p:oleObj name="Document" r:id="rId3" imgW="10439400" imgH="2057400" progId="Word.Document.8">
                  <p:embed/>
                  <p:pic>
                    <p:nvPicPr>
                      <p:cNvPr id="4" name="Object 3">
                        <a:extLst>
                          <a:ext uri="{FF2B5EF4-FFF2-40B4-BE49-F238E27FC236}">
                            <a16:creationId xmlns:a16="http://schemas.microsoft.com/office/drawing/2014/main" id="{8B536197-D93C-6FA0-0B05-461641CE38C6}"/>
                          </a:ext>
                        </a:extLst>
                      </p:cNvPr>
                      <p:cNvPicPr>
                        <a:picLocks noChangeAspect="1" noChangeArrowheads="1"/>
                      </p:cNvPicPr>
                      <p:nvPr/>
                    </p:nvPicPr>
                    <p:blipFill>
                      <a:blip r:embed="rId4"/>
                      <a:srcRect/>
                      <a:stretch>
                        <a:fillRect/>
                      </a:stretch>
                    </p:blipFill>
                    <p:spPr bwMode="auto">
                      <a:xfrm>
                        <a:off x="958850" y="3705225"/>
                        <a:ext cx="10242550" cy="20097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287CC-8477-469D-D378-A78A9412CBF2}"/>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E6AD183-63CC-7B93-B5B4-DFA0C9B1018E}"/>
              </a:ext>
            </a:extLst>
          </p:cNvPr>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a:extLst>
              <a:ext uri="{FF2B5EF4-FFF2-40B4-BE49-F238E27FC236}">
                <a16:creationId xmlns:a16="http://schemas.microsoft.com/office/drawing/2014/main" id="{F11D7EBD-DE0E-E351-388C-8D5F1F06C43A}"/>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C933082C-8BB0-EB72-940B-D7E3F5103B8E}"/>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0B4E243A-714F-BA17-C78A-ED1105D81205}"/>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Background</a:t>
            </a:r>
          </a:p>
        </p:txBody>
      </p:sp>
      <p:sp>
        <p:nvSpPr>
          <p:cNvPr id="10" name="Rectangle 2">
            <a:extLst>
              <a:ext uri="{FF2B5EF4-FFF2-40B4-BE49-F238E27FC236}">
                <a16:creationId xmlns:a16="http://schemas.microsoft.com/office/drawing/2014/main" id="{C4834656-0C68-C7D3-26C3-EC7040D9C330}"/>
              </a:ext>
            </a:extLst>
          </p:cNvPr>
          <p:cNvSpPr>
            <a:spLocks noGrp="1" noChangeArrowheads="1"/>
          </p:cNvSpPr>
          <p:nvPr>
            <p:ph idx="1"/>
          </p:nvPr>
        </p:nvSpPr>
        <p:spPr>
          <a:xfrm>
            <a:off x="914401" y="1374776"/>
            <a:ext cx="10667999" cy="3273424"/>
          </a:xfrm>
          <a:ln/>
        </p:spPr>
        <p:txBody>
          <a:bodyPr/>
          <a:lstStyle/>
          <a:p>
            <a:pPr indent="-285750">
              <a:buFont typeface="Arial" panose="020B0604020202020204" pitchFamily="34" charset="0"/>
              <a:buChar char="•"/>
            </a:pPr>
            <a:r>
              <a:rPr lang="en-US" sz="1800" dirty="0">
                <a:solidFill>
                  <a:schemeClr val="tx1"/>
                </a:solidFill>
              </a:rPr>
              <a:t>Beacon frame signals BSS parameter changes which helps STA to detect when parameters are updated </a:t>
            </a:r>
          </a:p>
          <a:p>
            <a:pPr indent="-285750">
              <a:buFont typeface="Arial" panose="020B0604020202020204" pitchFamily="34" charset="0"/>
              <a:buChar char="•"/>
            </a:pPr>
            <a:endParaRPr lang="en-US" sz="1800" dirty="0">
              <a:solidFill>
                <a:schemeClr val="tx1"/>
              </a:solidFill>
            </a:endParaRPr>
          </a:p>
          <a:p>
            <a:pPr indent="-285750">
              <a:buFont typeface="Arial" panose="020B0604020202020204" pitchFamily="34" charset="0"/>
              <a:buChar char="•"/>
            </a:pPr>
            <a:r>
              <a:rPr lang="en-US" sz="1800" dirty="0">
                <a:solidFill>
                  <a:schemeClr val="tx1"/>
                </a:solidFill>
              </a:rPr>
              <a:t>Critical Update Flag (CUF) (1 bit) in Capabilities Information field stays on until the next DTIM Beacon</a:t>
            </a:r>
          </a:p>
          <a:p>
            <a:pPr indent="-285750">
              <a:buFont typeface="Arial" panose="020B0604020202020204" pitchFamily="34" charset="0"/>
              <a:buChar char="•"/>
            </a:pPr>
            <a:endParaRPr lang="en-US" sz="1800" dirty="0">
              <a:solidFill>
                <a:schemeClr val="tx1"/>
              </a:solidFill>
            </a:endParaRPr>
          </a:p>
          <a:p>
            <a:pPr indent="-285750">
              <a:buFont typeface="Arial" panose="020B0604020202020204" pitchFamily="34" charset="0"/>
              <a:buChar char="•"/>
            </a:pPr>
            <a:r>
              <a:rPr lang="en-US" sz="1800" dirty="0">
                <a:solidFill>
                  <a:schemeClr val="tx1"/>
                </a:solidFill>
              </a:rPr>
              <a:t>BSS Parameter Change Count (BPCC) (1 octet)</a:t>
            </a:r>
          </a:p>
          <a:p>
            <a:pPr lvl="1" indent="-228600">
              <a:buFont typeface="Arial" panose="020B0604020202020204" pitchFamily="34" charset="0"/>
              <a:buChar char="•"/>
            </a:pPr>
            <a:r>
              <a:rPr lang="en-US" sz="1600" dirty="0">
                <a:solidFill>
                  <a:schemeClr val="tx1"/>
                </a:solidFill>
              </a:rPr>
              <a:t>BPCC of transmitting AP is in Multilink element and BPCCs of affiliated APs are in RNR</a:t>
            </a:r>
          </a:p>
          <a:p>
            <a:pPr lvl="1" indent="-228600">
              <a:buFont typeface="Arial" panose="020B0604020202020204" pitchFamily="34" charset="0"/>
              <a:buChar char="•"/>
            </a:pPr>
            <a:r>
              <a:rPr lang="en-US" sz="1600" dirty="0">
                <a:solidFill>
                  <a:schemeClr val="tx1"/>
                </a:solidFill>
              </a:rPr>
              <a:t>Entire Beacon frame must be received and parsed to obtain BPCC values</a:t>
            </a:r>
          </a:p>
          <a:p>
            <a:pPr algn="just">
              <a:spcAft>
                <a:spcPts val="0"/>
              </a:spcAft>
              <a:buFont typeface="Arial" panose="020B0604020202020204" pitchFamily="34" charset="0"/>
              <a:buChar char="•"/>
            </a:pPr>
            <a:endParaRPr lang="en-US" b="0" dirty="0">
              <a:solidFill>
                <a:srgbClr val="000000"/>
              </a:solidFill>
              <a:effectLst/>
            </a:endParaRPr>
          </a:p>
        </p:txBody>
      </p:sp>
      <p:sp>
        <p:nvSpPr>
          <p:cNvPr id="2" name="Footer Placeholder 4">
            <a:extLst>
              <a:ext uri="{FF2B5EF4-FFF2-40B4-BE49-F238E27FC236}">
                <a16:creationId xmlns:a16="http://schemas.microsoft.com/office/drawing/2014/main" id="{FEA0B58C-A566-4136-26EE-C1D6CD1B3811}"/>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pic>
        <p:nvPicPr>
          <p:cNvPr id="3" name="Picture 2">
            <a:extLst>
              <a:ext uri="{FF2B5EF4-FFF2-40B4-BE49-F238E27FC236}">
                <a16:creationId xmlns:a16="http://schemas.microsoft.com/office/drawing/2014/main" id="{8E2E3AB0-2A3A-23A7-9365-07BC596551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9007" y="4901615"/>
            <a:ext cx="8691871" cy="1040203"/>
          </a:xfrm>
          <a:prstGeom prst="rect">
            <a:avLst/>
          </a:prstGeom>
        </p:spPr>
      </p:pic>
    </p:spTree>
    <p:extLst>
      <p:ext uri="{BB962C8B-B14F-4D97-AF65-F5344CB8AC3E}">
        <p14:creationId xmlns:p14="http://schemas.microsoft.com/office/powerpoint/2010/main" val="4289484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7424B8-F8DC-94DF-2C13-16AB26D0850C}"/>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D607353-C118-B50C-6DF0-85C149B7ABBD}"/>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B9D205EB-18A6-5604-B086-F7E616C8771A}"/>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C7B8E5F6-F7CA-07BD-038F-FC9FE3B36B9F}"/>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BFD53FD0-4203-7A0B-5722-2C74BDD408CC}"/>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Problem Statement</a:t>
            </a:r>
          </a:p>
        </p:txBody>
      </p:sp>
      <p:sp>
        <p:nvSpPr>
          <p:cNvPr id="10" name="Rectangle 2">
            <a:extLst>
              <a:ext uri="{FF2B5EF4-FFF2-40B4-BE49-F238E27FC236}">
                <a16:creationId xmlns:a16="http://schemas.microsoft.com/office/drawing/2014/main" id="{7A27077C-D8AA-18FC-E4F8-758CE913CFDB}"/>
              </a:ext>
            </a:extLst>
          </p:cNvPr>
          <p:cNvSpPr>
            <a:spLocks noGrp="1" noChangeArrowheads="1"/>
          </p:cNvSpPr>
          <p:nvPr>
            <p:ph idx="1"/>
          </p:nvPr>
        </p:nvSpPr>
        <p:spPr>
          <a:xfrm>
            <a:off x="914401" y="1374776"/>
            <a:ext cx="10667999" cy="3044824"/>
          </a:xfrm>
          <a:ln/>
        </p:spPr>
        <p:txBody>
          <a:bodyPr/>
          <a:lstStyle/>
          <a:p>
            <a:pPr indent="-285750">
              <a:buFont typeface="Arial" panose="020B0604020202020204" pitchFamily="34" charset="0"/>
              <a:buChar char="•"/>
            </a:pPr>
            <a:r>
              <a:rPr lang="en-US" sz="1800" dirty="0">
                <a:solidFill>
                  <a:schemeClr val="tx1"/>
                </a:solidFill>
              </a:rPr>
              <a:t>There are devices with varying levels of power save, and some may receive Beacon frames once every multiple DTIM intervals</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For further power saving, these devices parse only the first few elements of Beacon frame, including the bit respective to their AID in the TIM element </a:t>
            </a:r>
          </a:p>
          <a:p>
            <a:pPr indent="-285750">
              <a:buFont typeface="Arial" panose="020B0604020202020204" pitchFamily="34" charset="0"/>
              <a:buChar char="•"/>
            </a:pPr>
            <a:endParaRPr lang="en-US" sz="1800" dirty="0">
              <a:solidFill>
                <a:schemeClr val="tx1"/>
              </a:solidFill>
            </a:endParaRPr>
          </a:p>
          <a:p>
            <a:pPr indent="-285750">
              <a:buFont typeface="Arial" panose="020B0604020202020204" pitchFamily="34" charset="0"/>
              <a:buChar char="•"/>
            </a:pPr>
            <a:r>
              <a:rPr lang="en-US" sz="1800" dirty="0">
                <a:solidFill>
                  <a:schemeClr val="tx1"/>
                </a:solidFill>
              </a:rPr>
              <a:t>Given Critical Update Flag is one bit and stays on for one DTIM interval, there is high likelihood that such devices miss a critical update notification</a:t>
            </a:r>
          </a:p>
        </p:txBody>
      </p:sp>
      <p:sp>
        <p:nvSpPr>
          <p:cNvPr id="2" name="Footer Placeholder 4">
            <a:extLst>
              <a:ext uri="{FF2B5EF4-FFF2-40B4-BE49-F238E27FC236}">
                <a16:creationId xmlns:a16="http://schemas.microsoft.com/office/drawing/2014/main" id="{4883E6D1-8A35-2F1A-34A8-0EF10E991F5D}"/>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pic>
        <p:nvPicPr>
          <p:cNvPr id="8" name="Picture 7" descr="A close-up of a label&#10;&#10;Description automatically generated">
            <a:extLst>
              <a:ext uri="{FF2B5EF4-FFF2-40B4-BE49-F238E27FC236}">
                <a16:creationId xmlns:a16="http://schemas.microsoft.com/office/drawing/2014/main" id="{DD8FF67C-1E4D-6CF0-35E9-CD472F5493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4999" y="4498977"/>
            <a:ext cx="8479373" cy="1394994"/>
          </a:xfrm>
          <a:prstGeom prst="rect">
            <a:avLst/>
          </a:prstGeom>
        </p:spPr>
      </p:pic>
    </p:spTree>
    <p:extLst>
      <p:ext uri="{BB962C8B-B14F-4D97-AF65-F5344CB8AC3E}">
        <p14:creationId xmlns:p14="http://schemas.microsoft.com/office/powerpoint/2010/main" val="1145199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41A49-0AE2-F70B-2489-0BD8F4399A1A}"/>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B111BC3D-8921-CCEB-3368-29FEAD6CD782}"/>
              </a:ext>
            </a:extLst>
          </p:cNvPr>
          <p:cNvSpPr>
            <a:spLocks noGrp="1" noChangeArrowheads="1"/>
          </p:cNvSpPr>
          <p:nvPr>
            <p:ph idx="1"/>
          </p:nvPr>
        </p:nvSpPr>
        <p:spPr>
          <a:xfrm>
            <a:off x="914401" y="1524001"/>
            <a:ext cx="10361084" cy="3047999"/>
          </a:xfrm>
          <a:ln/>
        </p:spPr>
        <p:txBody>
          <a:bodyPr/>
          <a:lstStyle/>
          <a:p>
            <a:pPr>
              <a:buFont typeface="Arial" panose="020B0604020202020204" pitchFamily="34" charset="0"/>
              <a:buChar char="•"/>
            </a:pPr>
            <a:r>
              <a:rPr lang="en-US" sz="1800" dirty="0">
                <a:solidFill>
                  <a:schemeClr val="tx1"/>
                </a:solidFill>
              </a:rPr>
              <a:t>We propose to have a new multi-bit field called critical update counter (CUC)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The CUC is incremented once if the BPCC of at least one active link is incremented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Example:</a:t>
            </a:r>
          </a:p>
          <a:p>
            <a:pPr lvl="1">
              <a:buFont typeface="Arial" panose="020B0604020202020204" pitchFamily="34" charset="0"/>
              <a:buChar char="•"/>
            </a:pPr>
            <a:r>
              <a:rPr lang="en-US" sz="1600" dirty="0">
                <a:solidFill>
                  <a:schemeClr val="tx1"/>
                </a:solidFill>
              </a:rPr>
              <a:t>A critical update on link 1, increments BPCC1 </a:t>
            </a:r>
            <a:r>
              <a:rPr lang="en-US" sz="1600" dirty="0">
                <a:solidFill>
                  <a:schemeClr val="tx1"/>
                </a:solidFill>
                <a:sym typeface="Wingdings" pitchFamily="2" charset="2"/>
              </a:rPr>
              <a:t></a:t>
            </a:r>
            <a:r>
              <a:rPr lang="en-US" sz="1600" dirty="0">
                <a:solidFill>
                  <a:schemeClr val="tx1"/>
                </a:solidFill>
              </a:rPr>
              <a:t> CUC is incremented once  </a:t>
            </a:r>
          </a:p>
          <a:p>
            <a:pPr lvl="1">
              <a:buFont typeface="Arial" panose="020B0604020202020204" pitchFamily="34" charset="0"/>
              <a:buChar char="•"/>
            </a:pPr>
            <a:r>
              <a:rPr lang="en-US" sz="1600" dirty="0">
                <a:solidFill>
                  <a:schemeClr val="tx1"/>
                </a:solidFill>
              </a:rPr>
              <a:t>A critical update on link 2 and 3, increments BPCC2 and BPCC3 </a:t>
            </a:r>
            <a:r>
              <a:rPr lang="en-US" sz="1600" dirty="0">
                <a:solidFill>
                  <a:schemeClr val="tx1"/>
                </a:solidFill>
                <a:sym typeface="Wingdings" pitchFamily="2" charset="2"/>
              </a:rPr>
              <a:t></a:t>
            </a:r>
            <a:r>
              <a:rPr lang="en-US" sz="1600" dirty="0">
                <a:solidFill>
                  <a:schemeClr val="tx1"/>
                </a:solidFill>
              </a:rPr>
              <a:t> CUC is incremented once</a:t>
            </a:r>
          </a:p>
          <a:p>
            <a:pPr lvl="1">
              <a:buFont typeface="Arial" panose="020B0604020202020204" pitchFamily="34" charset="0"/>
              <a:buChar char="•"/>
            </a:pPr>
            <a:r>
              <a:rPr lang="en-US" sz="1600" dirty="0">
                <a:solidFill>
                  <a:schemeClr val="tx1"/>
                </a:solidFill>
              </a:rPr>
              <a:t>A critical update on link 1, 2 and 3, increments BPCC1, BPCC2 and BPCC3 </a:t>
            </a:r>
            <a:r>
              <a:rPr lang="en-US" sz="1600" dirty="0">
                <a:solidFill>
                  <a:schemeClr val="tx1"/>
                </a:solidFill>
                <a:sym typeface="Wingdings" pitchFamily="2" charset="2"/>
              </a:rPr>
              <a:t></a:t>
            </a:r>
            <a:r>
              <a:rPr lang="en-US" sz="1600" dirty="0">
                <a:solidFill>
                  <a:schemeClr val="tx1"/>
                </a:solidFill>
              </a:rPr>
              <a:t> CUC is incremented once</a:t>
            </a:r>
          </a:p>
          <a:p>
            <a:pPr lvl="1">
              <a:buFont typeface="Arial" panose="020B0604020202020204" pitchFamily="34" charset="0"/>
              <a:buChar char="•"/>
            </a:pPr>
            <a:r>
              <a:rPr lang="en-US" sz="1600" dirty="0">
                <a:solidFill>
                  <a:schemeClr val="tx1"/>
                </a:solidFill>
              </a:rPr>
              <a:t>Without any critical update, the value of CUC stays unchanged  </a:t>
            </a:r>
          </a:p>
        </p:txBody>
      </p:sp>
      <p:sp>
        <p:nvSpPr>
          <p:cNvPr id="6" name="Slide Number Placeholder 5">
            <a:extLst>
              <a:ext uri="{FF2B5EF4-FFF2-40B4-BE49-F238E27FC236}">
                <a16:creationId xmlns:a16="http://schemas.microsoft.com/office/drawing/2014/main" id="{ACC03FBE-24D6-97EC-3FF2-BB993BBEF012}"/>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BB25AD95-A863-F29A-4BA1-7CAD89F2F892}"/>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9ACCE49E-0698-3BB7-3124-BF854A6A35EB}"/>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1BBE21BC-6779-D56A-4A12-2C9DB229CB60}"/>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Proposal</a:t>
            </a:r>
          </a:p>
        </p:txBody>
      </p:sp>
      <p:sp>
        <p:nvSpPr>
          <p:cNvPr id="2" name="Footer Placeholder 4">
            <a:extLst>
              <a:ext uri="{FF2B5EF4-FFF2-40B4-BE49-F238E27FC236}">
                <a16:creationId xmlns:a16="http://schemas.microsoft.com/office/drawing/2014/main" id="{B578C0C3-97AF-3865-823E-8E7DB7277865}"/>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pic>
        <p:nvPicPr>
          <p:cNvPr id="8" name="Picture 7">
            <a:extLst>
              <a:ext uri="{FF2B5EF4-FFF2-40B4-BE49-F238E27FC236}">
                <a16:creationId xmlns:a16="http://schemas.microsoft.com/office/drawing/2014/main" id="{EFA08255-7B51-1B5E-CA49-5F9D40CC7ACA}"/>
              </a:ext>
            </a:extLst>
          </p:cNvPr>
          <p:cNvPicPr>
            <a:picLocks noChangeAspect="1"/>
          </p:cNvPicPr>
          <p:nvPr/>
        </p:nvPicPr>
        <p:blipFill>
          <a:blip r:embed="rId3"/>
          <a:stretch>
            <a:fillRect/>
          </a:stretch>
        </p:blipFill>
        <p:spPr>
          <a:xfrm>
            <a:off x="948546" y="4873487"/>
            <a:ext cx="10004003" cy="1302025"/>
          </a:xfrm>
          <a:prstGeom prst="rect">
            <a:avLst/>
          </a:prstGeom>
        </p:spPr>
      </p:pic>
    </p:spTree>
    <p:extLst>
      <p:ext uri="{BB962C8B-B14F-4D97-AF65-F5344CB8AC3E}">
        <p14:creationId xmlns:p14="http://schemas.microsoft.com/office/powerpoint/2010/main" val="18749541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1C84F-CD30-97E6-DE89-16AD11E16246}"/>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CCFD47D9-42FA-AEF7-B558-319C2D5ACEFC}"/>
              </a:ext>
            </a:extLst>
          </p:cNvPr>
          <p:cNvSpPr>
            <a:spLocks noGrp="1" noChangeArrowheads="1"/>
          </p:cNvSpPr>
          <p:nvPr>
            <p:ph idx="1"/>
          </p:nvPr>
        </p:nvSpPr>
        <p:spPr>
          <a:xfrm>
            <a:off x="914401" y="1524001"/>
            <a:ext cx="10361084" cy="3428999"/>
          </a:xfrm>
          <a:ln/>
        </p:spPr>
        <p:txBody>
          <a:bodyPr/>
          <a:lstStyle/>
          <a:p>
            <a:pPr>
              <a:buFont typeface="Arial" panose="020B0604020202020204" pitchFamily="34" charset="0"/>
              <a:buChar char="•"/>
            </a:pPr>
            <a:r>
              <a:rPr lang="en-US" sz="1600" dirty="0">
                <a:solidFill>
                  <a:schemeClr val="tx1"/>
                </a:solidFill>
              </a:rPr>
              <a:t>To serve STAs on power save that may not parse the entire Beacon frame, it is best if the CUC field is in one of the first field/elements in Beacon</a:t>
            </a:r>
          </a:p>
          <a:p>
            <a:pPr>
              <a:buFont typeface="Arial" panose="020B0604020202020204" pitchFamily="34" charset="0"/>
              <a:buChar char="•"/>
            </a:pPr>
            <a:r>
              <a:rPr lang="en-US" sz="1600" b="1" dirty="0">
                <a:solidFill>
                  <a:schemeClr val="tx1"/>
                </a:solidFill>
              </a:rPr>
              <a:t>The CUC can be located in Capability Info IE, but there are only 4 reserved bits in the Capability Info IE and it’s best if these reserved bits are not used</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We propose to use 1 octet in the TIM element to carry information related to critical update, including the CUC</a:t>
            </a:r>
          </a:p>
          <a:p>
            <a:pPr lvl="1">
              <a:buFont typeface="Arial" panose="020B0604020202020204" pitchFamily="34" charset="0"/>
              <a:buChar char="•"/>
            </a:pPr>
            <a:r>
              <a:rPr lang="en-US" sz="1600" dirty="0">
                <a:solidFill>
                  <a:schemeClr val="tx1"/>
                </a:solidFill>
              </a:rPr>
              <a:t>A UHR AP may set the total number of BSSIDs in an MBSSID element to be up to 8</a:t>
            </a:r>
          </a:p>
          <a:p>
            <a:pPr lvl="1">
              <a:buFont typeface="Arial" panose="020B0604020202020204" pitchFamily="34" charset="0"/>
              <a:buChar char="•"/>
            </a:pPr>
            <a:r>
              <a:rPr lang="en-US" sz="1600" dirty="0">
                <a:solidFill>
                  <a:schemeClr val="tx1"/>
                </a:solidFill>
              </a:rPr>
              <a:t>In the TIM partial virtual bitmap, assign the bits associated with AID 16 to AID 23 to carry CUC (8 bits)</a:t>
            </a:r>
          </a:p>
          <a:p>
            <a:pPr lvl="1">
              <a:buFont typeface="Arial" panose="020B0604020202020204" pitchFamily="34" charset="0"/>
              <a:buChar char="•"/>
            </a:pPr>
            <a:r>
              <a:rPr lang="en-US" sz="1600" dirty="0">
                <a:solidFill>
                  <a:schemeClr val="tx1"/>
                </a:solidFill>
              </a:rPr>
              <a:t>The CUC is incremented once if there is a critical update on at least one link and at least one BSSID (whether it is transmitted or non-transmitted BSSID) in a MBSSID</a:t>
            </a:r>
          </a:p>
          <a:p>
            <a:pPr lvl="1">
              <a:buFont typeface="Arial" panose="020B0604020202020204" pitchFamily="34" charset="0"/>
              <a:buChar char="•"/>
            </a:pPr>
            <a:r>
              <a:rPr lang="en-US" sz="1600" dirty="0">
                <a:solidFill>
                  <a:schemeClr val="tx1"/>
                </a:solidFill>
              </a:rPr>
              <a:t>The first AID that can be assigned to a UHR STA is AID 24   </a:t>
            </a:r>
          </a:p>
        </p:txBody>
      </p:sp>
      <p:sp>
        <p:nvSpPr>
          <p:cNvPr id="6" name="Slide Number Placeholder 5">
            <a:extLst>
              <a:ext uri="{FF2B5EF4-FFF2-40B4-BE49-F238E27FC236}">
                <a16:creationId xmlns:a16="http://schemas.microsoft.com/office/drawing/2014/main" id="{4406521F-86FC-DB57-34D1-85BAB41E3C78}"/>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F1085A53-3FA8-BE5E-D842-A0D3453A30C2}"/>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1E99C950-B70F-C506-0F11-306E1EF9DA13}"/>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9E239EBA-1E6A-AB5A-D12D-C0309ACFBC8B}"/>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Proposal</a:t>
            </a:r>
          </a:p>
        </p:txBody>
      </p:sp>
      <p:sp>
        <p:nvSpPr>
          <p:cNvPr id="2" name="Footer Placeholder 4">
            <a:extLst>
              <a:ext uri="{FF2B5EF4-FFF2-40B4-BE49-F238E27FC236}">
                <a16:creationId xmlns:a16="http://schemas.microsoft.com/office/drawing/2014/main" id="{6627EDAF-319D-39F7-08DA-9564BA9C64B1}"/>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pic>
        <p:nvPicPr>
          <p:cNvPr id="9" name="Picture 8">
            <a:extLst>
              <a:ext uri="{FF2B5EF4-FFF2-40B4-BE49-F238E27FC236}">
                <a16:creationId xmlns:a16="http://schemas.microsoft.com/office/drawing/2014/main" id="{57F08046-73B0-463F-D380-122EE87AE660}"/>
              </a:ext>
            </a:extLst>
          </p:cNvPr>
          <p:cNvPicPr>
            <a:picLocks noChangeAspect="1"/>
          </p:cNvPicPr>
          <p:nvPr/>
        </p:nvPicPr>
        <p:blipFill>
          <a:blip r:embed="rId3"/>
          <a:stretch>
            <a:fillRect/>
          </a:stretch>
        </p:blipFill>
        <p:spPr>
          <a:xfrm>
            <a:off x="2179099" y="4962897"/>
            <a:ext cx="7772400" cy="1368380"/>
          </a:xfrm>
          <a:prstGeom prst="rect">
            <a:avLst/>
          </a:prstGeom>
        </p:spPr>
      </p:pic>
    </p:spTree>
    <p:extLst>
      <p:ext uri="{BB962C8B-B14F-4D97-AF65-F5344CB8AC3E}">
        <p14:creationId xmlns:p14="http://schemas.microsoft.com/office/powerpoint/2010/main" val="500273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ABB6E-081D-5E5F-41F9-12A61DF4ADCE}"/>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AE83C22E-0E93-ACC8-B161-BE2F6C67DA6E}"/>
              </a:ext>
            </a:extLst>
          </p:cNvPr>
          <p:cNvSpPr>
            <a:spLocks noGrp="1" noChangeArrowheads="1"/>
          </p:cNvSpPr>
          <p:nvPr>
            <p:ph idx="1"/>
          </p:nvPr>
        </p:nvSpPr>
        <p:spPr>
          <a:xfrm>
            <a:off x="914401" y="1524001"/>
            <a:ext cx="10361084" cy="4800600"/>
          </a:xfrm>
          <a:ln/>
        </p:spPr>
        <p:txBody>
          <a:bodyPr/>
          <a:lstStyle/>
          <a:p>
            <a:pPr marL="400050">
              <a:buFont typeface="Arial" panose="020B0604020202020204" pitchFamily="34" charset="0"/>
              <a:buChar char="•"/>
            </a:pPr>
            <a:r>
              <a:rPr lang="en-US" b="0" dirty="0">
                <a:solidFill>
                  <a:schemeClr val="tx1"/>
                </a:solidFill>
                <a:cs typeface="New Peninim MT" pitchFamily="2" charset="-79"/>
              </a:rPr>
              <a:t>The baseline critical update flag, in Capability Info field in Beacon, stays on for one DTIM interval. However, STAs in power save may miss the Beacon frames with the flag set, therefore fail to retrieve the critical updates for an extended period </a:t>
            </a:r>
          </a:p>
          <a:p>
            <a:pPr marL="400050">
              <a:buFont typeface="Arial" panose="020B0604020202020204" pitchFamily="34" charset="0"/>
              <a:buChar char="•"/>
            </a:pPr>
            <a:endParaRPr lang="en-US" b="0" dirty="0">
              <a:solidFill>
                <a:schemeClr val="tx1"/>
              </a:solidFill>
              <a:cs typeface="New Peninim MT" pitchFamily="2" charset="-79"/>
            </a:endParaRPr>
          </a:p>
          <a:p>
            <a:pPr marL="400050">
              <a:buFont typeface="Arial" panose="020B0604020202020204" pitchFamily="34" charset="0"/>
              <a:buChar char="•"/>
            </a:pPr>
            <a:r>
              <a:rPr lang="en-US" b="0" dirty="0">
                <a:solidFill>
                  <a:schemeClr val="tx1"/>
                </a:solidFill>
                <a:cs typeface="New Peninim MT" pitchFamily="2" charset="-79"/>
              </a:rPr>
              <a:t>We propose a critical update counter which appears in TIM element and its value stays the same until the next critical update event, hence enabling STAs in power save to always recognize if a critical update has occurred</a:t>
            </a:r>
          </a:p>
          <a:p>
            <a:pPr marL="400050">
              <a:buFont typeface="Arial" panose="020B0604020202020204" pitchFamily="34" charset="0"/>
              <a:buChar char="•"/>
            </a:pPr>
            <a:endParaRPr lang="en-US" b="0" dirty="0">
              <a:solidFill>
                <a:schemeClr val="tx1"/>
              </a:solidFill>
              <a:cs typeface="New Peninim MT" pitchFamily="2" charset="-79"/>
            </a:endParaRPr>
          </a:p>
        </p:txBody>
      </p:sp>
      <p:sp>
        <p:nvSpPr>
          <p:cNvPr id="6" name="Slide Number Placeholder 5">
            <a:extLst>
              <a:ext uri="{FF2B5EF4-FFF2-40B4-BE49-F238E27FC236}">
                <a16:creationId xmlns:a16="http://schemas.microsoft.com/office/drawing/2014/main" id="{683A9A35-8267-C42E-F1B0-AA1081458333}"/>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58E6337A-C43F-BC26-253B-EFBBC9A9E524}"/>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0B78E19B-DA33-8757-C6EB-5E355E296077}"/>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E7FD2AB5-5548-7C0E-FE55-1F5667AD2F7F}"/>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Summary</a:t>
            </a:r>
          </a:p>
        </p:txBody>
      </p:sp>
      <p:sp>
        <p:nvSpPr>
          <p:cNvPr id="2" name="Footer Placeholder 4">
            <a:extLst>
              <a:ext uri="{FF2B5EF4-FFF2-40B4-BE49-F238E27FC236}">
                <a16:creationId xmlns:a16="http://schemas.microsoft.com/office/drawing/2014/main" id="{4D022D41-EACC-F8A0-F7BE-0178CDDCE441}"/>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spTree>
    <p:extLst>
      <p:ext uri="{BB962C8B-B14F-4D97-AF65-F5344CB8AC3E}">
        <p14:creationId xmlns:p14="http://schemas.microsoft.com/office/powerpoint/2010/main" val="18990454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7619D-0DE5-65F8-CDEE-BDAFA3D46E67}"/>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F778DD29-6254-27E5-28F9-D3FD3B678D46}"/>
              </a:ext>
            </a:extLst>
          </p:cNvPr>
          <p:cNvSpPr>
            <a:spLocks noGrp="1" noChangeArrowheads="1"/>
          </p:cNvSpPr>
          <p:nvPr>
            <p:ph idx="1"/>
          </p:nvPr>
        </p:nvSpPr>
        <p:spPr>
          <a:xfrm>
            <a:off x="914401" y="1524001"/>
            <a:ext cx="10361084" cy="4800600"/>
          </a:xfrm>
          <a:ln/>
        </p:spPr>
        <p:txBody>
          <a:bodyPr/>
          <a:lstStyle/>
          <a:p>
            <a:pPr marL="400050">
              <a:buFont typeface="Arial" panose="020B0604020202020204" pitchFamily="34" charset="0"/>
              <a:buChar char="•"/>
            </a:pPr>
            <a:r>
              <a:rPr lang="en-US" sz="2000" b="0" dirty="0">
                <a:solidFill>
                  <a:schemeClr val="tx1"/>
                </a:solidFill>
                <a:cs typeface="New Peninim MT" pitchFamily="2" charset="-79"/>
              </a:rPr>
              <a:t>Do you support:</a:t>
            </a:r>
          </a:p>
          <a:p>
            <a:pPr marL="800100" lvl="1">
              <a:buFont typeface="Arial" panose="020B0604020202020204" pitchFamily="34" charset="0"/>
              <a:buChar char="•"/>
            </a:pPr>
            <a:r>
              <a:rPr lang="en-US" dirty="0"/>
              <a:t>One octet field in the TIM element starting at bit 16 of the Partial Virtual Bitmap field shall signal Critical Update Counter (CUC)</a:t>
            </a:r>
          </a:p>
          <a:p>
            <a:pPr marL="800100" lvl="1">
              <a:buFont typeface="Arial" panose="020B0604020202020204" pitchFamily="34" charset="0"/>
              <a:buChar char="•"/>
            </a:pPr>
            <a:endParaRPr lang="en-US" dirty="0"/>
          </a:p>
          <a:p>
            <a:pPr marL="800100" lvl="1">
              <a:buFont typeface="Arial" panose="020B0604020202020204" pitchFamily="34" charset="0"/>
              <a:buChar char="•"/>
            </a:pPr>
            <a:r>
              <a:rPr lang="en-US" dirty="0"/>
              <a:t>CUC is incremented by one when there is any critical update to any link of the AP MLD which the transmitting AP is affiliated with, on transmitted or non-transmitted BSSIDs</a:t>
            </a:r>
          </a:p>
          <a:p>
            <a:pPr marL="800100" lvl="1">
              <a:buFont typeface="Arial" panose="020B0604020202020204" pitchFamily="34" charset="0"/>
              <a:buChar char="•"/>
            </a:pPr>
            <a:endParaRPr lang="en-US" dirty="0"/>
          </a:p>
          <a:p>
            <a:pPr marL="800100" lvl="1">
              <a:buFont typeface="Arial" panose="020B0604020202020204" pitchFamily="34" charset="0"/>
              <a:buChar char="•"/>
            </a:pPr>
            <a:r>
              <a:rPr lang="en-US" dirty="0"/>
              <a:t>A UHR AP: </a:t>
            </a:r>
          </a:p>
          <a:p>
            <a:pPr marL="1200150" lvl="2">
              <a:buFont typeface="Arial" panose="020B0604020202020204" pitchFamily="34" charset="0"/>
              <a:buChar char="•"/>
            </a:pPr>
            <a:r>
              <a:rPr lang="en-US" sz="2000" dirty="0"/>
              <a:t>Shall not have more than 16 BSSIDs in a MBSSID</a:t>
            </a:r>
          </a:p>
          <a:p>
            <a:pPr marL="1200150" lvl="2">
              <a:buFont typeface="Arial" panose="020B0604020202020204" pitchFamily="34" charset="0"/>
              <a:buChar char="•"/>
            </a:pPr>
            <a:r>
              <a:rPr lang="en-US" sz="2000" dirty="0"/>
              <a:t>Shall assign AID 24 or larger to a UHR STA</a:t>
            </a:r>
          </a:p>
          <a:p>
            <a:pPr marL="800100" lvl="1">
              <a:buFont typeface="Arial" panose="020B0604020202020204" pitchFamily="34" charset="0"/>
              <a:buChar char="•"/>
            </a:pPr>
            <a:endParaRPr lang="en-US" b="0" dirty="0">
              <a:solidFill>
                <a:schemeClr val="tx1"/>
              </a:solidFill>
              <a:effectLst/>
              <a:cs typeface="New Peninim MT" pitchFamily="2" charset="-79"/>
            </a:endParaRPr>
          </a:p>
          <a:p>
            <a:pPr>
              <a:buFont typeface="Arial" panose="020B0604020202020204" pitchFamily="34" charset="0"/>
              <a:buChar char="•"/>
            </a:pPr>
            <a:endParaRPr lang="en-US" dirty="0">
              <a:solidFill>
                <a:schemeClr val="tx1"/>
              </a:solidFill>
              <a:cs typeface="New Peninim MT" pitchFamily="2" charset="-79"/>
            </a:endParaRPr>
          </a:p>
        </p:txBody>
      </p:sp>
      <p:sp>
        <p:nvSpPr>
          <p:cNvPr id="6" name="Slide Number Placeholder 5">
            <a:extLst>
              <a:ext uri="{FF2B5EF4-FFF2-40B4-BE49-F238E27FC236}">
                <a16:creationId xmlns:a16="http://schemas.microsoft.com/office/drawing/2014/main" id="{65236BB1-8FD6-29CC-736C-8A030DC766BA}"/>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F4881481-9B24-FE62-4D07-3328376409AB}"/>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1794B624-D31A-0AB6-B1AB-DF18721DCD52}"/>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71CB4AEF-059C-4072-54CC-0AA37238A438}"/>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Strawpoll</a:t>
            </a:r>
          </a:p>
        </p:txBody>
      </p:sp>
      <p:sp>
        <p:nvSpPr>
          <p:cNvPr id="2" name="Footer Placeholder 4">
            <a:extLst>
              <a:ext uri="{FF2B5EF4-FFF2-40B4-BE49-F238E27FC236}">
                <a16:creationId xmlns:a16="http://schemas.microsoft.com/office/drawing/2014/main" id="{2477205A-F016-B3E2-53E4-2BCC97620DE7}"/>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spTree>
    <p:extLst>
      <p:ext uri="{BB962C8B-B14F-4D97-AF65-F5344CB8AC3E}">
        <p14:creationId xmlns:p14="http://schemas.microsoft.com/office/powerpoint/2010/main" val="2654735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A392E-4131-354B-F5CC-0870D9298773}"/>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13D29D97-DF19-DBA7-D45E-C256E4AC90E9}"/>
              </a:ext>
            </a:extLst>
          </p:cNvPr>
          <p:cNvSpPr>
            <a:spLocks noGrp="1" noChangeArrowheads="1"/>
          </p:cNvSpPr>
          <p:nvPr>
            <p:ph idx="1"/>
          </p:nvPr>
        </p:nvSpPr>
        <p:spPr>
          <a:xfrm>
            <a:off x="914401" y="1524001"/>
            <a:ext cx="10361084" cy="4800600"/>
          </a:xfrm>
          <a:ln/>
        </p:spPr>
        <p:txBody>
          <a:bodyPr/>
          <a:lstStyle/>
          <a:p>
            <a:pPr>
              <a:buFont typeface="+mj-lt"/>
              <a:buAutoNum type="arabicPeriod"/>
            </a:pPr>
            <a:r>
              <a:rPr lang="en-GB" sz="2000" dirty="0"/>
              <a:t>IEEE 802.11-24-1880r1, Solutions for Beacon Bloating</a:t>
            </a:r>
            <a:endParaRPr lang="en-US" sz="2000" b="0" dirty="0">
              <a:solidFill>
                <a:schemeClr val="tx1"/>
              </a:solidFill>
              <a:cs typeface="New Peninim MT" pitchFamily="2" charset="-79"/>
            </a:endParaRPr>
          </a:p>
        </p:txBody>
      </p:sp>
      <p:sp>
        <p:nvSpPr>
          <p:cNvPr id="6" name="Slide Number Placeholder 5">
            <a:extLst>
              <a:ext uri="{FF2B5EF4-FFF2-40B4-BE49-F238E27FC236}">
                <a16:creationId xmlns:a16="http://schemas.microsoft.com/office/drawing/2014/main" id="{EE9D17F3-5560-8E26-8DDB-F207AC49A011}"/>
              </a:ext>
            </a:extLst>
          </p:cNvPr>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a:extLst>
              <a:ext uri="{FF2B5EF4-FFF2-40B4-BE49-F238E27FC236}">
                <a16:creationId xmlns:a16="http://schemas.microsoft.com/office/drawing/2014/main" id="{1F185430-C9C5-65BD-4B7F-2417743C5AF6}"/>
              </a:ext>
            </a:extLst>
          </p:cNvPr>
          <p:cNvSpPr>
            <a:spLocks noGrp="1"/>
          </p:cNvSpPr>
          <p:nvPr>
            <p:ph type="ftr" idx="14"/>
          </p:nvPr>
        </p:nvSpPr>
        <p:spPr/>
        <p:txBody>
          <a:bodyPr/>
          <a:lstStyle/>
          <a:p>
            <a:r>
              <a:rPr lang="en-GB" dirty="0"/>
              <a:t> </a:t>
            </a:r>
          </a:p>
        </p:txBody>
      </p:sp>
      <p:sp>
        <p:nvSpPr>
          <p:cNvPr id="4" name="Date Placeholder 3">
            <a:extLst>
              <a:ext uri="{FF2B5EF4-FFF2-40B4-BE49-F238E27FC236}">
                <a16:creationId xmlns:a16="http://schemas.microsoft.com/office/drawing/2014/main" id="{D1D772AF-78AE-01A2-E31C-D96243FEF22A}"/>
              </a:ext>
            </a:extLst>
          </p:cNvPr>
          <p:cNvSpPr>
            <a:spLocks noGrp="1"/>
          </p:cNvSpPr>
          <p:nvPr>
            <p:ph type="dt" idx="15"/>
          </p:nvPr>
        </p:nvSpPr>
        <p:spPr/>
        <p:txBody>
          <a:bodyPr/>
          <a:lstStyle/>
          <a:p>
            <a:r>
              <a:rPr lang="en-US" dirty="0"/>
              <a:t>July 2025</a:t>
            </a:r>
            <a:endParaRPr lang="en-GB" dirty="0"/>
          </a:p>
        </p:txBody>
      </p:sp>
      <p:sp>
        <p:nvSpPr>
          <p:cNvPr id="7" name="Rectangle 1">
            <a:extLst>
              <a:ext uri="{FF2B5EF4-FFF2-40B4-BE49-F238E27FC236}">
                <a16:creationId xmlns:a16="http://schemas.microsoft.com/office/drawing/2014/main" id="{00EAE502-BBDF-58B1-E0F7-C5A3BA2CB631}"/>
              </a:ext>
            </a:extLst>
          </p:cNvPr>
          <p:cNvSpPr txBox="1">
            <a:spLocks noChangeArrowheads="1"/>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kern="0" dirty="0"/>
              <a:t>References</a:t>
            </a:r>
          </a:p>
        </p:txBody>
      </p:sp>
      <p:sp>
        <p:nvSpPr>
          <p:cNvPr id="2" name="Footer Placeholder 4">
            <a:extLst>
              <a:ext uri="{FF2B5EF4-FFF2-40B4-BE49-F238E27FC236}">
                <a16:creationId xmlns:a16="http://schemas.microsoft.com/office/drawing/2014/main" id="{EC1FC536-E3BC-E867-4C07-79BFE94F56F1}"/>
              </a:ext>
            </a:extLst>
          </p:cNvPr>
          <p:cNvSpPr txBox="1">
            <a:spLocks/>
          </p:cNvSpPr>
          <p:nvPr/>
        </p:nvSpPr>
        <p:spPr>
          <a:xfrm>
            <a:off x="7296157" y="6448425"/>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Reza Hedayat, Apple</a:t>
            </a:r>
          </a:p>
        </p:txBody>
      </p:sp>
    </p:spTree>
    <p:extLst>
      <p:ext uri="{BB962C8B-B14F-4D97-AF65-F5344CB8AC3E}">
        <p14:creationId xmlns:p14="http://schemas.microsoft.com/office/powerpoint/2010/main" val="53979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63150</TotalTime>
  <Words>799</Words>
  <Application>Microsoft Macintosh PowerPoint</Application>
  <PresentationFormat>Widescreen</PresentationFormat>
  <Paragraphs>113</Paragraphs>
  <Slides>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Arial</vt:lpstr>
      <vt:lpstr>New Peninim MT</vt:lpstr>
      <vt:lpstr>Times New Roman</vt:lpstr>
      <vt:lpstr>Wingdings</vt:lpstr>
      <vt:lpstr>Office Theme</vt:lpstr>
      <vt:lpstr>Document</vt:lpstr>
      <vt:lpstr>Enhanced Critical Update Signaling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Integrity Protection in UHR Beacon</dc:title>
  <dc:subject/>
  <dc:creator>Reza Hedayat</dc:creator>
  <cp:keywords/>
  <dc:description/>
  <cp:lastModifiedBy>Reza Hedayat</cp:lastModifiedBy>
  <cp:revision>483</cp:revision>
  <cp:lastPrinted>1601-01-01T00:00:00Z</cp:lastPrinted>
  <dcterms:created xsi:type="dcterms:W3CDTF">2024-02-20T19:02:09Z</dcterms:created>
  <dcterms:modified xsi:type="dcterms:W3CDTF">2025-07-22T18:27:30Z</dcterms:modified>
  <cp:category>Apple</cp:category>
</cp:coreProperties>
</file>