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1"/>
  </p:notesMasterIdLst>
  <p:handoutMasterIdLst>
    <p:handoutMasterId r:id="rId22"/>
  </p:handoutMasterIdLst>
  <p:sldIdLst>
    <p:sldId id="256" r:id="rId3"/>
    <p:sldId id="257" r:id="rId4"/>
    <p:sldId id="283" r:id="rId5"/>
    <p:sldId id="262" r:id="rId6"/>
    <p:sldId id="265" r:id="rId7"/>
    <p:sldId id="273" r:id="rId8"/>
    <p:sldId id="2373" r:id="rId9"/>
    <p:sldId id="2396" r:id="rId10"/>
    <p:sldId id="2397" r:id="rId11"/>
    <p:sldId id="270" r:id="rId12"/>
    <p:sldId id="2395" r:id="rId13"/>
    <p:sldId id="2380" r:id="rId14"/>
    <p:sldId id="2394" r:id="rId15"/>
    <p:sldId id="2383" r:id="rId16"/>
    <p:sldId id="278" r:id="rId17"/>
    <p:sldId id="2390" r:id="rId18"/>
    <p:sldId id="2391" r:id="rId19"/>
    <p:sldId id="238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3188" autoAdjust="0"/>
  </p:normalViewPr>
  <p:slideViewPr>
    <p:cSldViewPr>
      <p:cViewPr varScale="1">
        <p:scale>
          <a:sx n="78" d="100"/>
          <a:sy n="78" d="100"/>
        </p:scale>
        <p:origin x="96" y="307"/>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EE6F44E4-AC0D-4613-997B-E0B0841F645E}"/>
    <pc:docChg chg="modSld modMainMaster">
      <pc:chgData name="Stacey, Robert" userId="8f61b79c-1993-4b76-a5c5-6bb0e2071c28" providerId="ADAL" clId="{EE6F44E4-AC0D-4613-997B-E0B0841F645E}" dt="2025-07-27T12:58:39.552" v="14" actId="6549"/>
      <pc:docMkLst>
        <pc:docMk/>
      </pc:docMkLst>
      <pc:sldChg chg="modSp mod">
        <pc:chgData name="Stacey, Robert" userId="8f61b79c-1993-4b76-a5c5-6bb0e2071c28" providerId="ADAL" clId="{EE6F44E4-AC0D-4613-997B-E0B0841F645E}" dt="2025-07-27T12:58:26.249" v="12" actId="20577"/>
        <pc:sldMkLst>
          <pc:docMk/>
          <pc:sldMk cId="1968720319" sldId="283"/>
        </pc:sldMkLst>
        <pc:spChg chg="mod">
          <ac:chgData name="Stacey, Robert" userId="8f61b79c-1993-4b76-a5c5-6bb0e2071c28" providerId="ADAL" clId="{EE6F44E4-AC0D-4613-997B-E0B0841F645E}" dt="2025-07-27T12:58:26.249" v="12" actId="20577"/>
          <ac:spMkLst>
            <pc:docMk/>
            <pc:sldMk cId="1968720319" sldId="283"/>
            <ac:spMk id="3" creationId="{00000000-0000-0000-0000-000000000000}"/>
          </ac:spMkLst>
        </pc:spChg>
      </pc:sldChg>
      <pc:sldMasterChg chg="modSp mod">
        <pc:chgData name="Stacey, Robert" userId="8f61b79c-1993-4b76-a5c5-6bb0e2071c28" providerId="ADAL" clId="{EE6F44E4-AC0D-4613-997B-E0B0841F645E}" dt="2025-07-27T12:58:39.552" v="14" actId="6549"/>
        <pc:sldMasterMkLst>
          <pc:docMk/>
          <pc:sldMasterMk cId="0" sldId="2147483648"/>
        </pc:sldMasterMkLst>
        <pc:spChg chg="mod">
          <ac:chgData name="Stacey, Robert" userId="8f61b79c-1993-4b76-a5c5-6bb0e2071c28" providerId="ADAL" clId="{EE6F44E4-AC0D-4613-997B-E0B0841F645E}" dt="2025-07-27T12:58:39.552" v="1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July 2025</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July 2025</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July 2025</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July 2025</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July 2025</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July 2025</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a:p>
        </p:txBody>
      </p:sp>
      <p:sp>
        <p:nvSpPr>
          <p:cNvPr id="6" name="Footer Placeholder 5"/>
          <p:cNvSpPr>
            <a:spLocks noGrp="1"/>
          </p:cNvSpPr>
          <p:nvPr>
            <p:ph type="ftr" idx="11"/>
          </p:nvPr>
        </p:nvSpPr>
        <p:spPr/>
        <p:txBody>
          <a:bodyPr/>
          <a:lstStyle>
            <a:lvl1pPr>
              <a:defRPr/>
            </a:lvl1pPr>
          </a:lstStyle>
          <a:p>
            <a:r>
              <a:rPr lang="en-GB"/>
              <a:t>Emily Qi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a:p>
        </p:txBody>
      </p:sp>
      <p:sp>
        <p:nvSpPr>
          <p:cNvPr id="4" name="Footer Placeholder 3"/>
          <p:cNvSpPr>
            <a:spLocks noGrp="1"/>
          </p:cNvSpPr>
          <p:nvPr>
            <p:ph type="ftr" idx="11"/>
          </p:nvPr>
        </p:nvSpPr>
        <p:spPr/>
        <p:txBody>
          <a:bodyPr/>
          <a:lstStyle>
            <a:lvl1pPr>
              <a:defRPr/>
            </a:lvl1pPr>
          </a:lstStyle>
          <a:p>
            <a:r>
              <a:rPr lang="en-GB"/>
              <a:t>Emily Qi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a:p>
        </p:txBody>
      </p:sp>
      <p:sp>
        <p:nvSpPr>
          <p:cNvPr id="3" name="Footer Placeholder 2"/>
          <p:cNvSpPr>
            <a:spLocks noGrp="1"/>
          </p:cNvSpPr>
          <p:nvPr>
            <p:ph type="ftr" idx="11"/>
          </p:nvPr>
        </p:nvSpPr>
        <p:spPr/>
        <p:txBody>
          <a:bodyPr/>
          <a:lstStyle>
            <a:lvl1pPr>
              <a:defRPr/>
            </a:lvl1pPr>
          </a:lstStyle>
          <a:p>
            <a:r>
              <a:rPr lang="en-GB"/>
              <a:t>Emily Qi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802.11-25/1280r1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2025</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v-qiyinan@oppo.com" TargetMode="External"/><Relationship Id="rId3" Type="http://schemas.openxmlformats.org/officeDocument/2006/relationships/hyperlink" Target="mailto:robert.stacey@intel.com" TargetMode="External"/><Relationship Id="rId7" Type="http://schemas.openxmlformats.org/officeDocument/2006/relationships/hyperlink" Target="mailto:ross.yujian@huawei.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o-kai.huang@intel.com" TargetMode="External"/><Relationship Id="rId5" Type="http://schemas.openxmlformats.org/officeDocument/2006/relationships/hyperlink" Target="mailto:RoyWant@google.com" TargetMode="External"/><Relationship Id="rId4" Type="http://schemas.openxmlformats.org/officeDocument/2006/relationships/hyperlink" Target="mailto:emily.h.qi@intel.com" TargetMode="External"/><Relationship Id="rId9" Type="http://schemas.openxmlformats.org/officeDocument/2006/relationships/hyperlink" Target="mailto:edward.ks.au@gmail.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sp>
        <p:nvSpPr>
          <p:cNvPr id="6" name="Date Placeholder 3"/>
          <p:cNvSpPr>
            <a:spLocks noGrp="1"/>
          </p:cNvSpPr>
          <p:nvPr>
            <p:ph type="dt" idx="10"/>
          </p:nvPr>
        </p:nvSpPr>
        <p:spPr>
          <a:xfrm>
            <a:off x="914400" y="291263"/>
            <a:ext cx="2499764" cy="273050"/>
          </a:xfrm>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Emily Qi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90149993"/>
              </p:ext>
            </p:extLst>
          </p:nvPr>
        </p:nvGraphicFramePr>
        <p:xfrm>
          <a:off x="1066800" y="2352675"/>
          <a:ext cx="9877425" cy="2397125"/>
        </p:xfrm>
        <a:graphic>
          <a:graphicData uri="http://schemas.openxmlformats.org/presentationml/2006/ole">
            <mc:AlternateContent xmlns:mc="http://schemas.openxmlformats.org/markup-compatibility/2006">
              <mc:Choice xmlns:v="urn:schemas-microsoft-com:vml" Requires="v">
                <p:oleObj name="Document" r:id="rId3" imgW="10459112" imgH="2539701" progId="Word.Document.8">
                  <p:embed/>
                </p:oleObj>
              </mc:Choice>
              <mc:Fallback>
                <p:oleObj name="Document" r:id="rId3" imgW="10459112" imgH="2539701" progId="Word.Document.8">
                  <p:embed/>
                  <p:pic>
                    <p:nvPicPr>
                      <p:cNvPr id="3075" name="Object 3"/>
                      <p:cNvPicPr>
                        <a:picLocks noChangeAspect="1" noChangeArrowheads="1"/>
                      </p:cNvPicPr>
                      <p:nvPr/>
                    </p:nvPicPr>
                    <p:blipFill>
                      <a:blip r:embed="rId4"/>
                      <a:srcRect/>
                      <a:stretch>
                        <a:fillRect/>
                      </a:stretch>
                    </p:blipFill>
                    <p:spPr bwMode="auto">
                      <a:xfrm>
                        <a:off x="1066800" y="2352675"/>
                        <a:ext cx="9877425" cy="2397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B913F-BF69-90C6-AE7C-8107C705C3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4B9C1F-10AC-22B0-6A0F-36F8F6FB0A68}"/>
              </a:ext>
            </a:extLst>
          </p:cNvPr>
          <p:cNvSpPr>
            <a:spLocks noGrp="1"/>
          </p:cNvSpPr>
          <p:nvPr>
            <p:ph type="title"/>
          </p:nvPr>
        </p:nvSpPr>
        <p:spPr/>
        <p:txBody>
          <a:bodyPr/>
          <a:lstStyle/>
          <a:p>
            <a:r>
              <a:rPr lang="en-US" dirty="0"/>
              <a:t>Potential consideration for ANA Database</a:t>
            </a:r>
          </a:p>
        </p:txBody>
      </p:sp>
      <p:sp>
        <p:nvSpPr>
          <p:cNvPr id="3" name="Content Placeholder 2">
            <a:extLst>
              <a:ext uri="{FF2B5EF4-FFF2-40B4-BE49-F238E27FC236}">
                <a16:creationId xmlns:a16="http://schemas.microsoft.com/office/drawing/2014/main" id="{3D154CBC-440F-AF45-40BE-BDE8C3D539E7}"/>
              </a:ext>
            </a:extLst>
          </p:cNvPr>
          <p:cNvSpPr>
            <a:spLocks noGrp="1"/>
          </p:cNvSpPr>
          <p:nvPr>
            <p:ph idx="1"/>
          </p:nvPr>
        </p:nvSpPr>
        <p:spPr>
          <a:xfrm>
            <a:off x="1219200" y="1827211"/>
            <a:ext cx="8496300" cy="1065213"/>
          </a:xfrm>
        </p:spPr>
        <p:txBody>
          <a:bodyPr/>
          <a:lstStyle/>
          <a:p>
            <a:r>
              <a:rPr lang="en-US" b="0" i="0" dirty="0">
                <a:effectLst/>
              </a:rPr>
              <a:t>Do we need to add the following table to the ANA Database? </a:t>
            </a:r>
          </a:p>
          <a:p>
            <a:endParaRPr lang="en-US" sz="2800" b="0" i="0" dirty="0">
              <a:effectLst/>
              <a:latin typeface="Segoe UI" panose="020B0502040204020203" pitchFamily="34" charset="0"/>
            </a:endParaRPr>
          </a:p>
          <a:p>
            <a:endParaRPr lang="en-US" sz="2800" dirty="0"/>
          </a:p>
        </p:txBody>
      </p:sp>
      <p:sp>
        <p:nvSpPr>
          <p:cNvPr id="4" name="Slide Number Placeholder 3">
            <a:extLst>
              <a:ext uri="{FF2B5EF4-FFF2-40B4-BE49-F238E27FC236}">
                <a16:creationId xmlns:a16="http://schemas.microsoft.com/office/drawing/2014/main" id="{EDD35BBF-EFB9-1ADD-B993-715465BDCBB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64522DF-6C0F-2C9F-B6D1-E1C69023951D}"/>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A0B48A9F-F533-3FD3-F399-D3BCC60EC5A7}"/>
              </a:ext>
            </a:extLst>
          </p:cNvPr>
          <p:cNvSpPr>
            <a:spLocks noGrp="1"/>
          </p:cNvSpPr>
          <p:nvPr>
            <p:ph type="dt" idx="15"/>
          </p:nvPr>
        </p:nvSpPr>
        <p:spPr/>
        <p:txBody>
          <a:bodyPr/>
          <a:lstStyle/>
          <a:p>
            <a:r>
              <a:rPr lang="en-US"/>
              <a:t>July 2025</a:t>
            </a:r>
            <a:endParaRPr lang="en-GB" dirty="0"/>
          </a:p>
        </p:txBody>
      </p:sp>
      <p:pic>
        <p:nvPicPr>
          <p:cNvPr id="1026" name="Picture 1">
            <a:extLst>
              <a:ext uri="{FF2B5EF4-FFF2-40B4-BE49-F238E27FC236}">
                <a16:creationId xmlns:a16="http://schemas.microsoft.com/office/drawing/2014/main" id="{D667B31C-3309-7F60-A80B-5B56915057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971800"/>
            <a:ext cx="7391400" cy="2362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0062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4251325"/>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A5026-81B9-130C-E02D-C597AE19463B}"/>
              </a:ext>
            </a:extLst>
          </p:cNvPr>
          <p:cNvSpPr>
            <a:spLocks noGrp="1"/>
          </p:cNvSpPr>
          <p:nvPr>
            <p:ph type="title"/>
          </p:nvPr>
        </p:nvSpPr>
        <p:spPr/>
        <p:txBody>
          <a:bodyPr/>
          <a:lstStyle/>
          <a:p>
            <a:r>
              <a:rPr lang="en-US" dirty="0"/>
              <a:t>11bn questions on style</a:t>
            </a:r>
          </a:p>
        </p:txBody>
      </p:sp>
      <p:sp>
        <p:nvSpPr>
          <p:cNvPr id="3" name="Content Placeholder 2">
            <a:extLst>
              <a:ext uri="{FF2B5EF4-FFF2-40B4-BE49-F238E27FC236}">
                <a16:creationId xmlns:a16="http://schemas.microsoft.com/office/drawing/2014/main" id="{4B34BE97-8BB4-49AD-A573-A450AE22D934}"/>
              </a:ext>
            </a:extLst>
          </p:cNvPr>
          <p:cNvSpPr>
            <a:spLocks noGrp="1"/>
          </p:cNvSpPr>
          <p:nvPr>
            <p:ph idx="1"/>
          </p:nvPr>
        </p:nvSpPr>
        <p:spPr>
          <a:xfrm>
            <a:off x="914401" y="1524000"/>
            <a:ext cx="10361084" cy="4876799"/>
          </a:xfrm>
        </p:spPr>
        <p:txBody>
          <a:bodyPr/>
          <a:lstStyle/>
          <a:p>
            <a:r>
              <a:rPr lang="en-US" sz="1600" b="0" i="0" dirty="0">
                <a:effectLst/>
              </a:rPr>
              <a:t>Do we need to add the abbreviation terms (Subclause 3.4) that are already used in the baseline standard or amendments but have not explicitly been defined in subclause 3.4 yet? </a:t>
            </a:r>
            <a:br>
              <a:rPr lang="en-US" sz="1600" b="0" i="0" dirty="0">
                <a:effectLst/>
              </a:rPr>
            </a:br>
            <a:r>
              <a:rPr lang="en-US" sz="1600" b="0" i="0" dirty="0">
                <a:effectLst/>
              </a:rPr>
              <a:t>(e.g. CFO, SINR, RL-SIG are already used but not included in the subclause 3.4.)</a:t>
            </a:r>
          </a:p>
          <a:p>
            <a:r>
              <a:rPr lang="en-US" sz="1600" b="0" i="1" dirty="0">
                <a:effectLst/>
              </a:rPr>
              <a:t>Ans: if only used in one Clause </a:t>
            </a:r>
            <a:r>
              <a:rPr lang="en-US" sz="1600" b="0" i="1" dirty="0"/>
              <a:t>(subclause) expand on first use and don’t add to 3.4</a:t>
            </a:r>
            <a:br>
              <a:rPr lang="en-US" sz="1600" b="0" i="1" dirty="0"/>
            </a:br>
            <a:r>
              <a:rPr lang="en-US" sz="1600" b="0" i="1" dirty="0">
                <a:effectLst/>
              </a:rPr>
              <a:t>If used throughout standard </a:t>
            </a:r>
            <a:r>
              <a:rPr lang="en-US" sz="1600" b="0" i="1" dirty="0"/>
              <a:t>add to 3.4</a:t>
            </a:r>
          </a:p>
          <a:p>
            <a:endParaRPr lang="en-US" sz="1600" b="0" dirty="0"/>
          </a:p>
          <a:p>
            <a:r>
              <a:rPr lang="en-US" sz="1600" b="0" i="0" dirty="0">
                <a:effectLst/>
              </a:rPr>
              <a:t>Do we need to define the abbreviation terms that are newly defined in subclause 3.2?</a:t>
            </a:r>
            <a:br>
              <a:rPr lang="en-US" sz="1600" b="0" i="0" dirty="0">
                <a:effectLst/>
              </a:rPr>
            </a:br>
            <a:r>
              <a:rPr lang="en-US" sz="1600" b="0" i="0" dirty="0">
                <a:effectLst/>
              </a:rPr>
              <a:t>(e.g. </a:t>
            </a:r>
            <a:r>
              <a:rPr lang="en-US" sz="1600" b="0" i="0" dirty="0" err="1">
                <a:effectLst/>
              </a:rPr>
              <a:t>TGbn</a:t>
            </a:r>
            <a:r>
              <a:rPr lang="en-US" sz="1600" b="0" i="0" dirty="0">
                <a:effectLst/>
              </a:rPr>
              <a:t> D0.1 newly defines DRU in subclause 3.2. Do we also need to define abbreviation of DRU in subclause 3.4 as well?)</a:t>
            </a:r>
          </a:p>
          <a:p>
            <a:r>
              <a:rPr lang="en-US" sz="1600" b="0" i="1" dirty="0">
                <a:effectLst/>
              </a:rPr>
              <a:t>Ans: No need</a:t>
            </a:r>
          </a:p>
          <a:p>
            <a:endParaRPr lang="en-US" sz="1600" b="0" i="0">
              <a:effectLst/>
            </a:endParaRPr>
          </a:p>
          <a:p>
            <a:r>
              <a:rPr lang="en-US" sz="1600" b="0" i="0">
                <a:effectLst/>
              </a:rPr>
              <a:t>How </a:t>
            </a:r>
            <a:r>
              <a:rPr lang="en-US" sz="1600" b="0" i="0" dirty="0">
                <a:effectLst/>
              </a:rPr>
              <a:t>do we utilize the hyphen? (e.g. Which is better for the abbreviation of "intermediate FCS", IFCS or I-FCS?)</a:t>
            </a:r>
            <a:br>
              <a:rPr lang="en-US" sz="1600" b="0" i="0" dirty="0">
                <a:effectLst/>
              </a:rPr>
            </a:br>
            <a:r>
              <a:rPr lang="en-US" sz="1600" b="0" i="0" dirty="0">
                <a:effectLst/>
              </a:rPr>
              <a:t>IFCS</a:t>
            </a:r>
            <a:br>
              <a:rPr lang="en-US" sz="1600" b="0" i="0" dirty="0">
                <a:effectLst/>
              </a:rPr>
            </a:br>
            <a:r>
              <a:rPr lang="en-US" sz="1600" b="0" i="0" dirty="0">
                <a:effectLst/>
              </a:rPr>
              <a:t>Co-BF </a:t>
            </a:r>
            <a:br>
              <a:rPr lang="en-US" sz="1600" b="0" i="0" dirty="0">
                <a:effectLst/>
              </a:rPr>
            </a:br>
            <a:r>
              <a:rPr lang="en-US" sz="1600" b="0" i="0" dirty="0">
                <a:effectLst/>
              </a:rPr>
              <a:t>Co-SR </a:t>
            </a:r>
            <a:br>
              <a:rPr lang="en-US" sz="1600" b="0" i="0" dirty="0">
                <a:effectLst/>
              </a:rPr>
            </a:br>
            <a:r>
              <a:rPr lang="en-US" sz="1600" b="0" i="0" dirty="0">
                <a:effectLst/>
              </a:rPr>
              <a:t>Co-TDMA </a:t>
            </a:r>
            <a:br>
              <a:rPr lang="en-US" sz="1600" b="0" i="0" dirty="0">
                <a:effectLst/>
              </a:rPr>
            </a:br>
            <a:r>
              <a:rPr lang="en-US" sz="1600" b="0" i="0" dirty="0">
                <a:effectLst/>
              </a:rPr>
              <a:t>Co-RTWT </a:t>
            </a:r>
          </a:p>
          <a:p>
            <a:r>
              <a:rPr lang="en-US" sz="1600" b="0" i="1" dirty="0">
                <a:effectLst/>
              </a:rPr>
              <a:t>Ans: Recommend no Co-; use CBF, CSR, etc. </a:t>
            </a:r>
          </a:p>
          <a:p>
            <a:endParaRPr lang="en-US" sz="1800" b="0" i="0" dirty="0">
              <a:effectLst/>
              <a:latin typeface="Segoe UI" panose="020B0502040204020203" pitchFamily="34" charset="0"/>
            </a:endParaRPr>
          </a:p>
          <a:p>
            <a:endParaRPr lang="en-US" sz="1800" dirty="0"/>
          </a:p>
        </p:txBody>
      </p:sp>
      <p:sp>
        <p:nvSpPr>
          <p:cNvPr id="4" name="Slide Number Placeholder 3">
            <a:extLst>
              <a:ext uri="{FF2B5EF4-FFF2-40B4-BE49-F238E27FC236}">
                <a16:creationId xmlns:a16="http://schemas.microsoft.com/office/drawing/2014/main" id="{3B2B25A1-5595-4B16-68AA-30294E1F6BB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205D91C-781C-63EF-089D-BFAE33ED06DC}"/>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1F63A7F7-8445-F408-625F-E0A3C2FB20D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95894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Editor Amendment Ordering</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P802.11bk and P802.11bf publication review</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July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a:p>
        </p:txBody>
      </p:sp>
      <p:sp>
        <p:nvSpPr>
          <p:cNvPr id="8" name="Rectangle 3"/>
          <p:cNvSpPr>
            <a:spLocks noGrp="1" noChangeArrowheads="1"/>
          </p:cNvSpPr>
          <p:nvPr>
            <p:ph idx="1"/>
          </p:nvPr>
        </p:nvSpPr>
        <p:spPr>
          <a:xfrm>
            <a:off x="907283" y="1524000"/>
            <a:ext cx="10361084" cy="4343400"/>
          </a:xfrm>
          <a:noFill/>
        </p:spPr>
        <p:txBody>
          <a:bodyPr/>
          <a:lstStyle/>
          <a:p>
            <a:pPr marL="342900" lvl="1" indent="-342900">
              <a:buFontTx/>
              <a:buChar char="•"/>
            </a:pPr>
            <a:r>
              <a:rPr lang="en-US" sz="1800" b="1" dirty="0"/>
              <a:t>WG – Robert Stacey </a:t>
            </a:r>
            <a:r>
              <a:rPr lang="en-US" sz="1800" dirty="0"/>
              <a:t>– </a:t>
            </a:r>
            <a:r>
              <a:rPr lang="en-US" sz="1800" dirty="0">
                <a:hlinkClick r:id="rId3"/>
              </a:rPr>
              <a:t>robert.stacey@intel.com</a:t>
            </a:r>
            <a:r>
              <a:rPr lang="en-US" sz="1800" dirty="0"/>
              <a:t>, </a:t>
            </a:r>
            <a:r>
              <a:rPr lang="en-US" sz="1800" b="1" dirty="0"/>
              <a:t>Emily Qi </a:t>
            </a:r>
            <a:r>
              <a:rPr lang="en-US" sz="1800" dirty="0"/>
              <a:t>– </a:t>
            </a:r>
            <a:r>
              <a:rPr lang="en-US" sz="1800" b="0" dirty="0">
                <a:hlinkClick r:id="rId4"/>
              </a:rPr>
              <a:t>emily.h.qi@</a:t>
            </a:r>
            <a:r>
              <a:rPr lang="en-US" sz="1800" dirty="0">
                <a:hlinkClick r:id="rId4"/>
              </a:rPr>
              <a:t>gmail</a:t>
            </a:r>
            <a:r>
              <a:rPr lang="en-US" sz="1800" b="0" dirty="0">
                <a:hlinkClick r:id="rId4"/>
              </a:rPr>
              <a:t>.com</a:t>
            </a:r>
            <a:endParaRPr lang="en-US" sz="1800" b="1" dirty="0"/>
          </a:p>
          <a:p>
            <a:pPr marL="342900" lvl="1" indent="-342900">
              <a:buFontTx/>
              <a:buChar char="•"/>
            </a:pPr>
            <a:r>
              <a:rPr lang="en-US" sz="1800" b="1" dirty="0" err="1"/>
              <a:t>TGbk</a:t>
            </a:r>
            <a:r>
              <a:rPr lang="en-US" sz="1800" b="1" dirty="0"/>
              <a:t> – Roy Want </a:t>
            </a:r>
            <a:r>
              <a:rPr lang="en-US" sz="1800" dirty="0">
                <a:hlinkClick r:id="rId5"/>
              </a:rPr>
              <a:t>RoyWant@google.com</a:t>
            </a:r>
            <a:endParaRPr lang="en-US" sz="1800" dirty="0"/>
          </a:p>
          <a:p>
            <a:pPr marL="342900" lvl="1" indent="-342900">
              <a:buFontTx/>
              <a:buChar char="•"/>
            </a:pPr>
            <a:r>
              <a:rPr lang="en-US" sz="1800" b="1" dirty="0" err="1"/>
              <a:t>TGbf</a:t>
            </a:r>
            <a:r>
              <a:rPr lang="en-US" sz="1800" b="1" dirty="0"/>
              <a:t> – Claudio da Silva </a:t>
            </a:r>
            <a:r>
              <a:rPr lang="en-US" sz="1800" dirty="0"/>
              <a:t>– </a:t>
            </a:r>
            <a:r>
              <a:rPr lang="pt-BR" sz="1800" dirty="0"/>
              <a:t>wifi.phy@gmail.com</a:t>
            </a:r>
            <a:endParaRPr lang="en-US" sz="1800" dirty="0"/>
          </a:p>
          <a:p>
            <a:pPr marL="342900" lvl="1" indent="-342900">
              <a:buFontTx/>
              <a:buChar char="•"/>
            </a:pPr>
            <a:r>
              <a:rPr lang="en-US" sz="1800" b="1" dirty="0" err="1"/>
              <a:t>TGbi</a:t>
            </a:r>
            <a:r>
              <a:rPr lang="en-US" sz="1800" b="1" dirty="0"/>
              <a:t> – Po-kai Huang </a:t>
            </a:r>
            <a:r>
              <a:rPr lang="en-US" sz="1800" dirty="0"/>
              <a:t>– </a:t>
            </a:r>
            <a:r>
              <a:rPr lang="en-US" sz="1800" dirty="0">
                <a:hlinkClick r:id="rId6"/>
              </a:rPr>
              <a:t>po-kai.huang@intel.com</a:t>
            </a:r>
            <a:r>
              <a:rPr lang="en-US" sz="1800" dirty="0"/>
              <a:t> </a:t>
            </a:r>
          </a:p>
          <a:p>
            <a:pPr marL="342900" lvl="1" indent="-342900">
              <a:buFontTx/>
              <a:buChar char="•"/>
            </a:pPr>
            <a:r>
              <a:rPr lang="en-US" sz="1800" b="1" dirty="0" err="1"/>
              <a:t>TGbn</a:t>
            </a:r>
            <a:r>
              <a:rPr lang="en-US" sz="1800" b="1" dirty="0"/>
              <a:t>- Ross Jian Yu </a:t>
            </a:r>
            <a:r>
              <a:rPr lang="fi-FI" sz="1800" dirty="0">
                <a:hlinkClick r:id="rId7"/>
              </a:rPr>
              <a:t>ross.yujian@huawei.com</a:t>
            </a:r>
            <a:endParaRPr lang="fi-FI" sz="1800" dirty="0"/>
          </a:p>
          <a:p>
            <a:pPr marL="342900" lvl="1" indent="-342900">
              <a:buFontTx/>
              <a:buChar char="•"/>
            </a:pPr>
            <a:r>
              <a:rPr lang="en-US" sz="1800" b="1" dirty="0" err="1"/>
              <a:t>TGbp</a:t>
            </a:r>
            <a:r>
              <a:rPr lang="en-US" sz="1800" b="1" dirty="0"/>
              <a:t> – Yinan Qi </a:t>
            </a:r>
            <a:r>
              <a:rPr lang="en-US" sz="1800" u="sng" dirty="0"/>
              <a:t>- </a:t>
            </a:r>
            <a:r>
              <a:rPr lang="en-US" sz="1800" u="sng" dirty="0">
                <a:solidFill>
                  <a:srgbClr val="467886"/>
                </a:solidFill>
                <a:ea typeface="SimSun" panose="02010600030101010101" pitchFamily="2" charset="-122"/>
                <a:hlinkClick r:id="rId8"/>
              </a:rPr>
              <a:t>v-qiyinan@oppo.com</a:t>
            </a:r>
            <a:endParaRPr lang="en-US" sz="1800" u="sng" dirty="0">
              <a:solidFill>
                <a:srgbClr val="467886"/>
              </a:solidFill>
              <a:ea typeface="SimSun" panose="02010600030101010101" pitchFamily="2" charset="-122"/>
            </a:endParaRPr>
          </a:p>
          <a:p>
            <a:pPr marL="342900" lvl="1" indent="-342900">
              <a:buFontTx/>
              <a:buChar char="•"/>
            </a:pPr>
            <a:r>
              <a:rPr lang="en-US" sz="1800" b="1" u="sng" dirty="0" err="1">
                <a:solidFill>
                  <a:srgbClr val="467886"/>
                </a:solidFill>
                <a:ea typeface="SimSun" panose="02010600030101010101" pitchFamily="2" charset="-122"/>
              </a:rPr>
              <a:t>TGbq</a:t>
            </a:r>
            <a:r>
              <a:rPr lang="en-US" sz="1800" u="sng" dirty="0">
                <a:solidFill>
                  <a:srgbClr val="467886"/>
                </a:solidFill>
                <a:ea typeface="SimSun" panose="02010600030101010101" pitchFamily="2" charset="-122"/>
              </a:rPr>
              <a:t> – Cheng Chen - </a:t>
            </a:r>
            <a:r>
              <a:rPr lang="de-DE" sz="1800" u="sng" dirty="0">
                <a:solidFill>
                  <a:srgbClr val="467886"/>
                </a:solidFill>
                <a:ea typeface="SimSun" panose="02010600030101010101" pitchFamily="2" charset="-122"/>
              </a:rPr>
              <a:t>cheng.chen@intel.com</a:t>
            </a:r>
            <a:endParaRPr lang="en-US" sz="1800" u="sng" dirty="0">
              <a:solidFill>
                <a:srgbClr val="467886"/>
              </a:solidFill>
              <a:ea typeface="SimSun" panose="02010600030101010101" pitchFamily="2" charset="-122"/>
            </a:endParaRPr>
          </a:p>
          <a:p>
            <a:pPr marL="342900" lvl="1" indent="-342900">
              <a:buFontTx/>
              <a:buChar char="•"/>
            </a:pPr>
            <a:r>
              <a:rPr lang="en-US" sz="1800" b="1" dirty="0" err="1"/>
              <a:t>REVmf</a:t>
            </a:r>
            <a:r>
              <a:rPr lang="en-US" sz="1800" b="1" dirty="0"/>
              <a:t> - Po-kai Huang </a:t>
            </a:r>
            <a:r>
              <a:rPr lang="en-US" sz="1800" dirty="0"/>
              <a:t>– </a:t>
            </a:r>
            <a:r>
              <a:rPr lang="en-US" sz="1800" dirty="0">
                <a:hlinkClick r:id="rId6"/>
              </a:rPr>
              <a:t>po-kai.huang@intel.com</a:t>
            </a:r>
            <a:r>
              <a:rPr lang="en-US" sz="1800" dirty="0"/>
              <a:t>, </a:t>
            </a:r>
            <a:r>
              <a:rPr lang="en-US" sz="1800" b="1" dirty="0"/>
              <a:t>Edward Au </a:t>
            </a:r>
            <a:r>
              <a:rPr lang="en-US" sz="1800" dirty="0"/>
              <a:t>– </a:t>
            </a:r>
            <a:r>
              <a:rPr lang="en-US" sz="1800" b="0" u="sng" dirty="0">
                <a:hlinkClick r:id="rId9"/>
              </a:rPr>
              <a:t>edward.ks.au@</a:t>
            </a:r>
            <a:r>
              <a:rPr lang="en-US" sz="1800" u="sng" dirty="0">
                <a:hlinkClick r:id="rId9"/>
              </a:rPr>
              <a:t>gmail.com</a:t>
            </a:r>
            <a:endParaRPr lang="en-US" sz="1800" u="sng"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11bk</a:t>
            </a:r>
            <a:r>
              <a:rPr lang="en-GB" sz="1600" b="0" dirty="0"/>
              <a:t> – </a:t>
            </a:r>
            <a:r>
              <a:rPr lang="en-US" sz="1600" b="0" dirty="0"/>
              <a:t>Recommended approval from RevCom. Awaiting SASB approval.</a:t>
            </a:r>
          </a:p>
          <a:p>
            <a:r>
              <a:rPr lang="en-US" sz="1600" dirty="0"/>
              <a:t>11bf </a:t>
            </a:r>
            <a:r>
              <a:rPr lang="en-GB" sz="1600" dirty="0"/>
              <a:t>– </a:t>
            </a:r>
            <a:r>
              <a:rPr lang="en-US" sz="1600" b="0" dirty="0"/>
              <a:t>Recommended approval from RevCom. Awaiting SASB approval</a:t>
            </a:r>
            <a:r>
              <a:rPr lang="en-GB" sz="1600" b="0" dirty="0"/>
              <a:t>.</a:t>
            </a:r>
          </a:p>
          <a:p>
            <a:r>
              <a:rPr lang="en-GB" sz="1600" dirty="0"/>
              <a:t>11bi – </a:t>
            </a:r>
            <a:r>
              <a:rPr lang="en-GB" sz="1600" b="0" dirty="0"/>
              <a:t>Doing comment resolution on D1.0. Should complete around 20-30% of comments in May. Possibly ready with D2.0 in September.</a:t>
            </a:r>
          </a:p>
          <a:p>
            <a:r>
              <a:rPr lang="en-GB" sz="1600" dirty="0"/>
              <a:t>11bn </a:t>
            </a:r>
            <a:r>
              <a:rPr lang="en-GB" sz="1600" b="0" dirty="0"/>
              <a:t>– Released D0.2. Expect to approve D1.0 this week. Using FrameMaker.</a:t>
            </a:r>
          </a:p>
          <a:p>
            <a:r>
              <a:rPr lang="en-GB" sz="1600" dirty="0"/>
              <a:t>11bp – </a:t>
            </a:r>
            <a:r>
              <a:rPr lang="en-GB" sz="1600" b="0" dirty="0"/>
              <a:t>Start drafting D0.1, should be ready by July.</a:t>
            </a:r>
          </a:p>
          <a:p>
            <a:r>
              <a:rPr lang="en-GB" sz="1600" dirty="0" err="1"/>
              <a:t>REVmf</a:t>
            </a:r>
            <a:r>
              <a:rPr lang="en-GB" sz="1600" b="0" dirty="0"/>
              <a:t> – Expect to run motion to release D1.0 this week. D1.0 = 802.11-2024+11bh+11be+approved motions (except 11be related).</a:t>
            </a:r>
          </a:p>
          <a:p>
            <a:r>
              <a:rPr lang="en-GB" sz="1400" b="0" dirty="0"/>
              <a:t> </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 ( to be updated)</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a:t>
            </a:r>
            <a:r>
              <a:rPr lang="en-US" sz="1800" dirty="0">
                <a:solidFill>
                  <a:srgbClr val="C00000"/>
                </a:solidFill>
              </a:rPr>
              <a:t>July 2025</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504564459"/>
              </p:ext>
            </p:extLst>
          </p:nvPr>
        </p:nvGraphicFramePr>
        <p:xfrm>
          <a:off x="962330" y="2403743"/>
          <a:ext cx="10665885" cy="3394181"/>
        </p:xfrm>
        <a:graphic>
          <a:graphicData uri="http://schemas.openxmlformats.org/drawingml/2006/table">
            <a:tbl>
              <a:tblPr firstRow="1" bandRow="1">
                <a:tableStyleId>{5C22544A-7EE6-4342-B048-85BDC9FD1C3A}</a:tableStyleId>
              </a:tblPr>
              <a:tblGrid>
                <a:gridCol w="3461196">
                  <a:extLst>
                    <a:ext uri="{9D8B030D-6E8A-4147-A177-3AD203B41FA5}">
                      <a16:colId xmlns:a16="http://schemas.microsoft.com/office/drawing/2014/main" val="3336049185"/>
                    </a:ext>
                  </a:extLst>
                </a:gridCol>
                <a:gridCol w="1955969">
                  <a:extLst>
                    <a:ext uri="{9D8B030D-6E8A-4147-A177-3AD203B41FA5}">
                      <a16:colId xmlns:a16="http://schemas.microsoft.com/office/drawing/2014/main" val="1921072032"/>
                    </a:ext>
                  </a:extLst>
                </a:gridCol>
                <a:gridCol w="1711473">
                  <a:extLst>
                    <a:ext uri="{9D8B030D-6E8A-4147-A177-3AD203B41FA5}">
                      <a16:colId xmlns:a16="http://schemas.microsoft.com/office/drawing/2014/main" val="3854697234"/>
                    </a:ext>
                  </a:extLst>
                </a:gridCol>
                <a:gridCol w="3537247">
                  <a:extLst>
                    <a:ext uri="{9D8B030D-6E8A-4147-A177-3AD203B41FA5}">
                      <a16:colId xmlns:a16="http://schemas.microsoft.com/office/drawing/2014/main" val="3834352144"/>
                    </a:ext>
                  </a:extLst>
                </a:gridCol>
              </a:tblGrid>
              <a:tr h="49185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chemeClr val="tx1"/>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chemeClr val="tx1"/>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138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4901688"/>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rgbClr val="FF0000"/>
                          </a:solidFill>
                          <a:effectLst/>
                          <a:latin typeface="Times New Roman" pitchFamily="18" charset="0"/>
                          <a:sym typeface="Wingdings" panose="05000000000000000000" pitchFamily="2" charset="2"/>
                        </a:rPr>
                        <a:t>REVmf</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6000+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Feb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2029420"/>
                  </a:ext>
                </a:extLst>
              </a:tr>
              <a:tr h="40869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802.11-2028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1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250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r h="22940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rgbClr val="C00000"/>
                          </a:solidFill>
                          <a:effectLst/>
                          <a:latin typeface="Times New Roman" pitchFamily="18" charset="0"/>
                        </a:rPr>
                        <a:t>802.11-2028 Amendment </a:t>
                      </a:r>
                      <a:r>
                        <a:rPr kumimoji="0" lang="en-US" sz="1600" b="0" i="0" u="none" strike="noStrike" cap="none" normalizeH="0" baseline="0" dirty="0">
                          <a:ln>
                            <a:noFill/>
                          </a:ln>
                          <a:solidFill>
                            <a:schemeClr val="tx1"/>
                          </a:solidFill>
                          <a:effectLst/>
                          <a:latin typeface="Times New Roman" pitchFamily="18" charset="0"/>
                        </a:rPr>
                        <a:t>x (?)</a:t>
                      </a:r>
                      <a:endPar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TGbp</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888610"/>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618280991"/>
              </p:ext>
            </p:extLst>
          </p:nvPr>
        </p:nvGraphicFramePr>
        <p:xfrm>
          <a:off x="899753" y="1574250"/>
          <a:ext cx="10587567" cy="3947246"/>
        </p:xfrm>
        <a:graphic>
          <a:graphicData uri="http://schemas.openxmlformats.org/drawingml/2006/table">
            <a:tbl>
              <a:tblPr firstRow="1">
                <a:tableStyleId>{073A0DAA-6AF3-43AB-8588-CEC1D06C72B9}</a:tableStyleId>
              </a:tblPr>
              <a:tblGrid>
                <a:gridCol w="697833">
                  <a:extLst>
                    <a:ext uri="{9D8B030D-6E8A-4147-A177-3AD203B41FA5}">
                      <a16:colId xmlns:a16="http://schemas.microsoft.com/office/drawing/2014/main" val="4261970102"/>
                    </a:ext>
                  </a:extLst>
                </a:gridCol>
                <a:gridCol w="791861">
                  <a:extLst>
                    <a:ext uri="{9D8B030D-6E8A-4147-A177-3AD203B41FA5}">
                      <a16:colId xmlns:a16="http://schemas.microsoft.com/office/drawing/2014/main" val="78877518"/>
                    </a:ext>
                  </a:extLst>
                </a:gridCol>
                <a:gridCol w="485745">
                  <a:extLst>
                    <a:ext uri="{9D8B030D-6E8A-4147-A177-3AD203B41FA5}">
                      <a16:colId xmlns:a16="http://schemas.microsoft.com/office/drawing/2014/main" val="1625024730"/>
                    </a:ext>
                  </a:extLst>
                </a:gridCol>
                <a:gridCol w="485745">
                  <a:extLst>
                    <a:ext uri="{9D8B030D-6E8A-4147-A177-3AD203B41FA5}">
                      <a16:colId xmlns:a16="http://schemas.microsoft.com/office/drawing/2014/main" val="2198051875"/>
                    </a:ext>
                  </a:extLst>
                </a:gridCol>
                <a:gridCol w="485745">
                  <a:extLst>
                    <a:ext uri="{9D8B030D-6E8A-4147-A177-3AD203B41FA5}">
                      <a16:colId xmlns:a16="http://schemas.microsoft.com/office/drawing/2014/main" val="2849464904"/>
                    </a:ext>
                  </a:extLst>
                </a:gridCol>
                <a:gridCol w="485745">
                  <a:extLst>
                    <a:ext uri="{9D8B030D-6E8A-4147-A177-3AD203B41FA5}">
                      <a16:colId xmlns:a16="http://schemas.microsoft.com/office/drawing/2014/main" val="3784159027"/>
                    </a:ext>
                  </a:extLst>
                </a:gridCol>
                <a:gridCol w="439031">
                  <a:extLst>
                    <a:ext uri="{9D8B030D-6E8A-4147-A177-3AD203B41FA5}">
                      <a16:colId xmlns:a16="http://schemas.microsoft.com/office/drawing/2014/main" val="1499934070"/>
                    </a:ext>
                  </a:extLst>
                </a:gridCol>
                <a:gridCol w="496098">
                  <a:extLst>
                    <a:ext uri="{9D8B030D-6E8A-4147-A177-3AD203B41FA5}">
                      <a16:colId xmlns:a16="http://schemas.microsoft.com/office/drawing/2014/main" val="3923096383"/>
                    </a:ext>
                  </a:extLst>
                </a:gridCol>
                <a:gridCol w="496098">
                  <a:extLst>
                    <a:ext uri="{9D8B030D-6E8A-4147-A177-3AD203B41FA5}">
                      <a16:colId xmlns:a16="http://schemas.microsoft.com/office/drawing/2014/main" val="1031708747"/>
                    </a:ext>
                  </a:extLst>
                </a:gridCol>
                <a:gridCol w="496098">
                  <a:extLst>
                    <a:ext uri="{9D8B030D-6E8A-4147-A177-3AD203B41FA5}">
                      <a16:colId xmlns:a16="http://schemas.microsoft.com/office/drawing/2014/main" val="2437252008"/>
                    </a:ext>
                  </a:extLst>
                </a:gridCol>
                <a:gridCol w="1368373">
                  <a:extLst>
                    <a:ext uri="{9D8B030D-6E8A-4147-A177-3AD203B41FA5}">
                      <a16:colId xmlns:a16="http://schemas.microsoft.com/office/drawing/2014/main" val="309422106"/>
                    </a:ext>
                  </a:extLst>
                </a:gridCol>
                <a:gridCol w="636579">
                  <a:extLst>
                    <a:ext uri="{9D8B030D-6E8A-4147-A177-3AD203B41FA5}">
                      <a16:colId xmlns:a16="http://schemas.microsoft.com/office/drawing/2014/main" val="2746800865"/>
                    </a:ext>
                  </a:extLst>
                </a:gridCol>
                <a:gridCol w="1945036">
                  <a:extLst>
                    <a:ext uri="{9D8B030D-6E8A-4147-A177-3AD203B41FA5}">
                      <a16:colId xmlns:a16="http://schemas.microsoft.com/office/drawing/2014/main" val="664609411"/>
                    </a:ext>
                  </a:extLst>
                </a:gridCol>
                <a:gridCol w="1277580">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March 10,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a:t>
                      </a:r>
                      <a:r>
                        <a:rPr lang="en-US" sz="1200" dirty="0">
                          <a:solidFill>
                            <a:srgbClr val="C00000"/>
                          </a:solidFill>
                        </a:rPr>
                        <a:t>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r h="0">
                <a:tc>
                  <a:txBody>
                    <a:bodyPr/>
                    <a:lstStyle/>
                    <a:p>
                      <a:pPr algn="ctr"/>
                      <a:r>
                        <a:rPr lang="en-US" sz="1400" b="0" dirty="0">
                          <a:solidFill>
                            <a:schemeClr val="tx1"/>
                          </a:solidFill>
                          <a:latin typeface="+mn-lt"/>
                          <a:cs typeface="Arial" panose="020B0604020202020204" pitchFamily="34" charset="0"/>
                        </a:rPr>
                        <a:t>mf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Po-kai Huang, </a:t>
                      </a:r>
                      <a:r>
                        <a:rPr lang="en-US" sz="1200" dirty="0">
                          <a:solidFill>
                            <a:schemeClr val="tx1"/>
                          </a:solidFill>
                        </a:rPr>
                        <a:t>Edward Au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73615"/>
                  </a:ext>
                </a:extLst>
              </a:tr>
              <a:tr h="205252">
                <a:tc>
                  <a:txBody>
                    <a:bodyPr/>
                    <a:lstStyle/>
                    <a:p>
                      <a:pPr algn="ctr"/>
                      <a:r>
                        <a:rPr lang="en-US" sz="1400" b="0" dirty="0">
                          <a:solidFill>
                            <a:schemeClr val="tx1"/>
                          </a:solidFill>
                          <a:latin typeface="+mn-lt"/>
                          <a:cs typeface="Arial" panose="020B0604020202020204" pitchFamily="34" charset="0"/>
                        </a:rPr>
                        <a:t>bn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C0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b="0" dirty="0"/>
                        <a:t>Ross Jian Yu </a:t>
                      </a:r>
                      <a:endParaRPr lang="en-US" sz="12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16225"/>
                  </a:ext>
                </a:extLst>
              </a:tr>
              <a:tr h="2052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bp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C0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Yinan Qi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4624098"/>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p:txBody>
          <a:bodyPr/>
          <a:lstStyle/>
          <a:p>
            <a:r>
              <a:rPr lang="en-US"/>
              <a:t>July 2025</a:t>
            </a:r>
            <a:endParaRPr lang="en-GB" dirty="0"/>
          </a:p>
        </p:txBody>
      </p:sp>
      <p:sp>
        <p:nvSpPr>
          <p:cNvPr id="8" name="Text Box 231"/>
          <p:cNvSpPr txBox="1">
            <a:spLocks noChangeArrowheads="1"/>
          </p:cNvSpPr>
          <p:nvPr/>
        </p:nvSpPr>
        <p:spPr bwMode="auto">
          <a:xfrm>
            <a:off x="715826" y="1051030"/>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2025</a:t>
            </a:r>
            <a:endParaRPr lang="en-US" sz="1800" dirty="0">
              <a:solidFill>
                <a:srgbClr val="FF0000"/>
              </a:solidFill>
              <a:latin typeface="Arial" charset="0"/>
            </a:endParaRPr>
          </a:p>
        </p:txBody>
      </p:sp>
      <p:sp>
        <p:nvSpPr>
          <p:cNvPr id="9" name="Text Box 116"/>
          <p:cNvSpPr txBox="1">
            <a:spLocks noChangeArrowheads="1"/>
          </p:cNvSpPr>
          <p:nvPr/>
        </p:nvSpPr>
        <p:spPr bwMode="auto">
          <a:xfrm>
            <a:off x="899753" y="589365"/>
            <a:ext cx="2986447" cy="276999"/>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EE02-E317-B749-0021-1768F5A0D23F}"/>
              </a:ext>
            </a:extLst>
          </p:cNvPr>
          <p:cNvSpPr>
            <a:spLocks noGrp="1"/>
          </p:cNvSpPr>
          <p:nvPr>
            <p:ph type="title"/>
          </p:nvPr>
        </p:nvSpPr>
        <p:spPr/>
        <p:txBody>
          <a:bodyPr/>
          <a:lstStyle/>
          <a:p>
            <a:r>
              <a:rPr lang="en-US" dirty="0"/>
              <a:t>802.11bk and 802.11bf publication review</a:t>
            </a:r>
          </a:p>
        </p:txBody>
      </p:sp>
      <p:sp>
        <p:nvSpPr>
          <p:cNvPr id="3" name="Content Placeholder 2">
            <a:extLst>
              <a:ext uri="{FF2B5EF4-FFF2-40B4-BE49-F238E27FC236}">
                <a16:creationId xmlns:a16="http://schemas.microsoft.com/office/drawing/2014/main" id="{BF557CE5-2609-80CB-1126-C4B283B71C10}"/>
              </a:ext>
            </a:extLst>
          </p:cNvPr>
          <p:cNvSpPr>
            <a:spLocks noGrp="1"/>
          </p:cNvSpPr>
          <p:nvPr>
            <p:ph sz="half" idx="1"/>
          </p:nvPr>
        </p:nvSpPr>
        <p:spPr/>
        <p:txBody>
          <a:bodyPr/>
          <a:lstStyle/>
          <a:p>
            <a:r>
              <a:rPr lang="en-US" dirty="0"/>
              <a:t>802.11bk:</a:t>
            </a:r>
          </a:p>
          <a:p>
            <a:r>
              <a:rPr lang="en-US" dirty="0"/>
              <a:t>Jonathan Segev</a:t>
            </a:r>
          </a:p>
          <a:p>
            <a:r>
              <a:rPr lang="en-US" dirty="0"/>
              <a:t>Roy Want</a:t>
            </a:r>
          </a:p>
          <a:p>
            <a:r>
              <a:rPr lang="en-US" dirty="0"/>
              <a:t>Carol Ansley (ANA)</a:t>
            </a:r>
          </a:p>
        </p:txBody>
      </p:sp>
      <p:sp>
        <p:nvSpPr>
          <p:cNvPr id="7" name="Content Placeholder 6">
            <a:extLst>
              <a:ext uri="{FF2B5EF4-FFF2-40B4-BE49-F238E27FC236}">
                <a16:creationId xmlns:a16="http://schemas.microsoft.com/office/drawing/2014/main" id="{FEFD6168-E28B-D643-669B-18F87BB375DA}"/>
              </a:ext>
            </a:extLst>
          </p:cNvPr>
          <p:cNvSpPr>
            <a:spLocks noGrp="1"/>
          </p:cNvSpPr>
          <p:nvPr>
            <p:ph sz="half" idx="2"/>
          </p:nvPr>
        </p:nvSpPr>
        <p:spPr/>
        <p:txBody>
          <a:bodyPr/>
          <a:lstStyle/>
          <a:p>
            <a:r>
              <a:rPr lang="en-US" dirty="0"/>
              <a:t>802.11bf</a:t>
            </a:r>
          </a:p>
          <a:p>
            <a:r>
              <a:rPr lang="en-US" dirty="0"/>
              <a:t>Tony Xiao Han</a:t>
            </a:r>
          </a:p>
          <a:p>
            <a:r>
              <a:rPr lang="en-US" dirty="0"/>
              <a:t>Claudio da Silva</a:t>
            </a:r>
          </a:p>
          <a:p>
            <a:r>
              <a:rPr lang="en-US" dirty="0"/>
              <a:t>Carol Ansley (ANA)</a:t>
            </a:r>
          </a:p>
        </p:txBody>
      </p:sp>
      <p:sp>
        <p:nvSpPr>
          <p:cNvPr id="6" name="Date Placeholder 5">
            <a:extLst>
              <a:ext uri="{FF2B5EF4-FFF2-40B4-BE49-F238E27FC236}">
                <a16:creationId xmlns:a16="http://schemas.microsoft.com/office/drawing/2014/main" id="{7735882E-B253-1015-B648-E935FAE3EFAA}"/>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C0154138-A83A-8F34-80CE-3F6BB055A52B}"/>
              </a:ext>
            </a:extLst>
          </p:cNvPr>
          <p:cNvSpPr>
            <a:spLocks noGrp="1"/>
          </p:cNvSpPr>
          <p:nvPr>
            <p:ph type="ftr" idx="11"/>
          </p:nvPr>
        </p:nvSpPr>
        <p:spPr/>
        <p:txBody>
          <a:bodyPr/>
          <a:lstStyle/>
          <a:p>
            <a:r>
              <a:rPr lang="en-GB"/>
              <a:t>Emily Qi</a:t>
            </a:r>
            <a:endParaRPr lang="en-GB" dirty="0"/>
          </a:p>
        </p:txBody>
      </p:sp>
      <p:sp>
        <p:nvSpPr>
          <p:cNvPr id="4" name="Slide Number Placeholder 3">
            <a:extLst>
              <a:ext uri="{FF2B5EF4-FFF2-40B4-BE49-F238E27FC236}">
                <a16:creationId xmlns:a16="http://schemas.microsoft.com/office/drawing/2014/main" id="{B4F61393-8B60-2646-A4F2-19128100996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578288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324B3-48B0-3CAF-0A45-66D4BB68D882}"/>
              </a:ext>
            </a:extLst>
          </p:cNvPr>
          <p:cNvSpPr>
            <a:spLocks noGrp="1"/>
          </p:cNvSpPr>
          <p:nvPr>
            <p:ph type="title"/>
          </p:nvPr>
        </p:nvSpPr>
        <p:spPr/>
        <p:txBody>
          <a:bodyPr/>
          <a:lstStyle/>
          <a:p>
            <a:r>
              <a:rPr lang="en-US" dirty="0"/>
              <a:t>802.11bk and 802.11bf publication review</a:t>
            </a:r>
          </a:p>
        </p:txBody>
      </p:sp>
      <p:sp>
        <p:nvSpPr>
          <p:cNvPr id="3" name="Content Placeholder 2">
            <a:extLst>
              <a:ext uri="{FF2B5EF4-FFF2-40B4-BE49-F238E27FC236}">
                <a16:creationId xmlns:a16="http://schemas.microsoft.com/office/drawing/2014/main" id="{42971F7C-AD0F-2A06-28CC-F9419C961A48}"/>
              </a:ext>
            </a:extLst>
          </p:cNvPr>
          <p:cNvSpPr>
            <a:spLocks noGrp="1"/>
          </p:cNvSpPr>
          <p:nvPr>
            <p:ph idx="1"/>
          </p:nvPr>
        </p:nvSpPr>
        <p:spPr/>
        <p:txBody>
          <a:bodyPr/>
          <a:lstStyle/>
          <a:p>
            <a:r>
              <a:rPr lang="en-US" dirty="0"/>
              <a:t>Proofs available: 30 July 2025</a:t>
            </a:r>
          </a:p>
          <a:p>
            <a:r>
              <a:rPr lang="en-US" dirty="0"/>
              <a:t>Proofs returned: 20 August 2025</a:t>
            </a:r>
          </a:p>
          <a:p>
            <a:r>
              <a:rPr lang="en-US" dirty="0"/>
              <a:t>Final proofs to you for two-day review: 27 August 2025</a:t>
            </a:r>
          </a:p>
          <a:p>
            <a:r>
              <a:rPr lang="en-US" dirty="0"/>
              <a:t>Publication date: 5 September 2025</a:t>
            </a:r>
          </a:p>
        </p:txBody>
      </p:sp>
      <p:sp>
        <p:nvSpPr>
          <p:cNvPr id="7" name="Slide Number Placeholder 6">
            <a:extLst>
              <a:ext uri="{FF2B5EF4-FFF2-40B4-BE49-F238E27FC236}">
                <a16:creationId xmlns:a16="http://schemas.microsoft.com/office/drawing/2014/main" id="{506EC869-8940-7840-0C78-48F9E117A148}"/>
              </a:ext>
            </a:extLst>
          </p:cNvPr>
          <p:cNvSpPr>
            <a:spLocks noGrp="1"/>
          </p:cNvSpPr>
          <p:nvPr>
            <p:ph type="sldNum" idx="12"/>
          </p:nvPr>
        </p:nvSpPr>
        <p:spPr/>
        <p:txBody>
          <a:bodyPr/>
          <a:lstStyle/>
          <a:p>
            <a:r>
              <a:rPr lang="en-GB"/>
              <a:t>Slide </a:t>
            </a:r>
            <a:fld id="{1CD163DD-D5E7-41DA-95F2-71530C24F8C3}" type="slidenum">
              <a:rPr lang="en-GB" smtClean="0"/>
              <a:pPr/>
              <a:t>9</a:t>
            </a:fld>
            <a:endParaRPr lang="en-GB"/>
          </a:p>
        </p:txBody>
      </p:sp>
      <p:sp>
        <p:nvSpPr>
          <p:cNvPr id="6" name="Footer Placeholder 5">
            <a:extLst>
              <a:ext uri="{FF2B5EF4-FFF2-40B4-BE49-F238E27FC236}">
                <a16:creationId xmlns:a16="http://schemas.microsoft.com/office/drawing/2014/main" id="{B12FB990-3150-CBE6-C1D2-1F7E618AC159}"/>
              </a:ext>
            </a:extLst>
          </p:cNvPr>
          <p:cNvSpPr>
            <a:spLocks noGrp="1"/>
          </p:cNvSpPr>
          <p:nvPr>
            <p:ph type="ftr" idx="14"/>
          </p:nvPr>
        </p:nvSpPr>
        <p:spPr/>
        <p:txBody>
          <a:bodyPr/>
          <a:lstStyle/>
          <a:p>
            <a:r>
              <a:rPr lang="en-GB"/>
              <a:t>Emily Qi</a:t>
            </a:r>
          </a:p>
        </p:txBody>
      </p:sp>
      <p:sp>
        <p:nvSpPr>
          <p:cNvPr id="5" name="Date Placeholder 4">
            <a:extLst>
              <a:ext uri="{FF2B5EF4-FFF2-40B4-BE49-F238E27FC236}">
                <a16:creationId xmlns:a16="http://schemas.microsoft.com/office/drawing/2014/main" id="{A08900A4-D87C-0187-34F3-672FE107D39F}"/>
              </a:ext>
            </a:extLst>
          </p:cNvPr>
          <p:cNvSpPr>
            <a:spLocks noGrp="1"/>
          </p:cNvSpPr>
          <p:nvPr>
            <p:ph type="dt" idx="15"/>
          </p:nvPr>
        </p:nvSpPr>
        <p:spPr/>
        <p:txBody>
          <a:bodyPr/>
          <a:lstStyle/>
          <a:p>
            <a:r>
              <a:rPr lang="en-US"/>
              <a:t>July 2025</a:t>
            </a:r>
            <a:endParaRPr lang="en-GB"/>
          </a:p>
        </p:txBody>
      </p:sp>
    </p:spTree>
    <p:extLst>
      <p:ext uri="{BB962C8B-B14F-4D97-AF65-F5344CB8AC3E}">
        <p14:creationId xmlns:p14="http://schemas.microsoft.com/office/powerpoint/2010/main" val="3912055500"/>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31033</TotalTime>
  <Words>2119</Words>
  <Application>Microsoft Office PowerPoint</Application>
  <PresentationFormat>Widescreen</PresentationFormat>
  <Paragraphs>336</Paragraphs>
  <Slides>18</Slides>
  <Notes>8</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9" baseType="lpstr">
      <vt:lpstr>SimSun</vt:lpstr>
      <vt:lpstr>Aptos</vt:lpstr>
      <vt:lpstr>Arial</vt:lpstr>
      <vt:lpstr>Arial Unicode MS</vt:lpstr>
      <vt:lpstr>Calibri</vt:lpstr>
      <vt:lpstr>Calibri Light</vt:lpstr>
      <vt:lpstr>Segoe UI</vt:lpstr>
      <vt:lpstr>Times New Roman</vt:lpstr>
      <vt:lpstr>Office Theme</vt:lpstr>
      <vt:lpstr>Custom Design</vt:lpstr>
      <vt:lpstr>Document</vt:lpstr>
      <vt:lpstr>802.11 WG Editor’s Meeting (July 2025)</vt:lpstr>
      <vt:lpstr>Abstract</vt:lpstr>
      <vt:lpstr>July 2025 Editors’ Meeting Agenda and Report</vt:lpstr>
      <vt:lpstr>Volunteer Editor Contacts</vt:lpstr>
      <vt:lpstr>July meeting roundtable status report (to be updated)</vt:lpstr>
      <vt:lpstr>Editor Amendment Ordering ( to be updated)</vt:lpstr>
      <vt:lpstr>Draft Development Snapshot</vt:lpstr>
      <vt:lpstr>802.11bk and 802.11bf publication review</vt:lpstr>
      <vt:lpstr>802.11bk and 802.11bf publication review</vt:lpstr>
      <vt:lpstr>802.11 Style Guide</vt:lpstr>
      <vt:lpstr>Potential consideration for ANA Database</vt:lpstr>
      <vt:lpstr>ANA managed number space</vt:lpstr>
      <vt:lpstr>11bn questions on style</vt:lpstr>
      <vt:lpstr>Backup</vt:lpstr>
      <vt:lpstr>MIB Style, Visio and Frame Practices</vt:lpstr>
      <vt:lpstr>Process of reviewing drafts when their baseline changes</vt:lpstr>
      <vt:lpstr>Notes to Everyone (from TG Editors)</vt:lpstr>
      <vt:lpstr>Issues for feedback</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Stacey, Robert</cp:lastModifiedBy>
  <cp:revision>495</cp:revision>
  <cp:lastPrinted>1601-01-01T00:00:00Z</cp:lastPrinted>
  <dcterms:created xsi:type="dcterms:W3CDTF">2018-01-07T18:30:13Z</dcterms:created>
  <dcterms:modified xsi:type="dcterms:W3CDTF">2025-07-27T12:58:44Z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