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9"/>
  </p:notesMasterIdLst>
  <p:handoutMasterIdLst>
    <p:handoutMasterId r:id="rId20"/>
  </p:handoutMasterIdLst>
  <p:sldIdLst>
    <p:sldId id="256" r:id="rId3"/>
    <p:sldId id="257" r:id="rId4"/>
    <p:sldId id="283" r:id="rId5"/>
    <p:sldId id="262" r:id="rId6"/>
    <p:sldId id="265" r:id="rId7"/>
    <p:sldId id="273" r:id="rId8"/>
    <p:sldId id="2373" r:id="rId9"/>
    <p:sldId id="270" r:id="rId10"/>
    <p:sldId id="2395" r:id="rId11"/>
    <p:sldId id="2380" r:id="rId12"/>
    <p:sldId id="2394" r:id="rId13"/>
    <p:sldId id="2383" r:id="rId14"/>
    <p:sldId id="278" r:id="rId15"/>
    <p:sldId id="2390" r:id="rId16"/>
    <p:sldId id="2391" r:id="rId17"/>
    <p:sldId id="2389"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2B5B98-9BC3-4695-ABFA-1D461353CC4B}" v="16" dt="2025-07-25T23:49:12.5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21" autoAdjust="0"/>
    <p:restoredTop sz="93188" autoAdjust="0"/>
  </p:normalViewPr>
  <p:slideViewPr>
    <p:cSldViewPr>
      <p:cViewPr varScale="1">
        <p:scale>
          <a:sx n="68" d="100"/>
          <a:sy n="68" d="100"/>
        </p:scale>
        <p:origin x="1324" y="27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216" y="5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y Qi" userId="26166f8a15b25b73" providerId="LiveId" clId="{242B5B98-9BC3-4695-ABFA-1D461353CC4B}"/>
    <pc:docChg chg="undo redo custSel addSld delSld modSld sldOrd modMainMaster">
      <pc:chgData name="Emily Qi" userId="26166f8a15b25b73" providerId="LiveId" clId="{242B5B98-9BC3-4695-ABFA-1D461353CC4B}" dt="2025-07-25T23:51:39.556" v="880" actId="207"/>
      <pc:docMkLst>
        <pc:docMk/>
      </pc:docMkLst>
      <pc:sldChg chg="modSp mod">
        <pc:chgData name="Emily Qi" userId="26166f8a15b25b73" providerId="LiveId" clId="{242B5B98-9BC3-4695-ABFA-1D461353CC4B}" dt="2025-07-22T18:25:20.966" v="19" actId="20577"/>
        <pc:sldMkLst>
          <pc:docMk/>
          <pc:sldMk cId="0" sldId="256"/>
        </pc:sldMkLst>
        <pc:spChg chg="mod">
          <ac:chgData name="Emily Qi" userId="26166f8a15b25b73" providerId="LiveId" clId="{242B5B98-9BC3-4695-ABFA-1D461353CC4B}" dt="2025-07-22T18:25:20.966" v="19" actId="20577"/>
          <ac:spMkLst>
            <pc:docMk/>
            <pc:sldMk cId="0" sldId="256"/>
            <ac:spMk id="3074" creationId="{00000000-0000-0000-0000-000000000000}"/>
          </ac:spMkLst>
        </pc:spChg>
      </pc:sldChg>
      <pc:sldChg chg="modSp mod">
        <pc:chgData name="Emily Qi" userId="26166f8a15b25b73" providerId="LiveId" clId="{242B5B98-9BC3-4695-ABFA-1D461353CC4B}" dt="2025-07-22T18:30:50.922" v="147" actId="6549"/>
        <pc:sldMkLst>
          <pc:docMk/>
          <pc:sldMk cId="0" sldId="262"/>
        </pc:sldMkLst>
        <pc:spChg chg="mod">
          <ac:chgData name="Emily Qi" userId="26166f8a15b25b73" providerId="LiveId" clId="{242B5B98-9BC3-4695-ABFA-1D461353CC4B}" dt="2025-07-22T18:30:50.922" v="147" actId="6549"/>
          <ac:spMkLst>
            <pc:docMk/>
            <pc:sldMk cId="0" sldId="262"/>
            <ac:spMk id="8" creationId="{00000000-0000-0000-0000-000000000000}"/>
          </ac:spMkLst>
        </pc:spChg>
      </pc:sldChg>
      <pc:sldChg chg="modSp mod">
        <pc:chgData name="Emily Qi" userId="26166f8a15b25b73" providerId="LiveId" clId="{242B5B98-9BC3-4695-ABFA-1D461353CC4B}" dt="2025-07-22T18:32:13.956" v="165" actId="6549"/>
        <pc:sldMkLst>
          <pc:docMk/>
          <pc:sldMk cId="1753890201" sldId="265"/>
        </pc:sldMkLst>
        <pc:spChg chg="mod">
          <ac:chgData name="Emily Qi" userId="26166f8a15b25b73" providerId="LiveId" clId="{242B5B98-9BC3-4695-ABFA-1D461353CC4B}" dt="2025-07-22T18:31:49.898" v="164" actId="20577"/>
          <ac:spMkLst>
            <pc:docMk/>
            <pc:sldMk cId="1753890201" sldId="265"/>
            <ac:spMk id="2" creationId="{00000000-0000-0000-0000-000000000000}"/>
          </ac:spMkLst>
        </pc:spChg>
        <pc:spChg chg="mod">
          <ac:chgData name="Emily Qi" userId="26166f8a15b25b73" providerId="LiveId" clId="{242B5B98-9BC3-4695-ABFA-1D461353CC4B}" dt="2025-07-22T18:32:13.956" v="165" actId="6549"/>
          <ac:spMkLst>
            <pc:docMk/>
            <pc:sldMk cId="1753890201" sldId="265"/>
            <ac:spMk id="9218" creationId="{00000000-0000-0000-0000-000000000000}"/>
          </ac:spMkLst>
        </pc:spChg>
      </pc:sldChg>
      <pc:sldChg chg="ord">
        <pc:chgData name="Emily Qi" userId="26166f8a15b25b73" providerId="LiveId" clId="{242B5B98-9BC3-4695-ABFA-1D461353CC4B}" dt="2025-07-25T23:49:19.787" v="867"/>
        <pc:sldMkLst>
          <pc:docMk/>
          <pc:sldMk cId="3291022443" sldId="270"/>
        </pc:sldMkLst>
      </pc:sldChg>
      <pc:sldChg chg="modSp mod">
        <pc:chgData name="Emily Qi" userId="26166f8a15b25b73" providerId="LiveId" clId="{242B5B98-9BC3-4695-ABFA-1D461353CC4B}" dt="2025-07-22T18:55:15.633" v="662" actId="207"/>
        <pc:sldMkLst>
          <pc:docMk/>
          <pc:sldMk cId="3454883255" sldId="273"/>
        </pc:sldMkLst>
        <pc:spChg chg="mod">
          <ac:chgData name="Emily Qi" userId="26166f8a15b25b73" providerId="LiveId" clId="{242B5B98-9BC3-4695-ABFA-1D461353CC4B}" dt="2025-07-22T18:37:34.161" v="300" actId="20577"/>
          <ac:spMkLst>
            <pc:docMk/>
            <pc:sldMk cId="3454883255" sldId="273"/>
            <ac:spMk id="2" creationId="{00000000-0000-0000-0000-000000000000}"/>
          </ac:spMkLst>
        </pc:spChg>
        <pc:spChg chg="mod">
          <ac:chgData name="Emily Qi" userId="26166f8a15b25b73" providerId="LiveId" clId="{242B5B98-9BC3-4695-ABFA-1D461353CC4B}" dt="2025-07-22T18:37:59.156" v="303" actId="207"/>
          <ac:spMkLst>
            <pc:docMk/>
            <pc:sldMk cId="3454883255" sldId="273"/>
            <ac:spMk id="9218" creationId="{00000000-0000-0000-0000-000000000000}"/>
          </ac:spMkLst>
        </pc:spChg>
        <pc:graphicFrameChg chg="modGraphic">
          <ac:chgData name="Emily Qi" userId="26166f8a15b25b73" providerId="LiveId" clId="{242B5B98-9BC3-4695-ABFA-1D461353CC4B}" dt="2025-07-22T18:55:15.633" v="662" actId="207"/>
          <ac:graphicFrameMkLst>
            <pc:docMk/>
            <pc:sldMk cId="3454883255" sldId="273"/>
            <ac:graphicFrameMk id="3" creationId="{00000000-0000-0000-0000-000000000000}"/>
          </ac:graphicFrameMkLst>
        </pc:graphicFrameChg>
      </pc:sldChg>
      <pc:sldChg chg="del">
        <pc:chgData name="Emily Qi" userId="26166f8a15b25b73" providerId="LiveId" clId="{242B5B98-9BC3-4695-ABFA-1D461353CC4B}" dt="2025-07-22T18:50:14.246" v="657" actId="47"/>
        <pc:sldMkLst>
          <pc:docMk/>
          <pc:sldMk cId="2619337323" sldId="276"/>
        </pc:sldMkLst>
      </pc:sldChg>
      <pc:sldChg chg="modSp mod">
        <pc:chgData name="Emily Qi" userId="26166f8a15b25b73" providerId="LiveId" clId="{242B5B98-9BC3-4695-ABFA-1D461353CC4B}" dt="2025-07-22T18:56:08.233" v="663" actId="6549"/>
        <pc:sldMkLst>
          <pc:docMk/>
          <pc:sldMk cId="1968720319" sldId="283"/>
        </pc:sldMkLst>
        <pc:spChg chg="mod">
          <ac:chgData name="Emily Qi" userId="26166f8a15b25b73" providerId="LiveId" clId="{242B5B98-9BC3-4695-ABFA-1D461353CC4B}" dt="2025-07-22T18:25:37.551" v="23" actId="20577"/>
          <ac:spMkLst>
            <pc:docMk/>
            <pc:sldMk cId="1968720319" sldId="283"/>
            <ac:spMk id="2" creationId="{00000000-0000-0000-0000-000000000000}"/>
          </ac:spMkLst>
        </pc:spChg>
        <pc:spChg chg="mod">
          <ac:chgData name="Emily Qi" userId="26166f8a15b25b73" providerId="LiveId" clId="{242B5B98-9BC3-4695-ABFA-1D461353CC4B}" dt="2025-07-22T18:56:08.233" v="663" actId="6549"/>
          <ac:spMkLst>
            <pc:docMk/>
            <pc:sldMk cId="1968720319" sldId="283"/>
            <ac:spMk id="3" creationId="{00000000-0000-0000-0000-000000000000}"/>
          </ac:spMkLst>
        </pc:spChg>
      </pc:sldChg>
      <pc:sldChg chg="addSp delSp modSp mod">
        <pc:chgData name="Emily Qi" userId="26166f8a15b25b73" providerId="LiveId" clId="{242B5B98-9BC3-4695-ABFA-1D461353CC4B}" dt="2025-07-25T23:51:39.556" v="880" actId="207"/>
        <pc:sldMkLst>
          <pc:docMk/>
          <pc:sldMk cId="1998207127" sldId="2373"/>
        </pc:sldMkLst>
        <pc:spChg chg="add del mod">
          <ac:chgData name="Emily Qi" userId="26166f8a15b25b73" providerId="LiveId" clId="{242B5B98-9BC3-4695-ABFA-1D461353CC4B}" dt="2025-07-25T23:37:59.490" v="688" actId="478"/>
          <ac:spMkLst>
            <pc:docMk/>
            <pc:sldMk cId="1998207127" sldId="2373"/>
            <ac:spMk id="3" creationId="{44F0C002-2DE4-4903-21C6-6BE0B34D2F63}"/>
          </ac:spMkLst>
        </pc:spChg>
        <pc:spChg chg="mod">
          <ac:chgData name="Emily Qi" userId="26166f8a15b25b73" providerId="LiveId" clId="{242B5B98-9BC3-4695-ABFA-1D461353CC4B}" dt="2025-07-22T18:45:23.162" v="332" actId="20577"/>
          <ac:spMkLst>
            <pc:docMk/>
            <pc:sldMk cId="1998207127" sldId="2373"/>
            <ac:spMk id="8" creationId="{00000000-0000-0000-0000-000000000000}"/>
          </ac:spMkLst>
        </pc:spChg>
        <pc:spChg chg="mod">
          <ac:chgData name="Emily Qi" userId="26166f8a15b25b73" providerId="LiveId" clId="{242B5B98-9BC3-4695-ABFA-1D461353CC4B}" dt="2025-07-22T18:49:13.611" v="645" actId="14100"/>
          <ac:spMkLst>
            <pc:docMk/>
            <pc:sldMk cId="1998207127" sldId="2373"/>
            <ac:spMk id="9" creationId="{00000000-0000-0000-0000-000000000000}"/>
          </ac:spMkLst>
        </pc:spChg>
        <pc:graphicFrameChg chg="mod modGraphic">
          <ac:chgData name="Emily Qi" userId="26166f8a15b25b73" providerId="LiveId" clId="{242B5B98-9BC3-4695-ABFA-1D461353CC4B}" dt="2025-07-25T23:51:39.556" v="880" actId="207"/>
          <ac:graphicFrameMkLst>
            <pc:docMk/>
            <pc:sldMk cId="1998207127" sldId="2373"/>
            <ac:graphicFrameMk id="10" creationId="{00000000-0000-0000-0000-000000000000}"/>
          </ac:graphicFrameMkLst>
        </pc:graphicFrameChg>
      </pc:sldChg>
      <pc:sldChg chg="del">
        <pc:chgData name="Emily Qi" userId="26166f8a15b25b73" providerId="LiveId" clId="{242B5B98-9BC3-4695-ABFA-1D461353CC4B}" dt="2025-07-22T18:50:17.600" v="658" actId="47"/>
        <pc:sldMkLst>
          <pc:docMk/>
          <pc:sldMk cId="3280161009" sldId="2392"/>
        </pc:sldMkLst>
      </pc:sldChg>
      <pc:sldChg chg="del">
        <pc:chgData name="Emily Qi" userId="26166f8a15b25b73" providerId="LiveId" clId="{242B5B98-9BC3-4695-ABFA-1D461353CC4B}" dt="2025-07-22T18:50:20.077" v="659" actId="47"/>
        <pc:sldMkLst>
          <pc:docMk/>
          <pc:sldMk cId="3295694380" sldId="2393"/>
        </pc:sldMkLst>
      </pc:sldChg>
      <pc:sldChg chg="addSp modSp add mod">
        <pc:chgData name="Emily Qi" userId="26166f8a15b25b73" providerId="LiveId" clId="{242B5B98-9BC3-4695-ABFA-1D461353CC4B}" dt="2025-07-25T23:49:24.567" v="868" actId="1076"/>
        <pc:sldMkLst>
          <pc:docMk/>
          <pc:sldMk cId="930062964" sldId="2395"/>
        </pc:sldMkLst>
        <pc:spChg chg="mod">
          <ac:chgData name="Emily Qi" userId="26166f8a15b25b73" providerId="LiveId" clId="{242B5B98-9BC3-4695-ABFA-1D461353CC4B}" dt="2025-07-25T23:47:42.266" v="790" actId="20577"/>
          <ac:spMkLst>
            <pc:docMk/>
            <pc:sldMk cId="930062964" sldId="2395"/>
            <ac:spMk id="2" creationId="{9F4B9C1F-10AC-22B0-6A0F-36F8F6FB0A68}"/>
          </ac:spMkLst>
        </pc:spChg>
        <pc:spChg chg="mod">
          <ac:chgData name="Emily Qi" userId="26166f8a15b25b73" providerId="LiveId" clId="{242B5B98-9BC3-4695-ABFA-1D461353CC4B}" dt="2025-07-25T23:49:24.567" v="868" actId="1076"/>
          <ac:spMkLst>
            <pc:docMk/>
            <pc:sldMk cId="930062964" sldId="2395"/>
            <ac:spMk id="3" creationId="{3D154CBC-440F-AF45-40BE-BDE8C3D539E7}"/>
          </ac:spMkLst>
        </pc:spChg>
        <pc:picChg chg="add mod">
          <ac:chgData name="Emily Qi" userId="26166f8a15b25b73" providerId="LiveId" clId="{242B5B98-9BC3-4695-ABFA-1D461353CC4B}" dt="2025-07-25T23:49:12.580" v="865" actId="14100"/>
          <ac:picMkLst>
            <pc:docMk/>
            <pc:sldMk cId="930062964" sldId="2395"/>
            <ac:picMk id="1026" creationId="{D667B31C-3309-7F60-A80B-5B569150571E}"/>
          </ac:picMkLst>
        </pc:picChg>
      </pc:sldChg>
      <pc:sldMasterChg chg="modSp mod">
        <pc:chgData name="Emily Qi" userId="26166f8a15b25b73" providerId="LiveId" clId="{242B5B98-9BC3-4695-ABFA-1D461353CC4B}" dt="2025-07-22T18:24:46.434" v="13" actId="20577"/>
        <pc:sldMasterMkLst>
          <pc:docMk/>
          <pc:sldMasterMk cId="0" sldId="2147483648"/>
        </pc:sldMasterMkLst>
        <pc:spChg chg="mod">
          <ac:chgData name="Emily Qi" userId="26166f8a15b25b73" providerId="LiveId" clId="{242B5B98-9BC3-4695-ABFA-1D461353CC4B}" dt="2025-07-22T18:24:46.434" v="13" actId="20577"/>
          <ac:spMkLst>
            <pc:docMk/>
            <pc:sldMasterMk cId="0" sldId="2147483648"/>
            <ac:spMk id="10" creationId="{00000000-0000-0000-0000-000000000000}"/>
          </ac:spMkLst>
        </pc:spChg>
        <pc:spChg chg="mod">
          <ac:chgData name="Emily Qi" userId="26166f8a15b25b73" providerId="LiveId" clId="{242B5B98-9BC3-4695-ABFA-1D461353CC4B}" dt="2025-07-22T18:24:34.583" v="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lvl="1" indent="0"/>
            <a:r>
              <a:rPr lang="en-US" sz="1600" b="1" dirty="0"/>
              <a:t> </a:t>
            </a:r>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55266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July 2025</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July 2025</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July 2025</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July 2025</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July 2025</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Emily Qi</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July 2025</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Emily Qi</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July 2025</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Emily Qi</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July 2025</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July 2025</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July 2025</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July 2025</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2025</a:t>
            </a:r>
            <a:endParaRPr lang="en-GB"/>
          </a:p>
        </p:txBody>
      </p:sp>
      <p:sp>
        <p:nvSpPr>
          <p:cNvPr id="6" name="Footer Placeholder 5"/>
          <p:cNvSpPr>
            <a:spLocks noGrp="1"/>
          </p:cNvSpPr>
          <p:nvPr>
            <p:ph type="ftr" idx="11"/>
          </p:nvPr>
        </p:nvSpPr>
        <p:spPr/>
        <p:txBody>
          <a:bodyPr/>
          <a:lstStyle>
            <a:lvl1pPr>
              <a:defRPr/>
            </a:lvl1pPr>
          </a:lstStyle>
          <a:p>
            <a:r>
              <a:rPr lang="en-GB"/>
              <a:t>Emily Qi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Emily Qi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2025</a:t>
            </a:r>
            <a:endParaRPr lang="en-GB"/>
          </a:p>
        </p:txBody>
      </p:sp>
      <p:sp>
        <p:nvSpPr>
          <p:cNvPr id="4" name="Footer Placeholder 3"/>
          <p:cNvSpPr>
            <a:spLocks noGrp="1"/>
          </p:cNvSpPr>
          <p:nvPr>
            <p:ph type="ftr" idx="11"/>
          </p:nvPr>
        </p:nvSpPr>
        <p:spPr/>
        <p:txBody>
          <a:bodyPr/>
          <a:lstStyle>
            <a:lvl1pPr>
              <a:defRPr/>
            </a:lvl1pPr>
          </a:lstStyle>
          <a:p>
            <a:r>
              <a:rPr lang="en-GB"/>
              <a:t>Emily Qi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2025</a:t>
            </a:r>
            <a:endParaRPr lang="en-GB"/>
          </a:p>
        </p:txBody>
      </p:sp>
      <p:sp>
        <p:nvSpPr>
          <p:cNvPr id="3" name="Footer Placeholder 2"/>
          <p:cNvSpPr>
            <a:spLocks noGrp="1"/>
          </p:cNvSpPr>
          <p:nvPr>
            <p:ph type="ftr" idx="11"/>
          </p:nvPr>
        </p:nvSpPr>
        <p:spPr/>
        <p:txBody>
          <a:bodyPr/>
          <a:lstStyle>
            <a:lvl1pPr>
              <a:defRPr/>
            </a:lvl1pPr>
          </a:lstStyle>
          <a:p>
            <a:r>
              <a:rPr lang="en-GB"/>
              <a:t>Emily Qi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802.11-25/1280r0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2025</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Emily Qi</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v-qiyinan@oppo.com" TargetMode="External"/><Relationship Id="rId3" Type="http://schemas.openxmlformats.org/officeDocument/2006/relationships/hyperlink" Target="mailto:robert.stacey@intel.com" TargetMode="External"/><Relationship Id="rId7" Type="http://schemas.openxmlformats.org/officeDocument/2006/relationships/hyperlink" Target="mailto:ross.yujian@huawei.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po-kai.huang@intel.com" TargetMode="External"/><Relationship Id="rId5" Type="http://schemas.openxmlformats.org/officeDocument/2006/relationships/hyperlink" Target="mailto:RoyWant@google.com" TargetMode="External"/><Relationship Id="rId4" Type="http://schemas.openxmlformats.org/officeDocument/2006/relationships/hyperlink" Target="mailto:emily.h.qi@intel.com" TargetMode="External"/><Relationship Id="rId9" Type="http://schemas.openxmlformats.org/officeDocument/2006/relationships/hyperlink" Target="mailto:edward.ks.au@gmail.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09/11-09-1034-21-0000-802-11-editorial-style-guid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myproject/Public/mytools/draft/styleman.pdf"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(May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2025-07-25</a:t>
            </a:r>
          </a:p>
        </p:txBody>
      </p:sp>
      <p:sp>
        <p:nvSpPr>
          <p:cNvPr id="6" name="Date Placeholder 3"/>
          <p:cNvSpPr>
            <a:spLocks noGrp="1"/>
          </p:cNvSpPr>
          <p:nvPr>
            <p:ph type="dt" idx="10"/>
          </p:nvPr>
        </p:nvSpPr>
        <p:spPr>
          <a:xfrm>
            <a:off x="914400" y="291263"/>
            <a:ext cx="2499764" cy="273050"/>
          </a:xfrm>
        </p:spPr>
        <p:txBody>
          <a:bodyPr/>
          <a:lstStyle/>
          <a:p>
            <a:r>
              <a:rPr lang="en-US"/>
              <a:t>July 2025</a:t>
            </a:r>
            <a:endParaRPr lang="en-GB" dirty="0"/>
          </a:p>
        </p:txBody>
      </p:sp>
      <p:sp>
        <p:nvSpPr>
          <p:cNvPr id="7" name="Footer Placeholder 4"/>
          <p:cNvSpPr>
            <a:spLocks noGrp="1"/>
          </p:cNvSpPr>
          <p:nvPr>
            <p:ph type="ftr" idx="11"/>
          </p:nvPr>
        </p:nvSpPr>
        <p:spPr/>
        <p:txBody>
          <a:bodyPr/>
          <a:lstStyle/>
          <a:p>
            <a:r>
              <a:rPr lang="en-GB"/>
              <a:t>Emily Qi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90149993"/>
              </p:ext>
            </p:extLst>
          </p:nvPr>
        </p:nvGraphicFramePr>
        <p:xfrm>
          <a:off x="1066800" y="2352675"/>
          <a:ext cx="9877425" cy="2397125"/>
        </p:xfrm>
        <a:graphic>
          <a:graphicData uri="http://schemas.openxmlformats.org/presentationml/2006/ole">
            <mc:AlternateContent xmlns:mc="http://schemas.openxmlformats.org/markup-compatibility/2006">
              <mc:Choice xmlns:v="urn:schemas-microsoft-com:vml" Requires="v">
                <p:oleObj name="Document" r:id="rId3" imgW="10459112" imgH="2539701" progId="Word.Document.8">
                  <p:embed/>
                </p:oleObj>
              </mc:Choice>
              <mc:Fallback>
                <p:oleObj name="Document" r:id="rId3" imgW="10459112" imgH="2539701" progId="Word.Document.8">
                  <p:embed/>
                  <p:pic>
                    <p:nvPicPr>
                      <p:cNvPr id="3075" name="Object 3"/>
                      <p:cNvPicPr>
                        <a:picLocks noChangeAspect="1" noChangeArrowheads="1"/>
                      </p:cNvPicPr>
                      <p:nvPr/>
                    </p:nvPicPr>
                    <p:blipFill>
                      <a:blip r:embed="rId4"/>
                      <a:srcRect/>
                      <a:stretch>
                        <a:fillRect/>
                      </a:stretch>
                    </p:blipFill>
                    <p:spPr bwMode="auto">
                      <a:xfrm>
                        <a:off x="1066800" y="2352675"/>
                        <a:ext cx="9877425" cy="23971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a:xfrm>
            <a:off x="914401" y="685801"/>
            <a:ext cx="10361084" cy="609599"/>
          </a:xfrm>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79943" y="1463675"/>
            <a:ext cx="11429999" cy="4251325"/>
          </a:xfrm>
        </p:spPr>
        <p:txBody>
          <a:bodyPr numCol="2"/>
          <a:lstStyle/>
          <a:p>
            <a:r>
              <a:rPr lang="en-US" sz="1400" dirty="0"/>
              <a:t>Protocol Version subfield: 9.2.4.1.2</a:t>
            </a:r>
          </a:p>
          <a:p>
            <a:r>
              <a:rPr lang="en-US" sz="1400" dirty="0"/>
              <a:t>Frame types and subtypes: 9.2.4.1.3, Tables 9-1 and 9-2</a:t>
            </a:r>
          </a:p>
          <a:p>
            <a:r>
              <a:rPr lang="en-US" sz="1400" dirty="0"/>
              <a:t>Element ID and Element ID extension: Table 9-128</a:t>
            </a:r>
          </a:p>
          <a:p>
            <a:r>
              <a:rPr lang="en-US" sz="1400" dirty="0"/>
              <a:t>Capability Information field: 9.4.1.4</a:t>
            </a:r>
          </a:p>
          <a:p>
            <a:r>
              <a:rPr lang="en-US" sz="1400" dirty="0"/>
              <a:t>Extended Capabilities: 9.4.2.25, Table 9-190</a:t>
            </a:r>
          </a:p>
          <a:p>
            <a:r>
              <a:rPr lang="en-US" sz="1400" dirty="0"/>
              <a:t>Reason codes: 9.4.1.7, Table 9-77</a:t>
            </a:r>
          </a:p>
          <a:p>
            <a:r>
              <a:rPr lang="en-US" sz="1400" dirty="0"/>
              <a:t>Status codes: 9.4.1.9, Table 9-78</a:t>
            </a:r>
          </a:p>
          <a:p>
            <a:r>
              <a:rPr lang="en-US" sz="1400" dirty="0"/>
              <a:t>Action frame categories: 9.4.1.11, Table 9-79</a:t>
            </a:r>
          </a:p>
          <a:p>
            <a:r>
              <a:rPr lang="en-US" sz="1400" dirty="0"/>
              <a:t>Authentication algorithm: 9.4.1.1</a:t>
            </a:r>
          </a:p>
          <a:p>
            <a:r>
              <a:rPr lang="en-US" sz="1400" dirty="0"/>
              <a:t>RSNE: 9.4.2.23</a:t>
            </a:r>
          </a:p>
          <a:p>
            <a:r>
              <a:rPr lang="en-US" sz="1400" dirty="0"/>
              <a:t>	Cypher suites: Table 9-186</a:t>
            </a:r>
          </a:p>
          <a:p>
            <a:r>
              <a:rPr lang="en-US" sz="1400" dirty="0"/>
              <a:t>	AKM suites: Table 9-188</a:t>
            </a:r>
          </a:p>
          <a:p>
            <a:r>
              <a:rPr lang="en-US" sz="1400" dirty="0"/>
              <a:t>	RSN Capabilities: Figure 9-345</a:t>
            </a:r>
          </a:p>
          <a:p>
            <a:r>
              <a:rPr lang="en-US" sz="1400" dirty="0"/>
              <a:t>RSNXE Capabilities: 9.4.2.240, Table 9-365</a:t>
            </a:r>
          </a:p>
          <a:p>
            <a:r>
              <a:rPr lang="en-US" sz="1400" dirty="0"/>
              <a:t>ANQP-element (Info ID): 9.4.5.1, Table 9-412</a:t>
            </a:r>
          </a:p>
          <a:p>
            <a:r>
              <a:rPr lang="en-US" sz="1400" dirty="0"/>
              <a:t>Neighbor Report </a:t>
            </a:r>
            <a:r>
              <a:rPr lang="en-US" sz="1400" dirty="0" err="1"/>
              <a:t>subelements</a:t>
            </a:r>
            <a:r>
              <a:rPr lang="en-US" sz="1400" dirty="0"/>
              <a:t>: 9.4.2.35, Table 9-210</a:t>
            </a:r>
          </a:p>
          <a:p>
            <a:r>
              <a:rPr lang="en-US" sz="1400" dirty="0"/>
              <a:t>FTE </a:t>
            </a:r>
            <a:r>
              <a:rPr lang="en-US" sz="1400" dirty="0" err="1"/>
              <a:t>subelements</a:t>
            </a:r>
            <a:r>
              <a:rPr lang="en-US" sz="1400" dirty="0"/>
              <a:t>: 9.4.2.46, Table 9-219</a:t>
            </a:r>
          </a:p>
          <a:p>
            <a:r>
              <a:rPr lang="en-US" sz="1400" dirty="0"/>
              <a:t>Public Action frames: 9.6.7.1, Table 9-450</a:t>
            </a:r>
          </a:p>
          <a:p>
            <a:r>
              <a:rPr lang="en-US" sz="1400" dirty="0"/>
              <a:t>WMN-Notification Types: 9.6.13.29, Table 9-516</a:t>
            </a:r>
          </a:p>
          <a:p>
            <a:r>
              <a:rPr lang="en-US" sz="1400" dirty="0"/>
              <a:t>Mesh Configuration Active Path: 9.4.2.96.2, Table 9-277</a:t>
            </a:r>
          </a:p>
          <a:p>
            <a:r>
              <a:rPr lang="en-US" sz="1400" dirty="0"/>
              <a:t>TLV encodings: 9.4.4</a:t>
            </a:r>
          </a:p>
          <a:p>
            <a:r>
              <a:rPr lang="en-US" sz="1400" u="sng" dirty="0"/>
              <a:t>KDE Selector Data Type: 12.7.2 </a:t>
            </a:r>
          </a:p>
          <a:p>
            <a:r>
              <a:rPr lang="en-US" sz="1400" dirty="0"/>
              <a:t>Operating classes: Annex E</a:t>
            </a:r>
          </a:p>
          <a:p>
            <a:r>
              <a:rPr lang="en-US" sz="1400" dirty="0"/>
              <a:t>	global, USA, Europe, Japan</a:t>
            </a:r>
          </a:p>
          <a:p>
            <a:r>
              <a:rPr lang="en-US" sz="1400" dirty="0"/>
              <a:t>MIB objects: Annex C</a:t>
            </a:r>
          </a:p>
          <a:p>
            <a:r>
              <a:rPr lang="en-US" sz="14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A5026-81B9-130C-E02D-C597AE19463B}"/>
              </a:ext>
            </a:extLst>
          </p:cNvPr>
          <p:cNvSpPr>
            <a:spLocks noGrp="1"/>
          </p:cNvSpPr>
          <p:nvPr>
            <p:ph type="title"/>
          </p:nvPr>
        </p:nvSpPr>
        <p:spPr/>
        <p:txBody>
          <a:bodyPr/>
          <a:lstStyle/>
          <a:p>
            <a:r>
              <a:rPr lang="en-US" dirty="0"/>
              <a:t>11bn questions on style</a:t>
            </a:r>
          </a:p>
        </p:txBody>
      </p:sp>
      <p:sp>
        <p:nvSpPr>
          <p:cNvPr id="3" name="Content Placeholder 2">
            <a:extLst>
              <a:ext uri="{FF2B5EF4-FFF2-40B4-BE49-F238E27FC236}">
                <a16:creationId xmlns:a16="http://schemas.microsoft.com/office/drawing/2014/main" id="{4B34BE97-8BB4-49AD-A573-A450AE22D934}"/>
              </a:ext>
            </a:extLst>
          </p:cNvPr>
          <p:cNvSpPr>
            <a:spLocks noGrp="1"/>
          </p:cNvSpPr>
          <p:nvPr>
            <p:ph idx="1"/>
          </p:nvPr>
        </p:nvSpPr>
        <p:spPr>
          <a:xfrm>
            <a:off x="914401" y="1524000"/>
            <a:ext cx="10361084" cy="4876799"/>
          </a:xfrm>
        </p:spPr>
        <p:txBody>
          <a:bodyPr/>
          <a:lstStyle/>
          <a:p>
            <a:r>
              <a:rPr lang="en-US" sz="1600" b="0" i="0" dirty="0">
                <a:effectLst/>
              </a:rPr>
              <a:t>Do we need to add the abbreviation terms (Subclause 3.4) that are already used in the baseline standard or amendments but have not explicitly been defined in subclause 3.4 yet? </a:t>
            </a:r>
            <a:br>
              <a:rPr lang="en-US" sz="1600" b="0" i="0" dirty="0">
                <a:effectLst/>
              </a:rPr>
            </a:br>
            <a:r>
              <a:rPr lang="en-US" sz="1600" b="0" i="0" dirty="0">
                <a:effectLst/>
              </a:rPr>
              <a:t>(e.g. CFO, SINR, RL-SIG are already used but not included in the subclause 3.4.)</a:t>
            </a:r>
          </a:p>
          <a:p>
            <a:r>
              <a:rPr lang="en-US" sz="1600" b="0" i="1" dirty="0">
                <a:effectLst/>
              </a:rPr>
              <a:t>Ans: if only used in one Clause </a:t>
            </a:r>
            <a:r>
              <a:rPr lang="en-US" sz="1600" b="0" i="1" dirty="0"/>
              <a:t>(subclause) expand on first use and don’t add to 3.4</a:t>
            </a:r>
            <a:br>
              <a:rPr lang="en-US" sz="1600" b="0" i="1" dirty="0"/>
            </a:br>
            <a:r>
              <a:rPr lang="en-US" sz="1600" b="0" i="1" dirty="0">
                <a:effectLst/>
              </a:rPr>
              <a:t>If used throughout standard </a:t>
            </a:r>
            <a:r>
              <a:rPr lang="en-US" sz="1600" b="0" i="1" dirty="0"/>
              <a:t>add to 3.4</a:t>
            </a:r>
          </a:p>
          <a:p>
            <a:endParaRPr lang="en-US" sz="1600" b="0" dirty="0"/>
          </a:p>
          <a:p>
            <a:r>
              <a:rPr lang="en-US" sz="1600" b="0" i="0" dirty="0">
                <a:effectLst/>
              </a:rPr>
              <a:t>Do we need to define the abbreviation terms that are newly defined in subclause 3.2?</a:t>
            </a:r>
            <a:br>
              <a:rPr lang="en-US" sz="1600" b="0" i="0" dirty="0">
                <a:effectLst/>
              </a:rPr>
            </a:br>
            <a:r>
              <a:rPr lang="en-US" sz="1600" b="0" i="0" dirty="0">
                <a:effectLst/>
              </a:rPr>
              <a:t>(e.g. </a:t>
            </a:r>
            <a:r>
              <a:rPr lang="en-US" sz="1600" b="0" i="0" dirty="0" err="1">
                <a:effectLst/>
              </a:rPr>
              <a:t>TGbn</a:t>
            </a:r>
            <a:r>
              <a:rPr lang="en-US" sz="1600" b="0" i="0" dirty="0">
                <a:effectLst/>
              </a:rPr>
              <a:t> D0.1 newly defines DRU in subclause 3.2. Do we also need to define abbreviation of DRU in subclause 3.4 as well?)</a:t>
            </a:r>
          </a:p>
          <a:p>
            <a:r>
              <a:rPr lang="en-US" sz="1600" b="0" i="1" dirty="0">
                <a:effectLst/>
              </a:rPr>
              <a:t>Ans: No need</a:t>
            </a:r>
          </a:p>
          <a:p>
            <a:endParaRPr lang="en-US" sz="1600" b="0" i="0">
              <a:effectLst/>
            </a:endParaRPr>
          </a:p>
          <a:p>
            <a:r>
              <a:rPr lang="en-US" sz="1600" b="0" i="0">
                <a:effectLst/>
              </a:rPr>
              <a:t>How </a:t>
            </a:r>
            <a:r>
              <a:rPr lang="en-US" sz="1600" b="0" i="0" dirty="0">
                <a:effectLst/>
              </a:rPr>
              <a:t>do we utilize the hyphen? (e.g. Which is better for the abbreviation of "intermediate FCS", IFCS or I-FCS?)</a:t>
            </a:r>
            <a:br>
              <a:rPr lang="en-US" sz="1600" b="0" i="0" dirty="0">
                <a:effectLst/>
              </a:rPr>
            </a:br>
            <a:r>
              <a:rPr lang="en-US" sz="1600" b="0" i="0" dirty="0">
                <a:effectLst/>
              </a:rPr>
              <a:t>IFCS</a:t>
            </a:r>
            <a:br>
              <a:rPr lang="en-US" sz="1600" b="0" i="0" dirty="0">
                <a:effectLst/>
              </a:rPr>
            </a:br>
            <a:r>
              <a:rPr lang="en-US" sz="1600" b="0" i="0" dirty="0">
                <a:effectLst/>
              </a:rPr>
              <a:t>Co-BF </a:t>
            </a:r>
            <a:br>
              <a:rPr lang="en-US" sz="1600" b="0" i="0" dirty="0">
                <a:effectLst/>
              </a:rPr>
            </a:br>
            <a:r>
              <a:rPr lang="en-US" sz="1600" b="0" i="0" dirty="0">
                <a:effectLst/>
              </a:rPr>
              <a:t>Co-SR </a:t>
            </a:r>
            <a:br>
              <a:rPr lang="en-US" sz="1600" b="0" i="0" dirty="0">
                <a:effectLst/>
              </a:rPr>
            </a:br>
            <a:r>
              <a:rPr lang="en-US" sz="1600" b="0" i="0" dirty="0">
                <a:effectLst/>
              </a:rPr>
              <a:t>Co-TDMA </a:t>
            </a:r>
            <a:br>
              <a:rPr lang="en-US" sz="1600" b="0" i="0" dirty="0">
                <a:effectLst/>
              </a:rPr>
            </a:br>
            <a:r>
              <a:rPr lang="en-US" sz="1600" b="0" i="0" dirty="0">
                <a:effectLst/>
              </a:rPr>
              <a:t>Co-RTWT </a:t>
            </a:r>
          </a:p>
          <a:p>
            <a:r>
              <a:rPr lang="en-US" sz="1600" b="0" i="1" dirty="0">
                <a:effectLst/>
              </a:rPr>
              <a:t>Ans: Recommend no Co-; use CBF, CSR, etc. </a:t>
            </a:r>
          </a:p>
          <a:p>
            <a:endParaRPr lang="en-US" sz="1800" b="0" i="0" dirty="0">
              <a:effectLst/>
              <a:latin typeface="Segoe UI" panose="020B0502040204020203" pitchFamily="34" charset="0"/>
            </a:endParaRPr>
          </a:p>
          <a:p>
            <a:endParaRPr lang="en-US" sz="1800" dirty="0"/>
          </a:p>
        </p:txBody>
      </p:sp>
      <p:sp>
        <p:nvSpPr>
          <p:cNvPr id="4" name="Slide Number Placeholder 3">
            <a:extLst>
              <a:ext uri="{FF2B5EF4-FFF2-40B4-BE49-F238E27FC236}">
                <a16:creationId xmlns:a16="http://schemas.microsoft.com/office/drawing/2014/main" id="{3B2B25A1-5595-4B16-68AA-30294E1F6BB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205D91C-781C-63EF-089D-BFAE33ED06DC}"/>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1F63A7F7-8445-F408-625F-E0A3C2FB20D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995894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822960" y="800894"/>
            <a:ext cx="10820399" cy="685799"/>
          </a:xfrm>
        </p:spPr>
        <p:txBody>
          <a:bodyPr/>
          <a:lstStyle/>
          <a:p>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Process of reviewing drafts when their baseline changes</a:t>
            </a:r>
            <a:endParaRPr lang="en-US" sz="48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822960" y="1752600"/>
            <a:ext cx="10361084" cy="3139279"/>
          </a:xfrm>
        </p:spPr>
        <p:txBody>
          <a:bodyPr/>
          <a:lstStyle/>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When the baseline for a draft changes, the editor or a volunteer should review all tables and figures in the draft with change instructions against the baseline to ensure that there are no conflicts.</a:t>
            </a:r>
          </a:p>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 editor or a </a:t>
            </a:r>
            <a:r>
              <a:rPr lang="en-US" sz="1800" dirty="0">
                <a:effectLst/>
                <a:latin typeface="Calibri" panose="020F0502020204030204" pitchFamily="34" charset="0"/>
                <a:ea typeface="DengXian" panose="02010600030101010101" pitchFamily="2" charset="-122"/>
              </a:rPr>
              <a:t>dedicated </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volunteer should </a:t>
            </a:r>
            <a:r>
              <a:rPr lang="en-US" sz="1800" dirty="0">
                <a:effectLst/>
                <a:latin typeface="Calibri" panose="020F0502020204030204" pitchFamily="34" charset="0"/>
                <a:ea typeface="DengXian" panose="02010600030101010101" pitchFamily="2" charset="-122"/>
              </a:rPr>
              <a:t>review the bit assignment in fields and tables (especially those that are not covered by ANA), and PICs assignment in Annex B immediately after the agreement.</a:t>
            </a:r>
          </a:p>
          <a:p>
            <a:pPr marL="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If the order of the draft changes (e.g.,</a:t>
            </a:r>
            <a:r>
              <a:rPr lang="en-US" sz="1800" dirty="0">
                <a:effectLst/>
                <a:latin typeface="Calibri" panose="020F0502020204030204" pitchFamily="34" charset="0"/>
                <a:ea typeface="DengXian" panose="02010600030101010101" pitchFamily="2" charset="-122"/>
              </a:rPr>
              <a:t> two amendments were agreed to swap their publication orders or their baseline changes),</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each task group needs to identify a </a:t>
            </a:r>
            <a:r>
              <a:rPr lang="en-US" sz="1800" dirty="0">
                <a:effectLst/>
                <a:latin typeface="Calibri" panose="020F0502020204030204" pitchFamily="34" charset="0"/>
                <a:ea typeface="DengXian" panose="02010600030101010101" pitchFamily="2" charset="-122"/>
              </a:rPr>
              <a:t>dedicated volunteers (or just the editor themselves, if the draft is small) whose job is to identify changes in baseline that are not present in the draft. Basically, responsible for identifying technical content changes and merging changes to quoted text, figures, etc.  And, along the way, the numbering would be updated.  Each review would end up with the draft’s title sheet accurately reflecting a new baseline.</a:t>
            </a: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effectLst/>
              <a:latin typeface="Calibri" panose="020F0502020204030204" pitchFamily="34" charset="0"/>
              <a:ea typeface="DengXian" panose="02010600030101010101" pitchFamily="2" charset="-122"/>
            </a:endParaRPr>
          </a:p>
          <a:p>
            <a:pPr marL="0" marR="0" indent="0">
              <a:spcBef>
                <a:spcPts val="0"/>
              </a:spcBef>
              <a:spcAft>
                <a:spcPts val="0"/>
              </a:spcAft>
            </a:pP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latin typeface="Calibri" panose="020F0502020204030204" pitchFamily="34" charset="0"/>
              <a:ea typeface="DengXian" panose="02010600030101010101" pitchFamily="2" charset="-122"/>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616113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685800" y="838200"/>
            <a:ext cx="10361084" cy="1065213"/>
          </a:xfrm>
        </p:spPr>
        <p:txBody>
          <a:bodyPr/>
          <a:lstStyle/>
          <a:p>
            <a:r>
              <a:rPr lang="en-US" sz="3200" dirty="0"/>
              <a:t>Notes to Everyone (from TG Editors)</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85800" y="2170113"/>
            <a:ext cx="10361084" cy="3697287"/>
          </a:xfrm>
        </p:spPr>
        <p:txBody>
          <a:bodyPr/>
          <a:lstStyle/>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Whenever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value is being added to a table or figure (whether bit position or </a:t>
            </a:r>
            <a:r>
              <a:rPr lang="en-GB" sz="2000" dirty="0" err="1">
                <a:effectLst/>
                <a:latin typeface="+mj-lt"/>
                <a:ea typeface="DengXian" panose="02010600030101010101" pitchFamily="2" charset="-122"/>
                <a:cs typeface="Arial" panose="020B0604020202020204" pitchFamily="34" charset="0"/>
              </a:rPr>
              <a:t>enum</a:t>
            </a:r>
            <a:r>
              <a:rPr lang="en-GB" sz="2000" dirty="0">
                <a:effectLst/>
                <a:latin typeface="+mj-lt"/>
                <a:ea typeface="DengXian" panose="02010600030101010101" pitchFamily="2" charset="-122"/>
                <a:cs typeface="Arial" panose="020B0604020202020204" pitchFamily="34" charset="0"/>
              </a:rPr>
              <a:t> value) or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field is being added to a structure (whether itself a field or an element or a frame), </a:t>
            </a:r>
          </a:p>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for everyone (including but not only the TG Editor) to ask themselves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is it possible someone else (in another TG) is also allocating in this field, and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if so how we find and coordinate with them</a:t>
            </a:r>
            <a:endParaRPr lang="en-US" sz="1800" dirty="0">
              <a:effectLst/>
              <a:latin typeface="Arial" panose="020B0604020202020204" pitchFamily="34" charset="0"/>
              <a:ea typeface="DengXian" panose="02010600030101010101" pitchFamily="2" charset="-122"/>
              <a:cs typeface="Arial" panose="020B0604020202020204" pitchFamily="34" charset="0"/>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16287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Issues for feedback</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533400" y="1703389"/>
            <a:ext cx="10972800" cy="4953000"/>
          </a:xfrm>
        </p:spPr>
        <p:txBody>
          <a:bodyPr/>
          <a:lstStyle/>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1)  Based on the discussion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TGbe</a:t>
            </a:r>
            <a:r>
              <a:rPr lang="en-US" sz="1800" b="0" dirty="0">
                <a:latin typeface="Times New Roman" panose="02020603050405020304" pitchFamily="18" charset="0"/>
                <a:ea typeface="Calibri" panose="020F0502020204030204" pitchFamily="34" charset="0"/>
                <a:cs typeface="Times New Roman" panose="02020603050405020304" pitchFamily="18" charset="0"/>
              </a:rPr>
              <a:t>, I need an advice on whether the following terms are capitalized:</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a)  "HE sounding NDP" vs. "HE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b)  "EHT sounding NDP" vs. "EHT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In P802.11be D5.01, I used "EHT sounding NDP" for the sake of consistency with "HE sounding NDP".  A few members asked whether sounding should be capitalized or not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'cause</a:t>
            </a:r>
            <a:r>
              <a:rPr lang="en-US" sz="1800" b="0" dirty="0">
                <a:latin typeface="Times New Roman" panose="02020603050405020304" pitchFamily="18" charset="0"/>
                <a:ea typeface="Calibri" panose="020F0502020204030204" pitchFamily="34" charset="0"/>
                <a:cs typeface="Times New Roman" panose="02020603050405020304" pitchFamily="18" charset="0"/>
              </a:rPr>
              <a:t> they consider these are frame names.</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endParaRP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Not relevant anymore. Will be discussed in </a:t>
            </a:r>
            <a:r>
              <a:rPr lang="en-US" sz="1800" b="0" dirty="0" err="1">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TGmf</a:t>
            </a: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spcBef>
                <a:spcPts val="0"/>
              </a:spcBef>
              <a:spcAft>
                <a:spcPts val="0"/>
              </a:spcAft>
              <a:buAutoNum type="arabicParenR" startAt="2"/>
            </a:pPr>
            <a:r>
              <a:rPr lang="en-US" sz="1800" b="0" dirty="0">
                <a:latin typeface="Times New Roman" panose="02020603050405020304" pitchFamily="18" charset="0"/>
                <a:ea typeface="Calibri" panose="020F0502020204030204" pitchFamily="34" charset="0"/>
                <a:cs typeface="Times New Roman" panose="02020603050405020304" pitchFamily="18" charset="0"/>
              </a:rPr>
              <a:t>Based on a comment assigned to me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REVme</a:t>
            </a:r>
            <a:r>
              <a:rPr lang="en-US" sz="1800" b="0" dirty="0">
                <a:latin typeface="Times New Roman" panose="02020603050405020304" pitchFamily="18" charset="0"/>
                <a:ea typeface="Calibri" panose="020F0502020204030204" pitchFamily="34" charset="0"/>
                <a:cs typeface="Times New Roman" panose="02020603050405020304" pitchFamily="18" charset="0"/>
              </a:rPr>
              <a:t> (and a discussion in the most recent Editors' teleconference call), for a term that has been defined in subclause 3.4 (Abbreviation), do we need to define the abbreviation again on the first use in each major clause? </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The definition </a:t>
            </a:r>
            <a:r>
              <a:rPr lang="en-US" sz="1800" b="0" dirty="0">
                <a:latin typeface="Times New Roman" panose="02020603050405020304" pitchFamily="18" charset="0"/>
                <a:ea typeface="Calibri" panose="020F0502020204030204" pitchFamily="34" charset="0"/>
                <a:cs typeface="Times New Roman" panose="02020603050405020304" pitchFamily="18" charset="0"/>
              </a:rPr>
              <a:t>in 3.4 is sufficient. We don’t have to define the abbreviation again on the first use in each major clause. However, it is also okay to expend the abbreviation for the term that is not well-know. </a:t>
            </a: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794706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prepared/recorded/report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2025 Editors’ Meeting Agenda and Report</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Editor Amendment Ordering</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6" name="Date Placeholder 5"/>
          <p:cNvSpPr>
            <a:spLocks noGrp="1"/>
          </p:cNvSpPr>
          <p:nvPr>
            <p:ph type="dt" idx="15"/>
          </p:nvPr>
        </p:nvSpPr>
        <p:spPr>
          <a:xfrm>
            <a:off x="914401" y="284469"/>
            <a:ext cx="2499764" cy="273050"/>
          </a:xfrm>
        </p:spPr>
        <p:txBody>
          <a:bodyPr/>
          <a:lstStyle/>
          <a:p>
            <a:r>
              <a:rPr lang="en-US"/>
              <a:t>July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July 2025</a:t>
            </a:r>
            <a:endParaRPr lang="en-GB"/>
          </a:p>
        </p:txBody>
      </p:sp>
      <p:sp>
        <p:nvSpPr>
          <p:cNvPr id="8" name="Rectangle 3"/>
          <p:cNvSpPr>
            <a:spLocks noGrp="1" noChangeArrowheads="1"/>
          </p:cNvSpPr>
          <p:nvPr>
            <p:ph idx="1"/>
          </p:nvPr>
        </p:nvSpPr>
        <p:spPr>
          <a:xfrm>
            <a:off x="907283" y="1524000"/>
            <a:ext cx="10361084" cy="4343400"/>
          </a:xfrm>
          <a:noFill/>
        </p:spPr>
        <p:txBody>
          <a:bodyPr/>
          <a:lstStyle/>
          <a:p>
            <a:pPr marL="342900" lvl="1" indent="-342900">
              <a:buFontTx/>
              <a:buChar char="•"/>
            </a:pPr>
            <a:r>
              <a:rPr lang="en-US" sz="1800" b="1" dirty="0"/>
              <a:t>WG – Robert Stacey </a:t>
            </a:r>
            <a:r>
              <a:rPr lang="en-US" sz="1800" dirty="0"/>
              <a:t>– </a:t>
            </a:r>
            <a:r>
              <a:rPr lang="en-US" sz="1800" dirty="0">
                <a:hlinkClick r:id="rId3"/>
              </a:rPr>
              <a:t>robert.stacey@intel.com</a:t>
            </a:r>
            <a:r>
              <a:rPr lang="en-US" sz="1800" dirty="0"/>
              <a:t>, </a:t>
            </a:r>
            <a:r>
              <a:rPr lang="en-US" sz="1800" b="1" dirty="0"/>
              <a:t>Emily Qi </a:t>
            </a:r>
            <a:r>
              <a:rPr lang="en-US" sz="1800" dirty="0"/>
              <a:t>– </a:t>
            </a:r>
            <a:r>
              <a:rPr lang="en-US" sz="1800" b="0" dirty="0">
                <a:hlinkClick r:id="rId4"/>
              </a:rPr>
              <a:t>emily.h.qi@</a:t>
            </a:r>
            <a:r>
              <a:rPr lang="en-US" sz="1800" dirty="0">
                <a:hlinkClick r:id="rId4"/>
              </a:rPr>
              <a:t>gmail</a:t>
            </a:r>
            <a:r>
              <a:rPr lang="en-US" sz="1800" b="0" dirty="0">
                <a:hlinkClick r:id="rId4"/>
              </a:rPr>
              <a:t>.com</a:t>
            </a:r>
            <a:endParaRPr lang="en-US" sz="1800" b="1" dirty="0"/>
          </a:p>
          <a:p>
            <a:pPr marL="342900" lvl="1" indent="-342900">
              <a:buFontTx/>
              <a:buChar char="•"/>
            </a:pPr>
            <a:r>
              <a:rPr lang="en-US" sz="1800" b="1" dirty="0" err="1"/>
              <a:t>TGbk</a:t>
            </a:r>
            <a:r>
              <a:rPr lang="en-US" sz="1800" b="1" dirty="0"/>
              <a:t> – Roy Want </a:t>
            </a:r>
            <a:r>
              <a:rPr lang="en-US" sz="1800" dirty="0">
                <a:hlinkClick r:id="rId5"/>
              </a:rPr>
              <a:t>RoyWant@google.com</a:t>
            </a:r>
            <a:endParaRPr lang="en-US" sz="1800" dirty="0"/>
          </a:p>
          <a:p>
            <a:pPr marL="342900" lvl="1" indent="-342900">
              <a:buFontTx/>
              <a:buChar char="•"/>
            </a:pPr>
            <a:r>
              <a:rPr lang="en-US" sz="1800" b="1" dirty="0" err="1"/>
              <a:t>TGbf</a:t>
            </a:r>
            <a:r>
              <a:rPr lang="en-US" sz="1800" b="1" dirty="0"/>
              <a:t> – Claudio da Silva </a:t>
            </a:r>
            <a:r>
              <a:rPr lang="en-US" sz="1800" dirty="0"/>
              <a:t>– </a:t>
            </a:r>
            <a:r>
              <a:rPr lang="pt-BR" sz="1800" dirty="0"/>
              <a:t>wifi.phy@gmail.com</a:t>
            </a:r>
            <a:endParaRPr lang="en-US" sz="1800" dirty="0"/>
          </a:p>
          <a:p>
            <a:pPr marL="342900" lvl="1" indent="-342900">
              <a:buFontTx/>
              <a:buChar char="•"/>
            </a:pPr>
            <a:r>
              <a:rPr lang="en-US" sz="1800" b="1" dirty="0" err="1"/>
              <a:t>TGbi</a:t>
            </a:r>
            <a:r>
              <a:rPr lang="en-US" sz="1800" b="1" dirty="0"/>
              <a:t> – Po-kai Huang </a:t>
            </a:r>
            <a:r>
              <a:rPr lang="en-US" sz="1800" dirty="0"/>
              <a:t>– </a:t>
            </a:r>
            <a:r>
              <a:rPr lang="en-US" sz="1800" dirty="0">
                <a:hlinkClick r:id="rId6"/>
              </a:rPr>
              <a:t>po-kai.huang@intel.com</a:t>
            </a:r>
            <a:r>
              <a:rPr lang="en-US" sz="1800" dirty="0"/>
              <a:t> </a:t>
            </a:r>
          </a:p>
          <a:p>
            <a:pPr marL="342900" lvl="1" indent="-342900">
              <a:buFontTx/>
              <a:buChar char="•"/>
            </a:pPr>
            <a:r>
              <a:rPr lang="en-US" sz="1800" b="1" dirty="0" err="1"/>
              <a:t>TGbn</a:t>
            </a:r>
            <a:r>
              <a:rPr lang="en-US" sz="1800" b="1" dirty="0"/>
              <a:t>- Ross Jian Yu </a:t>
            </a:r>
            <a:r>
              <a:rPr lang="fi-FI" sz="1800" dirty="0">
                <a:hlinkClick r:id="rId7"/>
              </a:rPr>
              <a:t>ross.yujian@huawei.com</a:t>
            </a:r>
            <a:endParaRPr lang="fi-FI" sz="1800" dirty="0"/>
          </a:p>
          <a:p>
            <a:pPr marL="342900" lvl="1" indent="-342900">
              <a:buFontTx/>
              <a:buChar char="•"/>
            </a:pPr>
            <a:r>
              <a:rPr lang="en-US" sz="1800" b="1" dirty="0" err="1"/>
              <a:t>TGbp</a:t>
            </a:r>
            <a:r>
              <a:rPr lang="en-US" sz="1800" b="1" dirty="0"/>
              <a:t> – Yinan Qi </a:t>
            </a:r>
            <a:r>
              <a:rPr lang="en-US" sz="1800" u="sng" dirty="0"/>
              <a:t>- </a:t>
            </a:r>
            <a:r>
              <a:rPr lang="en-US" sz="1800" u="sng" dirty="0">
                <a:solidFill>
                  <a:srgbClr val="467886"/>
                </a:solidFill>
                <a:ea typeface="SimSun" panose="02010600030101010101" pitchFamily="2" charset="-122"/>
                <a:hlinkClick r:id="rId8"/>
              </a:rPr>
              <a:t>v-qiyinan@oppo.com</a:t>
            </a:r>
            <a:endParaRPr lang="en-US" sz="1800" u="sng" dirty="0">
              <a:solidFill>
                <a:srgbClr val="467886"/>
              </a:solidFill>
              <a:ea typeface="SimSun" panose="02010600030101010101" pitchFamily="2" charset="-122"/>
            </a:endParaRPr>
          </a:p>
          <a:p>
            <a:pPr marL="342900" lvl="1" indent="-342900">
              <a:buFontTx/>
              <a:buChar char="•"/>
            </a:pPr>
            <a:r>
              <a:rPr lang="en-US" sz="1800" b="1" u="sng" dirty="0" err="1">
                <a:solidFill>
                  <a:srgbClr val="467886"/>
                </a:solidFill>
                <a:ea typeface="SimSun" panose="02010600030101010101" pitchFamily="2" charset="-122"/>
              </a:rPr>
              <a:t>TGbq</a:t>
            </a:r>
            <a:r>
              <a:rPr lang="en-US" sz="1800" u="sng" dirty="0">
                <a:solidFill>
                  <a:srgbClr val="467886"/>
                </a:solidFill>
                <a:ea typeface="SimSun" panose="02010600030101010101" pitchFamily="2" charset="-122"/>
              </a:rPr>
              <a:t> – Cheng Chen - </a:t>
            </a:r>
            <a:r>
              <a:rPr lang="de-DE" sz="1800" u="sng" dirty="0">
                <a:solidFill>
                  <a:srgbClr val="467886"/>
                </a:solidFill>
                <a:ea typeface="SimSun" panose="02010600030101010101" pitchFamily="2" charset="-122"/>
              </a:rPr>
              <a:t>cheng.chen@intel.com</a:t>
            </a:r>
            <a:endParaRPr lang="en-US" sz="1800" u="sng" dirty="0">
              <a:solidFill>
                <a:srgbClr val="467886"/>
              </a:solidFill>
              <a:ea typeface="SimSun" panose="02010600030101010101" pitchFamily="2" charset="-122"/>
            </a:endParaRPr>
          </a:p>
          <a:p>
            <a:pPr marL="342900" lvl="1" indent="-342900">
              <a:buFontTx/>
              <a:buChar char="•"/>
            </a:pPr>
            <a:r>
              <a:rPr lang="en-US" sz="1800" b="1" dirty="0" err="1"/>
              <a:t>REVmf</a:t>
            </a:r>
            <a:r>
              <a:rPr lang="en-US" sz="1800" b="1" dirty="0"/>
              <a:t> - Po-kai Huang </a:t>
            </a:r>
            <a:r>
              <a:rPr lang="en-US" sz="1800" dirty="0"/>
              <a:t>– </a:t>
            </a:r>
            <a:r>
              <a:rPr lang="en-US" sz="1800" dirty="0">
                <a:hlinkClick r:id="rId6"/>
              </a:rPr>
              <a:t>po-kai.huang@intel.com</a:t>
            </a:r>
            <a:r>
              <a:rPr lang="en-US" sz="1800" dirty="0"/>
              <a:t>, </a:t>
            </a:r>
            <a:r>
              <a:rPr lang="en-US" sz="1800" b="1" dirty="0"/>
              <a:t>Edward Au </a:t>
            </a:r>
            <a:r>
              <a:rPr lang="en-US" sz="1800" dirty="0"/>
              <a:t>– </a:t>
            </a:r>
            <a:r>
              <a:rPr lang="en-US" sz="1800" b="0" u="sng" dirty="0">
                <a:hlinkClick r:id="rId9"/>
              </a:rPr>
              <a:t>edward.ks.au@</a:t>
            </a:r>
            <a:r>
              <a:rPr lang="en-US" sz="1800" u="sng" dirty="0">
                <a:hlinkClick r:id="rId9"/>
              </a:rPr>
              <a:t>gmail.com</a:t>
            </a:r>
            <a:endParaRPr lang="en-US" sz="1800" u="sng" dirty="0"/>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July meeting roundtable status report (to be updated)</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a:t>11bk</a:t>
            </a:r>
            <a:r>
              <a:rPr lang="en-GB" sz="1600" b="0" dirty="0"/>
              <a:t> – </a:t>
            </a:r>
            <a:r>
              <a:rPr lang="en-US" sz="1600" b="0" dirty="0"/>
              <a:t>Recommended approval from RevCom. Awaiting SASB approval.</a:t>
            </a:r>
          </a:p>
          <a:p>
            <a:r>
              <a:rPr lang="en-US" sz="1600" dirty="0"/>
              <a:t>11bf </a:t>
            </a:r>
            <a:r>
              <a:rPr lang="en-GB" sz="1600" dirty="0"/>
              <a:t>– </a:t>
            </a:r>
            <a:r>
              <a:rPr lang="en-US" sz="1600" b="0" dirty="0"/>
              <a:t>Recommended approval from RevCom. Awaiting SASB approval</a:t>
            </a:r>
            <a:r>
              <a:rPr lang="en-GB" sz="1600" b="0" dirty="0"/>
              <a:t>.</a:t>
            </a:r>
          </a:p>
          <a:p>
            <a:r>
              <a:rPr lang="en-GB" sz="1600" dirty="0"/>
              <a:t>11bi – </a:t>
            </a:r>
            <a:r>
              <a:rPr lang="en-GB" sz="1600" b="0" dirty="0"/>
              <a:t>Doing comment resolution on D1.0. Should complete around 20-30% of comments in May. Possibly ready with D2.0 in September.</a:t>
            </a:r>
          </a:p>
          <a:p>
            <a:r>
              <a:rPr lang="en-GB" sz="1600" dirty="0"/>
              <a:t>11bn </a:t>
            </a:r>
            <a:r>
              <a:rPr lang="en-GB" sz="1600" b="0" dirty="0"/>
              <a:t>– Released D0.2. Expect to approve D1.0 this week. Using FrameMaker.</a:t>
            </a:r>
          </a:p>
          <a:p>
            <a:r>
              <a:rPr lang="en-GB" sz="1600" dirty="0"/>
              <a:t>11bp – </a:t>
            </a:r>
            <a:r>
              <a:rPr lang="en-GB" sz="1600" b="0" dirty="0"/>
              <a:t>Start drafting D0.1, should be ready by July.</a:t>
            </a:r>
          </a:p>
          <a:p>
            <a:r>
              <a:rPr lang="en-GB" sz="1600" dirty="0" err="1"/>
              <a:t>REVmf</a:t>
            </a:r>
            <a:r>
              <a:rPr lang="en-GB" sz="1600" b="0" dirty="0"/>
              <a:t> – Expect to run motion to release D1.0 this week. D1.0 = 802.11-2024+11bh+11be+approved motions (except 11be related).</a:t>
            </a:r>
          </a:p>
          <a:p>
            <a:r>
              <a:rPr lang="en-GB" sz="1400" b="0" dirty="0"/>
              <a:t> </a:t>
            </a:r>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 ( to be updated)</a:t>
            </a:r>
            <a:endParaRPr lang="en-GB" dirty="0"/>
          </a:p>
        </p:txBody>
      </p:sp>
      <p:sp>
        <p:nvSpPr>
          <p:cNvPr id="9218" name="Rectangle 2"/>
          <p:cNvSpPr>
            <a:spLocks noGrp="1" noChangeArrowheads="1"/>
          </p:cNvSpPr>
          <p:nvPr>
            <p:ph idx="1"/>
          </p:nvPr>
        </p:nvSpPr>
        <p:spPr>
          <a:xfrm>
            <a:off x="969950" y="1447801"/>
            <a:ext cx="10665885" cy="4572000"/>
          </a:xfrm>
          <a:ln/>
        </p:spPr>
        <p:txBody>
          <a:bodyPr/>
          <a:lstStyle/>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lnSpc>
                <a:spcPct val="80000"/>
              </a:lnSpc>
              <a:spcBef>
                <a:spcPct val="20000"/>
              </a:spcBef>
              <a:buFontTx/>
              <a:buChar char="•"/>
            </a:pPr>
            <a:r>
              <a:rPr lang="en-US" sz="1800" dirty="0">
                <a:solidFill>
                  <a:schemeClr val="tx1"/>
                </a:solidFill>
              </a:rPr>
              <a:t>As discussed in </a:t>
            </a:r>
            <a:r>
              <a:rPr lang="en-US" sz="1800" dirty="0">
                <a:solidFill>
                  <a:srgbClr val="C00000"/>
                </a:solidFill>
              </a:rPr>
              <a:t>July 2025</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July 2025</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504564459"/>
              </p:ext>
            </p:extLst>
          </p:nvPr>
        </p:nvGraphicFramePr>
        <p:xfrm>
          <a:off x="962330" y="2403743"/>
          <a:ext cx="10665885" cy="3394181"/>
        </p:xfrm>
        <a:graphic>
          <a:graphicData uri="http://schemas.openxmlformats.org/drawingml/2006/table">
            <a:tbl>
              <a:tblPr firstRow="1" bandRow="1">
                <a:tableStyleId>{5C22544A-7EE6-4342-B048-85BDC9FD1C3A}</a:tableStyleId>
              </a:tblPr>
              <a:tblGrid>
                <a:gridCol w="3461196">
                  <a:extLst>
                    <a:ext uri="{9D8B030D-6E8A-4147-A177-3AD203B41FA5}">
                      <a16:colId xmlns:a16="http://schemas.microsoft.com/office/drawing/2014/main" val="3336049185"/>
                    </a:ext>
                  </a:extLst>
                </a:gridCol>
                <a:gridCol w="1955969">
                  <a:extLst>
                    <a:ext uri="{9D8B030D-6E8A-4147-A177-3AD203B41FA5}">
                      <a16:colId xmlns:a16="http://schemas.microsoft.com/office/drawing/2014/main" val="1921072032"/>
                    </a:ext>
                  </a:extLst>
                </a:gridCol>
                <a:gridCol w="1711473">
                  <a:extLst>
                    <a:ext uri="{9D8B030D-6E8A-4147-A177-3AD203B41FA5}">
                      <a16:colId xmlns:a16="http://schemas.microsoft.com/office/drawing/2014/main" val="3854697234"/>
                    </a:ext>
                  </a:extLst>
                </a:gridCol>
                <a:gridCol w="3537247">
                  <a:extLst>
                    <a:ext uri="{9D8B030D-6E8A-4147-A177-3AD203B41FA5}">
                      <a16:colId xmlns:a16="http://schemas.microsoft.com/office/drawing/2014/main" val="3834352144"/>
                    </a:ext>
                  </a:extLst>
                </a:gridCol>
              </a:tblGrid>
              <a:tr h="49185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 (submission)</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111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chemeClr val="tx1"/>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chemeClr val="tx1"/>
                          </a:solidFill>
                          <a:effectLst/>
                          <a:latin typeface="Times New Roman" pitchFamily="18" charset="0"/>
                          <a:sym typeface="Wingdings" panose="05000000000000000000" pitchFamily="2" charset="2"/>
                        </a:rPr>
                        <a:t>5  </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TGbi</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138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2026</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14901688"/>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rgbClr val="FF0000"/>
                          </a:solidFill>
                          <a:effectLst/>
                          <a:latin typeface="Times New Roman" pitchFamily="18" charset="0"/>
                          <a:sym typeface="Wingdings" panose="05000000000000000000" pitchFamily="2" charset="2"/>
                        </a:rPr>
                        <a:t>REVmf</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6000+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Feb 2028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2029420"/>
                  </a:ext>
                </a:extLst>
              </a:tr>
              <a:tr h="40869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802.11-2028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1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TGbn</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250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638656"/>
                  </a:ext>
                </a:extLst>
              </a:tr>
              <a:tr h="22940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rgbClr val="C00000"/>
                          </a:solidFill>
                          <a:effectLst/>
                          <a:latin typeface="Times New Roman" pitchFamily="18" charset="0"/>
                        </a:rPr>
                        <a:t>802.11-2028 Amendment </a:t>
                      </a:r>
                      <a:r>
                        <a:rPr kumimoji="0" lang="en-US" sz="1600" b="0" i="0" u="none" strike="noStrike" cap="none" normalizeH="0" baseline="0" dirty="0">
                          <a:ln>
                            <a:noFill/>
                          </a:ln>
                          <a:solidFill>
                            <a:schemeClr val="tx1"/>
                          </a:solidFill>
                          <a:effectLst/>
                          <a:latin typeface="Times New Roman" pitchFamily="18" charset="0"/>
                        </a:rPr>
                        <a:t>x (?)</a:t>
                      </a:r>
                      <a:endPar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TGbp</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91888610"/>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618280991"/>
              </p:ext>
            </p:extLst>
          </p:nvPr>
        </p:nvGraphicFramePr>
        <p:xfrm>
          <a:off x="899753" y="1574250"/>
          <a:ext cx="10587567" cy="3947246"/>
        </p:xfrm>
        <a:graphic>
          <a:graphicData uri="http://schemas.openxmlformats.org/drawingml/2006/table">
            <a:tbl>
              <a:tblPr firstRow="1">
                <a:tableStyleId>{073A0DAA-6AF3-43AB-8588-CEC1D06C72B9}</a:tableStyleId>
              </a:tblPr>
              <a:tblGrid>
                <a:gridCol w="697833">
                  <a:extLst>
                    <a:ext uri="{9D8B030D-6E8A-4147-A177-3AD203B41FA5}">
                      <a16:colId xmlns:a16="http://schemas.microsoft.com/office/drawing/2014/main" val="4261970102"/>
                    </a:ext>
                  </a:extLst>
                </a:gridCol>
                <a:gridCol w="791861">
                  <a:extLst>
                    <a:ext uri="{9D8B030D-6E8A-4147-A177-3AD203B41FA5}">
                      <a16:colId xmlns:a16="http://schemas.microsoft.com/office/drawing/2014/main" val="78877518"/>
                    </a:ext>
                  </a:extLst>
                </a:gridCol>
                <a:gridCol w="485745">
                  <a:extLst>
                    <a:ext uri="{9D8B030D-6E8A-4147-A177-3AD203B41FA5}">
                      <a16:colId xmlns:a16="http://schemas.microsoft.com/office/drawing/2014/main" val="1625024730"/>
                    </a:ext>
                  </a:extLst>
                </a:gridCol>
                <a:gridCol w="485745">
                  <a:extLst>
                    <a:ext uri="{9D8B030D-6E8A-4147-A177-3AD203B41FA5}">
                      <a16:colId xmlns:a16="http://schemas.microsoft.com/office/drawing/2014/main" val="2198051875"/>
                    </a:ext>
                  </a:extLst>
                </a:gridCol>
                <a:gridCol w="485745">
                  <a:extLst>
                    <a:ext uri="{9D8B030D-6E8A-4147-A177-3AD203B41FA5}">
                      <a16:colId xmlns:a16="http://schemas.microsoft.com/office/drawing/2014/main" val="2849464904"/>
                    </a:ext>
                  </a:extLst>
                </a:gridCol>
                <a:gridCol w="485745">
                  <a:extLst>
                    <a:ext uri="{9D8B030D-6E8A-4147-A177-3AD203B41FA5}">
                      <a16:colId xmlns:a16="http://schemas.microsoft.com/office/drawing/2014/main" val="3784159027"/>
                    </a:ext>
                  </a:extLst>
                </a:gridCol>
                <a:gridCol w="439031">
                  <a:extLst>
                    <a:ext uri="{9D8B030D-6E8A-4147-A177-3AD203B41FA5}">
                      <a16:colId xmlns:a16="http://schemas.microsoft.com/office/drawing/2014/main" val="1499934070"/>
                    </a:ext>
                  </a:extLst>
                </a:gridCol>
                <a:gridCol w="496098">
                  <a:extLst>
                    <a:ext uri="{9D8B030D-6E8A-4147-A177-3AD203B41FA5}">
                      <a16:colId xmlns:a16="http://schemas.microsoft.com/office/drawing/2014/main" val="3923096383"/>
                    </a:ext>
                  </a:extLst>
                </a:gridCol>
                <a:gridCol w="496098">
                  <a:extLst>
                    <a:ext uri="{9D8B030D-6E8A-4147-A177-3AD203B41FA5}">
                      <a16:colId xmlns:a16="http://schemas.microsoft.com/office/drawing/2014/main" val="1031708747"/>
                    </a:ext>
                  </a:extLst>
                </a:gridCol>
                <a:gridCol w="496098">
                  <a:extLst>
                    <a:ext uri="{9D8B030D-6E8A-4147-A177-3AD203B41FA5}">
                      <a16:colId xmlns:a16="http://schemas.microsoft.com/office/drawing/2014/main" val="2437252008"/>
                    </a:ext>
                  </a:extLst>
                </a:gridCol>
                <a:gridCol w="1368373">
                  <a:extLst>
                    <a:ext uri="{9D8B030D-6E8A-4147-A177-3AD203B41FA5}">
                      <a16:colId xmlns:a16="http://schemas.microsoft.com/office/drawing/2014/main" val="309422106"/>
                    </a:ext>
                  </a:extLst>
                </a:gridCol>
                <a:gridCol w="636579">
                  <a:extLst>
                    <a:ext uri="{9D8B030D-6E8A-4147-A177-3AD203B41FA5}">
                      <a16:colId xmlns:a16="http://schemas.microsoft.com/office/drawing/2014/main" val="2746800865"/>
                    </a:ext>
                  </a:extLst>
                </a:gridCol>
                <a:gridCol w="1945036">
                  <a:extLst>
                    <a:ext uri="{9D8B030D-6E8A-4147-A177-3AD203B41FA5}">
                      <a16:colId xmlns:a16="http://schemas.microsoft.com/office/drawing/2014/main" val="664609411"/>
                    </a:ext>
                  </a:extLst>
                </a:gridCol>
                <a:gridCol w="1277580">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b="0" dirty="0">
                          <a:solidFill>
                            <a:schemeClr val="tx1"/>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16,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863496149"/>
                  </a:ext>
                </a:extLst>
              </a:tr>
              <a:tr h="5076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March 10,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C00000"/>
                          </a:solidFill>
                          <a:effectLst/>
                          <a:latin typeface="+mn-lt"/>
                        </a:rPr>
                        <a:t>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25, 2025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r>
                        <a:rPr lang="en-US" sz="1400" b="0" dirty="0">
                          <a:solidFill>
                            <a:schemeClr val="tx1"/>
                          </a:solidFill>
                          <a:latin typeface="+mn-lt"/>
                          <a:cs typeface="Arial" panose="020B0604020202020204" pitchFamily="34" charset="0"/>
                        </a:rPr>
                        <a:t>bi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6.0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a:t>
                      </a:r>
                      <a:r>
                        <a:rPr lang="en-US" sz="1200" dirty="0">
                          <a:solidFill>
                            <a:srgbClr val="C00000"/>
                          </a:solidFill>
                        </a:rPr>
                        <a:t>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kern="1200" dirty="0">
                          <a:solidFill>
                            <a:schemeClr val="tx1"/>
                          </a:solidFill>
                          <a:latin typeface="+mn-lt"/>
                          <a:ea typeface="+mn-ea"/>
                          <a:cs typeface="+mn-cs"/>
                        </a:rPr>
                        <a:t>Po-kai Huang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25,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r h="0">
                <a:tc>
                  <a:txBody>
                    <a:bodyPr/>
                    <a:lstStyle/>
                    <a:p>
                      <a:pPr algn="ctr"/>
                      <a:r>
                        <a:rPr lang="en-US" sz="1400" b="0" dirty="0">
                          <a:solidFill>
                            <a:schemeClr val="tx1"/>
                          </a:solidFill>
                          <a:latin typeface="+mn-lt"/>
                          <a:cs typeface="Arial" panose="020B0604020202020204" pitchFamily="34" charset="0"/>
                        </a:rPr>
                        <a:t>mf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Po-kai Huang, </a:t>
                      </a:r>
                      <a:r>
                        <a:rPr lang="en-US" sz="1200" dirty="0">
                          <a:solidFill>
                            <a:schemeClr val="tx1"/>
                          </a:solidFill>
                        </a:rPr>
                        <a:t>Edward Au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cap="none" normalizeH="0" baseline="0" dirty="0">
                        <a:ln>
                          <a:noFill/>
                        </a:ln>
                        <a:solidFill>
                          <a:schemeClr val="tx1"/>
                        </a:solidFill>
                        <a:effectLst/>
                        <a:latin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473615"/>
                  </a:ext>
                </a:extLst>
              </a:tr>
              <a:tr h="205252">
                <a:tc>
                  <a:txBody>
                    <a:bodyPr/>
                    <a:lstStyle/>
                    <a:p>
                      <a:pPr algn="ctr"/>
                      <a:r>
                        <a:rPr lang="en-US" sz="1400" b="0" dirty="0">
                          <a:solidFill>
                            <a:schemeClr val="tx1"/>
                          </a:solidFill>
                          <a:latin typeface="+mn-lt"/>
                          <a:cs typeface="Arial" panose="020B0604020202020204" pitchFamily="34" charset="0"/>
                        </a:rPr>
                        <a:t>bn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6.0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C0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b="0" dirty="0"/>
                        <a:t>Ross Jian Yu </a:t>
                      </a:r>
                      <a:endParaRPr lang="en-US" sz="1200" b="0"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25,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9516225"/>
                  </a:ext>
                </a:extLst>
              </a:tr>
              <a:tr h="2052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bp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6.0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C0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Yinan Qi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7,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24624098"/>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6" name="Date Placeholder 5"/>
          <p:cNvSpPr>
            <a:spLocks noGrp="1"/>
          </p:cNvSpPr>
          <p:nvPr>
            <p:ph type="dt" idx="15"/>
          </p:nvPr>
        </p:nvSpPr>
        <p:spPr/>
        <p:txBody>
          <a:bodyPr/>
          <a:lstStyle/>
          <a:p>
            <a:r>
              <a:rPr lang="en-US"/>
              <a:t>July 2025</a:t>
            </a:r>
            <a:endParaRPr lang="en-GB" dirty="0"/>
          </a:p>
        </p:txBody>
      </p:sp>
      <p:sp>
        <p:nvSpPr>
          <p:cNvPr id="8" name="Text Box 231"/>
          <p:cNvSpPr txBox="1">
            <a:spLocks noChangeArrowheads="1"/>
          </p:cNvSpPr>
          <p:nvPr/>
        </p:nvSpPr>
        <p:spPr bwMode="auto">
          <a:xfrm>
            <a:off x="715826" y="1051030"/>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July 2025</a:t>
            </a:r>
            <a:endParaRPr lang="en-US" sz="1800" dirty="0">
              <a:solidFill>
                <a:srgbClr val="FF0000"/>
              </a:solidFill>
              <a:latin typeface="Arial" charset="0"/>
            </a:endParaRPr>
          </a:p>
        </p:txBody>
      </p:sp>
      <p:sp>
        <p:nvSpPr>
          <p:cNvPr id="9" name="Text Box 116"/>
          <p:cNvSpPr txBox="1">
            <a:spLocks noChangeArrowheads="1"/>
          </p:cNvSpPr>
          <p:nvPr/>
        </p:nvSpPr>
        <p:spPr bwMode="auto">
          <a:xfrm>
            <a:off x="899753" y="589365"/>
            <a:ext cx="2986447" cy="276999"/>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sz="2000" dirty="0"/>
              <a:t>See </a:t>
            </a:r>
            <a:r>
              <a:rPr lang="en-GB" sz="2000" dirty="0">
                <a:hlinkClick r:id="rId3"/>
              </a:rPr>
              <a:t>https://mentor.ieee.org/802.11/dcn/09/11-09-1034-21-0000-802-11-editorial-style-guide.docx</a:t>
            </a:r>
            <a:endParaRPr lang="en-GB" sz="2000" dirty="0"/>
          </a:p>
          <a:p>
            <a:r>
              <a:rPr lang="en-US" sz="2000" dirty="0"/>
              <a:t>We update 802.11 Style Guide based on IEEE Standards Style Manual and consistency changes in final publication of the 802.11 standard</a:t>
            </a:r>
            <a:endParaRPr lang="en-GB" sz="2000" dirty="0"/>
          </a:p>
          <a:p>
            <a:r>
              <a:rPr lang="en-US" sz="2000" b="0" dirty="0"/>
              <a:t>Editor’s responsibility includes checking the </a:t>
            </a:r>
            <a:r>
              <a:rPr lang="en-US" sz="2000" dirty="0">
                <a:solidFill>
                  <a:srgbClr val="FF0000"/>
                </a:solidFill>
              </a:rPr>
              <a:t>2021</a:t>
            </a:r>
            <a:r>
              <a:rPr lang="en-US" sz="2000" dirty="0"/>
              <a:t> IEEE Standards Style Manual </a:t>
            </a:r>
            <a:r>
              <a:rPr lang="en-US" sz="2000" b="0" dirty="0"/>
              <a:t>when creating or updating drafts. Policy (inclusive terms), key words and pronouns (e.g., he, she) were revised.	</a:t>
            </a:r>
          </a:p>
          <a:p>
            <a:r>
              <a:rPr lang="en-US" sz="2000" b="0" dirty="0"/>
              <a:t> 	</a:t>
            </a:r>
            <a:r>
              <a:rPr lang="en-US" sz="1600" u="sng" dirty="0">
                <a:solidFill>
                  <a:srgbClr val="0000FF"/>
                </a:solidFill>
                <a:effectLst/>
                <a:latin typeface="Arial" panose="020B0604020202020204" pitchFamily="34" charset="0"/>
                <a:ea typeface="Times New Roman" panose="02020603050405020304" pitchFamily="18" charset="0"/>
                <a:hlinkClick r:id="rId4"/>
              </a:rPr>
              <a:t>https://mentor.ieee.org/myproject/Public/mytools/draft/styleman.pdf</a:t>
            </a:r>
            <a:endParaRPr lang="en-US" sz="2000" b="0" dirty="0"/>
          </a:p>
          <a:p>
            <a:r>
              <a:rPr lang="en-US" sz="2000" b="0" dirty="0"/>
              <a:t>Submissions with draft text should conform to both the WG11 Style Guide and IEEE Standards Style Manual</a:t>
            </a:r>
          </a:p>
          <a:p>
            <a:r>
              <a:rPr lang="en-US" sz="2000" b="0" dirty="0"/>
              <a:t>Note that the 802.11 Style Guide evolves with our practice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FB913F-BF69-90C6-AE7C-8107C705C3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4B9C1F-10AC-22B0-6A0F-36F8F6FB0A68}"/>
              </a:ext>
            </a:extLst>
          </p:cNvPr>
          <p:cNvSpPr>
            <a:spLocks noGrp="1"/>
          </p:cNvSpPr>
          <p:nvPr>
            <p:ph type="title"/>
          </p:nvPr>
        </p:nvSpPr>
        <p:spPr/>
        <p:txBody>
          <a:bodyPr/>
          <a:lstStyle/>
          <a:p>
            <a:r>
              <a:rPr lang="en-US" dirty="0"/>
              <a:t>Potential consideration for ANA Database</a:t>
            </a:r>
          </a:p>
        </p:txBody>
      </p:sp>
      <p:sp>
        <p:nvSpPr>
          <p:cNvPr id="3" name="Content Placeholder 2">
            <a:extLst>
              <a:ext uri="{FF2B5EF4-FFF2-40B4-BE49-F238E27FC236}">
                <a16:creationId xmlns:a16="http://schemas.microsoft.com/office/drawing/2014/main" id="{3D154CBC-440F-AF45-40BE-BDE8C3D539E7}"/>
              </a:ext>
            </a:extLst>
          </p:cNvPr>
          <p:cNvSpPr>
            <a:spLocks noGrp="1"/>
          </p:cNvSpPr>
          <p:nvPr>
            <p:ph idx="1"/>
          </p:nvPr>
        </p:nvSpPr>
        <p:spPr>
          <a:xfrm>
            <a:off x="1219200" y="1827211"/>
            <a:ext cx="8496300" cy="1065213"/>
          </a:xfrm>
        </p:spPr>
        <p:txBody>
          <a:bodyPr/>
          <a:lstStyle/>
          <a:p>
            <a:r>
              <a:rPr lang="en-US" b="0" i="0" dirty="0">
                <a:effectLst/>
              </a:rPr>
              <a:t>Do we need to add the following table to the ANA Database? </a:t>
            </a:r>
          </a:p>
          <a:p>
            <a:endParaRPr lang="en-US" sz="2800" b="0" i="0" dirty="0">
              <a:effectLst/>
              <a:latin typeface="Segoe UI" panose="020B0502040204020203" pitchFamily="34" charset="0"/>
            </a:endParaRPr>
          </a:p>
          <a:p>
            <a:endParaRPr lang="en-US" sz="2800" dirty="0"/>
          </a:p>
        </p:txBody>
      </p:sp>
      <p:sp>
        <p:nvSpPr>
          <p:cNvPr id="4" name="Slide Number Placeholder 3">
            <a:extLst>
              <a:ext uri="{FF2B5EF4-FFF2-40B4-BE49-F238E27FC236}">
                <a16:creationId xmlns:a16="http://schemas.microsoft.com/office/drawing/2014/main" id="{EDD35BBF-EFB9-1ADD-B993-715465BDCBB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64522DF-6C0F-2C9F-B6D1-E1C69023951D}"/>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A0B48A9F-F533-3FD3-F399-D3BCC60EC5A7}"/>
              </a:ext>
            </a:extLst>
          </p:cNvPr>
          <p:cNvSpPr>
            <a:spLocks noGrp="1"/>
          </p:cNvSpPr>
          <p:nvPr>
            <p:ph type="dt" idx="15"/>
          </p:nvPr>
        </p:nvSpPr>
        <p:spPr/>
        <p:txBody>
          <a:bodyPr/>
          <a:lstStyle/>
          <a:p>
            <a:r>
              <a:rPr lang="en-US"/>
              <a:t>July 2025</a:t>
            </a:r>
            <a:endParaRPr lang="en-GB" dirty="0"/>
          </a:p>
        </p:txBody>
      </p:sp>
      <p:pic>
        <p:nvPicPr>
          <p:cNvPr id="1026" name="Picture 1">
            <a:extLst>
              <a:ext uri="{FF2B5EF4-FFF2-40B4-BE49-F238E27FC236}">
                <a16:creationId xmlns:a16="http://schemas.microsoft.com/office/drawing/2014/main" id="{D667B31C-3309-7F60-A80B-5B56915057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2971800"/>
            <a:ext cx="7391400" cy="2362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006296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31016</TotalTime>
  <Words>2040</Words>
  <Application>Microsoft Office PowerPoint</Application>
  <PresentationFormat>Widescreen</PresentationFormat>
  <Paragraphs>315</Paragraphs>
  <Slides>16</Slides>
  <Notes>8</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16</vt:i4>
      </vt:variant>
    </vt:vector>
  </HeadingPairs>
  <TitlesOfParts>
    <vt:vector size="27" baseType="lpstr">
      <vt:lpstr>Arial Unicode MS</vt:lpstr>
      <vt:lpstr>SimSun</vt:lpstr>
      <vt:lpstr>Aptos</vt:lpstr>
      <vt:lpstr>Arial</vt:lpstr>
      <vt:lpstr>Calibri</vt:lpstr>
      <vt:lpstr>Calibri Light</vt:lpstr>
      <vt:lpstr>Segoe UI</vt:lpstr>
      <vt:lpstr>Times New Roman</vt:lpstr>
      <vt:lpstr>Office Theme</vt:lpstr>
      <vt:lpstr>Custom Design</vt:lpstr>
      <vt:lpstr>Document</vt:lpstr>
      <vt:lpstr>802.11 WG Editor’s Meeting (May 2025)</vt:lpstr>
      <vt:lpstr>Abstract</vt:lpstr>
      <vt:lpstr>July 2025 Editors’ Meeting Agenda and Report</vt:lpstr>
      <vt:lpstr>Volunteer Editor Contacts</vt:lpstr>
      <vt:lpstr>July meeting roundtable status report (to be updated)</vt:lpstr>
      <vt:lpstr>Editor Amendment Ordering ( to be updated)</vt:lpstr>
      <vt:lpstr>Draft Development Snapshot</vt:lpstr>
      <vt:lpstr>802.11 Style Guide</vt:lpstr>
      <vt:lpstr>Potential consideration for ANA Database</vt:lpstr>
      <vt:lpstr>ANA managed number space</vt:lpstr>
      <vt:lpstr>11bn questions on style</vt:lpstr>
      <vt:lpstr>Backup</vt:lpstr>
      <vt:lpstr>MIB Style, Visio and Frame Practices</vt:lpstr>
      <vt:lpstr>Process of reviewing drafts when their baseline changes</vt:lpstr>
      <vt:lpstr>Notes to Everyone (from TG Editors)</vt:lpstr>
      <vt:lpstr>Issues for feedback</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Emily Qi</cp:lastModifiedBy>
  <cp:revision>494</cp:revision>
  <cp:lastPrinted>1601-01-01T00:00:00Z</cp:lastPrinted>
  <dcterms:created xsi:type="dcterms:W3CDTF">2018-01-07T18:30:13Z</dcterms:created>
  <dcterms:modified xsi:type="dcterms:W3CDTF">2025-07-25T23:51:48Z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