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6" r:id="rId5"/>
    <p:sldId id="954" r:id="rId6"/>
    <p:sldId id="953" r:id="rId7"/>
    <p:sldId id="955" r:id="rId8"/>
    <p:sldId id="956" r:id="rId9"/>
    <p:sldId id="274" r:id="rId10"/>
    <p:sldId id="957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>
      <p:cViewPr varScale="1">
        <p:scale>
          <a:sx n="82" d="100"/>
          <a:sy n="82" d="100"/>
        </p:scale>
        <p:origin x="62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2376" y="-112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92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4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32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7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58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Hui Che et al.,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Hui Che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Hui Che et al.,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1276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751368"/>
              </p:ext>
            </p:extLst>
          </p:nvPr>
        </p:nvGraphicFramePr>
        <p:xfrm>
          <a:off x="2103160" y="3615091"/>
          <a:ext cx="8385328" cy="11836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2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859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76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altLang="zh-CN" sz="1400" dirty="0">
                        <a:latin typeface="+mn-lt"/>
                      </a:endParaRPr>
                    </a:p>
                    <a:p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zhongke@ruijie.com.cn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76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296221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-24680" y="980728"/>
            <a:ext cx="12238384" cy="1103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Discussion on </a:t>
            </a:r>
            <a:r>
              <a:rPr lang="en-US" altLang="zh-CN" dirty="0"/>
              <a:t>DRU Improvements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5520" y="25172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</a:t>
            </a:r>
            <a:r>
              <a:rPr lang="en-US" altLang="zh-CN" sz="2000" b="0" dirty="0"/>
              <a:t>07</a:t>
            </a:r>
            <a:r>
              <a:rPr lang="en-GB" sz="2000" b="0" dirty="0"/>
              <a:t>-</a:t>
            </a:r>
            <a:r>
              <a:rPr lang="en-US" sz="2000" b="0" dirty="0"/>
              <a:t>26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dirty="0"/>
              <a:t>Ke Zhong,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10099" y="316472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10" name="内容占位符 1">
            <a:extLst>
              <a:ext uri="{FF2B5EF4-FFF2-40B4-BE49-F238E27FC236}">
                <a16:creationId xmlns:a16="http://schemas.microsoft.com/office/drawing/2014/main" id="{64F86506-DD75-47D4-750A-89C6278C4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515805"/>
            <a:ext cx="11161240" cy="42801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Do you agree to include the following into the 11bn SFD?</a:t>
            </a:r>
          </a:p>
          <a:p>
            <a:pPr marL="685800"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altLang="zh-CN" sz="2000" dirty="0"/>
              <a:t>For a 160 MHz UHR TB PPDU and a 320 MHz UHR TB PPDU, a hybrid mode where DRUs and Regular RUs (RRUs) are simultaneously used in one UHR TB PPDU is allowed. For a UHR TB PPDU with the hybrid mode, either DRU or RRU are used within each 80 MHz frequency subblock and </a:t>
            </a:r>
            <a:r>
              <a:rPr lang="fr-FR" altLang="zh-CN" sz="2000" b="1" dirty="0"/>
              <a:t>DRUs and RRUs are allowed to be mixed within a certain 80 MHz frequency subblock</a:t>
            </a:r>
            <a:r>
              <a:rPr lang="en-US" altLang="zh-CN" b="1" dirty="0">
                <a:cs typeface="+mn-cs"/>
              </a:rPr>
              <a:t>.</a:t>
            </a:r>
          </a:p>
          <a:p>
            <a:endParaRPr lang="en-US" dirty="0"/>
          </a:p>
          <a:p>
            <a:pPr marL="1200150" lvl="2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/>
              <a:t>Yes:</a:t>
            </a:r>
          </a:p>
          <a:p>
            <a:pPr marL="1200150" lvl="2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/>
              <a:t>No:</a:t>
            </a:r>
          </a:p>
          <a:p>
            <a:pPr marL="1200150" lvl="2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/>
              <a:t>Abstain:</a:t>
            </a:r>
          </a:p>
        </p:txBody>
      </p:sp>
      <p:sp>
        <p:nvSpPr>
          <p:cNvPr id="11" name="标题 5">
            <a:extLst>
              <a:ext uri="{FF2B5EF4-FFF2-40B4-BE49-F238E27FC236}">
                <a16:creationId xmlns:a16="http://schemas.microsoft.com/office/drawing/2014/main" id="{3F03E041-1B47-0A7D-3B51-DA31C6E52D74}"/>
              </a:ext>
            </a:extLst>
          </p:cNvPr>
          <p:cNvSpPr txBox="1">
            <a:spLocks/>
          </p:cNvSpPr>
          <p:nvPr/>
        </p:nvSpPr>
        <p:spPr bwMode="auto">
          <a:xfrm>
            <a:off x="2209800" y="692696"/>
            <a:ext cx="7772400" cy="706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Straw Poll</a:t>
            </a:r>
          </a:p>
        </p:txBody>
      </p:sp>
    </p:spTree>
    <p:extLst>
      <p:ext uri="{BB962C8B-B14F-4D97-AF65-F5344CB8AC3E}">
        <p14:creationId xmlns:p14="http://schemas.microsoft.com/office/powerpoint/2010/main" val="1273147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62068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5519" y="1556793"/>
            <a:ext cx="9966985" cy="1152127"/>
          </a:xfrm>
        </p:spPr>
        <p:txBody>
          <a:bodyPr/>
          <a:lstStyle/>
          <a:p>
            <a:r>
              <a:rPr lang="en-GB" altLang="zh-CN" sz="1800" b="0" dirty="0"/>
              <a:t>[1] IEEE 802.11-23/0480r3, UHR proposed PAR, Laurent </a:t>
            </a:r>
            <a:r>
              <a:rPr lang="en-GB" altLang="zh-CN" sz="1800" b="0" dirty="0" err="1"/>
              <a:t>Cariou</a:t>
            </a:r>
            <a:r>
              <a:rPr lang="en-GB" altLang="zh-CN" sz="1800" b="0" dirty="0"/>
              <a:t> (Intel)</a:t>
            </a:r>
          </a:p>
          <a:p>
            <a:r>
              <a:rPr lang="en-GB" altLang="zh-CN" sz="1800" b="0" dirty="0"/>
              <a:t>[</a:t>
            </a:r>
            <a:r>
              <a:rPr lang="en-US" altLang="zh-CN" sz="1800" b="0" dirty="0"/>
              <a:t>2</a:t>
            </a:r>
            <a:r>
              <a:rPr lang="en-GB" altLang="zh-CN" sz="1800" b="0" dirty="0"/>
              <a:t>] IEEE P802.11bn</a:t>
            </a:r>
            <a:r>
              <a:rPr lang="en-GB" altLang="zh-CN" sz="1800" b="0" baseline="30000" dirty="0"/>
              <a:t>TM</a:t>
            </a:r>
            <a:r>
              <a:rPr lang="en-GB" altLang="zh-CN" sz="1800" b="0" dirty="0"/>
              <a:t>/D0.3</a:t>
            </a:r>
          </a:p>
          <a:p>
            <a:r>
              <a:rPr lang="en-GB" altLang="zh-CN" sz="1800" b="0" dirty="0"/>
              <a:t>[3] IEEE 802.11-25/0732r2, CC50 CRs Related to Tone Plan for DRUs, </a:t>
            </a:r>
            <a:r>
              <a:rPr lang="en-GB" altLang="zh-CN" sz="1800" b="0" dirty="0" err="1"/>
              <a:t>Shuling</a:t>
            </a:r>
            <a:r>
              <a:rPr lang="en-GB" altLang="zh-CN" sz="1800" b="0" dirty="0"/>
              <a:t> Julia Feng (</a:t>
            </a:r>
            <a:r>
              <a:rPr lang="en-GB" altLang="zh-CN" sz="1800" b="0" dirty="0" err="1"/>
              <a:t>Mediatek</a:t>
            </a:r>
            <a:r>
              <a:rPr lang="en-GB" altLang="zh-CN" sz="1800" b="0" dirty="0"/>
              <a:t>)</a:t>
            </a:r>
          </a:p>
          <a:p>
            <a:endParaRPr lang="en-GB" altLang="zh-CN" sz="1800" b="0" dirty="0"/>
          </a:p>
          <a:p>
            <a:endParaRPr lang="en-GB" altLang="zh-CN" sz="1800" b="0" dirty="0"/>
          </a:p>
          <a:p>
            <a:endParaRPr lang="en-GB" altLang="zh-CN" sz="1800" b="0" dirty="0"/>
          </a:p>
          <a:p>
            <a:endParaRPr lang="en-GB" altLang="zh-CN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23988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Introduction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Discussion on </a:t>
            </a:r>
            <a:r>
              <a:rPr lang="en-US" altLang="zh-CN" dirty="0"/>
              <a:t>DRU Improvements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Conclusion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dirty="0"/>
              <a:t>Ke Zhong,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739457"/>
            <a:ext cx="10361084" cy="45729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15380" y="1383371"/>
            <a:ext cx="11413268" cy="1272225"/>
          </a:xfrm>
          <a:ln/>
        </p:spPr>
        <p:txBody>
          <a:bodyPr/>
          <a:lstStyle/>
          <a:p>
            <a:pPr marL="162000" indent="-162000" algn="just">
              <a:buFont typeface="Times New Roman" pitchFamily="16" charset="0"/>
              <a:buChar char="•"/>
            </a:pPr>
            <a:r>
              <a:rPr lang="en-GB" altLang="zh-CN" sz="1800" b="0" dirty="0">
                <a:latin typeface="TimesNewRoman"/>
              </a:rPr>
              <a:t>In PAR of P802.11bn, the Ultra High Reliability (UHR) capability has been defined to improve Rate-vs-Range enhancement, reduce latency, and reduce power consumption for AP, compared to Extremely High Throughput (EHT) MAC/PHY operation [1]. </a:t>
            </a:r>
          </a:p>
          <a:p>
            <a:pPr marL="162000" indent="-162000" algn="just">
              <a:spcBef>
                <a:spcPts val="200"/>
              </a:spcBef>
              <a:buFont typeface="Times New Roman" pitchFamily="16" charset="0"/>
              <a:buChar char="•"/>
            </a:pPr>
            <a:r>
              <a:rPr lang="en-US" altLang="zh-CN" sz="1800" b="0" i="0" dirty="0">
                <a:solidFill>
                  <a:srgbClr val="000000"/>
                </a:solidFill>
                <a:effectLst/>
                <a:latin typeface="TimesNewRoman"/>
              </a:rPr>
              <a:t>A DRU transmission is allowed only in a UL OFDMA transmission to maximize the power boost gain of each DRU.</a:t>
            </a:r>
            <a:r>
              <a:rPr lang="en-US" altLang="zh-CN" sz="1200" dirty="0"/>
              <a:t> </a:t>
            </a:r>
            <a:br>
              <a:rPr lang="en-US" altLang="zh-CN" sz="1200" dirty="0"/>
            </a:br>
            <a:r>
              <a:rPr lang="en-US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.</a:t>
            </a:r>
            <a:endParaRPr lang="en-US" altLang="zh-CN" sz="1600" b="0" dirty="0">
              <a:latin typeface="TimesNew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403B906-023C-84E4-9938-4DCF29A09E97}"/>
              </a:ext>
            </a:extLst>
          </p:cNvPr>
          <p:cNvSpPr txBox="1"/>
          <p:nvPr/>
        </p:nvSpPr>
        <p:spPr>
          <a:xfrm>
            <a:off x="781858" y="2656071"/>
            <a:ext cx="10930766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altLang="zh-CN" sz="1600" b="1" u="sng" dirty="0">
                <a:solidFill>
                  <a:srgbClr val="000000"/>
                </a:solidFill>
                <a:latin typeface="TimesNewRoman"/>
              </a:rPr>
              <a:t>DRU in the current Draft 0.3 version [2]</a:t>
            </a:r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The DRUs defined for UHR UL TB PPDU transmission are 26-tone DRU, 52-tone DRU, 106-tone DRU, 242-tone DRU, and 484-tone DRU.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zh-CN" sz="16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Distribution bandwidth (DBW) defined for UHR UL TB PPDU transmission are 20 MHz, 40 MHz, 60 MHz and 80 MHz.</a:t>
            </a:r>
            <a:r>
              <a:rPr lang="fr-FR" altLang="zh-CN" sz="1600" dirty="0"/>
              <a:t> </a:t>
            </a:r>
            <a:endParaRPr lang="en-US" altLang="zh-C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zh-CN" sz="1600" dirty="0"/>
              <a:t>The 26-tone DRU, 52-tone DRU, and 106-tone DRU are </a:t>
            </a:r>
            <a:r>
              <a:rPr lang="en-US" altLang="zh-CN" sz="1600" dirty="0"/>
              <a:t>defined</a:t>
            </a:r>
            <a:r>
              <a:rPr lang="fr-FR" altLang="zh-CN" sz="1600" dirty="0"/>
              <a:t> in 20 MHz distribution bandwidth.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zh-CN" sz="1600" dirty="0"/>
              <a:t>The 26-tone DRU, 52-tone DRU, 106-tone DRU, and 242-tone DRU are </a:t>
            </a:r>
            <a:r>
              <a:rPr lang="en-US" altLang="zh-CN" sz="1600" dirty="0"/>
              <a:t>defined</a:t>
            </a:r>
            <a:r>
              <a:rPr lang="fr-FR" altLang="zh-CN" sz="1600" dirty="0"/>
              <a:t> in 40 MHz distribution bandwidth.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The 52-tone DRU, 106-tone DRU, and 242-tone DRU are defined in 60 MHz distribution bandwidth. </a:t>
            </a:r>
            <a:endParaRPr lang="fr-FR" altLang="zh-CN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zh-CN" sz="1600" dirty="0"/>
              <a:t>The 52-tone DRU, 106-tone DRU, 242-tone DRU, and 484-tone DRU are </a:t>
            </a:r>
            <a:r>
              <a:rPr lang="en-US" altLang="zh-CN" sz="1600" dirty="0"/>
              <a:t>defined</a:t>
            </a:r>
            <a:r>
              <a:rPr lang="fr-FR" altLang="zh-CN" sz="1600" dirty="0"/>
              <a:t> in 80 MHz distribution bandwidth. </a:t>
            </a:r>
            <a:endParaRPr lang="zh-CN" alt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6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 UHR UL TB PPDU using OFDMA transmission may carry a mixture of 26-, 52-, 106-, 242-, and 484- tone DRUs. </a:t>
            </a:r>
            <a:endParaRPr lang="zh-CN" alt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zh-CN" sz="1600" dirty="0"/>
              <a:t>For a 160 MHz UHR TB PPDU and a 320 MHz UHR TB PPDU, a hybrid mode where DRUs and Regular RUs (RRUs) are simultaneously used in one UHR TB PPDU is allowed. For a UHR TB PPDU with the hybrid mode, either DRU or RRU are used within each 80 MHz frequency subblock and DRUs and RRUs are not mixed within a certain 80 MHz frequency subblock.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zh-CN" sz="1600" dirty="0"/>
              <a:t>The minimum RRU size is 242 in the hybrid mode. </a:t>
            </a:r>
            <a:endParaRPr lang="zh-CN" alt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626290"/>
            <a:ext cx="10729192" cy="757766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Potential DRU Issues – Recap [3]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A09792E-99B2-2A62-7F8F-CF607F65EB80}"/>
              </a:ext>
            </a:extLst>
          </p:cNvPr>
          <p:cNvSpPr txBox="1"/>
          <p:nvPr/>
        </p:nvSpPr>
        <p:spPr>
          <a:xfrm>
            <a:off x="8472264" y="2492896"/>
            <a:ext cx="3719736" cy="3203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CID 2795 was rejected due to the lack of a submitted related contribution.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potential problem is that a mechanism might be necessary to specify a limited set of DRU combinations allocated to STAs without power boost requirements, in order to mitigate the impact of low efficiency in DRU transmissions.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D1A56BF-2B33-C888-58C7-559A6FCA9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95" y="1639591"/>
            <a:ext cx="8136904" cy="4414489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CC991AF1-5469-0C08-1B3F-099E2B8C9DA8}"/>
              </a:ext>
            </a:extLst>
          </p:cNvPr>
          <p:cNvSpPr/>
          <p:nvPr/>
        </p:nvSpPr>
        <p:spPr>
          <a:xfrm>
            <a:off x="186223" y="3610362"/>
            <a:ext cx="8136904" cy="2482934"/>
          </a:xfrm>
          <a:prstGeom prst="rect">
            <a:avLst/>
          </a:prstGeom>
          <a:noFill/>
          <a:ln w="254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490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64" y="472787"/>
            <a:ext cx="11603214" cy="757766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Potential Problem Scenarios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CD90CAA-1DA9-86CA-1DF8-7F76A4A3DA7F}"/>
              </a:ext>
            </a:extLst>
          </p:cNvPr>
          <p:cNvSpPr/>
          <p:nvPr/>
        </p:nvSpPr>
        <p:spPr>
          <a:xfrm>
            <a:off x="1995833" y="3809087"/>
            <a:ext cx="485192" cy="254228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2897CC9-B9DB-8184-531B-F3E4E9A0E7F3}"/>
              </a:ext>
            </a:extLst>
          </p:cNvPr>
          <p:cNvSpPr/>
          <p:nvPr/>
        </p:nvSpPr>
        <p:spPr>
          <a:xfrm>
            <a:off x="1995833" y="2528101"/>
            <a:ext cx="485192" cy="12684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6FD00A3-554A-4B73-B84B-7FD79E8EB05F}"/>
              </a:ext>
            </a:extLst>
          </p:cNvPr>
          <p:cNvSpPr/>
          <p:nvPr/>
        </p:nvSpPr>
        <p:spPr>
          <a:xfrm>
            <a:off x="1995833" y="1887192"/>
            <a:ext cx="485192" cy="634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CD5ADB8-FA59-E5B7-9558-18C16280D2E8}"/>
              </a:ext>
            </a:extLst>
          </p:cNvPr>
          <p:cNvSpPr/>
          <p:nvPr/>
        </p:nvSpPr>
        <p:spPr>
          <a:xfrm>
            <a:off x="1995833" y="1252567"/>
            <a:ext cx="485192" cy="634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id="{33D9CA79-C749-9A30-1633-E1A9FB2C6668}"/>
              </a:ext>
            </a:extLst>
          </p:cNvPr>
          <p:cNvSpPr/>
          <p:nvPr/>
        </p:nvSpPr>
        <p:spPr>
          <a:xfrm>
            <a:off x="1658417" y="3815184"/>
            <a:ext cx="235401" cy="253618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85044A4-B839-1EF0-B7B7-44AC0186BB0C}"/>
              </a:ext>
            </a:extLst>
          </p:cNvPr>
          <p:cNvSpPr txBox="1"/>
          <p:nvPr/>
        </p:nvSpPr>
        <p:spPr>
          <a:xfrm>
            <a:off x="767408" y="4884822"/>
            <a:ext cx="948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80 MHz</a:t>
            </a:r>
            <a:endParaRPr lang="zh-CN" altLang="en-US" dirty="0"/>
          </a:p>
        </p:txBody>
      </p:sp>
      <p:sp>
        <p:nvSpPr>
          <p:cNvPr id="13" name="左大括号 12">
            <a:extLst>
              <a:ext uri="{FF2B5EF4-FFF2-40B4-BE49-F238E27FC236}">
                <a16:creationId xmlns:a16="http://schemas.microsoft.com/office/drawing/2014/main" id="{0DBB27DF-679C-0701-6083-FB40B91F4F7F}"/>
              </a:ext>
            </a:extLst>
          </p:cNvPr>
          <p:cNvSpPr/>
          <p:nvPr/>
        </p:nvSpPr>
        <p:spPr>
          <a:xfrm>
            <a:off x="1687276" y="2528101"/>
            <a:ext cx="201651" cy="127241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7BE0F17-BF76-B110-C757-B260026C9E32}"/>
              </a:ext>
            </a:extLst>
          </p:cNvPr>
          <p:cNvSpPr txBox="1"/>
          <p:nvPr/>
        </p:nvSpPr>
        <p:spPr>
          <a:xfrm>
            <a:off x="785939" y="2987660"/>
            <a:ext cx="948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40 MHz</a:t>
            </a:r>
            <a:endParaRPr lang="zh-CN" altLang="en-US" dirty="0"/>
          </a:p>
        </p:txBody>
      </p:sp>
      <p:sp>
        <p:nvSpPr>
          <p:cNvPr id="15" name="左大括号 14">
            <a:extLst>
              <a:ext uri="{FF2B5EF4-FFF2-40B4-BE49-F238E27FC236}">
                <a16:creationId xmlns:a16="http://schemas.microsoft.com/office/drawing/2014/main" id="{B051FC87-9405-1A7B-3DEE-454827A30B47}"/>
              </a:ext>
            </a:extLst>
          </p:cNvPr>
          <p:cNvSpPr/>
          <p:nvPr/>
        </p:nvSpPr>
        <p:spPr>
          <a:xfrm>
            <a:off x="1653526" y="1887192"/>
            <a:ext cx="235401" cy="62858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左大括号 15">
            <a:extLst>
              <a:ext uri="{FF2B5EF4-FFF2-40B4-BE49-F238E27FC236}">
                <a16:creationId xmlns:a16="http://schemas.microsoft.com/office/drawing/2014/main" id="{15BBE85B-E373-FE2E-2140-1B959A37474F}"/>
              </a:ext>
            </a:extLst>
          </p:cNvPr>
          <p:cNvSpPr/>
          <p:nvPr/>
        </p:nvSpPr>
        <p:spPr>
          <a:xfrm>
            <a:off x="1659613" y="1243937"/>
            <a:ext cx="235401" cy="62858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BE243BA-A388-3AE4-66C7-3A3472D50060}"/>
              </a:ext>
            </a:extLst>
          </p:cNvPr>
          <p:cNvSpPr txBox="1"/>
          <p:nvPr/>
        </p:nvSpPr>
        <p:spPr>
          <a:xfrm>
            <a:off x="767408" y="2000853"/>
            <a:ext cx="9752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20 MHz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ECB3ADD-E288-68AE-7BE1-9137F219270A}"/>
              </a:ext>
            </a:extLst>
          </p:cNvPr>
          <p:cNvSpPr txBox="1"/>
          <p:nvPr/>
        </p:nvSpPr>
        <p:spPr>
          <a:xfrm>
            <a:off x="781023" y="1358885"/>
            <a:ext cx="9752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20 MHz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7259763-188E-57FD-2812-C1AD5EBB9109}"/>
              </a:ext>
            </a:extLst>
          </p:cNvPr>
          <p:cNvSpPr txBox="1"/>
          <p:nvPr/>
        </p:nvSpPr>
        <p:spPr>
          <a:xfrm>
            <a:off x="2521119" y="1246628"/>
            <a:ext cx="14203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Null or other DRU non-AP STA</a:t>
            </a:r>
            <a:endParaRPr lang="zh-CN" altLang="en-US" sz="1200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71A7DA0-0783-C947-39F4-69CAD5F06CD0}"/>
              </a:ext>
            </a:extLst>
          </p:cNvPr>
          <p:cNvSpPr txBox="1"/>
          <p:nvPr/>
        </p:nvSpPr>
        <p:spPr>
          <a:xfrm>
            <a:off x="2501182" y="4579713"/>
            <a:ext cx="226617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500" dirty="0">
                <a:solidFill>
                  <a:schemeClr val="tx1"/>
                </a:solidFill>
              </a:rPr>
              <a:t>Other DRU non-AP STAs or RRU non-AP STAs</a:t>
            </a:r>
            <a:r>
              <a:rPr lang="en-US" altLang="zh-CN" sz="1500" dirty="0"/>
              <a:t>A</a:t>
            </a:r>
            <a:endParaRPr lang="zh-CN" altLang="en-US" sz="15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C4B4AD9-C3AC-70CE-61B4-F516D59F4520}"/>
              </a:ext>
            </a:extLst>
          </p:cNvPr>
          <p:cNvSpPr txBox="1"/>
          <p:nvPr/>
        </p:nvSpPr>
        <p:spPr>
          <a:xfrm>
            <a:off x="2519306" y="1938898"/>
            <a:ext cx="229658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500" dirty="0">
                <a:solidFill>
                  <a:schemeClr val="tx1"/>
                </a:solidFill>
              </a:rPr>
              <a:t>Non-AP STA 1: 26-tone DRU in 20 MHz DBW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1CB7EB0-A0CA-135C-D8B8-F6BC12C91C4F}"/>
              </a:ext>
            </a:extLst>
          </p:cNvPr>
          <p:cNvSpPr txBox="1"/>
          <p:nvPr/>
        </p:nvSpPr>
        <p:spPr>
          <a:xfrm>
            <a:off x="2515032" y="2867783"/>
            <a:ext cx="211990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500" dirty="0">
                <a:solidFill>
                  <a:schemeClr val="tx1"/>
                </a:solidFill>
              </a:rPr>
              <a:t>Non-AP STA 2: 26-tone DRU in 40 MHz DBW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E4EF58C-67C8-F8BB-8686-BB59F13E8CCE}"/>
              </a:ext>
            </a:extLst>
          </p:cNvPr>
          <p:cNvSpPr txBox="1"/>
          <p:nvPr/>
        </p:nvSpPr>
        <p:spPr>
          <a:xfrm>
            <a:off x="2515032" y="1196752"/>
            <a:ext cx="308154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500" dirty="0">
                <a:solidFill>
                  <a:srgbClr val="FF0000"/>
                </a:solidFill>
              </a:rPr>
              <a:t>Non-AP STAs supporting only RRU transmission cannot use this 20 MHz PPDU bandwidth</a:t>
            </a:r>
            <a:endParaRPr lang="zh-CN" altLang="en-US" sz="1500" dirty="0">
              <a:solidFill>
                <a:srgbClr val="FF0000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A889B7DA-E125-33C9-D99C-6906EA8EF755}"/>
              </a:ext>
            </a:extLst>
          </p:cNvPr>
          <p:cNvSpPr/>
          <p:nvPr/>
        </p:nvSpPr>
        <p:spPr>
          <a:xfrm>
            <a:off x="7627435" y="3839047"/>
            <a:ext cx="485192" cy="254228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C41AD3B0-C434-D5F4-7CB2-CE3BF29D5BD6}"/>
              </a:ext>
            </a:extLst>
          </p:cNvPr>
          <p:cNvSpPr/>
          <p:nvPr/>
        </p:nvSpPr>
        <p:spPr>
          <a:xfrm>
            <a:off x="7627435" y="2558061"/>
            <a:ext cx="485192" cy="12684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145D394D-BBEA-95B9-75B7-4A266902DF10}"/>
              </a:ext>
            </a:extLst>
          </p:cNvPr>
          <p:cNvSpPr/>
          <p:nvPr/>
        </p:nvSpPr>
        <p:spPr>
          <a:xfrm>
            <a:off x="7627435" y="1917152"/>
            <a:ext cx="485192" cy="634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CE4C412-44AA-D0F8-C81B-2AAD6E842391}"/>
              </a:ext>
            </a:extLst>
          </p:cNvPr>
          <p:cNvSpPr/>
          <p:nvPr/>
        </p:nvSpPr>
        <p:spPr>
          <a:xfrm>
            <a:off x="7627435" y="1282527"/>
            <a:ext cx="485192" cy="634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左大括号 45">
            <a:extLst>
              <a:ext uri="{FF2B5EF4-FFF2-40B4-BE49-F238E27FC236}">
                <a16:creationId xmlns:a16="http://schemas.microsoft.com/office/drawing/2014/main" id="{EDEEAFCB-D831-B359-7AF3-E5C81CD957C4}"/>
              </a:ext>
            </a:extLst>
          </p:cNvPr>
          <p:cNvSpPr/>
          <p:nvPr/>
        </p:nvSpPr>
        <p:spPr>
          <a:xfrm>
            <a:off x="7300280" y="3845144"/>
            <a:ext cx="235880" cy="253618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E8006389-20F5-2649-221D-19D64753DD8C}"/>
              </a:ext>
            </a:extLst>
          </p:cNvPr>
          <p:cNvSpPr txBox="1"/>
          <p:nvPr/>
        </p:nvSpPr>
        <p:spPr>
          <a:xfrm>
            <a:off x="6411146" y="4918251"/>
            <a:ext cx="948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80 MHz</a:t>
            </a:r>
            <a:endParaRPr lang="zh-CN" altLang="en-US" dirty="0"/>
          </a:p>
        </p:txBody>
      </p:sp>
      <p:sp>
        <p:nvSpPr>
          <p:cNvPr id="48" name="左大括号 47">
            <a:extLst>
              <a:ext uri="{FF2B5EF4-FFF2-40B4-BE49-F238E27FC236}">
                <a16:creationId xmlns:a16="http://schemas.microsoft.com/office/drawing/2014/main" id="{29617CA2-1B7F-826F-E764-7DF78D95F454}"/>
              </a:ext>
            </a:extLst>
          </p:cNvPr>
          <p:cNvSpPr/>
          <p:nvPr/>
        </p:nvSpPr>
        <p:spPr>
          <a:xfrm>
            <a:off x="7318878" y="2558061"/>
            <a:ext cx="201651" cy="127241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09FAC771-AC7A-1BAD-0303-86AEC369514C}"/>
              </a:ext>
            </a:extLst>
          </p:cNvPr>
          <p:cNvSpPr txBox="1"/>
          <p:nvPr/>
        </p:nvSpPr>
        <p:spPr>
          <a:xfrm>
            <a:off x="6393351" y="2993964"/>
            <a:ext cx="948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40 MHz</a:t>
            </a:r>
            <a:endParaRPr lang="zh-CN" altLang="en-US" dirty="0"/>
          </a:p>
        </p:txBody>
      </p:sp>
      <p:sp>
        <p:nvSpPr>
          <p:cNvPr id="50" name="左大括号 49">
            <a:extLst>
              <a:ext uri="{FF2B5EF4-FFF2-40B4-BE49-F238E27FC236}">
                <a16:creationId xmlns:a16="http://schemas.microsoft.com/office/drawing/2014/main" id="{B07EAF8D-3043-F85F-C3C3-486F8DFD530B}"/>
              </a:ext>
            </a:extLst>
          </p:cNvPr>
          <p:cNvSpPr/>
          <p:nvPr/>
        </p:nvSpPr>
        <p:spPr>
          <a:xfrm>
            <a:off x="7285128" y="1917152"/>
            <a:ext cx="235401" cy="62858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左大括号 50">
            <a:extLst>
              <a:ext uri="{FF2B5EF4-FFF2-40B4-BE49-F238E27FC236}">
                <a16:creationId xmlns:a16="http://schemas.microsoft.com/office/drawing/2014/main" id="{136A0747-9D7B-FFF3-9675-A6CF41283BE4}"/>
              </a:ext>
            </a:extLst>
          </p:cNvPr>
          <p:cNvSpPr/>
          <p:nvPr/>
        </p:nvSpPr>
        <p:spPr>
          <a:xfrm>
            <a:off x="7291215" y="1273897"/>
            <a:ext cx="235401" cy="62858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42CF9261-25E4-6849-0162-D6F609F98342}"/>
              </a:ext>
            </a:extLst>
          </p:cNvPr>
          <p:cNvSpPr txBox="1"/>
          <p:nvPr/>
        </p:nvSpPr>
        <p:spPr>
          <a:xfrm>
            <a:off x="6393351" y="2042291"/>
            <a:ext cx="9752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20 MHz</a:t>
            </a:r>
            <a:endParaRPr lang="zh-CN" altLang="en-US" dirty="0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D05DA704-158C-776C-B86C-6B3C2392498D}"/>
              </a:ext>
            </a:extLst>
          </p:cNvPr>
          <p:cNvSpPr txBox="1"/>
          <p:nvPr/>
        </p:nvSpPr>
        <p:spPr>
          <a:xfrm>
            <a:off x="6384032" y="1400496"/>
            <a:ext cx="9752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20 MHz</a:t>
            </a:r>
            <a:endParaRPr lang="zh-CN" altLang="en-US" dirty="0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0F9DFB52-6ABC-41A1-C105-8A7F429C2CC5}"/>
              </a:ext>
            </a:extLst>
          </p:cNvPr>
          <p:cNvSpPr txBox="1"/>
          <p:nvPr/>
        </p:nvSpPr>
        <p:spPr>
          <a:xfrm>
            <a:off x="8152721" y="1276588"/>
            <a:ext cx="14203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Null or other DRU non-AP STA</a:t>
            </a:r>
            <a:endParaRPr lang="zh-CN" altLang="en-US" sz="1200" dirty="0"/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1885F028-A80E-5758-D50A-39BEF1BF40F1}"/>
              </a:ext>
            </a:extLst>
          </p:cNvPr>
          <p:cNvSpPr txBox="1"/>
          <p:nvPr/>
        </p:nvSpPr>
        <p:spPr>
          <a:xfrm>
            <a:off x="8146634" y="1997865"/>
            <a:ext cx="38540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Non-AP STA 1:26-tone DRU 1 in 20 MHz DBW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Non-AP STA 2:26-tone DRU 4 in 20 MHz DBW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02631886-924B-7E9A-FBD6-DA21B7D4E32B}"/>
              </a:ext>
            </a:extLst>
          </p:cNvPr>
          <p:cNvSpPr txBox="1"/>
          <p:nvPr/>
        </p:nvSpPr>
        <p:spPr>
          <a:xfrm>
            <a:off x="8135797" y="1344839"/>
            <a:ext cx="38215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FF0000"/>
                </a:solidFill>
              </a:rPr>
              <a:t>Non-AP STAs supporting only RRU transmission cannot use this 20 MHz PPDU bandwidth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89A62139-A64F-F67D-6F88-A20279BED3AE}"/>
              </a:ext>
            </a:extLst>
          </p:cNvPr>
          <p:cNvSpPr txBox="1"/>
          <p:nvPr/>
        </p:nvSpPr>
        <p:spPr>
          <a:xfrm>
            <a:off x="8140234" y="2897713"/>
            <a:ext cx="38170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FF0000"/>
                </a:solidFill>
              </a:rPr>
              <a:t>Non-AP STAs supporting only RRU transmission cannot use this 40 MHz PPDU bandwidth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FDF2C087-1E48-A383-4B60-8BD3501248CD}"/>
              </a:ext>
            </a:extLst>
          </p:cNvPr>
          <p:cNvSpPr txBox="1"/>
          <p:nvPr/>
        </p:nvSpPr>
        <p:spPr>
          <a:xfrm>
            <a:off x="3205244" y="5447376"/>
            <a:ext cx="278320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Scenario 1: small-sized DRU</a:t>
            </a:r>
            <a:r>
              <a:rPr lang="zh-CN" altLang="en-US" sz="1800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+mn-ea"/>
              </a:rPr>
              <a:t>transmission occupies 20 MHz + 40 MHz</a:t>
            </a:r>
            <a:endParaRPr lang="zh-CN" altLang="en-US" dirty="0"/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91905A42-70BB-D200-A925-66F27D7BDB5B}"/>
              </a:ext>
            </a:extLst>
          </p:cNvPr>
          <p:cNvSpPr/>
          <p:nvPr/>
        </p:nvSpPr>
        <p:spPr>
          <a:xfrm>
            <a:off x="268386" y="1149883"/>
            <a:ext cx="5803385" cy="527220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E4028F60-7AE0-CF99-4E70-D9A38C6BE657}"/>
              </a:ext>
            </a:extLst>
          </p:cNvPr>
          <p:cNvSpPr/>
          <p:nvPr/>
        </p:nvSpPr>
        <p:spPr>
          <a:xfrm>
            <a:off x="6164782" y="1149883"/>
            <a:ext cx="5803385" cy="527220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8F2D8614-6A76-ADD5-85B5-6E9CED8DDC7E}"/>
              </a:ext>
            </a:extLst>
          </p:cNvPr>
          <p:cNvSpPr txBox="1"/>
          <p:nvPr/>
        </p:nvSpPr>
        <p:spPr>
          <a:xfrm>
            <a:off x="8976320" y="5425050"/>
            <a:ext cx="292867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Scenario 2: small-sized DRU</a:t>
            </a:r>
            <a:r>
              <a:rPr lang="zh-CN" altLang="en-US" sz="1800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+mn-ea"/>
              </a:rPr>
              <a:t>transmission only occupies 20 MHz</a:t>
            </a:r>
            <a:endParaRPr lang="zh-CN" altLang="en-US" dirty="0"/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0A7E4A68-65D8-C97B-0EE3-17C79F18CC4F}"/>
              </a:ext>
            </a:extLst>
          </p:cNvPr>
          <p:cNvSpPr txBox="1"/>
          <p:nvPr/>
        </p:nvSpPr>
        <p:spPr>
          <a:xfrm>
            <a:off x="8169797" y="4579697"/>
            <a:ext cx="21631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Other DRU non-AP STAs or RRU non-AP STAs</a:t>
            </a:r>
            <a:r>
              <a:rPr lang="en-US" altLang="zh-CN" sz="1400" dirty="0"/>
              <a:t>A</a:t>
            </a:r>
            <a:endParaRPr lang="zh-CN" altLang="en-US" sz="1400" dirty="0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FD3A4053-B9DC-2786-6205-DFD5EEBCF004}"/>
              </a:ext>
            </a:extLst>
          </p:cNvPr>
          <p:cNvSpPr txBox="1"/>
          <p:nvPr/>
        </p:nvSpPr>
        <p:spPr>
          <a:xfrm>
            <a:off x="3759264" y="3502495"/>
            <a:ext cx="226617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0070C0"/>
                </a:solidFill>
                <a:latin typeface="+mn-lt"/>
                <a:ea typeface="+mn-ea"/>
              </a:rPr>
              <a:t>Drawbacks: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0070C0"/>
                </a:solidFill>
                <a:latin typeface="+mn-lt"/>
                <a:ea typeface="+mn-ea"/>
              </a:rPr>
              <a:t>Low spectral efficiency and high transmission latency </a:t>
            </a:r>
            <a:endParaRPr lang="zh-CN" altLang="en-US" sz="1600" b="1" dirty="0">
              <a:solidFill>
                <a:srgbClr val="0070C0"/>
              </a:solidFill>
              <a:latin typeface="+mn-lt"/>
              <a:ea typeface="+mn-ea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2DE4AB8-83AA-19A6-E181-C8FFF97F5BED}"/>
              </a:ext>
            </a:extLst>
          </p:cNvPr>
          <p:cNvSpPr txBox="1"/>
          <p:nvPr/>
        </p:nvSpPr>
        <p:spPr>
          <a:xfrm>
            <a:off x="9696400" y="3481560"/>
            <a:ext cx="226617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0070C0"/>
                </a:solidFill>
                <a:latin typeface="+mn-lt"/>
                <a:ea typeface="+mn-ea"/>
              </a:rPr>
              <a:t>Drawbacks: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0070C0"/>
                </a:solidFill>
                <a:latin typeface="+mn-lt"/>
                <a:ea typeface="+mn-ea"/>
              </a:rPr>
              <a:t>Low spectral efficiency and high transmission latency </a:t>
            </a:r>
            <a:endParaRPr lang="zh-CN" altLang="en-US" sz="1600" b="1" dirty="0">
              <a:solidFill>
                <a:srgbClr val="0070C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9750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" y="502030"/>
            <a:ext cx="11603214" cy="757766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Proposed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id="{AF9D336A-CAA4-3B42-99EE-7FF4F8D68A16}"/>
              </a:ext>
            </a:extLst>
          </p:cNvPr>
          <p:cNvSpPr/>
          <p:nvPr/>
        </p:nvSpPr>
        <p:spPr>
          <a:xfrm>
            <a:off x="1567312" y="1145898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3604575-7C2A-6428-C178-9617E05A19F5}"/>
              </a:ext>
            </a:extLst>
          </p:cNvPr>
          <p:cNvSpPr txBox="1"/>
          <p:nvPr/>
        </p:nvSpPr>
        <p:spPr>
          <a:xfrm>
            <a:off x="408204" y="1680398"/>
            <a:ext cx="1217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without preamble puncturing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3B48499-A568-5F8A-C72A-A70C74432A2A}"/>
              </a:ext>
            </a:extLst>
          </p:cNvPr>
          <p:cNvSpPr txBox="1"/>
          <p:nvPr/>
        </p:nvSpPr>
        <p:spPr>
          <a:xfrm>
            <a:off x="2654322" y="1278287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4" name="右大括号 13">
            <a:extLst>
              <a:ext uri="{FF2B5EF4-FFF2-40B4-BE49-F238E27FC236}">
                <a16:creationId xmlns:a16="http://schemas.microsoft.com/office/drawing/2014/main" id="{985F2B30-2817-C1FD-0984-43CE6B3CFD5F}"/>
              </a:ext>
            </a:extLst>
          </p:cNvPr>
          <p:cNvSpPr/>
          <p:nvPr/>
        </p:nvSpPr>
        <p:spPr>
          <a:xfrm>
            <a:off x="2408761" y="1145898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74AE8B-E84E-A51F-39BD-AAC598772B14}"/>
              </a:ext>
            </a:extLst>
          </p:cNvPr>
          <p:cNvSpPr/>
          <p:nvPr/>
        </p:nvSpPr>
        <p:spPr>
          <a:xfrm>
            <a:off x="1871615" y="1152867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49D29A5-26C4-8833-A930-59454D32B459}"/>
              </a:ext>
            </a:extLst>
          </p:cNvPr>
          <p:cNvSpPr/>
          <p:nvPr/>
        </p:nvSpPr>
        <p:spPr>
          <a:xfrm>
            <a:off x="1870319" y="2426682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9B0C3289-D5C4-7B57-0CB6-52931082B588}"/>
              </a:ext>
            </a:extLst>
          </p:cNvPr>
          <p:cNvSpPr/>
          <p:nvPr/>
        </p:nvSpPr>
        <p:spPr>
          <a:xfrm>
            <a:off x="1870319" y="1792228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3E73173-BAFC-D6EA-55B1-51761E61FDC4}"/>
              </a:ext>
            </a:extLst>
          </p:cNvPr>
          <p:cNvSpPr txBox="1"/>
          <p:nvPr/>
        </p:nvSpPr>
        <p:spPr>
          <a:xfrm>
            <a:off x="2654322" y="1940081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9" name="右大括号 18">
            <a:extLst>
              <a:ext uri="{FF2B5EF4-FFF2-40B4-BE49-F238E27FC236}">
                <a16:creationId xmlns:a16="http://schemas.microsoft.com/office/drawing/2014/main" id="{D0396177-22C8-FD21-8BD6-0BD9030234AE}"/>
              </a:ext>
            </a:extLst>
          </p:cNvPr>
          <p:cNvSpPr/>
          <p:nvPr/>
        </p:nvSpPr>
        <p:spPr>
          <a:xfrm>
            <a:off x="2418921" y="1808931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20" name="右大括号 19">
            <a:extLst>
              <a:ext uri="{FF2B5EF4-FFF2-40B4-BE49-F238E27FC236}">
                <a16:creationId xmlns:a16="http://schemas.microsoft.com/office/drawing/2014/main" id="{78CD9F81-5FB1-2D73-983B-2AA09F667663}"/>
              </a:ext>
            </a:extLst>
          </p:cNvPr>
          <p:cNvSpPr/>
          <p:nvPr/>
        </p:nvSpPr>
        <p:spPr>
          <a:xfrm>
            <a:off x="2427317" y="2442852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CFE28D3-C12E-1EC4-FD44-FC5390482F27}"/>
              </a:ext>
            </a:extLst>
          </p:cNvPr>
          <p:cNvSpPr txBox="1"/>
          <p:nvPr/>
        </p:nvSpPr>
        <p:spPr>
          <a:xfrm>
            <a:off x="2662718" y="2882408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40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22" name="左大括号 21">
            <a:extLst>
              <a:ext uri="{FF2B5EF4-FFF2-40B4-BE49-F238E27FC236}">
                <a16:creationId xmlns:a16="http://schemas.microsoft.com/office/drawing/2014/main" id="{B3A19817-4B12-4393-185B-3D099E4DB472}"/>
              </a:ext>
            </a:extLst>
          </p:cNvPr>
          <p:cNvSpPr/>
          <p:nvPr/>
        </p:nvSpPr>
        <p:spPr>
          <a:xfrm>
            <a:off x="1565933" y="3837310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9841675C-05F2-7A83-23F1-588BDF2339A0}"/>
              </a:ext>
            </a:extLst>
          </p:cNvPr>
          <p:cNvSpPr txBox="1"/>
          <p:nvPr/>
        </p:nvSpPr>
        <p:spPr>
          <a:xfrm>
            <a:off x="366185" y="4371810"/>
            <a:ext cx="1217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without preamble puncturing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2C8C6CF-5F5B-F170-5877-744FB509EC49}"/>
              </a:ext>
            </a:extLst>
          </p:cNvPr>
          <p:cNvSpPr txBox="1"/>
          <p:nvPr/>
        </p:nvSpPr>
        <p:spPr>
          <a:xfrm>
            <a:off x="2652943" y="3969699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31" name="右大括号 30">
            <a:extLst>
              <a:ext uri="{FF2B5EF4-FFF2-40B4-BE49-F238E27FC236}">
                <a16:creationId xmlns:a16="http://schemas.microsoft.com/office/drawing/2014/main" id="{1DBD17C9-9E02-35CD-96B9-97F528313819}"/>
              </a:ext>
            </a:extLst>
          </p:cNvPr>
          <p:cNvSpPr/>
          <p:nvPr/>
        </p:nvSpPr>
        <p:spPr>
          <a:xfrm>
            <a:off x="2407382" y="3837310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1394D48-EB25-13EB-2D28-513010082766}"/>
              </a:ext>
            </a:extLst>
          </p:cNvPr>
          <p:cNvSpPr/>
          <p:nvPr/>
        </p:nvSpPr>
        <p:spPr>
          <a:xfrm>
            <a:off x="1870236" y="3844279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922FEED9-9BE1-50EE-85B7-19F3722DDCA3}"/>
              </a:ext>
            </a:extLst>
          </p:cNvPr>
          <p:cNvSpPr/>
          <p:nvPr/>
        </p:nvSpPr>
        <p:spPr>
          <a:xfrm>
            <a:off x="1868940" y="5118094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8987DC26-AC64-A907-1AF3-29F17A7A15C5}"/>
              </a:ext>
            </a:extLst>
          </p:cNvPr>
          <p:cNvSpPr/>
          <p:nvPr/>
        </p:nvSpPr>
        <p:spPr>
          <a:xfrm>
            <a:off x="1868940" y="4483640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1F2D7DE1-D056-4F5F-9541-767A0906C168}"/>
              </a:ext>
            </a:extLst>
          </p:cNvPr>
          <p:cNvSpPr txBox="1"/>
          <p:nvPr/>
        </p:nvSpPr>
        <p:spPr>
          <a:xfrm>
            <a:off x="2652943" y="4631493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56" name="右大括号 55">
            <a:extLst>
              <a:ext uri="{FF2B5EF4-FFF2-40B4-BE49-F238E27FC236}">
                <a16:creationId xmlns:a16="http://schemas.microsoft.com/office/drawing/2014/main" id="{F2870DF4-F5AB-0579-2DED-BEB3F9EC6B65}"/>
              </a:ext>
            </a:extLst>
          </p:cNvPr>
          <p:cNvSpPr/>
          <p:nvPr/>
        </p:nvSpPr>
        <p:spPr>
          <a:xfrm>
            <a:off x="2417542" y="4500343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22" name="右大括号 121">
            <a:extLst>
              <a:ext uri="{FF2B5EF4-FFF2-40B4-BE49-F238E27FC236}">
                <a16:creationId xmlns:a16="http://schemas.microsoft.com/office/drawing/2014/main" id="{B1B8C9B7-CB70-16D6-21C5-CBE5554BB9CE}"/>
              </a:ext>
            </a:extLst>
          </p:cNvPr>
          <p:cNvSpPr/>
          <p:nvPr/>
        </p:nvSpPr>
        <p:spPr>
          <a:xfrm>
            <a:off x="2425938" y="5134264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23" name="文本框 122">
            <a:extLst>
              <a:ext uri="{FF2B5EF4-FFF2-40B4-BE49-F238E27FC236}">
                <a16:creationId xmlns:a16="http://schemas.microsoft.com/office/drawing/2014/main" id="{F12FD3B1-D218-638A-35EA-033C2078DBA0}"/>
              </a:ext>
            </a:extLst>
          </p:cNvPr>
          <p:cNvSpPr txBox="1"/>
          <p:nvPr/>
        </p:nvSpPr>
        <p:spPr>
          <a:xfrm>
            <a:off x="2661339" y="5573820"/>
            <a:ext cx="13223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40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4" name="左大括号 123">
            <a:extLst>
              <a:ext uri="{FF2B5EF4-FFF2-40B4-BE49-F238E27FC236}">
                <a16:creationId xmlns:a16="http://schemas.microsoft.com/office/drawing/2014/main" id="{BA215B4B-9560-D55F-89B0-3FC73A6CD8DD}"/>
              </a:ext>
            </a:extLst>
          </p:cNvPr>
          <p:cNvSpPr/>
          <p:nvPr/>
        </p:nvSpPr>
        <p:spPr>
          <a:xfrm>
            <a:off x="5326033" y="1155463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3DE7886C-5816-8E80-BF02-F6CDD876E39D}"/>
              </a:ext>
            </a:extLst>
          </p:cNvPr>
          <p:cNvSpPr txBox="1"/>
          <p:nvPr/>
        </p:nvSpPr>
        <p:spPr>
          <a:xfrm>
            <a:off x="4319325" y="1689963"/>
            <a:ext cx="1217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without preamble puncturing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6D1A372B-3F20-F0ED-96BA-27F2F4A3E2E5}"/>
              </a:ext>
            </a:extLst>
          </p:cNvPr>
          <p:cNvSpPr txBox="1"/>
          <p:nvPr/>
        </p:nvSpPr>
        <p:spPr>
          <a:xfrm>
            <a:off x="6413043" y="1287852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7" name="右大括号 126">
            <a:extLst>
              <a:ext uri="{FF2B5EF4-FFF2-40B4-BE49-F238E27FC236}">
                <a16:creationId xmlns:a16="http://schemas.microsoft.com/office/drawing/2014/main" id="{17F95D5E-8EC2-BDCC-76A5-67D6A25251C8}"/>
              </a:ext>
            </a:extLst>
          </p:cNvPr>
          <p:cNvSpPr/>
          <p:nvPr/>
        </p:nvSpPr>
        <p:spPr>
          <a:xfrm>
            <a:off x="6167482" y="1155463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28" name="矩形 127">
            <a:extLst>
              <a:ext uri="{FF2B5EF4-FFF2-40B4-BE49-F238E27FC236}">
                <a16:creationId xmlns:a16="http://schemas.microsoft.com/office/drawing/2014/main" id="{AEBD6F5A-3E8D-79B7-4907-CBC6FD35F207}"/>
              </a:ext>
            </a:extLst>
          </p:cNvPr>
          <p:cNvSpPr/>
          <p:nvPr/>
        </p:nvSpPr>
        <p:spPr>
          <a:xfrm>
            <a:off x="5630336" y="1162432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8441E857-5136-F73E-FBF4-1B4718D6E4AE}"/>
              </a:ext>
            </a:extLst>
          </p:cNvPr>
          <p:cNvSpPr/>
          <p:nvPr/>
        </p:nvSpPr>
        <p:spPr>
          <a:xfrm>
            <a:off x="5629040" y="2436247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F613F2B0-746E-1500-F980-9F41EE1D11C6}"/>
              </a:ext>
            </a:extLst>
          </p:cNvPr>
          <p:cNvSpPr/>
          <p:nvPr/>
        </p:nvSpPr>
        <p:spPr>
          <a:xfrm>
            <a:off x="5629040" y="1801793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31" name="文本框 130">
            <a:extLst>
              <a:ext uri="{FF2B5EF4-FFF2-40B4-BE49-F238E27FC236}">
                <a16:creationId xmlns:a16="http://schemas.microsoft.com/office/drawing/2014/main" id="{CC9E14B6-70AA-B28F-3794-7F82ED6CAB8A}"/>
              </a:ext>
            </a:extLst>
          </p:cNvPr>
          <p:cNvSpPr txBox="1"/>
          <p:nvPr/>
        </p:nvSpPr>
        <p:spPr>
          <a:xfrm>
            <a:off x="6413043" y="1949646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32" name="右大括号 131">
            <a:extLst>
              <a:ext uri="{FF2B5EF4-FFF2-40B4-BE49-F238E27FC236}">
                <a16:creationId xmlns:a16="http://schemas.microsoft.com/office/drawing/2014/main" id="{74010C64-B00C-C76C-47DE-BFF04394CFBC}"/>
              </a:ext>
            </a:extLst>
          </p:cNvPr>
          <p:cNvSpPr/>
          <p:nvPr/>
        </p:nvSpPr>
        <p:spPr>
          <a:xfrm>
            <a:off x="6177642" y="1818496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33" name="右大括号 132">
            <a:extLst>
              <a:ext uri="{FF2B5EF4-FFF2-40B4-BE49-F238E27FC236}">
                <a16:creationId xmlns:a16="http://schemas.microsoft.com/office/drawing/2014/main" id="{C39FABA2-9D51-AF80-FAC2-332073A33A6C}"/>
              </a:ext>
            </a:extLst>
          </p:cNvPr>
          <p:cNvSpPr/>
          <p:nvPr/>
        </p:nvSpPr>
        <p:spPr>
          <a:xfrm>
            <a:off x="6186038" y="2452417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34" name="文本框 133">
            <a:extLst>
              <a:ext uri="{FF2B5EF4-FFF2-40B4-BE49-F238E27FC236}">
                <a16:creationId xmlns:a16="http://schemas.microsoft.com/office/drawing/2014/main" id="{41375235-C5AB-2476-BD5C-02A682C75098}"/>
              </a:ext>
            </a:extLst>
          </p:cNvPr>
          <p:cNvSpPr txBox="1"/>
          <p:nvPr/>
        </p:nvSpPr>
        <p:spPr>
          <a:xfrm>
            <a:off x="6421439" y="2891973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40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35" name="左大括号 134">
            <a:extLst>
              <a:ext uri="{FF2B5EF4-FFF2-40B4-BE49-F238E27FC236}">
                <a16:creationId xmlns:a16="http://schemas.microsoft.com/office/drawing/2014/main" id="{F8000233-8253-FB89-1B8F-D6D9A19AB0CC}"/>
              </a:ext>
            </a:extLst>
          </p:cNvPr>
          <p:cNvSpPr/>
          <p:nvPr/>
        </p:nvSpPr>
        <p:spPr>
          <a:xfrm>
            <a:off x="9273850" y="1196752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36" name="文本框 135">
            <a:extLst>
              <a:ext uri="{FF2B5EF4-FFF2-40B4-BE49-F238E27FC236}">
                <a16:creationId xmlns:a16="http://schemas.microsoft.com/office/drawing/2014/main" id="{993851BC-A525-820B-D0FA-3EA0B2A9D40B}"/>
              </a:ext>
            </a:extLst>
          </p:cNvPr>
          <p:cNvSpPr txBox="1"/>
          <p:nvPr/>
        </p:nvSpPr>
        <p:spPr>
          <a:xfrm>
            <a:off x="8206182" y="1731252"/>
            <a:ext cx="1217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without preamble puncturing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37" name="文本框 136">
            <a:extLst>
              <a:ext uri="{FF2B5EF4-FFF2-40B4-BE49-F238E27FC236}">
                <a16:creationId xmlns:a16="http://schemas.microsoft.com/office/drawing/2014/main" id="{8B9F362C-F523-44A8-EB2B-D166AB4AD8F8}"/>
              </a:ext>
            </a:extLst>
          </p:cNvPr>
          <p:cNvSpPr txBox="1"/>
          <p:nvPr/>
        </p:nvSpPr>
        <p:spPr>
          <a:xfrm>
            <a:off x="10360860" y="1329141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38" name="右大括号 137">
            <a:extLst>
              <a:ext uri="{FF2B5EF4-FFF2-40B4-BE49-F238E27FC236}">
                <a16:creationId xmlns:a16="http://schemas.microsoft.com/office/drawing/2014/main" id="{3458AA7F-E6CE-A8AC-EA1F-C753C34577B4}"/>
              </a:ext>
            </a:extLst>
          </p:cNvPr>
          <p:cNvSpPr/>
          <p:nvPr/>
        </p:nvSpPr>
        <p:spPr>
          <a:xfrm>
            <a:off x="10115299" y="1196752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39" name="矩形 138">
            <a:extLst>
              <a:ext uri="{FF2B5EF4-FFF2-40B4-BE49-F238E27FC236}">
                <a16:creationId xmlns:a16="http://schemas.microsoft.com/office/drawing/2014/main" id="{F230DC4C-07F9-E6A1-7DFE-EEC60C62A65E}"/>
              </a:ext>
            </a:extLst>
          </p:cNvPr>
          <p:cNvSpPr/>
          <p:nvPr/>
        </p:nvSpPr>
        <p:spPr>
          <a:xfrm>
            <a:off x="9576000" y="1203721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40" name="矩形 139">
            <a:extLst>
              <a:ext uri="{FF2B5EF4-FFF2-40B4-BE49-F238E27FC236}">
                <a16:creationId xmlns:a16="http://schemas.microsoft.com/office/drawing/2014/main" id="{5448F8E5-9C30-0F0C-E092-B02713A1223D}"/>
              </a:ext>
            </a:extLst>
          </p:cNvPr>
          <p:cNvSpPr/>
          <p:nvPr/>
        </p:nvSpPr>
        <p:spPr>
          <a:xfrm>
            <a:off x="9576857" y="2477536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41" name="矩形 140">
            <a:extLst>
              <a:ext uri="{FF2B5EF4-FFF2-40B4-BE49-F238E27FC236}">
                <a16:creationId xmlns:a16="http://schemas.microsoft.com/office/drawing/2014/main" id="{1D02061A-17D9-A291-CABF-525FAEABEBB2}"/>
              </a:ext>
            </a:extLst>
          </p:cNvPr>
          <p:cNvSpPr/>
          <p:nvPr/>
        </p:nvSpPr>
        <p:spPr>
          <a:xfrm>
            <a:off x="9576857" y="1843082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42" name="文本框 141">
            <a:extLst>
              <a:ext uri="{FF2B5EF4-FFF2-40B4-BE49-F238E27FC236}">
                <a16:creationId xmlns:a16="http://schemas.microsoft.com/office/drawing/2014/main" id="{F7A49D57-297E-183E-F868-BFA8F13CAD39}"/>
              </a:ext>
            </a:extLst>
          </p:cNvPr>
          <p:cNvSpPr txBox="1"/>
          <p:nvPr/>
        </p:nvSpPr>
        <p:spPr>
          <a:xfrm>
            <a:off x="10360860" y="1990935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43" name="右大括号 142">
            <a:extLst>
              <a:ext uri="{FF2B5EF4-FFF2-40B4-BE49-F238E27FC236}">
                <a16:creationId xmlns:a16="http://schemas.microsoft.com/office/drawing/2014/main" id="{9975BF06-B00C-6CF2-9C8B-0A4715FC02D4}"/>
              </a:ext>
            </a:extLst>
          </p:cNvPr>
          <p:cNvSpPr/>
          <p:nvPr/>
        </p:nvSpPr>
        <p:spPr>
          <a:xfrm>
            <a:off x="10125459" y="1859785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44" name="右大括号 143">
            <a:extLst>
              <a:ext uri="{FF2B5EF4-FFF2-40B4-BE49-F238E27FC236}">
                <a16:creationId xmlns:a16="http://schemas.microsoft.com/office/drawing/2014/main" id="{3A1CDB00-1C9F-DD31-847A-C64DDE2A0241}"/>
              </a:ext>
            </a:extLst>
          </p:cNvPr>
          <p:cNvSpPr/>
          <p:nvPr/>
        </p:nvSpPr>
        <p:spPr>
          <a:xfrm>
            <a:off x="10133855" y="2493706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45" name="文本框 144">
            <a:extLst>
              <a:ext uri="{FF2B5EF4-FFF2-40B4-BE49-F238E27FC236}">
                <a16:creationId xmlns:a16="http://schemas.microsoft.com/office/drawing/2014/main" id="{D828E899-48F7-8AD6-417D-32DC06E7800F}"/>
              </a:ext>
            </a:extLst>
          </p:cNvPr>
          <p:cNvSpPr txBox="1"/>
          <p:nvPr/>
        </p:nvSpPr>
        <p:spPr>
          <a:xfrm>
            <a:off x="10369256" y="2933262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40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46" name="左大括号 145">
            <a:extLst>
              <a:ext uri="{FF2B5EF4-FFF2-40B4-BE49-F238E27FC236}">
                <a16:creationId xmlns:a16="http://schemas.microsoft.com/office/drawing/2014/main" id="{2C581B2F-6B9F-5A2A-EB1D-335548F0F965}"/>
              </a:ext>
            </a:extLst>
          </p:cNvPr>
          <p:cNvSpPr/>
          <p:nvPr/>
        </p:nvSpPr>
        <p:spPr>
          <a:xfrm>
            <a:off x="5321567" y="3850409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47" name="文本框 146">
            <a:extLst>
              <a:ext uri="{FF2B5EF4-FFF2-40B4-BE49-F238E27FC236}">
                <a16:creationId xmlns:a16="http://schemas.microsoft.com/office/drawing/2014/main" id="{3D0751E8-CFE8-D12C-2963-AAB57EBA0657}"/>
              </a:ext>
            </a:extLst>
          </p:cNvPr>
          <p:cNvSpPr txBox="1"/>
          <p:nvPr/>
        </p:nvSpPr>
        <p:spPr>
          <a:xfrm>
            <a:off x="4253899" y="4384909"/>
            <a:ext cx="1217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without preamble puncturing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48" name="文本框 147">
            <a:extLst>
              <a:ext uri="{FF2B5EF4-FFF2-40B4-BE49-F238E27FC236}">
                <a16:creationId xmlns:a16="http://schemas.microsoft.com/office/drawing/2014/main" id="{9B87FE55-6D50-C384-3583-4D74AA4749EC}"/>
              </a:ext>
            </a:extLst>
          </p:cNvPr>
          <p:cNvSpPr txBox="1"/>
          <p:nvPr/>
        </p:nvSpPr>
        <p:spPr>
          <a:xfrm>
            <a:off x="6408577" y="3982798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49" name="右大括号 148">
            <a:extLst>
              <a:ext uri="{FF2B5EF4-FFF2-40B4-BE49-F238E27FC236}">
                <a16:creationId xmlns:a16="http://schemas.microsoft.com/office/drawing/2014/main" id="{E9134B4B-2C93-0932-CEE0-A8C1399B3CED}"/>
              </a:ext>
            </a:extLst>
          </p:cNvPr>
          <p:cNvSpPr/>
          <p:nvPr/>
        </p:nvSpPr>
        <p:spPr>
          <a:xfrm>
            <a:off x="6163016" y="3850409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0" name="矩形 149">
            <a:extLst>
              <a:ext uri="{FF2B5EF4-FFF2-40B4-BE49-F238E27FC236}">
                <a16:creationId xmlns:a16="http://schemas.microsoft.com/office/drawing/2014/main" id="{0341B1DC-F47D-80F9-04FF-9A8B5EF4A8DD}"/>
              </a:ext>
            </a:extLst>
          </p:cNvPr>
          <p:cNvSpPr/>
          <p:nvPr/>
        </p:nvSpPr>
        <p:spPr>
          <a:xfrm>
            <a:off x="5625870" y="3857378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1" name="矩形 150">
            <a:extLst>
              <a:ext uri="{FF2B5EF4-FFF2-40B4-BE49-F238E27FC236}">
                <a16:creationId xmlns:a16="http://schemas.microsoft.com/office/drawing/2014/main" id="{C58C646B-B240-09A3-EFAF-7A0E73EB3740}"/>
              </a:ext>
            </a:extLst>
          </p:cNvPr>
          <p:cNvSpPr/>
          <p:nvPr/>
        </p:nvSpPr>
        <p:spPr>
          <a:xfrm>
            <a:off x="5624574" y="5131193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2" name="矩形 151">
            <a:extLst>
              <a:ext uri="{FF2B5EF4-FFF2-40B4-BE49-F238E27FC236}">
                <a16:creationId xmlns:a16="http://schemas.microsoft.com/office/drawing/2014/main" id="{2EA4C269-385C-87D8-3C7E-8F9B5BAB088C}"/>
              </a:ext>
            </a:extLst>
          </p:cNvPr>
          <p:cNvSpPr/>
          <p:nvPr/>
        </p:nvSpPr>
        <p:spPr>
          <a:xfrm>
            <a:off x="5624574" y="4496739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3" name="文本框 152">
            <a:extLst>
              <a:ext uri="{FF2B5EF4-FFF2-40B4-BE49-F238E27FC236}">
                <a16:creationId xmlns:a16="http://schemas.microsoft.com/office/drawing/2014/main" id="{43EE7BFE-BC65-827D-FF9E-0812623D8DE4}"/>
              </a:ext>
            </a:extLst>
          </p:cNvPr>
          <p:cNvSpPr txBox="1"/>
          <p:nvPr/>
        </p:nvSpPr>
        <p:spPr>
          <a:xfrm>
            <a:off x="6408577" y="4644592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54" name="右大括号 153">
            <a:extLst>
              <a:ext uri="{FF2B5EF4-FFF2-40B4-BE49-F238E27FC236}">
                <a16:creationId xmlns:a16="http://schemas.microsoft.com/office/drawing/2014/main" id="{F11FEFC6-C14B-0DDC-5E03-EE261AA20702}"/>
              </a:ext>
            </a:extLst>
          </p:cNvPr>
          <p:cNvSpPr/>
          <p:nvPr/>
        </p:nvSpPr>
        <p:spPr>
          <a:xfrm>
            <a:off x="6173176" y="4513442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5" name="右大括号 154">
            <a:extLst>
              <a:ext uri="{FF2B5EF4-FFF2-40B4-BE49-F238E27FC236}">
                <a16:creationId xmlns:a16="http://schemas.microsoft.com/office/drawing/2014/main" id="{741D8E1A-9BFF-FAC1-4209-6D50C522741E}"/>
              </a:ext>
            </a:extLst>
          </p:cNvPr>
          <p:cNvSpPr/>
          <p:nvPr/>
        </p:nvSpPr>
        <p:spPr>
          <a:xfrm>
            <a:off x="6181572" y="5147363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6" name="文本框 155">
            <a:extLst>
              <a:ext uri="{FF2B5EF4-FFF2-40B4-BE49-F238E27FC236}">
                <a16:creationId xmlns:a16="http://schemas.microsoft.com/office/drawing/2014/main" id="{BE9D88E1-D74E-0D61-BB11-FB167D838A5B}"/>
              </a:ext>
            </a:extLst>
          </p:cNvPr>
          <p:cNvSpPr txBox="1"/>
          <p:nvPr/>
        </p:nvSpPr>
        <p:spPr>
          <a:xfrm>
            <a:off x="6416973" y="5586919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40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57" name="左大括号 156">
            <a:extLst>
              <a:ext uri="{FF2B5EF4-FFF2-40B4-BE49-F238E27FC236}">
                <a16:creationId xmlns:a16="http://schemas.microsoft.com/office/drawing/2014/main" id="{6DEFF91E-960F-6E83-069B-95A23B53C7B8}"/>
              </a:ext>
            </a:extLst>
          </p:cNvPr>
          <p:cNvSpPr/>
          <p:nvPr/>
        </p:nvSpPr>
        <p:spPr>
          <a:xfrm>
            <a:off x="9275146" y="3891767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58" name="文本框 157">
            <a:extLst>
              <a:ext uri="{FF2B5EF4-FFF2-40B4-BE49-F238E27FC236}">
                <a16:creationId xmlns:a16="http://schemas.microsoft.com/office/drawing/2014/main" id="{53243293-CAA1-BD06-BE47-C4B4FB25DE7F}"/>
              </a:ext>
            </a:extLst>
          </p:cNvPr>
          <p:cNvSpPr txBox="1"/>
          <p:nvPr/>
        </p:nvSpPr>
        <p:spPr>
          <a:xfrm>
            <a:off x="8112224" y="4426267"/>
            <a:ext cx="1217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without preamble puncturing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59" name="文本框 158">
            <a:extLst>
              <a:ext uri="{FF2B5EF4-FFF2-40B4-BE49-F238E27FC236}">
                <a16:creationId xmlns:a16="http://schemas.microsoft.com/office/drawing/2014/main" id="{8829D461-1D43-6DE7-7829-B63D3151814F}"/>
              </a:ext>
            </a:extLst>
          </p:cNvPr>
          <p:cNvSpPr txBox="1"/>
          <p:nvPr/>
        </p:nvSpPr>
        <p:spPr>
          <a:xfrm>
            <a:off x="10362156" y="4024156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60" name="右大括号 159">
            <a:extLst>
              <a:ext uri="{FF2B5EF4-FFF2-40B4-BE49-F238E27FC236}">
                <a16:creationId xmlns:a16="http://schemas.microsoft.com/office/drawing/2014/main" id="{BBC12B1E-4CBE-F6B6-7398-E678D54D91D8}"/>
              </a:ext>
            </a:extLst>
          </p:cNvPr>
          <p:cNvSpPr/>
          <p:nvPr/>
        </p:nvSpPr>
        <p:spPr>
          <a:xfrm>
            <a:off x="10116595" y="3891767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61" name="矩形 160">
            <a:extLst>
              <a:ext uri="{FF2B5EF4-FFF2-40B4-BE49-F238E27FC236}">
                <a16:creationId xmlns:a16="http://schemas.microsoft.com/office/drawing/2014/main" id="{265019DB-8458-EDB7-B481-199BE472405D}"/>
              </a:ext>
            </a:extLst>
          </p:cNvPr>
          <p:cNvSpPr/>
          <p:nvPr/>
        </p:nvSpPr>
        <p:spPr>
          <a:xfrm>
            <a:off x="9579600" y="3898736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62" name="矩形 161">
            <a:extLst>
              <a:ext uri="{FF2B5EF4-FFF2-40B4-BE49-F238E27FC236}">
                <a16:creationId xmlns:a16="http://schemas.microsoft.com/office/drawing/2014/main" id="{F564B4F4-AB3C-F529-6914-5D34A85EB04E}"/>
              </a:ext>
            </a:extLst>
          </p:cNvPr>
          <p:cNvSpPr/>
          <p:nvPr/>
        </p:nvSpPr>
        <p:spPr>
          <a:xfrm>
            <a:off x="9578153" y="5172551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63" name="矩形 162">
            <a:extLst>
              <a:ext uri="{FF2B5EF4-FFF2-40B4-BE49-F238E27FC236}">
                <a16:creationId xmlns:a16="http://schemas.microsoft.com/office/drawing/2014/main" id="{EA9A19CC-15BD-2E0D-6440-A576E10F1009}"/>
              </a:ext>
            </a:extLst>
          </p:cNvPr>
          <p:cNvSpPr/>
          <p:nvPr/>
        </p:nvSpPr>
        <p:spPr>
          <a:xfrm>
            <a:off x="9578153" y="4538097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64" name="文本框 163">
            <a:extLst>
              <a:ext uri="{FF2B5EF4-FFF2-40B4-BE49-F238E27FC236}">
                <a16:creationId xmlns:a16="http://schemas.microsoft.com/office/drawing/2014/main" id="{B4692843-D9F5-D46F-41A1-DB01F94A5FB9}"/>
              </a:ext>
            </a:extLst>
          </p:cNvPr>
          <p:cNvSpPr txBox="1"/>
          <p:nvPr/>
        </p:nvSpPr>
        <p:spPr>
          <a:xfrm>
            <a:off x="10362156" y="4685950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65" name="右大括号 164">
            <a:extLst>
              <a:ext uri="{FF2B5EF4-FFF2-40B4-BE49-F238E27FC236}">
                <a16:creationId xmlns:a16="http://schemas.microsoft.com/office/drawing/2014/main" id="{1FD447E8-91B8-4424-D468-B594745FE12E}"/>
              </a:ext>
            </a:extLst>
          </p:cNvPr>
          <p:cNvSpPr/>
          <p:nvPr/>
        </p:nvSpPr>
        <p:spPr>
          <a:xfrm>
            <a:off x="10126755" y="4554800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66" name="右大括号 165">
            <a:extLst>
              <a:ext uri="{FF2B5EF4-FFF2-40B4-BE49-F238E27FC236}">
                <a16:creationId xmlns:a16="http://schemas.microsoft.com/office/drawing/2014/main" id="{FC3ABEB5-DE20-E3C2-6D2D-FB4EB89F953B}"/>
              </a:ext>
            </a:extLst>
          </p:cNvPr>
          <p:cNvSpPr/>
          <p:nvPr/>
        </p:nvSpPr>
        <p:spPr>
          <a:xfrm>
            <a:off x="10135151" y="5188721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67" name="文本框 166">
            <a:extLst>
              <a:ext uri="{FF2B5EF4-FFF2-40B4-BE49-F238E27FC236}">
                <a16:creationId xmlns:a16="http://schemas.microsoft.com/office/drawing/2014/main" id="{8F933A06-EAB7-909C-610D-5CCC93E77253}"/>
              </a:ext>
            </a:extLst>
          </p:cNvPr>
          <p:cNvSpPr txBox="1"/>
          <p:nvPr/>
        </p:nvSpPr>
        <p:spPr>
          <a:xfrm>
            <a:off x="10370552" y="5628277"/>
            <a:ext cx="1640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600" b="0" i="0" dirty="0">
                <a:solidFill>
                  <a:srgbClr val="000000"/>
                </a:solidFill>
                <a:effectLst/>
                <a:latin typeface="TimesNewRoman"/>
              </a:rPr>
              <a:t>40 MHz DBW</a:t>
            </a:r>
            <a:r>
              <a:rPr lang="fr-FR" altLang="zh-CN" sz="1600" dirty="0"/>
              <a:t> </a:t>
            </a:r>
            <a:endParaRPr lang="zh-CN" altLang="en-US" sz="1600" dirty="0"/>
          </a:p>
        </p:txBody>
      </p:sp>
      <p:sp>
        <p:nvSpPr>
          <p:cNvPr id="168" name="文本框 167">
            <a:extLst>
              <a:ext uri="{FF2B5EF4-FFF2-40B4-BE49-F238E27FC236}">
                <a16:creationId xmlns:a16="http://schemas.microsoft.com/office/drawing/2014/main" id="{E60DD63C-FCF1-46CD-0297-BF3368980054}"/>
              </a:ext>
            </a:extLst>
          </p:cNvPr>
          <p:cNvSpPr txBox="1"/>
          <p:nvPr/>
        </p:nvSpPr>
        <p:spPr>
          <a:xfrm>
            <a:off x="7805957" y="595347"/>
            <a:ext cx="4473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200" b="0" i="0" dirty="0">
                <a:solidFill>
                  <a:srgbClr val="000000"/>
                </a:solidFill>
                <a:effectLst/>
                <a:latin typeface="TimesNewRoman"/>
              </a:rPr>
              <a:t>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zh-CN" sz="1200" b="0" i="0" dirty="0">
                <a:solidFill>
                  <a:srgbClr val="000000"/>
                </a:solidFill>
                <a:effectLst/>
                <a:latin typeface="TimesNewRoman"/>
              </a:rPr>
              <a:t>Only 20 MHz DBW + 20 MHz DBW + 40 MHz DBW is shown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zh-CN" sz="1200" dirty="0">
                <a:solidFill>
                  <a:srgbClr val="000000"/>
                </a:solidFill>
                <a:latin typeface="TimesNewRoman"/>
              </a:rPr>
              <a:t>Similar for 40 MHz DBW + 20 MHz DBW + 20 MHz DBW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44795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393" y="458498"/>
            <a:ext cx="11603214" cy="757766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Proposed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7" name="左大括号 6">
            <a:extLst>
              <a:ext uri="{FF2B5EF4-FFF2-40B4-BE49-F238E27FC236}">
                <a16:creationId xmlns:a16="http://schemas.microsoft.com/office/drawing/2014/main" id="{7A9A5651-61C2-60F6-D03B-D0F257F769BD}"/>
              </a:ext>
            </a:extLst>
          </p:cNvPr>
          <p:cNvSpPr/>
          <p:nvPr/>
        </p:nvSpPr>
        <p:spPr>
          <a:xfrm>
            <a:off x="1034584" y="1146531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E531431-63D5-D590-7F60-2468703557A0}"/>
              </a:ext>
            </a:extLst>
          </p:cNvPr>
          <p:cNvSpPr txBox="1"/>
          <p:nvPr/>
        </p:nvSpPr>
        <p:spPr>
          <a:xfrm>
            <a:off x="4232" y="1793883"/>
            <a:ext cx="12024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4EC9741-F526-BE2A-7235-489BF6D16D06}"/>
              </a:ext>
            </a:extLst>
          </p:cNvPr>
          <p:cNvSpPr txBox="1"/>
          <p:nvPr/>
        </p:nvSpPr>
        <p:spPr>
          <a:xfrm>
            <a:off x="2122219" y="1233697"/>
            <a:ext cx="12487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10" name="右大括号 9">
            <a:extLst>
              <a:ext uri="{FF2B5EF4-FFF2-40B4-BE49-F238E27FC236}">
                <a16:creationId xmlns:a16="http://schemas.microsoft.com/office/drawing/2014/main" id="{691A0B91-5440-3212-C9F9-8CB23AFE8C21}"/>
              </a:ext>
            </a:extLst>
          </p:cNvPr>
          <p:cNvSpPr/>
          <p:nvPr/>
        </p:nvSpPr>
        <p:spPr>
          <a:xfrm>
            <a:off x="1876033" y="1146531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AC9F7AEB-032C-E896-BCCB-A2B75D90FE8A}"/>
              </a:ext>
            </a:extLst>
          </p:cNvPr>
          <p:cNvSpPr/>
          <p:nvPr/>
        </p:nvSpPr>
        <p:spPr>
          <a:xfrm>
            <a:off x="1338887" y="1153500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F206C19B-04CC-5EFE-96E7-21885300ABD0}"/>
              </a:ext>
            </a:extLst>
          </p:cNvPr>
          <p:cNvSpPr/>
          <p:nvPr/>
        </p:nvSpPr>
        <p:spPr>
          <a:xfrm>
            <a:off x="1337591" y="2427315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8048F9B-3ADF-E41B-F8D7-B7C8E66D165B}"/>
              </a:ext>
            </a:extLst>
          </p:cNvPr>
          <p:cNvSpPr/>
          <p:nvPr/>
        </p:nvSpPr>
        <p:spPr>
          <a:xfrm>
            <a:off x="1337591" y="1792861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6C294F0F-B891-7B54-CDC4-69E9DEC980F4}"/>
              </a:ext>
            </a:extLst>
          </p:cNvPr>
          <p:cNvSpPr txBox="1"/>
          <p:nvPr/>
        </p:nvSpPr>
        <p:spPr>
          <a:xfrm>
            <a:off x="2122219" y="1896474"/>
            <a:ext cx="10768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28" name="右大括号 27">
            <a:extLst>
              <a:ext uri="{FF2B5EF4-FFF2-40B4-BE49-F238E27FC236}">
                <a16:creationId xmlns:a16="http://schemas.microsoft.com/office/drawing/2014/main" id="{9C2ABA31-ADC5-4404-56F5-D94E1CCA21AE}"/>
              </a:ext>
            </a:extLst>
          </p:cNvPr>
          <p:cNvSpPr/>
          <p:nvPr/>
        </p:nvSpPr>
        <p:spPr>
          <a:xfrm>
            <a:off x="1886193" y="1809564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0" name="右大括号 29">
            <a:extLst>
              <a:ext uri="{FF2B5EF4-FFF2-40B4-BE49-F238E27FC236}">
                <a16:creationId xmlns:a16="http://schemas.microsoft.com/office/drawing/2014/main" id="{D41F5465-430A-59CA-3A0A-6B1084B9FF23}"/>
              </a:ext>
            </a:extLst>
          </p:cNvPr>
          <p:cNvSpPr/>
          <p:nvPr/>
        </p:nvSpPr>
        <p:spPr>
          <a:xfrm>
            <a:off x="1894589" y="2443485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41B93F7-556A-2C9C-417C-D762503131A5}"/>
              </a:ext>
            </a:extLst>
          </p:cNvPr>
          <p:cNvSpPr txBox="1"/>
          <p:nvPr/>
        </p:nvSpPr>
        <p:spPr>
          <a:xfrm>
            <a:off x="2129990" y="2837671"/>
            <a:ext cx="8290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40 MHz RRU</a:t>
            </a:r>
            <a:r>
              <a:rPr lang="fr-FR" altLang="zh-CN" sz="1400" dirty="0">
                <a:solidFill>
                  <a:srgbClr val="FF0000"/>
                </a:solidFill>
              </a:rPr>
              <a:t>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4" name="左大括号 33">
            <a:extLst>
              <a:ext uri="{FF2B5EF4-FFF2-40B4-BE49-F238E27FC236}">
                <a16:creationId xmlns:a16="http://schemas.microsoft.com/office/drawing/2014/main" id="{06B11677-79A7-2E22-2372-BF9D830C3BA0}"/>
              </a:ext>
            </a:extLst>
          </p:cNvPr>
          <p:cNvSpPr/>
          <p:nvPr/>
        </p:nvSpPr>
        <p:spPr>
          <a:xfrm>
            <a:off x="4223364" y="1146530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31839273-D38C-EF76-6A3E-9C0F2F28C02C}"/>
              </a:ext>
            </a:extLst>
          </p:cNvPr>
          <p:cNvSpPr txBox="1"/>
          <p:nvPr/>
        </p:nvSpPr>
        <p:spPr>
          <a:xfrm>
            <a:off x="3164268" y="1775044"/>
            <a:ext cx="121736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4BAD8471-FF6B-2083-2254-ACB3C0BAD910}"/>
              </a:ext>
            </a:extLst>
          </p:cNvPr>
          <p:cNvSpPr txBox="1"/>
          <p:nvPr/>
        </p:nvSpPr>
        <p:spPr>
          <a:xfrm>
            <a:off x="5299781" y="1283238"/>
            <a:ext cx="12025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37" name="右大括号 36">
            <a:extLst>
              <a:ext uri="{FF2B5EF4-FFF2-40B4-BE49-F238E27FC236}">
                <a16:creationId xmlns:a16="http://schemas.microsoft.com/office/drawing/2014/main" id="{EB318FA1-A5C1-777D-F386-0F68B8F12585}"/>
              </a:ext>
            </a:extLst>
          </p:cNvPr>
          <p:cNvSpPr/>
          <p:nvPr/>
        </p:nvSpPr>
        <p:spPr>
          <a:xfrm>
            <a:off x="5064813" y="1146530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3BA53D30-5640-1504-96B6-DF3E07DA1024}"/>
              </a:ext>
            </a:extLst>
          </p:cNvPr>
          <p:cNvSpPr/>
          <p:nvPr/>
        </p:nvSpPr>
        <p:spPr>
          <a:xfrm>
            <a:off x="4527667" y="1153499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2789FA2D-FC8E-CA6F-CE7D-5B2FAF8B37F5}"/>
              </a:ext>
            </a:extLst>
          </p:cNvPr>
          <p:cNvSpPr/>
          <p:nvPr/>
        </p:nvSpPr>
        <p:spPr>
          <a:xfrm>
            <a:off x="4526371" y="2427314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7A6AA6A-95EE-F150-5770-8CCE49436560}"/>
              </a:ext>
            </a:extLst>
          </p:cNvPr>
          <p:cNvSpPr/>
          <p:nvPr/>
        </p:nvSpPr>
        <p:spPr>
          <a:xfrm>
            <a:off x="4526371" y="1792860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891C1416-34CC-0288-9086-08EA281FDA82}"/>
              </a:ext>
            </a:extLst>
          </p:cNvPr>
          <p:cNvSpPr txBox="1"/>
          <p:nvPr/>
        </p:nvSpPr>
        <p:spPr>
          <a:xfrm>
            <a:off x="5326889" y="1809563"/>
            <a:ext cx="9573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42" name="右大括号 41">
            <a:extLst>
              <a:ext uri="{FF2B5EF4-FFF2-40B4-BE49-F238E27FC236}">
                <a16:creationId xmlns:a16="http://schemas.microsoft.com/office/drawing/2014/main" id="{283791AD-B632-DB5B-ED97-2F840FC74C6C}"/>
              </a:ext>
            </a:extLst>
          </p:cNvPr>
          <p:cNvSpPr/>
          <p:nvPr/>
        </p:nvSpPr>
        <p:spPr>
          <a:xfrm>
            <a:off x="5074973" y="1809563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43" name="右大括号 42">
            <a:extLst>
              <a:ext uri="{FF2B5EF4-FFF2-40B4-BE49-F238E27FC236}">
                <a16:creationId xmlns:a16="http://schemas.microsoft.com/office/drawing/2014/main" id="{F0A2B19F-FB4D-F256-8BF1-D5BB08E3A3A7}"/>
              </a:ext>
            </a:extLst>
          </p:cNvPr>
          <p:cNvSpPr/>
          <p:nvPr/>
        </p:nvSpPr>
        <p:spPr>
          <a:xfrm>
            <a:off x="5083369" y="2443484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3A641755-E472-82E2-AF60-F98631E3EF04}"/>
              </a:ext>
            </a:extLst>
          </p:cNvPr>
          <p:cNvSpPr txBox="1"/>
          <p:nvPr/>
        </p:nvSpPr>
        <p:spPr>
          <a:xfrm>
            <a:off x="5318822" y="2817476"/>
            <a:ext cx="7976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40 MHz RRU</a:t>
            </a:r>
            <a:r>
              <a:rPr lang="fr-FR" altLang="zh-CN" sz="1400" dirty="0">
                <a:solidFill>
                  <a:srgbClr val="FF0000"/>
                </a:solidFill>
              </a:rPr>
              <a:t>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45" name="左大括号 44">
            <a:extLst>
              <a:ext uri="{FF2B5EF4-FFF2-40B4-BE49-F238E27FC236}">
                <a16:creationId xmlns:a16="http://schemas.microsoft.com/office/drawing/2014/main" id="{13B157E9-4FF6-1DC0-31FD-9DEBC438618C}"/>
              </a:ext>
            </a:extLst>
          </p:cNvPr>
          <p:cNvSpPr/>
          <p:nvPr/>
        </p:nvSpPr>
        <p:spPr>
          <a:xfrm>
            <a:off x="7229058" y="1156623"/>
            <a:ext cx="285838" cy="25507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745B7601-5869-D1A0-6873-3249C0D848A5}"/>
              </a:ext>
            </a:extLst>
          </p:cNvPr>
          <p:cNvSpPr txBox="1"/>
          <p:nvPr/>
        </p:nvSpPr>
        <p:spPr>
          <a:xfrm>
            <a:off x="6229189" y="1965768"/>
            <a:ext cx="121736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EF9FBC54-97AF-B44D-2E36-53A8BD1AB70F}"/>
              </a:ext>
            </a:extLst>
          </p:cNvPr>
          <p:cNvSpPr txBox="1"/>
          <p:nvPr/>
        </p:nvSpPr>
        <p:spPr>
          <a:xfrm>
            <a:off x="8308705" y="2489752"/>
            <a:ext cx="9552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48" name="右大括号 47">
            <a:extLst>
              <a:ext uri="{FF2B5EF4-FFF2-40B4-BE49-F238E27FC236}">
                <a16:creationId xmlns:a16="http://schemas.microsoft.com/office/drawing/2014/main" id="{BEB3F207-12DF-173D-ACF8-160450074329}"/>
              </a:ext>
            </a:extLst>
          </p:cNvPr>
          <p:cNvSpPr/>
          <p:nvPr/>
        </p:nvSpPr>
        <p:spPr>
          <a:xfrm>
            <a:off x="8099887" y="2436248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E75C4176-FF0B-32DC-F17A-21D0DD2E48C4}"/>
              </a:ext>
            </a:extLst>
          </p:cNvPr>
          <p:cNvSpPr/>
          <p:nvPr/>
        </p:nvSpPr>
        <p:spPr>
          <a:xfrm>
            <a:off x="7562741" y="2443217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4F66828A-D549-18EB-41C0-85510951C19D}"/>
              </a:ext>
            </a:extLst>
          </p:cNvPr>
          <p:cNvSpPr/>
          <p:nvPr/>
        </p:nvSpPr>
        <p:spPr>
          <a:xfrm>
            <a:off x="7563600" y="1156623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386E931A-93FF-9E02-8EB7-907C553BAE6C}"/>
              </a:ext>
            </a:extLst>
          </p:cNvPr>
          <p:cNvSpPr/>
          <p:nvPr/>
        </p:nvSpPr>
        <p:spPr>
          <a:xfrm>
            <a:off x="7563600" y="3082578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52F16D75-B8B8-CE82-A31C-311C79D64316}"/>
              </a:ext>
            </a:extLst>
          </p:cNvPr>
          <p:cNvSpPr txBox="1"/>
          <p:nvPr/>
        </p:nvSpPr>
        <p:spPr>
          <a:xfrm>
            <a:off x="8345448" y="3193107"/>
            <a:ext cx="8578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20 MHz RR</a:t>
            </a:r>
            <a:r>
              <a:rPr lang="en-US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U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57" name="右大括号 56">
            <a:extLst>
              <a:ext uri="{FF2B5EF4-FFF2-40B4-BE49-F238E27FC236}">
                <a16:creationId xmlns:a16="http://schemas.microsoft.com/office/drawing/2014/main" id="{4730CBF7-A56E-DC5D-F075-950A4A61E086}"/>
              </a:ext>
            </a:extLst>
          </p:cNvPr>
          <p:cNvSpPr/>
          <p:nvPr/>
        </p:nvSpPr>
        <p:spPr>
          <a:xfrm>
            <a:off x="8110047" y="3099281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8" name="右大括号 57">
            <a:extLst>
              <a:ext uri="{FF2B5EF4-FFF2-40B4-BE49-F238E27FC236}">
                <a16:creationId xmlns:a16="http://schemas.microsoft.com/office/drawing/2014/main" id="{5E2A8678-DF0F-BB9F-2798-F35ECC22E93B}"/>
              </a:ext>
            </a:extLst>
          </p:cNvPr>
          <p:cNvSpPr/>
          <p:nvPr/>
        </p:nvSpPr>
        <p:spPr>
          <a:xfrm>
            <a:off x="8107725" y="1172793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4F82A30A-B15C-98E7-1CD2-D098B9199A20}"/>
              </a:ext>
            </a:extLst>
          </p:cNvPr>
          <p:cNvSpPr txBox="1"/>
          <p:nvPr/>
        </p:nvSpPr>
        <p:spPr>
          <a:xfrm>
            <a:off x="8315133" y="1575025"/>
            <a:ext cx="8679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40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60" name="左大括号 59">
            <a:extLst>
              <a:ext uri="{FF2B5EF4-FFF2-40B4-BE49-F238E27FC236}">
                <a16:creationId xmlns:a16="http://schemas.microsoft.com/office/drawing/2014/main" id="{6E826455-79EB-E5A9-81DF-C40E2D5B931F}"/>
              </a:ext>
            </a:extLst>
          </p:cNvPr>
          <p:cNvSpPr/>
          <p:nvPr/>
        </p:nvSpPr>
        <p:spPr>
          <a:xfrm>
            <a:off x="10131292" y="1156623"/>
            <a:ext cx="285838" cy="25507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EA4C4D14-40FD-B817-02EF-13F2B4D1D993}"/>
              </a:ext>
            </a:extLst>
          </p:cNvPr>
          <p:cNvSpPr txBox="1"/>
          <p:nvPr/>
        </p:nvSpPr>
        <p:spPr>
          <a:xfrm>
            <a:off x="9272625" y="1829484"/>
            <a:ext cx="104551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8C274C40-96B4-B442-5C3F-7F6B21484622}"/>
              </a:ext>
            </a:extLst>
          </p:cNvPr>
          <p:cNvSpPr txBox="1"/>
          <p:nvPr/>
        </p:nvSpPr>
        <p:spPr>
          <a:xfrm>
            <a:off x="11257013" y="2531313"/>
            <a:ext cx="8339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r>
              <a:rPr lang="fr-FR" altLang="zh-CN" sz="1400" dirty="0">
                <a:solidFill>
                  <a:srgbClr val="FF0000"/>
                </a:solidFill>
              </a:rPr>
              <a:t>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63" name="右大括号 62">
            <a:extLst>
              <a:ext uri="{FF2B5EF4-FFF2-40B4-BE49-F238E27FC236}">
                <a16:creationId xmlns:a16="http://schemas.microsoft.com/office/drawing/2014/main" id="{38CFAC96-0DA9-93F2-0DEC-02E6E3832AE2}"/>
              </a:ext>
            </a:extLst>
          </p:cNvPr>
          <p:cNvSpPr/>
          <p:nvPr/>
        </p:nvSpPr>
        <p:spPr>
          <a:xfrm>
            <a:off x="11002121" y="2436248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F93492CC-AA85-9BBD-9A47-E9A6B6797A7B}"/>
              </a:ext>
            </a:extLst>
          </p:cNvPr>
          <p:cNvSpPr/>
          <p:nvPr/>
        </p:nvSpPr>
        <p:spPr>
          <a:xfrm>
            <a:off x="10461600" y="2443217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169CB453-612C-648F-87BA-3A640B6521FC}"/>
              </a:ext>
            </a:extLst>
          </p:cNvPr>
          <p:cNvSpPr/>
          <p:nvPr/>
        </p:nvSpPr>
        <p:spPr>
          <a:xfrm>
            <a:off x="10462292" y="1156623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BE0A1BAE-4D2B-BD82-93D5-09D907C46074}"/>
              </a:ext>
            </a:extLst>
          </p:cNvPr>
          <p:cNvSpPr/>
          <p:nvPr/>
        </p:nvSpPr>
        <p:spPr>
          <a:xfrm>
            <a:off x="10461600" y="3082578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1CD263DF-6742-0684-9BBF-0DF01500ED64}"/>
              </a:ext>
            </a:extLst>
          </p:cNvPr>
          <p:cNvSpPr txBox="1"/>
          <p:nvPr/>
        </p:nvSpPr>
        <p:spPr>
          <a:xfrm>
            <a:off x="11257013" y="3137121"/>
            <a:ext cx="9482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68" name="右大括号 67">
            <a:extLst>
              <a:ext uri="{FF2B5EF4-FFF2-40B4-BE49-F238E27FC236}">
                <a16:creationId xmlns:a16="http://schemas.microsoft.com/office/drawing/2014/main" id="{29F6F92A-E967-A6D0-EB03-F27B59460EB9}"/>
              </a:ext>
            </a:extLst>
          </p:cNvPr>
          <p:cNvSpPr/>
          <p:nvPr/>
        </p:nvSpPr>
        <p:spPr>
          <a:xfrm>
            <a:off x="11012281" y="3099281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69" name="右大括号 68">
            <a:extLst>
              <a:ext uri="{FF2B5EF4-FFF2-40B4-BE49-F238E27FC236}">
                <a16:creationId xmlns:a16="http://schemas.microsoft.com/office/drawing/2014/main" id="{A298C9CC-11F2-452F-002F-DF9E5F20B5ED}"/>
              </a:ext>
            </a:extLst>
          </p:cNvPr>
          <p:cNvSpPr/>
          <p:nvPr/>
        </p:nvSpPr>
        <p:spPr>
          <a:xfrm>
            <a:off x="11019290" y="1172793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7AB0ABC3-160D-49A3-54A8-E7A4140A1446}"/>
              </a:ext>
            </a:extLst>
          </p:cNvPr>
          <p:cNvSpPr txBox="1"/>
          <p:nvPr/>
        </p:nvSpPr>
        <p:spPr>
          <a:xfrm>
            <a:off x="11245360" y="1575025"/>
            <a:ext cx="8269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40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71" name="左大括号 70">
            <a:extLst>
              <a:ext uri="{FF2B5EF4-FFF2-40B4-BE49-F238E27FC236}">
                <a16:creationId xmlns:a16="http://schemas.microsoft.com/office/drawing/2014/main" id="{6B1164F7-45F4-8022-3C5F-D72F466DA709}"/>
              </a:ext>
            </a:extLst>
          </p:cNvPr>
          <p:cNvSpPr/>
          <p:nvPr/>
        </p:nvSpPr>
        <p:spPr>
          <a:xfrm>
            <a:off x="1038741" y="3858773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57DCE548-CA0B-E64F-852F-29C27BAEACF0}"/>
              </a:ext>
            </a:extLst>
          </p:cNvPr>
          <p:cNvSpPr txBox="1"/>
          <p:nvPr/>
        </p:nvSpPr>
        <p:spPr>
          <a:xfrm>
            <a:off x="8389" y="4506125"/>
            <a:ext cx="12024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0849C759-677B-F26F-308D-E5AF9CE98850}"/>
              </a:ext>
            </a:extLst>
          </p:cNvPr>
          <p:cNvSpPr txBox="1"/>
          <p:nvPr/>
        </p:nvSpPr>
        <p:spPr>
          <a:xfrm>
            <a:off x="2126605" y="3920183"/>
            <a:ext cx="12487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74" name="右大括号 73">
            <a:extLst>
              <a:ext uri="{FF2B5EF4-FFF2-40B4-BE49-F238E27FC236}">
                <a16:creationId xmlns:a16="http://schemas.microsoft.com/office/drawing/2014/main" id="{C9E39FC6-0A0D-1718-9A22-003F84C2CE12}"/>
              </a:ext>
            </a:extLst>
          </p:cNvPr>
          <p:cNvSpPr/>
          <p:nvPr/>
        </p:nvSpPr>
        <p:spPr>
          <a:xfrm>
            <a:off x="1880190" y="3858773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E2C936CC-1FB7-0720-1DAF-673B4F8F6487}"/>
              </a:ext>
            </a:extLst>
          </p:cNvPr>
          <p:cNvSpPr/>
          <p:nvPr/>
        </p:nvSpPr>
        <p:spPr>
          <a:xfrm>
            <a:off x="1343044" y="3865742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B406A313-DA7A-1984-501E-07448FA8DFFD}"/>
              </a:ext>
            </a:extLst>
          </p:cNvPr>
          <p:cNvSpPr/>
          <p:nvPr/>
        </p:nvSpPr>
        <p:spPr>
          <a:xfrm>
            <a:off x="1341748" y="5139557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E5C80A7E-A600-4C5B-D2E1-3D490B9D1688}"/>
              </a:ext>
            </a:extLst>
          </p:cNvPr>
          <p:cNvSpPr/>
          <p:nvPr/>
        </p:nvSpPr>
        <p:spPr>
          <a:xfrm>
            <a:off x="1341748" y="4505103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D84D59A5-1F98-74BD-455F-F8085F2B4F45}"/>
              </a:ext>
            </a:extLst>
          </p:cNvPr>
          <p:cNvSpPr txBox="1"/>
          <p:nvPr/>
        </p:nvSpPr>
        <p:spPr>
          <a:xfrm>
            <a:off x="2108564" y="4606962"/>
            <a:ext cx="10768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r>
              <a:rPr lang="fr-FR" altLang="zh-CN" sz="1400" dirty="0">
                <a:solidFill>
                  <a:srgbClr val="FF0000"/>
                </a:solidFill>
              </a:rPr>
              <a:t>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79" name="右大括号 78">
            <a:extLst>
              <a:ext uri="{FF2B5EF4-FFF2-40B4-BE49-F238E27FC236}">
                <a16:creationId xmlns:a16="http://schemas.microsoft.com/office/drawing/2014/main" id="{A843833F-F532-A6DE-A20B-13E99DA7B015}"/>
              </a:ext>
            </a:extLst>
          </p:cNvPr>
          <p:cNvSpPr/>
          <p:nvPr/>
        </p:nvSpPr>
        <p:spPr>
          <a:xfrm>
            <a:off x="1890350" y="4521806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0" name="右大括号 79">
            <a:extLst>
              <a:ext uri="{FF2B5EF4-FFF2-40B4-BE49-F238E27FC236}">
                <a16:creationId xmlns:a16="http://schemas.microsoft.com/office/drawing/2014/main" id="{AECE5EC1-0672-B49D-3B74-BF3044A56D2B}"/>
              </a:ext>
            </a:extLst>
          </p:cNvPr>
          <p:cNvSpPr/>
          <p:nvPr/>
        </p:nvSpPr>
        <p:spPr>
          <a:xfrm>
            <a:off x="1898746" y="5155727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016ECA13-84CC-9700-44A0-BAD540F9E5B8}"/>
              </a:ext>
            </a:extLst>
          </p:cNvPr>
          <p:cNvSpPr txBox="1"/>
          <p:nvPr/>
        </p:nvSpPr>
        <p:spPr>
          <a:xfrm>
            <a:off x="2113989" y="5519775"/>
            <a:ext cx="8290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40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82" name="左大括号 81">
            <a:extLst>
              <a:ext uri="{FF2B5EF4-FFF2-40B4-BE49-F238E27FC236}">
                <a16:creationId xmlns:a16="http://schemas.microsoft.com/office/drawing/2014/main" id="{502FB3CB-E891-5DEA-E1D3-4D2D31D44854}"/>
              </a:ext>
            </a:extLst>
          </p:cNvPr>
          <p:cNvSpPr/>
          <p:nvPr/>
        </p:nvSpPr>
        <p:spPr>
          <a:xfrm>
            <a:off x="4227521" y="3858772"/>
            <a:ext cx="231201" cy="2561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133E8D60-F28E-D630-DEDB-F455751B4F34}"/>
              </a:ext>
            </a:extLst>
          </p:cNvPr>
          <p:cNvSpPr txBox="1"/>
          <p:nvPr/>
        </p:nvSpPr>
        <p:spPr>
          <a:xfrm>
            <a:off x="3168425" y="4487286"/>
            <a:ext cx="121736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70CEFD70-8000-844A-C95E-DA1581DF9C0C}"/>
              </a:ext>
            </a:extLst>
          </p:cNvPr>
          <p:cNvSpPr txBox="1"/>
          <p:nvPr/>
        </p:nvSpPr>
        <p:spPr>
          <a:xfrm>
            <a:off x="5313326" y="4018668"/>
            <a:ext cx="12025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20 MHz RRU</a:t>
            </a:r>
            <a:r>
              <a:rPr lang="fr-FR" altLang="zh-CN" sz="1400" dirty="0">
                <a:solidFill>
                  <a:srgbClr val="FF0000"/>
                </a:solidFill>
              </a:rPr>
              <a:t>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85" name="右大括号 84">
            <a:extLst>
              <a:ext uri="{FF2B5EF4-FFF2-40B4-BE49-F238E27FC236}">
                <a16:creationId xmlns:a16="http://schemas.microsoft.com/office/drawing/2014/main" id="{C2D06F0F-7B34-04CA-E8BA-A276CF4ED581}"/>
              </a:ext>
            </a:extLst>
          </p:cNvPr>
          <p:cNvSpPr/>
          <p:nvPr/>
        </p:nvSpPr>
        <p:spPr>
          <a:xfrm>
            <a:off x="5068970" y="3858772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EA116777-200C-0680-ED94-C6398F48A8C4}"/>
              </a:ext>
            </a:extLst>
          </p:cNvPr>
          <p:cNvSpPr/>
          <p:nvPr/>
        </p:nvSpPr>
        <p:spPr>
          <a:xfrm>
            <a:off x="4531824" y="3865741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71B9EAEC-674A-5FDF-5B57-2CD5DD5DED12}"/>
              </a:ext>
            </a:extLst>
          </p:cNvPr>
          <p:cNvSpPr/>
          <p:nvPr/>
        </p:nvSpPr>
        <p:spPr>
          <a:xfrm>
            <a:off x="4530528" y="5139556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60B3D441-DB79-D077-B055-B5B1B2DFCF5C}"/>
              </a:ext>
            </a:extLst>
          </p:cNvPr>
          <p:cNvSpPr/>
          <p:nvPr/>
        </p:nvSpPr>
        <p:spPr>
          <a:xfrm>
            <a:off x="4530528" y="4505102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/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D326A549-E217-080E-F4E7-C2FFE94F7212}"/>
              </a:ext>
            </a:extLst>
          </p:cNvPr>
          <p:cNvSpPr txBox="1"/>
          <p:nvPr/>
        </p:nvSpPr>
        <p:spPr>
          <a:xfrm>
            <a:off x="5331046" y="4531136"/>
            <a:ext cx="9573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90" name="右大括号 89">
            <a:extLst>
              <a:ext uri="{FF2B5EF4-FFF2-40B4-BE49-F238E27FC236}">
                <a16:creationId xmlns:a16="http://schemas.microsoft.com/office/drawing/2014/main" id="{D5C50D82-671A-726D-300D-879C1F234CC7}"/>
              </a:ext>
            </a:extLst>
          </p:cNvPr>
          <p:cNvSpPr/>
          <p:nvPr/>
        </p:nvSpPr>
        <p:spPr>
          <a:xfrm>
            <a:off x="5079130" y="4521805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1" name="右大括号 90">
            <a:extLst>
              <a:ext uri="{FF2B5EF4-FFF2-40B4-BE49-F238E27FC236}">
                <a16:creationId xmlns:a16="http://schemas.microsoft.com/office/drawing/2014/main" id="{DEEC9BE7-B0AC-DD9F-0530-A8FBED042C28}"/>
              </a:ext>
            </a:extLst>
          </p:cNvPr>
          <p:cNvSpPr/>
          <p:nvPr/>
        </p:nvSpPr>
        <p:spPr>
          <a:xfrm>
            <a:off x="5087526" y="5155726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72F70E08-69C0-3942-8EDC-99EFF3D64E90}"/>
              </a:ext>
            </a:extLst>
          </p:cNvPr>
          <p:cNvSpPr txBox="1"/>
          <p:nvPr/>
        </p:nvSpPr>
        <p:spPr>
          <a:xfrm>
            <a:off x="5322927" y="5517232"/>
            <a:ext cx="7976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40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93" name="左大括号 92">
            <a:extLst>
              <a:ext uri="{FF2B5EF4-FFF2-40B4-BE49-F238E27FC236}">
                <a16:creationId xmlns:a16="http://schemas.microsoft.com/office/drawing/2014/main" id="{44FB5D38-D4B0-B9C8-0495-B7202475C348}"/>
              </a:ext>
            </a:extLst>
          </p:cNvPr>
          <p:cNvSpPr/>
          <p:nvPr/>
        </p:nvSpPr>
        <p:spPr>
          <a:xfrm>
            <a:off x="7233215" y="3868865"/>
            <a:ext cx="285838" cy="25507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B106DE29-3219-218E-A3AC-28E40FB8E3D3}"/>
              </a:ext>
            </a:extLst>
          </p:cNvPr>
          <p:cNvSpPr txBox="1"/>
          <p:nvPr/>
        </p:nvSpPr>
        <p:spPr>
          <a:xfrm>
            <a:off x="6233346" y="4678010"/>
            <a:ext cx="121736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0F7DDCE6-0331-1824-B736-5F1F75BBE05C}"/>
              </a:ext>
            </a:extLst>
          </p:cNvPr>
          <p:cNvSpPr txBox="1"/>
          <p:nvPr/>
        </p:nvSpPr>
        <p:spPr>
          <a:xfrm>
            <a:off x="8312862" y="5201994"/>
            <a:ext cx="9552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96" name="右大括号 95">
            <a:extLst>
              <a:ext uri="{FF2B5EF4-FFF2-40B4-BE49-F238E27FC236}">
                <a16:creationId xmlns:a16="http://schemas.microsoft.com/office/drawing/2014/main" id="{0D8681ED-D97F-818E-36BD-DAE92E5179E2}"/>
              </a:ext>
            </a:extLst>
          </p:cNvPr>
          <p:cNvSpPr/>
          <p:nvPr/>
        </p:nvSpPr>
        <p:spPr>
          <a:xfrm>
            <a:off x="8104044" y="5148490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A13C653C-3BCE-594C-AD2B-70AB046E8C1C}"/>
              </a:ext>
            </a:extLst>
          </p:cNvPr>
          <p:cNvSpPr/>
          <p:nvPr/>
        </p:nvSpPr>
        <p:spPr>
          <a:xfrm>
            <a:off x="7566898" y="5155459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4A5650E0-6474-8C98-A239-BFA657C1328F}"/>
              </a:ext>
            </a:extLst>
          </p:cNvPr>
          <p:cNvSpPr/>
          <p:nvPr/>
        </p:nvSpPr>
        <p:spPr>
          <a:xfrm>
            <a:off x="7567200" y="3868865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91589EB5-2037-B6C6-61EB-04172E9A0181}"/>
              </a:ext>
            </a:extLst>
          </p:cNvPr>
          <p:cNvSpPr/>
          <p:nvPr/>
        </p:nvSpPr>
        <p:spPr>
          <a:xfrm>
            <a:off x="7565602" y="5794820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id="{77F47DFE-789C-DC01-2C58-453681545AB3}"/>
              </a:ext>
            </a:extLst>
          </p:cNvPr>
          <p:cNvSpPr txBox="1"/>
          <p:nvPr/>
        </p:nvSpPr>
        <p:spPr>
          <a:xfrm>
            <a:off x="8328248" y="5877272"/>
            <a:ext cx="8578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101" name="右大括号 100">
            <a:extLst>
              <a:ext uri="{FF2B5EF4-FFF2-40B4-BE49-F238E27FC236}">
                <a16:creationId xmlns:a16="http://schemas.microsoft.com/office/drawing/2014/main" id="{9C259E48-CEC0-87FA-42C0-40DA6CD5B464}"/>
              </a:ext>
            </a:extLst>
          </p:cNvPr>
          <p:cNvSpPr/>
          <p:nvPr/>
        </p:nvSpPr>
        <p:spPr>
          <a:xfrm>
            <a:off x="8114204" y="5811523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02" name="右大括号 101">
            <a:extLst>
              <a:ext uri="{FF2B5EF4-FFF2-40B4-BE49-F238E27FC236}">
                <a16:creationId xmlns:a16="http://schemas.microsoft.com/office/drawing/2014/main" id="{772120C3-F8A8-A012-6490-D9122C6650F7}"/>
              </a:ext>
            </a:extLst>
          </p:cNvPr>
          <p:cNvSpPr/>
          <p:nvPr/>
        </p:nvSpPr>
        <p:spPr>
          <a:xfrm>
            <a:off x="8111882" y="3885035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FC1F6901-66D2-F096-6B74-103C11060AAB}"/>
              </a:ext>
            </a:extLst>
          </p:cNvPr>
          <p:cNvSpPr txBox="1"/>
          <p:nvPr/>
        </p:nvSpPr>
        <p:spPr>
          <a:xfrm>
            <a:off x="8319290" y="4277936"/>
            <a:ext cx="8679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40 MHz RRU</a:t>
            </a:r>
            <a:r>
              <a:rPr lang="fr-FR" altLang="zh-CN" sz="1400" dirty="0">
                <a:solidFill>
                  <a:srgbClr val="FF0000"/>
                </a:solidFill>
              </a:rPr>
              <a:t>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04" name="左大括号 103">
            <a:extLst>
              <a:ext uri="{FF2B5EF4-FFF2-40B4-BE49-F238E27FC236}">
                <a16:creationId xmlns:a16="http://schemas.microsoft.com/office/drawing/2014/main" id="{08B9C7C0-DF83-00E2-E1A4-EFA2859BA9F9}"/>
              </a:ext>
            </a:extLst>
          </p:cNvPr>
          <p:cNvSpPr/>
          <p:nvPr/>
        </p:nvSpPr>
        <p:spPr>
          <a:xfrm>
            <a:off x="10135449" y="3868865"/>
            <a:ext cx="285838" cy="25507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05" name="文本框 104">
            <a:extLst>
              <a:ext uri="{FF2B5EF4-FFF2-40B4-BE49-F238E27FC236}">
                <a16:creationId xmlns:a16="http://schemas.microsoft.com/office/drawing/2014/main" id="{4F4D3AF9-D0DB-6F9D-56B9-F8EE548CB094}"/>
              </a:ext>
            </a:extLst>
          </p:cNvPr>
          <p:cNvSpPr txBox="1"/>
          <p:nvPr/>
        </p:nvSpPr>
        <p:spPr>
          <a:xfrm>
            <a:off x="9276782" y="4541726"/>
            <a:ext cx="104551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80 MHz TB PPDU</a:t>
            </a:r>
          </a:p>
          <a:p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with 20 MHz preamble puncturing</a:t>
            </a:r>
            <a:endParaRPr lang="zh-CN" altLang="en-US" sz="1400" dirty="0"/>
          </a:p>
        </p:txBody>
      </p:sp>
      <p:sp>
        <p:nvSpPr>
          <p:cNvPr id="106" name="文本框 105">
            <a:extLst>
              <a:ext uri="{FF2B5EF4-FFF2-40B4-BE49-F238E27FC236}">
                <a16:creationId xmlns:a16="http://schemas.microsoft.com/office/drawing/2014/main" id="{7C32E1BF-7646-A338-75E6-91E3204B89D1}"/>
              </a:ext>
            </a:extLst>
          </p:cNvPr>
          <p:cNvSpPr txBox="1"/>
          <p:nvPr/>
        </p:nvSpPr>
        <p:spPr>
          <a:xfrm>
            <a:off x="11281571" y="5176176"/>
            <a:ext cx="8339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20 MHz DBW</a:t>
            </a:r>
            <a:r>
              <a:rPr lang="fr-FR" altLang="zh-CN" sz="1400" dirty="0"/>
              <a:t> </a:t>
            </a:r>
            <a:endParaRPr lang="zh-CN" altLang="en-US" sz="1400" dirty="0"/>
          </a:p>
        </p:txBody>
      </p:sp>
      <p:sp>
        <p:nvSpPr>
          <p:cNvPr id="107" name="右大括号 106">
            <a:extLst>
              <a:ext uri="{FF2B5EF4-FFF2-40B4-BE49-F238E27FC236}">
                <a16:creationId xmlns:a16="http://schemas.microsoft.com/office/drawing/2014/main" id="{59BF38ED-38B1-9FC2-AC70-FE74D80AFE69}"/>
              </a:ext>
            </a:extLst>
          </p:cNvPr>
          <p:cNvSpPr/>
          <p:nvPr/>
        </p:nvSpPr>
        <p:spPr>
          <a:xfrm>
            <a:off x="11006278" y="5148490"/>
            <a:ext cx="235401" cy="651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AE04EBBA-CA26-FAD9-AA5A-5D973EF261AE}"/>
              </a:ext>
            </a:extLst>
          </p:cNvPr>
          <p:cNvSpPr/>
          <p:nvPr/>
        </p:nvSpPr>
        <p:spPr>
          <a:xfrm>
            <a:off x="10469132" y="5155459"/>
            <a:ext cx="485192" cy="6344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7C22F91A-A915-7DB2-5D17-4862E8E9DCFE}"/>
              </a:ext>
            </a:extLst>
          </p:cNvPr>
          <p:cNvSpPr/>
          <p:nvPr/>
        </p:nvSpPr>
        <p:spPr>
          <a:xfrm>
            <a:off x="10468800" y="3876407"/>
            <a:ext cx="485192" cy="1280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223D67B3-68BA-8DE7-D88D-35B9E7EB794F}"/>
              </a:ext>
            </a:extLst>
          </p:cNvPr>
          <p:cNvSpPr/>
          <p:nvPr/>
        </p:nvSpPr>
        <p:spPr>
          <a:xfrm>
            <a:off x="10467836" y="5794820"/>
            <a:ext cx="485192" cy="6344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4DDC6F98-3D2B-30AF-5E0C-906782A95D3E}"/>
              </a:ext>
            </a:extLst>
          </p:cNvPr>
          <p:cNvSpPr txBox="1"/>
          <p:nvPr/>
        </p:nvSpPr>
        <p:spPr>
          <a:xfrm>
            <a:off x="11261170" y="5849363"/>
            <a:ext cx="9482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1" dirty="0">
                <a:solidFill>
                  <a:srgbClr val="000000"/>
                </a:solidFill>
                <a:effectLst/>
                <a:latin typeface="TimesNewRoman"/>
              </a:rPr>
              <a:t>20 MHz punctured</a:t>
            </a:r>
            <a:r>
              <a:rPr lang="fr-FR" altLang="zh-CN" sz="1400" i="1" dirty="0"/>
              <a:t> </a:t>
            </a:r>
            <a:endParaRPr lang="zh-CN" altLang="en-US" sz="1400" i="1" dirty="0"/>
          </a:p>
        </p:txBody>
      </p:sp>
      <p:sp>
        <p:nvSpPr>
          <p:cNvPr id="112" name="右大括号 111">
            <a:extLst>
              <a:ext uri="{FF2B5EF4-FFF2-40B4-BE49-F238E27FC236}">
                <a16:creationId xmlns:a16="http://schemas.microsoft.com/office/drawing/2014/main" id="{9F857A8B-F697-9FE4-EDFC-98B29B58CF4F}"/>
              </a:ext>
            </a:extLst>
          </p:cNvPr>
          <p:cNvSpPr/>
          <p:nvPr/>
        </p:nvSpPr>
        <p:spPr>
          <a:xfrm>
            <a:off x="11016438" y="5811523"/>
            <a:ext cx="235401" cy="610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3" name="右大括号 112">
            <a:extLst>
              <a:ext uri="{FF2B5EF4-FFF2-40B4-BE49-F238E27FC236}">
                <a16:creationId xmlns:a16="http://schemas.microsoft.com/office/drawing/2014/main" id="{D16BB06F-40DC-A4BD-67AD-B6E49AE491ED}"/>
              </a:ext>
            </a:extLst>
          </p:cNvPr>
          <p:cNvSpPr/>
          <p:nvPr/>
        </p:nvSpPr>
        <p:spPr>
          <a:xfrm>
            <a:off x="11023447" y="3885035"/>
            <a:ext cx="235401" cy="1256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id="{DC0E2970-210B-CC98-6D27-65B497940117}"/>
              </a:ext>
            </a:extLst>
          </p:cNvPr>
          <p:cNvSpPr txBox="1"/>
          <p:nvPr/>
        </p:nvSpPr>
        <p:spPr>
          <a:xfrm>
            <a:off x="11249517" y="4287267"/>
            <a:ext cx="8269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FF0000"/>
                </a:solidFill>
                <a:effectLst/>
                <a:latin typeface="TimesNewRoman"/>
              </a:rPr>
              <a:t>40 MHz RRU</a:t>
            </a:r>
            <a:r>
              <a:rPr lang="fr-FR" altLang="zh-CN" sz="1400" dirty="0">
                <a:solidFill>
                  <a:srgbClr val="FF0000"/>
                </a:solidFill>
              </a:rPr>
              <a:t> 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79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393" y="564442"/>
            <a:ext cx="11603214" cy="757766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Proposed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60C6C7-E763-0B0C-CB12-EBFED0F000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110" y="1322208"/>
            <a:ext cx="11377264" cy="2106792"/>
          </a:xfrm>
          <a:ln/>
        </p:spPr>
        <p:txBody>
          <a:bodyPr/>
          <a:lstStyle/>
          <a:p>
            <a:pPr algn="l"/>
            <a:r>
              <a:rPr lang="en-US" altLang="zh-CN" sz="1800" b="0" dirty="0">
                <a:latin typeface="+mj-lt"/>
              </a:rPr>
              <a:t>The proposed design however introduces additional overhead in:</a:t>
            </a:r>
            <a:br>
              <a:rPr lang="en-US" altLang="zh-CN" sz="1800" b="0" dirty="0">
                <a:latin typeface="+mj-lt"/>
              </a:rPr>
            </a:br>
            <a:r>
              <a:rPr lang="en-US" altLang="zh-CN" sz="1800" b="0" dirty="0">
                <a:latin typeface="+mj-lt"/>
              </a:rPr>
              <a:t>(1) scheduling mechanisms</a:t>
            </a:r>
            <a:br>
              <a:rPr lang="en-US" altLang="zh-CN" sz="1800" b="0" dirty="0">
                <a:latin typeface="+mj-lt"/>
              </a:rPr>
            </a:br>
            <a:r>
              <a:rPr lang="en-US" altLang="zh-CN" sz="1800" b="0" dirty="0">
                <a:latin typeface="+mj-lt"/>
              </a:rPr>
              <a:t>(2) tone plan configuration</a:t>
            </a:r>
            <a:br>
              <a:rPr lang="en-US" altLang="zh-CN" sz="1800" b="0" dirty="0">
                <a:latin typeface="+mj-lt"/>
              </a:rPr>
            </a:br>
            <a:r>
              <a:rPr lang="en-US" altLang="zh-CN" sz="1800" b="0" dirty="0">
                <a:latin typeface="+mj-lt"/>
              </a:rPr>
              <a:t>(3) signaling operations</a:t>
            </a:r>
            <a:br>
              <a:rPr lang="en-US" altLang="zh-CN" sz="1800" b="0" dirty="0">
                <a:latin typeface="+mj-lt"/>
              </a:rPr>
            </a:br>
            <a:r>
              <a:rPr lang="en-US" altLang="zh-CN" sz="1800" b="0" dirty="0">
                <a:latin typeface="+mj-lt"/>
              </a:rPr>
              <a:t>(4) AP receiver complexity</a:t>
            </a:r>
          </a:p>
          <a:p>
            <a:pPr marL="0" indent="0" algn="l"/>
            <a:r>
              <a:rPr lang="en-US" altLang="zh-CN" sz="1800" b="0" dirty="0">
                <a:latin typeface="+mj-lt"/>
              </a:rPr>
              <a:t>To limit adverse effects, it is further suggested that enablement of supplemental RRU/DRU combinations SHALL be conditional upon meeting the following criteria: </a:t>
            </a: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8526F1FB-22E2-05FE-DBAB-BA5C0F2F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319752"/>
              </p:ext>
            </p:extLst>
          </p:nvPr>
        </p:nvGraphicFramePr>
        <p:xfrm>
          <a:off x="3249404" y="3433665"/>
          <a:ext cx="604867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304497811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482391613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3294714343"/>
                    </a:ext>
                  </a:extLst>
                </a:gridCol>
              </a:tblGrid>
              <a:tr h="233004">
                <a:tc>
                  <a:txBody>
                    <a:bodyPr/>
                    <a:lstStyle/>
                    <a:p>
                      <a:r>
                        <a:rPr lang="en-US" altLang="zh-CN" dirty="0"/>
                        <a:t>PPDU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Supported DRU Type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DBW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08706"/>
                  </a:ext>
                </a:extLst>
              </a:tr>
              <a:tr h="122050">
                <a:tc rowSpan="2">
                  <a:txBody>
                    <a:bodyPr/>
                    <a:lstStyle/>
                    <a:p>
                      <a:r>
                        <a:rPr lang="en-US" altLang="zh-CN" sz="1600" dirty="0"/>
                        <a:t>80 MHz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26-tone DRU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20 MHz, 40 MHz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43322"/>
                  </a:ext>
                </a:extLst>
              </a:tr>
              <a:tr h="122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52-tone DRU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20 MHz, 40 MHz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759162"/>
                  </a:ext>
                </a:extLst>
              </a:tr>
              <a:tr h="122050">
                <a:tc rowSpan="2">
                  <a:txBody>
                    <a:bodyPr/>
                    <a:lstStyle/>
                    <a:p>
                      <a:r>
                        <a:rPr lang="en-US" altLang="zh-CN" sz="1600" dirty="0"/>
                        <a:t>160 MHz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26-tone DRU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20 MHz, 40 MHz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02708"/>
                  </a:ext>
                </a:extLst>
              </a:tr>
              <a:tr h="122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52-tone DRU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20 MHz, 40 MHz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067387"/>
                  </a:ext>
                </a:extLst>
              </a:tr>
              <a:tr h="122050">
                <a:tc rowSpan="2">
                  <a:txBody>
                    <a:bodyPr/>
                    <a:lstStyle/>
                    <a:p>
                      <a:r>
                        <a:rPr lang="en-US" altLang="zh-CN" sz="1600" dirty="0"/>
                        <a:t>320 MHz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26-tone DRU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20 MHz, 40 MHz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538867"/>
                  </a:ext>
                </a:extLst>
              </a:tr>
              <a:tr h="122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52-tone DRU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20 MHz, 40 MHz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705776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9AEF6092-F2C3-6EC2-B444-24E02777E072}"/>
              </a:ext>
            </a:extLst>
          </p:cNvPr>
          <p:cNvSpPr txBox="1"/>
          <p:nvPr/>
        </p:nvSpPr>
        <p:spPr>
          <a:xfrm>
            <a:off x="3186322" y="5811105"/>
            <a:ext cx="60486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Note: only small-sized DRUs </a:t>
            </a:r>
            <a:r>
              <a:rPr lang="fr-FR" altLang="zh-CN" sz="1400" dirty="0">
                <a:solidFill>
                  <a:srgbClr val="000000"/>
                </a:solidFill>
                <a:latin typeface="TimesNewRoman"/>
              </a:rPr>
              <a:t>can enable </a:t>
            </a:r>
            <a:r>
              <a:rPr lang="en-US" altLang="zh-CN" sz="1400" dirty="0">
                <a:solidFill>
                  <a:srgbClr val="000000"/>
                </a:solidFill>
                <a:latin typeface="TimesNewRoman"/>
              </a:rPr>
              <a:t>supplemental RRU/DRU combinations within </a:t>
            </a:r>
            <a:r>
              <a:rPr lang="fr-FR" altLang="zh-CN" sz="1400" dirty="0">
                <a:solidFill>
                  <a:srgbClr val="000000"/>
                </a:solidFill>
                <a:latin typeface="TimesNewRoman"/>
              </a:rPr>
              <a:t>a certain 80 MHz frequency subblock</a:t>
            </a:r>
            <a:r>
              <a:rPr lang="en-US" altLang="zh-CN" sz="1400" dirty="0">
                <a:solidFill>
                  <a:srgbClr val="000000"/>
                </a:solidFill>
                <a:latin typeface="TimesNewRoman"/>
              </a:rPr>
              <a:t>.</a:t>
            </a:r>
            <a:r>
              <a:rPr lang="fr-FR" altLang="zh-CN" sz="1400" dirty="0">
                <a:solidFill>
                  <a:srgbClr val="000000"/>
                </a:solidFill>
                <a:latin typeface="TimesNewRoman"/>
              </a:rPr>
              <a:t> </a:t>
            </a:r>
            <a:endParaRPr lang="zh-CN" altLang="en-US" sz="1400" dirty="0">
              <a:solidFill>
                <a:srgbClr val="000000"/>
              </a:solidFill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322332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492" y="382587"/>
            <a:ext cx="10361084" cy="1065213"/>
          </a:xfrm>
        </p:spPr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17112" y="1124743"/>
            <a:ext cx="11339528" cy="796619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fr-FR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improve spectral efficiency and reduce transmission latency,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RRU/DRU combinations </a:t>
            </a:r>
            <a:r>
              <a:rPr lang="en-US" altLang="zh-CN" sz="1600" dirty="0">
                <a:solidFill>
                  <a:srgbClr val="000000"/>
                </a:solidFill>
                <a:latin typeface="TimesNewRoman"/>
              </a:rPr>
              <a:t>within </a:t>
            </a:r>
            <a:r>
              <a:rPr lang="fr-FR" altLang="zh-CN" sz="1600" dirty="0">
                <a:solidFill>
                  <a:srgbClr val="000000"/>
                </a:solidFill>
                <a:latin typeface="TimesNewRoman"/>
              </a:rPr>
              <a:t>a certain 80 MHz frequency subblock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proposed in this presentation</a:t>
            </a:r>
            <a:r>
              <a:rPr lang="en-GB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200"/>
              </a:spcBef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new feature for DRU could be considered at later stages, e.g., after Draft 1.0 version.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it-IT" altLang="zh-CN" dirty="0"/>
              <a:t>Ke Zhong</a:t>
            </a:r>
            <a:r>
              <a:rPr lang="it-IT" dirty="0"/>
              <a:t>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24000"/>
            <a:ext cx="2499764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3AD504E9-B99C-2926-B09D-E7DBE0EC0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208821"/>
              </p:ext>
            </p:extLst>
          </p:nvPr>
        </p:nvGraphicFramePr>
        <p:xfrm>
          <a:off x="929218" y="1997627"/>
          <a:ext cx="605293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461">
                  <a:extLst>
                    <a:ext uri="{9D8B030D-6E8A-4147-A177-3AD203B41FA5}">
                      <a16:colId xmlns:a16="http://schemas.microsoft.com/office/drawing/2014/main" val="324934136"/>
                    </a:ext>
                  </a:extLst>
                </a:gridCol>
                <a:gridCol w="3495469">
                  <a:extLst>
                    <a:ext uri="{9D8B030D-6E8A-4147-A177-3AD203B41FA5}">
                      <a16:colId xmlns:a16="http://schemas.microsoft.com/office/drawing/2014/main" val="539946296"/>
                    </a:ext>
                  </a:extLst>
                </a:gridCol>
              </a:tblGrid>
              <a:tr h="268091">
                <a:tc>
                  <a:txBody>
                    <a:bodyPr/>
                    <a:lstStyle/>
                    <a:p>
                      <a:endParaRPr lang="zh-CN" altLang="en-US" sz="1200" b="0" i="0" kern="1200" dirty="0">
                        <a:solidFill>
                          <a:srgbClr val="000000"/>
                        </a:solidFill>
                        <a:effectLst/>
                        <a:latin typeface="TimesNewRoman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rgbClr val="000000"/>
                          </a:solidFill>
                          <a:effectLst/>
                          <a:latin typeface="TimesNewRoman"/>
                          <a:ea typeface="+mn-ea"/>
                          <a:cs typeface="+mn-cs"/>
                        </a:rPr>
                        <a:t>Proposed supplemental RRU/DRU combinations </a:t>
                      </a:r>
                      <a:endParaRPr lang="zh-CN" altLang="en-US" sz="1200" b="0" i="0" kern="1200" dirty="0">
                        <a:solidFill>
                          <a:srgbClr val="000000"/>
                        </a:solidFill>
                        <a:effectLst/>
                        <a:latin typeface="TimesNewRoman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039137"/>
                  </a:ext>
                </a:extLst>
              </a:tr>
              <a:tr h="219347">
                <a:tc rowSpan="6">
                  <a:txBody>
                    <a:bodyPr/>
                    <a:lstStyle/>
                    <a:p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80 MHz TB PPDU</a:t>
                      </a:r>
                    </a:p>
                    <a:p>
                      <a:r>
                        <a:rPr lang="fr-FR" altLang="zh-CN" sz="1200" dirty="0">
                          <a:solidFill>
                            <a:srgbClr val="000000"/>
                          </a:solidFill>
                          <a:latin typeface="TimesNewRoman"/>
                        </a:rPr>
                        <a:t>without preamble puncturing</a:t>
                      </a:r>
                      <a:r>
                        <a:rPr lang="fr-FR" altLang="zh-CN" sz="1200" dirty="0"/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+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 </a:t>
                      </a:r>
                      <a:r>
                        <a:rPr lang="fr-FR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 40 MHz RRU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951377"/>
                  </a:ext>
                </a:extLst>
              </a:tr>
              <a:tr h="2193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 </a:t>
                      </a:r>
                      <a:r>
                        <a:rPr lang="fr-FR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+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40 MHz RRU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349027"/>
                  </a:ext>
                </a:extLst>
              </a:tr>
              <a:tr h="2193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</a:t>
                      </a:r>
                      <a:r>
                        <a:rPr lang="zh-CN" altLang="en-US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 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 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40 MHz DBW</a:t>
                      </a:r>
                      <a:r>
                        <a:rPr lang="fr-FR" altLang="zh-CN" sz="1200" dirty="0"/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570730"/>
                  </a:ext>
                </a:extLst>
              </a:tr>
              <a:tr h="2193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dirty="0"/>
                        <a:t>+</a:t>
                      </a:r>
                      <a:r>
                        <a:rPr lang="zh-CN" altLang="en-US" sz="1200" dirty="0"/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dirty="0"/>
                        <a:t>+</a:t>
                      </a:r>
                      <a:r>
                        <a:rPr lang="zh-CN" altLang="en-US" sz="1200" dirty="0"/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40 MHz RRU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512903"/>
                  </a:ext>
                </a:extLst>
              </a:tr>
              <a:tr h="2193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dirty="0"/>
                        <a:t>+</a:t>
                      </a:r>
                      <a:r>
                        <a:rPr lang="zh-CN" altLang="en-US" sz="1200" dirty="0"/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40 MHz DBW</a:t>
                      </a:r>
                      <a:r>
                        <a:rPr lang="fr-FR" altLang="zh-CN" sz="1200" dirty="0"/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232695"/>
                  </a:ext>
                </a:extLst>
              </a:tr>
              <a:tr h="2193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</a:t>
                      </a:r>
                      <a:r>
                        <a:rPr lang="zh-CN" altLang="en-US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40 MHz DBW</a:t>
                      </a:r>
                      <a:r>
                        <a:rPr lang="fr-FR" altLang="zh-CN" sz="1200" dirty="0"/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0415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BE960DE-EF1C-CEA9-B22B-04C3B4D56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202251"/>
              </p:ext>
            </p:extLst>
          </p:nvPr>
        </p:nvGraphicFramePr>
        <p:xfrm>
          <a:off x="929217" y="3941843"/>
          <a:ext cx="6052931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460">
                  <a:extLst>
                    <a:ext uri="{9D8B030D-6E8A-4147-A177-3AD203B41FA5}">
                      <a16:colId xmlns:a16="http://schemas.microsoft.com/office/drawing/2014/main" val="324934136"/>
                    </a:ext>
                  </a:extLst>
                </a:gridCol>
                <a:gridCol w="3495471">
                  <a:extLst>
                    <a:ext uri="{9D8B030D-6E8A-4147-A177-3AD203B41FA5}">
                      <a16:colId xmlns:a16="http://schemas.microsoft.com/office/drawing/2014/main" val="539946296"/>
                    </a:ext>
                  </a:extLst>
                </a:gridCol>
              </a:tblGrid>
              <a:tr h="190865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rgbClr val="000000"/>
                          </a:solidFill>
                          <a:effectLst/>
                          <a:latin typeface="TimesNewRoman"/>
                          <a:ea typeface="+mn-ea"/>
                          <a:cs typeface="+mn-cs"/>
                        </a:rPr>
                        <a:t>Proposed supplemental RRU/DRU combinations </a:t>
                      </a:r>
                      <a:endParaRPr lang="zh-CN" altLang="en-US" sz="1200" b="0" i="0" kern="1200" dirty="0">
                        <a:solidFill>
                          <a:srgbClr val="000000"/>
                        </a:solidFill>
                        <a:effectLst/>
                        <a:latin typeface="TimesNewRoman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039137"/>
                  </a:ext>
                </a:extLst>
              </a:tr>
              <a:tr h="156162">
                <a:tc rowSpan="8">
                  <a:txBody>
                    <a:bodyPr/>
                    <a:lstStyle/>
                    <a:p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80 MHz TB PPDU</a:t>
                      </a:r>
                    </a:p>
                    <a:p>
                      <a:r>
                        <a:rPr lang="en-US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with 20 MHz preamble puncturing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i="0" dirty="0"/>
                        <a:t>+</a:t>
                      </a:r>
                      <a:r>
                        <a:rPr lang="zh-CN" altLang="en-US" sz="1200" i="1" dirty="0"/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40 MHz RRU</a:t>
                      </a:r>
                      <a:r>
                        <a:rPr lang="fr-FR" altLang="zh-CN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951377"/>
                  </a:ext>
                </a:extLst>
              </a:tr>
              <a:tr h="1561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40 MHz RRU</a:t>
                      </a:r>
                      <a:r>
                        <a:rPr lang="fr-FR" altLang="zh-CN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349027"/>
                  </a:ext>
                </a:extLst>
              </a:tr>
              <a:tr h="1561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40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dirty="0"/>
                        <a:t>+</a:t>
                      </a:r>
                      <a:r>
                        <a:rPr lang="zh-CN" altLang="en-US" sz="1200" dirty="0"/>
                        <a:t> </a:t>
                      </a:r>
                      <a:r>
                        <a:rPr lang="fr-FR" altLang="zh-CN" sz="1200" b="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i="1" dirty="0"/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</a:t>
                      </a:r>
                      <a:r>
                        <a:rPr lang="en-US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U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570730"/>
                  </a:ext>
                </a:extLst>
              </a:tr>
              <a:tr h="1561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40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</a:t>
                      </a:r>
                      <a:r>
                        <a:rPr lang="fr-FR" altLang="zh-CN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altLang="zh-CN" sz="1200" b="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endParaRPr lang="zh-CN" altLang="en-US" sz="12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512903"/>
                  </a:ext>
                </a:extLst>
              </a:tr>
              <a:tr h="1561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r>
                        <a:rPr lang="en-US" altLang="zh-CN" sz="1200" i="0" dirty="0"/>
                        <a:t>+</a:t>
                      </a:r>
                      <a:r>
                        <a:rPr lang="zh-CN" altLang="en-US" sz="1200" i="1" dirty="0"/>
                        <a:t> </a:t>
                      </a: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</a:t>
                      </a:r>
                      <a:r>
                        <a:rPr lang="fr-FR" altLang="zh-CN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i="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i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40 MHz DBW</a:t>
                      </a:r>
                      <a:r>
                        <a:rPr lang="fr-FR" altLang="zh-CN" sz="1200" dirty="0"/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232695"/>
                  </a:ext>
                </a:extLst>
              </a:tr>
              <a:tr h="1561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20 MHz RRU</a:t>
                      </a:r>
                      <a:r>
                        <a:rPr lang="fr-FR" altLang="zh-CN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r>
                        <a:rPr lang="en-US" altLang="zh-CN" sz="1200" i="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40 MHz DBW</a:t>
                      </a:r>
                      <a:r>
                        <a:rPr lang="fr-FR" altLang="zh-CN" sz="1200" dirty="0"/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04155"/>
                  </a:ext>
                </a:extLst>
              </a:tr>
              <a:tr h="156162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40 MHz RRU</a:t>
                      </a:r>
                      <a:r>
                        <a:rPr lang="fr-FR" altLang="zh-CN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r>
                        <a:rPr lang="en-US" altLang="zh-CN" sz="1200" i="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54302"/>
                  </a:ext>
                </a:extLst>
              </a:tr>
              <a:tr h="156162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dirty="0">
                          <a:solidFill>
                            <a:srgbClr val="FF0000"/>
                          </a:solidFill>
                          <a:effectLst/>
                          <a:latin typeface="TimesNewRoman"/>
                        </a:rPr>
                        <a:t>40 MHz RRU</a:t>
                      </a:r>
                      <a:r>
                        <a:rPr lang="fr-FR" altLang="zh-CN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DBW</a:t>
                      </a:r>
                      <a:r>
                        <a:rPr lang="fr-FR" altLang="zh-CN" sz="1200" dirty="0"/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altLang="zh-CN" sz="1200" b="0" i="1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20 MHz punctured</a:t>
                      </a:r>
                      <a:r>
                        <a:rPr lang="fr-FR" altLang="zh-CN" sz="1200" i="1" dirty="0"/>
                        <a:t> </a:t>
                      </a:r>
                      <a:endParaRPr lang="zh-CN" altLang="en-US" sz="12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805458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F7BB3C93-D62B-DDC1-D1BF-C73DA3D2A38F}"/>
              </a:ext>
            </a:extLst>
          </p:cNvPr>
          <p:cNvSpPr txBox="1"/>
          <p:nvPr/>
        </p:nvSpPr>
        <p:spPr>
          <a:xfrm>
            <a:off x="7282699" y="2699690"/>
            <a:ext cx="448917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limit adverse effects, it is further suggested that enablement of supplemental RRU/DRU combinations SHALL be conditional upon meeting the following criteria: 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4A5D682-E52D-FDE1-85A5-F24B84887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773104"/>
              </p:ext>
            </p:extLst>
          </p:nvPr>
        </p:nvGraphicFramePr>
        <p:xfrm>
          <a:off x="7339957" y="3794432"/>
          <a:ext cx="457614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574">
                  <a:extLst>
                    <a:ext uri="{9D8B030D-6E8A-4147-A177-3AD203B41FA5}">
                      <a16:colId xmlns:a16="http://schemas.microsoft.com/office/drawing/2014/main" val="3044978115"/>
                    </a:ext>
                  </a:extLst>
                </a:gridCol>
                <a:gridCol w="1632779">
                  <a:extLst>
                    <a:ext uri="{9D8B030D-6E8A-4147-A177-3AD203B41FA5}">
                      <a16:colId xmlns:a16="http://schemas.microsoft.com/office/drawing/2014/main" val="3482391613"/>
                    </a:ext>
                  </a:extLst>
                </a:gridCol>
                <a:gridCol w="1407796">
                  <a:extLst>
                    <a:ext uri="{9D8B030D-6E8A-4147-A177-3AD203B41FA5}">
                      <a16:colId xmlns:a16="http://schemas.microsoft.com/office/drawing/2014/main" val="3294714343"/>
                    </a:ext>
                  </a:extLst>
                </a:gridCol>
              </a:tblGrid>
              <a:tr h="23300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PPDU</a:t>
                      </a:r>
                      <a:r>
                        <a:rPr lang="zh-CN" altLang="en-US" sz="1200" dirty="0"/>
                        <a:t> </a:t>
                      </a:r>
                      <a:r>
                        <a:rPr lang="en-US" altLang="zh-CN" sz="1200" dirty="0"/>
                        <a:t>Bandwidth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Supported DRU Type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08706"/>
                  </a:ext>
                </a:extLst>
              </a:tr>
              <a:tr h="12205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80 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26-tone DRU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20 MHz, 40 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43322"/>
                  </a:ext>
                </a:extLst>
              </a:tr>
              <a:tr h="122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52-tone DRU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20 MHz, 40 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759162"/>
                  </a:ext>
                </a:extLst>
              </a:tr>
              <a:tr h="12205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160 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26-tone DRU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20 MHz, 40 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02708"/>
                  </a:ext>
                </a:extLst>
              </a:tr>
              <a:tr h="122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52-tone DRU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20 MHz, 40 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067387"/>
                  </a:ext>
                </a:extLst>
              </a:tr>
              <a:tr h="12205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320 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26-tone DRU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20 MHz, 40 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538867"/>
                  </a:ext>
                </a:extLst>
              </a:tr>
              <a:tr h="1220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52-tone DRU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20 MHz, 40 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705776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1D57A222-B282-6B89-0204-713B8AB6DB8D}"/>
              </a:ext>
            </a:extLst>
          </p:cNvPr>
          <p:cNvSpPr txBox="1"/>
          <p:nvPr/>
        </p:nvSpPr>
        <p:spPr>
          <a:xfrm>
            <a:off x="7282699" y="5714672"/>
            <a:ext cx="477234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Note: only small-sized DRUs </a:t>
            </a:r>
            <a:r>
              <a:rPr lang="fr-FR" altLang="zh-CN" sz="1400" dirty="0">
                <a:solidFill>
                  <a:srgbClr val="000000"/>
                </a:solidFill>
                <a:latin typeface="TimesNewRoman"/>
              </a:rPr>
              <a:t>can enable </a:t>
            </a:r>
            <a:r>
              <a:rPr lang="en-US" altLang="zh-CN" sz="1400" dirty="0">
                <a:solidFill>
                  <a:srgbClr val="000000"/>
                </a:solidFill>
                <a:latin typeface="TimesNewRoman"/>
              </a:rPr>
              <a:t>supplemental RRU/DRU combinations within </a:t>
            </a:r>
            <a:r>
              <a:rPr lang="fr-FR" altLang="zh-CN" sz="1400" dirty="0">
                <a:solidFill>
                  <a:srgbClr val="000000"/>
                </a:solidFill>
                <a:latin typeface="TimesNewRoman"/>
              </a:rPr>
              <a:t>a certain 80 MHz frequency subblock</a:t>
            </a:r>
            <a:r>
              <a:rPr lang="en-US" altLang="zh-CN" sz="1400" dirty="0">
                <a:solidFill>
                  <a:srgbClr val="000000"/>
                </a:solidFill>
                <a:latin typeface="TimesNewRoman"/>
              </a:rPr>
              <a:t>.</a:t>
            </a:r>
            <a:r>
              <a:rPr lang="fr-FR" altLang="zh-CN" sz="1400" dirty="0">
                <a:solidFill>
                  <a:srgbClr val="000000"/>
                </a:solidFill>
                <a:latin typeface="TimesNewRoman"/>
              </a:rPr>
              <a:t> </a:t>
            </a:r>
            <a:endParaRPr lang="zh-CN" altLang="en-US" sz="1400" dirty="0">
              <a:solidFill>
                <a:srgbClr val="000000"/>
              </a:solidFill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35813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72528</TotalTime>
  <Words>1767</Words>
  <Application>Microsoft Office PowerPoint</Application>
  <PresentationFormat>宽屏</PresentationFormat>
  <Paragraphs>289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 Unicode MS</vt:lpstr>
      <vt:lpstr>TimesNewRoman</vt:lpstr>
      <vt:lpstr>Arial</vt:lpstr>
      <vt:lpstr>Times New Roman</vt:lpstr>
      <vt:lpstr>Office 主题</vt:lpstr>
      <vt:lpstr>Discussion on DRU Improvements</vt:lpstr>
      <vt:lpstr>Abstract</vt:lpstr>
      <vt:lpstr>Introduction</vt:lpstr>
      <vt:lpstr>Potential DRU Issues – Recap [3]</vt:lpstr>
      <vt:lpstr>Potential Problem Scenarios</vt:lpstr>
      <vt:lpstr>Proposed Solutions</vt:lpstr>
      <vt:lpstr>Proposed Solutions</vt:lpstr>
      <vt:lpstr>Proposed Solutions</vt:lpstr>
      <vt:lpstr>Conclusion</vt:lpstr>
      <vt:lpstr>PowerPoint 演示文稿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ke zhong</cp:lastModifiedBy>
  <cp:revision>1591</cp:revision>
  <cp:lastPrinted>1601-01-01T00:00:00Z</cp:lastPrinted>
  <dcterms:created xsi:type="dcterms:W3CDTF">2023-10-25T06:39:10Z</dcterms:created>
  <dcterms:modified xsi:type="dcterms:W3CDTF">2025-07-26T04:26:16Z</dcterms:modified>
  <cp:category>Hui Che, Ruijie Networks Co., Ltd</cp:category>
</cp:coreProperties>
</file>