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69" r:id="rId2"/>
    <p:sldId id="272" r:id="rId3"/>
    <p:sldId id="287" r:id="rId4"/>
    <p:sldId id="286" r:id="rId5"/>
    <p:sldId id="303" r:id="rId6"/>
    <p:sldId id="304" r:id="rId7"/>
    <p:sldId id="302" r:id="rId8"/>
    <p:sldId id="305" r:id="rId9"/>
    <p:sldId id="313" r:id="rId10"/>
    <p:sldId id="312" r:id="rId11"/>
    <p:sldId id="306" r:id="rId12"/>
    <p:sldId id="314" r:id="rId13"/>
    <p:sldId id="315" r:id="rId14"/>
    <p:sldId id="308" r:id="rId15"/>
    <p:sldId id="309" r:id="rId16"/>
    <p:sldId id="319" r:id="rId17"/>
    <p:sldId id="289" r:id="rId18"/>
    <p:sldId id="290" r:id="rId19"/>
    <p:sldId id="291" r:id="rId20"/>
    <p:sldId id="292" r:id="rId21"/>
    <p:sldId id="316" r:id="rId22"/>
    <p:sldId id="293" r:id="rId23"/>
    <p:sldId id="294" r:id="rId24"/>
    <p:sldId id="318" r:id="rId25"/>
    <p:sldId id="296" r:id="rId26"/>
    <p:sldId id="298" r:id="rId27"/>
    <p:sldId id="299" r:id="rId28"/>
    <p:sldId id="300" r:id="rId29"/>
    <p:sldId id="317" r:id="rId30"/>
    <p:sldId id="263" r:id="rId31"/>
    <p:sldId id="257" r:id="rId32"/>
    <p:sldId id="261" r:id="rId33"/>
    <p:sldId id="262" r:id="rId34"/>
    <p:sldId id="295" r:id="rId35"/>
    <p:sldId id="297" r:id="rId36"/>
    <p:sldId id="301" r:id="rId37"/>
    <p:sldId id="2147471819" r:id="rId38"/>
    <p:sldId id="2147471826" r:id="rId39"/>
    <p:sldId id="2147471827" r:id="rId40"/>
    <p:sldId id="2147471829" r:id="rId41"/>
    <p:sldId id="2147471832" r:id="rId42"/>
    <p:sldId id="2147471833" r:id="rId43"/>
    <p:sldId id="2147471834" r:id="rId44"/>
    <p:sldId id="2147471842" r:id="rId45"/>
    <p:sldId id="2147471835" r:id="rId46"/>
    <p:sldId id="2147471836" r:id="rId47"/>
    <p:sldId id="2147471843" r:id="rId48"/>
    <p:sldId id="2147471838" r:id="rId49"/>
    <p:sldId id="2147471840" r:id="rId50"/>
    <p:sldId id="2147471841" r:id="rId51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A3FB66-6391-C346-9B80-E4917462664E}">
          <p14:sldIdLst>
            <p14:sldId id="269"/>
            <p14:sldId id="272"/>
          </p14:sldIdLst>
        </p14:section>
        <p14:section name="Wi-Fi TX Stats Helper" id="{A03C7E37-9604-B54C-9F74-C5D6568DBAC0}">
          <p14:sldIdLst>
            <p14:sldId id="287"/>
            <p14:sldId id="286"/>
            <p14:sldId id="303"/>
            <p14:sldId id="304"/>
            <p14:sldId id="302"/>
            <p14:sldId id="305"/>
            <p14:sldId id="313"/>
            <p14:sldId id="312"/>
            <p14:sldId id="306"/>
            <p14:sldId id="314"/>
            <p14:sldId id="315"/>
            <p14:sldId id="308"/>
            <p14:sldId id="309"/>
            <p14:sldId id="319"/>
            <p14:sldId id="289"/>
            <p14:sldId id="290"/>
            <p14:sldId id="291"/>
          </p14:sldIdLst>
        </p14:section>
        <p14:section name="FTM module" id="{476A9792-D467-524A-B942-0558D52A7211}">
          <p14:sldIdLst>
            <p14:sldId id="292"/>
            <p14:sldId id="316"/>
            <p14:sldId id="293"/>
            <p14:sldId id="294"/>
            <p14:sldId id="318"/>
            <p14:sldId id="296"/>
            <p14:sldId id="298"/>
            <p14:sldId id="299"/>
            <p14:sldId id="300"/>
            <p14:sldId id="317"/>
            <p14:sldId id="263"/>
            <p14:sldId id="257"/>
            <p14:sldId id="261"/>
            <p14:sldId id="262"/>
            <p14:sldId id="295"/>
            <p14:sldId id="297"/>
          </p14:sldIdLst>
        </p14:section>
        <p14:section name="Web-NS3" id="{C18B8E2E-840E-2142-9BF9-FB03AEBB883D}">
          <p14:sldIdLst>
            <p14:sldId id="301"/>
            <p14:sldId id="2147471819"/>
            <p14:sldId id="2147471826"/>
            <p14:sldId id="2147471827"/>
            <p14:sldId id="2147471829"/>
            <p14:sldId id="2147471832"/>
            <p14:sldId id="2147471833"/>
            <p14:sldId id="2147471834"/>
            <p14:sldId id="2147471842"/>
            <p14:sldId id="2147471835"/>
            <p14:sldId id="2147471836"/>
            <p14:sldId id="2147471843"/>
            <p14:sldId id="2147471838"/>
            <p14:sldId id="2147471840"/>
            <p14:sldId id="21474718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7" autoAdjust="0"/>
    <p:restoredTop sz="94659" autoAdjust="0"/>
  </p:normalViewPr>
  <p:slideViewPr>
    <p:cSldViewPr>
      <p:cViewPr varScale="1">
        <p:scale>
          <a:sx n="69" d="100"/>
          <a:sy n="69" d="100"/>
        </p:scale>
        <p:origin x="1026" y="45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40" y="12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E9A82-9D77-44AF-A94D-C5D5D244128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28AF5-A5D8-4549-8BB5-5DF7BC5143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Who are we?:</a:t>
          </a:r>
          <a:r>
            <a:rPr lang="en-US" sz="1600" dirty="0"/>
            <a:t> A start-up company founded by Dr. Jing Zhu to advance network simulation technology through the provision of </a:t>
          </a:r>
          <a:r>
            <a:rPr lang="en-US" sz="1600" b="1" dirty="0">
              <a:solidFill>
                <a:srgbClr val="FF0000"/>
              </a:solidFill>
              <a:highlight>
                <a:srgbClr val="FFFF00"/>
              </a:highlight>
            </a:rPr>
            <a:t>Network Simulation-as-a-Service (NSaaS</a:t>
          </a:r>
          <a:r>
            <a:rPr lang="en-US" sz="1600" dirty="0"/>
            <a:t>). By leveraging open-source software such as ns-3 and </a:t>
          </a:r>
          <a:r>
            <a:rPr lang="en-US" sz="1600" dirty="0" err="1"/>
            <a:t>NetworkGym</a:t>
          </a:r>
          <a:r>
            <a:rPr lang="en-US" sz="1600" dirty="0"/>
            <a:t>, </a:t>
          </a:r>
          <a:r>
            <a:rPr lang="en-US" sz="1600" b="1" dirty="0">
              <a:solidFill>
                <a:srgbClr val="FF0000"/>
              </a:solidFill>
            </a:rPr>
            <a:t>we aim to democratize access to high-fidelity network simulations, fostering innovation and collaboration within the industry and academia.</a:t>
          </a:r>
        </a:p>
      </dgm:t>
    </dgm:pt>
    <dgm:pt modelId="{21A3B1AD-4EC9-4974-B3A4-81A61FC24E3F}" type="parTrans" cxnId="{3D889077-62B4-4C8D-B721-A4E13BBF3902}">
      <dgm:prSet/>
      <dgm:spPr/>
      <dgm:t>
        <a:bodyPr/>
        <a:lstStyle/>
        <a:p>
          <a:endParaRPr lang="en-US" sz="2000"/>
        </a:p>
      </dgm:t>
    </dgm:pt>
    <dgm:pt modelId="{BFBBD74A-479B-4464-9900-99ECD6069227}" type="sibTrans" cxnId="{3D889077-62B4-4C8D-B721-A4E13BBF3902}">
      <dgm:prSet/>
      <dgm:spPr/>
      <dgm:t>
        <a:bodyPr/>
        <a:lstStyle/>
        <a:p>
          <a:endParaRPr lang="en-US" sz="2000"/>
        </a:p>
      </dgm:t>
    </dgm:pt>
    <dgm:pt modelId="{038D4440-F794-4434-89EC-38F83CF834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Mission Statement</a:t>
          </a:r>
          <a:r>
            <a:rPr lang="en-US" sz="1600" dirty="0"/>
            <a:t>: To provide cutting-edge network simulation services that empower researchers, developers, and enterprises to design, test, and optimize next-generation networks. We strive to create a collaborative environment where open-source solutions drive technological advancements and industry growth.</a:t>
          </a:r>
        </a:p>
      </dgm:t>
    </dgm:pt>
    <dgm:pt modelId="{A4F60914-D0F9-4636-B0A8-DD50926A9BA9}" type="parTrans" cxnId="{BA6E2E04-AEFE-4020-AE7A-858795358E61}">
      <dgm:prSet/>
      <dgm:spPr/>
      <dgm:t>
        <a:bodyPr/>
        <a:lstStyle/>
        <a:p>
          <a:endParaRPr lang="en-US" sz="2000"/>
        </a:p>
      </dgm:t>
    </dgm:pt>
    <dgm:pt modelId="{872F4C14-FA16-450B-B3F2-E6764D93F2E7}" type="sibTrans" cxnId="{BA6E2E04-AEFE-4020-AE7A-858795358E61}">
      <dgm:prSet/>
      <dgm:spPr/>
      <dgm:t>
        <a:bodyPr/>
        <a:lstStyle/>
        <a:p>
          <a:endParaRPr lang="en-US" sz="2000"/>
        </a:p>
      </dgm:t>
    </dgm:pt>
    <dgm:pt modelId="{7143CDA1-4328-4120-AA05-03EDC99776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Vision:</a:t>
          </a:r>
          <a:r>
            <a:rPr lang="en-US" sz="1600" dirty="0"/>
            <a:t> To become the leading provider of network simulation services, enabling seamless integration of diverse wireless technologies and fostering an ecosystem of innovation and excellence in network design and optimization.</a:t>
          </a:r>
        </a:p>
      </dgm:t>
    </dgm:pt>
    <dgm:pt modelId="{61F931DD-401C-4983-B77A-E071B228EDCA}" type="parTrans" cxnId="{44DFC78C-D514-4A18-9259-80DD48C9A4FB}">
      <dgm:prSet/>
      <dgm:spPr/>
      <dgm:t>
        <a:bodyPr/>
        <a:lstStyle/>
        <a:p>
          <a:endParaRPr lang="en-US" sz="2000"/>
        </a:p>
      </dgm:t>
    </dgm:pt>
    <dgm:pt modelId="{36653DC8-C0A1-4163-880F-A40EAF44DD1C}" type="sibTrans" cxnId="{44DFC78C-D514-4A18-9259-80DD48C9A4FB}">
      <dgm:prSet/>
      <dgm:spPr/>
      <dgm:t>
        <a:bodyPr/>
        <a:lstStyle/>
        <a:p>
          <a:endParaRPr lang="en-US" sz="2000"/>
        </a:p>
      </dgm:t>
    </dgm:pt>
    <dgm:pt modelId="{521DC8D4-10AD-4A2D-AACD-2E725C2DC2E5}" type="pres">
      <dgm:prSet presAssocID="{4F4E9A82-9D77-44AF-A94D-C5D5D244128C}" presName="root" presStyleCnt="0">
        <dgm:presLayoutVars>
          <dgm:dir/>
          <dgm:resizeHandles val="exact"/>
        </dgm:presLayoutVars>
      </dgm:prSet>
      <dgm:spPr/>
    </dgm:pt>
    <dgm:pt modelId="{307C23CE-6AE9-4075-AA3F-BA3F28771D36}" type="pres">
      <dgm:prSet presAssocID="{01928AF5-A5D8-4549-8BB5-5DF7BC514342}" presName="compNode" presStyleCnt="0"/>
      <dgm:spPr/>
    </dgm:pt>
    <dgm:pt modelId="{A7869AA9-B827-4F99-B903-E4A5172D6DCB}" type="pres">
      <dgm:prSet presAssocID="{01928AF5-A5D8-4549-8BB5-5DF7BC514342}" presName="bgRect" presStyleLbl="bgShp" presStyleIdx="0" presStyleCnt="3" custScaleY="137469"/>
      <dgm:spPr/>
    </dgm:pt>
    <dgm:pt modelId="{744C5946-0D25-4576-A788-B1E71C4B738C}" type="pres">
      <dgm:prSet presAssocID="{01928AF5-A5D8-4549-8BB5-5DF7BC51434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E7DB698-F59F-4B85-B5DF-37AF9DD48FF9}" type="pres">
      <dgm:prSet presAssocID="{01928AF5-A5D8-4549-8BB5-5DF7BC514342}" presName="spaceRect" presStyleCnt="0"/>
      <dgm:spPr/>
    </dgm:pt>
    <dgm:pt modelId="{F9C92C34-82FA-439C-BC36-60549A5787BD}" type="pres">
      <dgm:prSet presAssocID="{01928AF5-A5D8-4549-8BB5-5DF7BC514342}" presName="parTx" presStyleLbl="revTx" presStyleIdx="0" presStyleCnt="3" custScaleX="106967" custLinFactNeighborX="290" custLinFactNeighborY="-15144">
        <dgm:presLayoutVars>
          <dgm:chMax val="0"/>
          <dgm:chPref val="0"/>
        </dgm:presLayoutVars>
      </dgm:prSet>
      <dgm:spPr/>
    </dgm:pt>
    <dgm:pt modelId="{8B083E7B-CECE-4CBA-B9CB-4C741CE9B3EE}" type="pres">
      <dgm:prSet presAssocID="{BFBBD74A-479B-4464-9900-99ECD6069227}" presName="sibTrans" presStyleCnt="0"/>
      <dgm:spPr/>
    </dgm:pt>
    <dgm:pt modelId="{84DD2101-B94C-49B7-A051-216879A3CEBB}" type="pres">
      <dgm:prSet presAssocID="{038D4440-F794-4434-89EC-38F83CF834EC}" presName="compNode" presStyleCnt="0"/>
      <dgm:spPr/>
    </dgm:pt>
    <dgm:pt modelId="{3ABD5752-EC25-4026-8965-2F5DEDB249CC}" type="pres">
      <dgm:prSet presAssocID="{038D4440-F794-4434-89EC-38F83CF834EC}" presName="bgRect" presStyleLbl="bgShp" presStyleIdx="1" presStyleCnt="3" custLinFactNeighborX="1605" custLinFactNeighborY="2599"/>
      <dgm:spPr/>
    </dgm:pt>
    <dgm:pt modelId="{AF4D8FAF-480C-4922-A2DA-40EF31823187}" type="pres">
      <dgm:prSet presAssocID="{038D4440-F794-4434-89EC-38F83CF834E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E415B6F3-BD38-4CA5-A76C-41B67B6204E9}" type="pres">
      <dgm:prSet presAssocID="{038D4440-F794-4434-89EC-38F83CF834EC}" presName="spaceRect" presStyleCnt="0"/>
      <dgm:spPr/>
    </dgm:pt>
    <dgm:pt modelId="{92828B7F-D6C5-4943-B23E-F27B334A7FE6}" type="pres">
      <dgm:prSet presAssocID="{038D4440-F794-4434-89EC-38F83CF834EC}" presName="parTx" presStyleLbl="revTx" presStyleIdx="1" presStyleCnt="3" custScaleX="106603" custLinFactNeighborX="-1090" custLinFactNeighborY="-11509">
        <dgm:presLayoutVars>
          <dgm:chMax val="0"/>
          <dgm:chPref val="0"/>
        </dgm:presLayoutVars>
      </dgm:prSet>
      <dgm:spPr/>
    </dgm:pt>
    <dgm:pt modelId="{937E6303-FE0E-4268-923A-CAFDBEDA797B}" type="pres">
      <dgm:prSet presAssocID="{872F4C14-FA16-450B-B3F2-E6764D93F2E7}" presName="sibTrans" presStyleCnt="0"/>
      <dgm:spPr/>
    </dgm:pt>
    <dgm:pt modelId="{9A413604-91E1-483B-A35F-BF953B6A0292}" type="pres">
      <dgm:prSet presAssocID="{7143CDA1-4328-4120-AA05-03EDC9977677}" presName="compNode" presStyleCnt="0"/>
      <dgm:spPr/>
    </dgm:pt>
    <dgm:pt modelId="{66CEF8AF-FBDA-4614-8A69-7234EC51A822}" type="pres">
      <dgm:prSet presAssocID="{7143CDA1-4328-4120-AA05-03EDC9977677}" presName="bgRect" presStyleLbl="bgShp" presStyleIdx="2" presStyleCnt="3"/>
      <dgm:spPr/>
    </dgm:pt>
    <dgm:pt modelId="{5A262236-B930-4F55-B911-75D300F8B2FB}" type="pres">
      <dgm:prSet presAssocID="{7143CDA1-4328-4120-AA05-03EDC99776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8FF26FC-B89F-4F07-B584-06C0A876C2B4}" type="pres">
      <dgm:prSet presAssocID="{7143CDA1-4328-4120-AA05-03EDC9977677}" presName="spaceRect" presStyleCnt="0"/>
      <dgm:spPr/>
    </dgm:pt>
    <dgm:pt modelId="{D3CF4B89-7D68-4462-BFC2-191617E8F535}" type="pres">
      <dgm:prSet presAssocID="{7143CDA1-4328-4120-AA05-03EDC9977677}" presName="parTx" presStyleLbl="revTx" presStyleIdx="2" presStyleCnt="3" custLinFactNeighborX="-3065" custLinFactNeighborY="-18872">
        <dgm:presLayoutVars>
          <dgm:chMax val="0"/>
          <dgm:chPref val="0"/>
        </dgm:presLayoutVars>
      </dgm:prSet>
      <dgm:spPr/>
    </dgm:pt>
  </dgm:ptLst>
  <dgm:cxnLst>
    <dgm:cxn modelId="{F6D4B303-FBE3-4D3D-9D71-BC225D3BC9C2}" type="presOf" srcId="{4F4E9A82-9D77-44AF-A94D-C5D5D244128C}" destId="{521DC8D4-10AD-4A2D-AACD-2E725C2DC2E5}" srcOrd="0" destOrd="0" presId="urn:microsoft.com/office/officeart/2018/2/layout/IconVerticalSolidList"/>
    <dgm:cxn modelId="{BA6E2E04-AEFE-4020-AE7A-858795358E61}" srcId="{4F4E9A82-9D77-44AF-A94D-C5D5D244128C}" destId="{038D4440-F794-4434-89EC-38F83CF834EC}" srcOrd="1" destOrd="0" parTransId="{A4F60914-D0F9-4636-B0A8-DD50926A9BA9}" sibTransId="{872F4C14-FA16-450B-B3F2-E6764D93F2E7}"/>
    <dgm:cxn modelId="{6823D214-0EB7-47E6-8916-E9670FDC727F}" type="presOf" srcId="{01928AF5-A5D8-4549-8BB5-5DF7BC514342}" destId="{F9C92C34-82FA-439C-BC36-60549A5787BD}" srcOrd="0" destOrd="0" presId="urn:microsoft.com/office/officeart/2018/2/layout/IconVerticalSolidList"/>
    <dgm:cxn modelId="{3D889077-62B4-4C8D-B721-A4E13BBF3902}" srcId="{4F4E9A82-9D77-44AF-A94D-C5D5D244128C}" destId="{01928AF5-A5D8-4549-8BB5-5DF7BC514342}" srcOrd="0" destOrd="0" parTransId="{21A3B1AD-4EC9-4974-B3A4-81A61FC24E3F}" sibTransId="{BFBBD74A-479B-4464-9900-99ECD6069227}"/>
    <dgm:cxn modelId="{44DFC78C-D514-4A18-9259-80DD48C9A4FB}" srcId="{4F4E9A82-9D77-44AF-A94D-C5D5D244128C}" destId="{7143CDA1-4328-4120-AA05-03EDC9977677}" srcOrd="2" destOrd="0" parTransId="{61F931DD-401C-4983-B77A-E071B228EDCA}" sibTransId="{36653DC8-C0A1-4163-880F-A40EAF44DD1C}"/>
    <dgm:cxn modelId="{7EF216B9-8277-4297-A429-A84F67C5CC8C}" type="presOf" srcId="{7143CDA1-4328-4120-AA05-03EDC9977677}" destId="{D3CF4B89-7D68-4462-BFC2-191617E8F535}" srcOrd="0" destOrd="0" presId="urn:microsoft.com/office/officeart/2018/2/layout/IconVerticalSolidList"/>
    <dgm:cxn modelId="{B24693C3-AA6C-4437-ADD5-53973BF3A777}" type="presOf" srcId="{038D4440-F794-4434-89EC-38F83CF834EC}" destId="{92828B7F-D6C5-4943-B23E-F27B334A7FE6}" srcOrd="0" destOrd="0" presId="urn:microsoft.com/office/officeart/2018/2/layout/IconVerticalSolidList"/>
    <dgm:cxn modelId="{D2AF87AF-30B3-4166-AB0C-3BBC18C674BB}" type="presParOf" srcId="{521DC8D4-10AD-4A2D-AACD-2E725C2DC2E5}" destId="{307C23CE-6AE9-4075-AA3F-BA3F28771D36}" srcOrd="0" destOrd="0" presId="urn:microsoft.com/office/officeart/2018/2/layout/IconVerticalSolidList"/>
    <dgm:cxn modelId="{60B08371-DD3F-40B1-A79A-472369ACE0DE}" type="presParOf" srcId="{307C23CE-6AE9-4075-AA3F-BA3F28771D36}" destId="{A7869AA9-B827-4F99-B903-E4A5172D6DCB}" srcOrd="0" destOrd="0" presId="urn:microsoft.com/office/officeart/2018/2/layout/IconVerticalSolidList"/>
    <dgm:cxn modelId="{9064A8A6-B5D1-4D36-BE4A-FBF351DD05ED}" type="presParOf" srcId="{307C23CE-6AE9-4075-AA3F-BA3F28771D36}" destId="{744C5946-0D25-4576-A788-B1E71C4B738C}" srcOrd="1" destOrd="0" presId="urn:microsoft.com/office/officeart/2018/2/layout/IconVerticalSolidList"/>
    <dgm:cxn modelId="{D0A6ABBD-9114-49AA-AB73-36FDCA3358F7}" type="presParOf" srcId="{307C23CE-6AE9-4075-AA3F-BA3F28771D36}" destId="{BE7DB698-F59F-4B85-B5DF-37AF9DD48FF9}" srcOrd="2" destOrd="0" presId="urn:microsoft.com/office/officeart/2018/2/layout/IconVerticalSolidList"/>
    <dgm:cxn modelId="{FCC07FEE-783D-4BFE-8EEC-A102F6101046}" type="presParOf" srcId="{307C23CE-6AE9-4075-AA3F-BA3F28771D36}" destId="{F9C92C34-82FA-439C-BC36-60549A5787BD}" srcOrd="3" destOrd="0" presId="urn:microsoft.com/office/officeart/2018/2/layout/IconVerticalSolidList"/>
    <dgm:cxn modelId="{57E6E098-5E26-48F7-9BC6-CD27F81A17AD}" type="presParOf" srcId="{521DC8D4-10AD-4A2D-AACD-2E725C2DC2E5}" destId="{8B083E7B-CECE-4CBA-B9CB-4C741CE9B3EE}" srcOrd="1" destOrd="0" presId="urn:microsoft.com/office/officeart/2018/2/layout/IconVerticalSolidList"/>
    <dgm:cxn modelId="{B9B94432-3813-4C52-BE1D-F16B61E363AF}" type="presParOf" srcId="{521DC8D4-10AD-4A2D-AACD-2E725C2DC2E5}" destId="{84DD2101-B94C-49B7-A051-216879A3CEBB}" srcOrd="2" destOrd="0" presId="urn:microsoft.com/office/officeart/2018/2/layout/IconVerticalSolidList"/>
    <dgm:cxn modelId="{E66BB078-6782-4F19-9A7E-047E7B814ECE}" type="presParOf" srcId="{84DD2101-B94C-49B7-A051-216879A3CEBB}" destId="{3ABD5752-EC25-4026-8965-2F5DEDB249CC}" srcOrd="0" destOrd="0" presId="urn:microsoft.com/office/officeart/2018/2/layout/IconVerticalSolidList"/>
    <dgm:cxn modelId="{A6BE1413-B334-4179-80DE-25ED553AA95E}" type="presParOf" srcId="{84DD2101-B94C-49B7-A051-216879A3CEBB}" destId="{AF4D8FAF-480C-4922-A2DA-40EF31823187}" srcOrd="1" destOrd="0" presId="urn:microsoft.com/office/officeart/2018/2/layout/IconVerticalSolidList"/>
    <dgm:cxn modelId="{7944D4E2-4579-43B8-BA46-CA12CDD6567A}" type="presParOf" srcId="{84DD2101-B94C-49B7-A051-216879A3CEBB}" destId="{E415B6F3-BD38-4CA5-A76C-41B67B6204E9}" srcOrd="2" destOrd="0" presId="urn:microsoft.com/office/officeart/2018/2/layout/IconVerticalSolidList"/>
    <dgm:cxn modelId="{BE97E5B7-90A3-447C-840D-F7E6E31E6D91}" type="presParOf" srcId="{84DD2101-B94C-49B7-A051-216879A3CEBB}" destId="{92828B7F-D6C5-4943-B23E-F27B334A7FE6}" srcOrd="3" destOrd="0" presId="urn:microsoft.com/office/officeart/2018/2/layout/IconVerticalSolidList"/>
    <dgm:cxn modelId="{C9712DDC-15AE-4C37-8C2F-216A97409008}" type="presParOf" srcId="{521DC8D4-10AD-4A2D-AACD-2E725C2DC2E5}" destId="{937E6303-FE0E-4268-923A-CAFDBEDA797B}" srcOrd="3" destOrd="0" presId="urn:microsoft.com/office/officeart/2018/2/layout/IconVerticalSolidList"/>
    <dgm:cxn modelId="{7C688AF1-A99A-45C5-84AD-71BB8C8EB9C6}" type="presParOf" srcId="{521DC8D4-10AD-4A2D-AACD-2E725C2DC2E5}" destId="{9A413604-91E1-483B-A35F-BF953B6A0292}" srcOrd="4" destOrd="0" presId="urn:microsoft.com/office/officeart/2018/2/layout/IconVerticalSolidList"/>
    <dgm:cxn modelId="{53A7784C-8E8D-4C2C-B365-E141476D79D4}" type="presParOf" srcId="{9A413604-91E1-483B-A35F-BF953B6A0292}" destId="{66CEF8AF-FBDA-4614-8A69-7234EC51A822}" srcOrd="0" destOrd="0" presId="urn:microsoft.com/office/officeart/2018/2/layout/IconVerticalSolidList"/>
    <dgm:cxn modelId="{B75B72A2-9D10-4933-A86E-1F10D3037257}" type="presParOf" srcId="{9A413604-91E1-483B-A35F-BF953B6A0292}" destId="{5A262236-B930-4F55-B911-75D300F8B2FB}" srcOrd="1" destOrd="0" presId="urn:microsoft.com/office/officeart/2018/2/layout/IconVerticalSolidList"/>
    <dgm:cxn modelId="{7F21F535-1877-422C-BD37-A565D7EA0F6A}" type="presParOf" srcId="{9A413604-91E1-483B-A35F-BF953B6A0292}" destId="{38FF26FC-B89F-4F07-B584-06C0A876C2B4}" srcOrd="2" destOrd="0" presId="urn:microsoft.com/office/officeart/2018/2/layout/IconVerticalSolidList"/>
    <dgm:cxn modelId="{22E92E7E-1F32-4DDD-84AE-4D5F162B30D5}" type="presParOf" srcId="{9A413604-91E1-483B-A35F-BF953B6A0292}" destId="{D3CF4B89-7D68-4462-BFC2-191617E8F5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69AA9-B827-4F99-B903-E4A5172D6DCB}">
      <dsp:nvSpPr>
        <dsp:cNvPr id="0" name=""/>
        <dsp:cNvSpPr/>
      </dsp:nvSpPr>
      <dsp:spPr>
        <a:xfrm>
          <a:off x="-17470" y="155461"/>
          <a:ext cx="8077200" cy="11367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C5946-0D25-4576-A788-B1E71C4B738C}">
      <dsp:nvSpPr>
        <dsp:cNvPr id="0" name=""/>
        <dsp:cNvSpPr/>
      </dsp:nvSpPr>
      <dsp:spPr>
        <a:xfrm>
          <a:off x="232680" y="496447"/>
          <a:ext cx="455709" cy="4548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92C34-82FA-439C-BC36-60549A5787BD}">
      <dsp:nvSpPr>
        <dsp:cNvPr id="0" name=""/>
        <dsp:cNvSpPr/>
      </dsp:nvSpPr>
      <dsp:spPr>
        <a:xfrm>
          <a:off x="697648" y="129001"/>
          <a:ext cx="7397022" cy="119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59" tIns="126759" rIns="126759" bIns="12675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Who are we?:</a:t>
          </a:r>
          <a:r>
            <a:rPr lang="en-US" sz="1600" kern="1200" dirty="0"/>
            <a:t> A start-up company founded by Dr. Jing Zhu to advance network simulation technology through the provision of </a:t>
          </a:r>
          <a:r>
            <a:rPr lang="en-US" sz="1600" b="1" kern="1200" dirty="0">
              <a:solidFill>
                <a:srgbClr val="FF0000"/>
              </a:solidFill>
              <a:highlight>
                <a:srgbClr val="FFFF00"/>
              </a:highlight>
            </a:rPr>
            <a:t>Network Simulation-as-a-Service (NSaaS</a:t>
          </a:r>
          <a:r>
            <a:rPr lang="en-US" sz="1600" kern="1200" dirty="0"/>
            <a:t>). By leveraging open-source software such as ns-3 and </a:t>
          </a:r>
          <a:r>
            <a:rPr lang="en-US" sz="1600" kern="1200" dirty="0" err="1"/>
            <a:t>NetworkGym</a:t>
          </a:r>
          <a:r>
            <a:rPr lang="en-US" sz="1600" kern="1200" dirty="0"/>
            <a:t>, </a:t>
          </a:r>
          <a:r>
            <a:rPr lang="en-US" sz="1600" b="1" kern="1200" dirty="0">
              <a:solidFill>
                <a:srgbClr val="FF0000"/>
              </a:solidFill>
            </a:rPr>
            <a:t>we aim to democratize access to high-fidelity network simulations, fostering innovation and collaboration within the industry and academia.</a:t>
          </a:r>
        </a:p>
      </dsp:txBody>
      <dsp:txXfrm>
        <a:off x="697648" y="129001"/>
        <a:ext cx="7397022" cy="1197724"/>
      </dsp:txXfrm>
    </dsp:sp>
    <dsp:sp modelId="{3ABD5752-EC25-4026-8965-2F5DEDB249CC}">
      <dsp:nvSpPr>
        <dsp:cNvPr id="0" name=""/>
        <dsp:cNvSpPr/>
      </dsp:nvSpPr>
      <dsp:spPr>
        <a:xfrm>
          <a:off x="0" y="1763304"/>
          <a:ext cx="8077200" cy="8269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D8FAF-480C-4922-A2DA-40EF31823187}">
      <dsp:nvSpPr>
        <dsp:cNvPr id="0" name=""/>
        <dsp:cNvSpPr/>
      </dsp:nvSpPr>
      <dsp:spPr>
        <a:xfrm>
          <a:off x="232680" y="1927875"/>
          <a:ext cx="455709" cy="4548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28B7F-D6C5-4943-B23E-F27B334A7FE6}">
      <dsp:nvSpPr>
        <dsp:cNvPr id="0" name=""/>
        <dsp:cNvSpPr/>
      </dsp:nvSpPr>
      <dsp:spPr>
        <a:xfrm>
          <a:off x="634857" y="1603966"/>
          <a:ext cx="7371850" cy="119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59" tIns="126759" rIns="126759" bIns="12675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Mission Statement</a:t>
          </a:r>
          <a:r>
            <a:rPr lang="en-US" sz="1600" kern="1200" dirty="0"/>
            <a:t>: To provide cutting-edge network simulation services that empower researchers, developers, and enterprises to design, test, and optimize next-generation networks. We strive to create a collaborative environment where open-source solutions drive technological advancements and industry growth.</a:t>
          </a:r>
        </a:p>
      </dsp:txBody>
      <dsp:txXfrm>
        <a:off x="634857" y="1603966"/>
        <a:ext cx="7371850" cy="1197724"/>
      </dsp:txXfrm>
    </dsp:sp>
    <dsp:sp modelId="{66CEF8AF-FBDA-4614-8A69-7234EC51A822}">
      <dsp:nvSpPr>
        <dsp:cNvPr id="0" name=""/>
        <dsp:cNvSpPr/>
      </dsp:nvSpPr>
      <dsp:spPr>
        <a:xfrm>
          <a:off x="-17470" y="3173239"/>
          <a:ext cx="8077200" cy="8269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62236-B930-4F55-B911-75D300F8B2FB}">
      <dsp:nvSpPr>
        <dsp:cNvPr id="0" name=""/>
        <dsp:cNvSpPr/>
      </dsp:nvSpPr>
      <dsp:spPr>
        <a:xfrm>
          <a:off x="232680" y="3359302"/>
          <a:ext cx="455709" cy="4548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F4B89-7D68-4462-BFC2-191617E8F535}">
      <dsp:nvSpPr>
        <dsp:cNvPr id="0" name=""/>
        <dsp:cNvSpPr/>
      </dsp:nvSpPr>
      <dsp:spPr>
        <a:xfrm>
          <a:off x="726588" y="2947205"/>
          <a:ext cx="6915237" cy="119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59" tIns="126759" rIns="126759" bIns="12675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Vision:</a:t>
          </a:r>
          <a:r>
            <a:rPr lang="en-US" sz="1600" kern="1200" dirty="0"/>
            <a:t> To become the leading provider of network simulation services, enabling seamless integration of diverse wireless technologies and fostering an ecosystem of innovation and excellence in network design and optimization.</a:t>
          </a:r>
        </a:p>
      </dsp:txBody>
      <dsp:txXfrm>
        <a:off x="726588" y="2947205"/>
        <a:ext cx="6915237" cy="1197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719A135-0C24-34F5-3188-A39C749B69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altLang="en-US"/>
              <a:t>doc.: IEEE 802.11-07/2090r0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C0D5EEA-8CB2-2453-CC68-9C1E755F186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altLang="en-US"/>
              <a:t>July 2007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986DFC3-2D61-1B16-95C5-B0F11FB30D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altLang="en-US"/>
              <a:t>Eldad Perahia (Intel)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29BD2DF-6B2C-0541-CADC-61F9956C558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 altLang="en-US"/>
              <a:t>Page </a:t>
            </a:r>
            <a:fld id="{56FAD8F4-BE1E-574D-92CE-1BBCD88E308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408334D6-A4B1-7808-ED2D-E9DF3B3F9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1B087A1-0819-2A70-3DB4-F989DEDF4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Submission</a:t>
            </a:r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8113ABDF-7672-E6EF-8F16-AEFECC4CE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A5C44F8-C9B0-3D56-77D3-8850DF613E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altLang="en-US"/>
              <a:t>doc.: IEEE 802.11-07/2090r0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8662A2F-9DBE-4F99-64FD-FAA1D81480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altLang="en-US"/>
              <a:t>July 2007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2BD7A7F-B4E5-0B98-9A04-949CEC88D84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D201049-241F-9DE2-252B-C49F1BBC91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9EBB176-F706-8B26-6FF2-75F8933D28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 altLang="en-US"/>
              <a:t>Eldad Perahia (Intel)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45339F98-D483-2040-60AD-01B58A8F7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altLang="en-US"/>
              <a:t>Page </a:t>
            </a:r>
            <a:fld id="{1DD3B69B-9F2D-144D-9C33-8B642ECF891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41B2E147-D959-77F2-7A25-40BA3A1A7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/>
              <a:t>Submission</a:t>
            </a:r>
          </a:p>
        </p:txBody>
      </p:sp>
      <p:sp>
        <p:nvSpPr>
          <p:cNvPr id="2057" name="Line 9">
            <a:extLst>
              <a:ext uri="{FF2B5EF4-FFF2-40B4-BE49-F238E27FC236}">
                <a16:creationId xmlns:a16="http://schemas.microsoft.com/office/drawing/2014/main" id="{6201325F-B7E9-296B-2676-0FE3C0642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>
            <a:extLst>
              <a:ext uri="{FF2B5EF4-FFF2-40B4-BE49-F238E27FC236}">
                <a16:creationId xmlns:a16="http://schemas.microsoft.com/office/drawing/2014/main" id="{7B16A9C0-0852-D425-5198-D0E4FD034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6B8C173-8ED5-9AE7-F5CF-A98FD1880F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doc.: IEEE 802.11-07/2090r0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42AD779-AC21-CB69-F876-156629059F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July 2007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20E04B-9901-BEBF-BA9B-36E1A68397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altLang="en-US"/>
              <a:t>Eldad Perahia (Intel)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7251F57-04E4-39DF-88F7-EA7AE233C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Page </a:t>
            </a:r>
            <a:fld id="{0D3F0357-33D5-8A4A-BB6C-F8A2432E7EB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8754B48C-C76E-4A7F-B3A6-AF9024AF2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8253C7A-6C01-DCE5-0EDA-4750548D6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96D284-384D-2D15-03D6-670742B296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doc.: IEEE 802.11-07/2090r0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5074AD3-8B9C-EBB4-966A-79997D61D9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July 2007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E3B5E4-9D42-CC21-26C5-9A4F325D72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altLang="en-US"/>
              <a:t>Eldad Perahia (Intel)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8437359-17F3-8B37-0F78-BBE9B0C1C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Page </a:t>
            </a:r>
            <a:fld id="{70761472-963B-5A45-86E5-2AB574AB3E0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E81B81D2-3566-5FEE-B140-068E7549AD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94574199-F15C-E959-215C-7E9850C1E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27C6-FFD4-433C-81A7-5382AA7B9DE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9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DC466-AE01-62B9-D510-F1B70BF7A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28A775-2A38-AC7F-12E0-640BD1E4E7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D4909B-0B2C-14BD-3FDB-D7C85FEAF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C125B-A8DE-EBBD-F9DD-312321C06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27C6-FFD4-433C-81A7-5382AA7B9DE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2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8D382-5289-EAE1-F52D-796A2190A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445EA1-9C00-BF48-2C60-3FD322D71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F45903-14F6-8D89-9813-28DF44C49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925AC-4FB5-824A-7194-F90B9012A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27C6-FFD4-433C-81A7-5382AA7B9DE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7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80CC-431F-2418-93F9-F9CE68FC2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ADE14-D9B8-6D52-3F03-85C9CCF1D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61759-A22B-987A-39D4-B993A3FA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F1D69EC-A422-9B41-B420-8412F466C6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33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89002-6262-7DB2-51F5-D0ED925C8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5F3DE-3445-0A24-144E-D39467B49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46089-7723-BB87-20E6-6B33ADFE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956C5CC0-DA58-9046-BA8F-25B830FB9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61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DE865-EEAA-0707-7701-8DECE19AD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DD851-869E-CAF6-D482-CE4357D5F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C9B92-51FC-F44F-0EF2-8BB2138D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0C332266-2221-534A-961A-A40ECD78A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33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8F64-155C-972A-0E73-FE0F3DA3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C3D8E-A7B4-0F6E-8818-4AB8D381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91ADF137-9100-CB4E-AD79-B2457CE24F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47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3068A-BD73-CC86-F06B-D7D8F790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0C0EC38-97A4-9E44-A519-8A52945BBC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06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6974B77-FB21-8353-FEF0-EDE167B3B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AC8AC9E-1C07-A25F-4C53-7FA9E15F0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C3A1143-07B3-B9E4-9894-106945A7F9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altLang="en-US"/>
              <a:t>Slide </a:t>
            </a:r>
            <a:fld id="{ECFAFC73-FC0C-A945-91C6-9B5BE664F42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AB5CD076-37EF-33E7-9658-5679DBD44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/>
            <a:r>
              <a:rPr lang="en-US" altLang="en-US" sz="1800" b="1" dirty="0"/>
              <a:t>doc.: IEEE 802.11-25/1270r1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6F9883D9-0030-1426-3665-BDBBD0E0D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3884BDB3-B321-6D6C-3B9A-4992A296A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393EA8F8-B668-3453-82B1-4A12617233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A502F84-1C7C-AE57-85DB-5762933351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332601"/>
            <a:ext cx="9425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dirty="0"/>
              <a:t>July 2025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51FAF66-9263-4647-3D86-40E2D5D984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50612" y="6482006"/>
            <a:ext cx="228710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dirty="0"/>
              <a:t>S. Roy, M. Shen (UW), J. Zhu (NSS)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om/shmy315/ns-3-wifitxstatshelper-demo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nam.org/docs/models/html/wifi-user.html#wifitxstatshelpe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nam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uw-ns3-research/ns-3-dev/-/tree/ftm-dev?ref_type=heads" TargetMode="External"/><Relationship Id="rId2" Type="http://schemas.openxmlformats.org/officeDocument/2006/relationships/hyperlink" Target="https://github.com/tkn-tub/wifi-ftm-ns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om/uw-ns3-research/ns-3-dev/-/tree/ftm-dev?ref_type=head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nam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henMuyuan/networkgy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henMuyuan/networkgym" TargetMode="External"/><Relationship Id="rId2" Type="http://schemas.openxmlformats.org/officeDocument/2006/relationships/hyperlink" Target="https://github.com/IntelLabs/networkgy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hust-diangroup/ns3-ai" TargetMode="External"/><Relationship Id="rId4" Type="http://schemas.openxmlformats.org/officeDocument/2006/relationships/hyperlink" Target="https://www.nsnam.org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henMuyuan/networkgy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om/shmy315/ns-3-wifitxstatshelper-demo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965648-FBF4-0E2F-7EA8-3AB44502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F00BF0-8F24-8440-AC16-A90E0B6F294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B4F7F5B-AEC0-B212-5B8E-DB78171AC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  <a:noFill/>
          <a:ln/>
        </p:spPr>
        <p:txBody>
          <a:bodyPr/>
          <a:lstStyle/>
          <a:p>
            <a:r>
              <a:rPr lang="en-US" dirty="0"/>
              <a:t>Status update: </a:t>
            </a:r>
            <a:r>
              <a:rPr lang="en-US"/>
              <a:t>ns-3 Wi-Fi </a:t>
            </a:r>
            <a:r>
              <a:rPr lang="en-US" dirty="0"/>
              <a:t>Simulations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3A4C2333-1D01-FC19-F51E-FEC12BCA7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2025-07-27</a:t>
            </a:r>
          </a:p>
        </p:txBody>
      </p:sp>
      <p:graphicFrame>
        <p:nvGraphicFramePr>
          <p:cNvPr id="30731" name="Object 11">
            <a:extLst>
              <a:ext uri="{FF2B5EF4-FFF2-40B4-BE49-F238E27FC236}">
                <a16:creationId xmlns:a16="http://schemas.microsoft.com/office/drawing/2014/main" id="{628F6A7A-F292-C972-4CA4-845FEE1462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11979"/>
              </p:ext>
            </p:extLst>
          </p:nvPr>
        </p:nvGraphicFramePr>
        <p:xfrm>
          <a:off x="528638" y="2570163"/>
          <a:ext cx="8259762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55656" imgH="2421226" progId="Word.Document.8">
                  <p:embed/>
                </p:oleObj>
              </mc:Choice>
              <mc:Fallback>
                <p:oleObj name="Document" r:id="rId3" imgW="8255656" imgH="2421226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2570163"/>
                        <a:ext cx="8259762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Rectangle 12">
            <a:extLst>
              <a:ext uri="{FF2B5EF4-FFF2-40B4-BE49-F238E27FC236}">
                <a16:creationId xmlns:a16="http://schemas.microsoft.com/office/drawing/2014/main" id="{59E3EC9E-DBE6-91BF-A862-0C2D45E2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27E39-4F65-2938-82F5-7A87095C3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910B-6722-865A-40FE-C2ADFF8C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88FE8-5721-F247-05C8-6DDACB71E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How to use (</a:t>
            </a:r>
            <a:r>
              <a:rPr lang="en-US" dirty="0">
                <a:solidFill>
                  <a:srgbClr val="FF0000"/>
                </a:solidFill>
              </a:rPr>
              <a:t>single link, single STA</a:t>
            </a:r>
            <a:r>
              <a:rPr lang="en-US" dirty="0"/>
              <a:t> scenario)</a:t>
            </a:r>
          </a:p>
          <a:p>
            <a:pPr lvl="1"/>
            <a:r>
              <a:rPr lang="en-US" dirty="0"/>
              <a:t>Command line settings &amp; result visualization in web-ns3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8F18F-F2FA-1D07-B81E-73238BD4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D9E58-5968-9DD4-005F-80B7D49A2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51505"/>
            <a:ext cx="2311648" cy="3734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135C91-3EEE-372C-5392-23796EFB7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324" y="2820657"/>
            <a:ext cx="5029200" cy="31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4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0A037-1A16-7435-DB20-63DCBC718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534F-E25B-E200-0CEE-F7C26B37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5067-7ABF-9D85-CB85-1FE1BAD49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How to use (</a:t>
            </a:r>
            <a:r>
              <a:rPr lang="en-US" dirty="0">
                <a:solidFill>
                  <a:srgbClr val="FF0000"/>
                </a:solidFill>
              </a:rPr>
              <a:t>multi link, multi STA</a:t>
            </a:r>
            <a:r>
              <a:rPr lang="en-US" dirty="0"/>
              <a:t> scenario)</a:t>
            </a:r>
          </a:p>
          <a:p>
            <a:pPr lvl="1"/>
            <a:r>
              <a:rPr lang="en-US" dirty="0"/>
              <a:t>Objective: get STA’s </a:t>
            </a:r>
            <a:r>
              <a:rPr lang="en-US" b="1" dirty="0"/>
              <a:t>mean end-to-end delay</a:t>
            </a:r>
            <a:r>
              <a:rPr lang="en-US" dirty="0"/>
              <a:t> (queueing delay + channel access delay) </a:t>
            </a:r>
            <a:r>
              <a:rPr lang="en-US" b="1" dirty="0"/>
              <a:t>of each link</a:t>
            </a:r>
            <a:r>
              <a:rPr lang="en-US" dirty="0"/>
              <a:t> versus </a:t>
            </a:r>
            <a:r>
              <a:rPr lang="en-US" b="1" dirty="0"/>
              <a:t>packet interval &amp; number of STAs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13F46-1750-5C84-EB7C-A9E8D86F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86D979B-BDBC-CACE-3A70-A7004B2516E5}"/>
              </a:ext>
            </a:extLst>
          </p:cNvPr>
          <p:cNvSpPr/>
          <p:nvPr/>
        </p:nvSpPr>
        <p:spPr bwMode="auto">
          <a:xfrm>
            <a:off x="1526180" y="4040629"/>
            <a:ext cx="228600" cy="23630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C695D9CC-E008-FD6B-8593-E420DF7D4179}"/>
              </a:ext>
            </a:extLst>
          </p:cNvPr>
          <p:cNvSpPr/>
          <p:nvPr/>
        </p:nvSpPr>
        <p:spPr bwMode="auto">
          <a:xfrm>
            <a:off x="2538966" y="3893181"/>
            <a:ext cx="228600" cy="446180"/>
          </a:xfrm>
          <a:prstGeom prst="triangl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F37E1-3D0C-3F10-E91A-87155F644B0E}"/>
              </a:ext>
            </a:extLst>
          </p:cNvPr>
          <p:cNvSpPr txBox="1"/>
          <p:nvPr/>
        </p:nvSpPr>
        <p:spPr>
          <a:xfrm>
            <a:off x="1066800" y="3808494"/>
            <a:ext cx="610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STA1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EBCF6-9E85-3545-EA8F-D4B2E8737A5A}"/>
              </a:ext>
            </a:extLst>
          </p:cNvPr>
          <p:cNvSpPr txBox="1"/>
          <p:nvPr/>
        </p:nvSpPr>
        <p:spPr>
          <a:xfrm>
            <a:off x="2613838" y="3792641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4811AA-A635-3ACC-FE86-091FE38AD98F}"/>
              </a:ext>
            </a:extLst>
          </p:cNvPr>
          <p:cNvCxnSpPr/>
          <p:nvPr/>
        </p:nvCxnSpPr>
        <p:spPr bwMode="auto">
          <a:xfrm>
            <a:off x="1763889" y="4116271"/>
            <a:ext cx="775077" cy="172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EF6C8C-4F85-E073-3E9E-6B5411E758D3}"/>
              </a:ext>
            </a:extLst>
          </p:cNvPr>
          <p:cNvSpPr txBox="1"/>
          <p:nvPr/>
        </p:nvSpPr>
        <p:spPr>
          <a:xfrm>
            <a:off x="1950842" y="5048621"/>
            <a:ext cx="2316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: UL traffic on 5 GHz link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D2933E-99E1-04B7-165D-F42673AAC7F7}"/>
              </a:ext>
            </a:extLst>
          </p:cNvPr>
          <p:cNvSpPr/>
          <p:nvPr/>
        </p:nvSpPr>
        <p:spPr bwMode="auto">
          <a:xfrm>
            <a:off x="1922827" y="3523023"/>
            <a:ext cx="228600" cy="23630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830149-761C-FB49-8B20-52B3B160617C}"/>
              </a:ext>
            </a:extLst>
          </p:cNvPr>
          <p:cNvSpPr txBox="1"/>
          <p:nvPr/>
        </p:nvSpPr>
        <p:spPr>
          <a:xfrm>
            <a:off x="1449794" y="3263746"/>
            <a:ext cx="610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STA2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DE287A-A29C-0E16-7837-FE4CD7C30693}"/>
              </a:ext>
            </a:extLst>
          </p:cNvPr>
          <p:cNvSpPr/>
          <p:nvPr/>
        </p:nvSpPr>
        <p:spPr bwMode="auto">
          <a:xfrm>
            <a:off x="2538966" y="3390015"/>
            <a:ext cx="228600" cy="23630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BF0126-4014-7102-01BB-8AAE514D3B47}"/>
              </a:ext>
            </a:extLst>
          </p:cNvPr>
          <p:cNvSpPr txBox="1"/>
          <p:nvPr/>
        </p:nvSpPr>
        <p:spPr>
          <a:xfrm>
            <a:off x="2158368" y="3067421"/>
            <a:ext cx="610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STA3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AC666C-DAA5-5FA0-11AA-F9D264A6A170}"/>
              </a:ext>
            </a:extLst>
          </p:cNvPr>
          <p:cNvSpPr/>
          <p:nvPr/>
        </p:nvSpPr>
        <p:spPr bwMode="auto">
          <a:xfrm>
            <a:off x="3377518" y="3832225"/>
            <a:ext cx="228600" cy="23630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2F2552-F476-1740-FDC2-A8505C76CE38}"/>
              </a:ext>
            </a:extLst>
          </p:cNvPr>
          <p:cNvSpPr txBox="1"/>
          <p:nvPr/>
        </p:nvSpPr>
        <p:spPr>
          <a:xfrm>
            <a:off x="2996919" y="3549144"/>
            <a:ext cx="64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STA4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12D6FF6-CC07-D54C-22A5-8F4EEF9FFB67}"/>
              </a:ext>
            </a:extLst>
          </p:cNvPr>
          <p:cNvSpPr/>
          <p:nvPr/>
        </p:nvSpPr>
        <p:spPr bwMode="auto">
          <a:xfrm>
            <a:off x="3026982" y="4414244"/>
            <a:ext cx="228600" cy="23630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EA9A29-E2FC-3323-3D47-42C542D2AC0A}"/>
              </a:ext>
            </a:extLst>
          </p:cNvPr>
          <p:cNvSpPr txBox="1"/>
          <p:nvPr/>
        </p:nvSpPr>
        <p:spPr>
          <a:xfrm>
            <a:off x="3152718" y="4247797"/>
            <a:ext cx="64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STA5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9242D13-0F10-EFE1-DBFE-67BD3C4974A6}"/>
              </a:ext>
            </a:extLst>
          </p:cNvPr>
          <p:cNvSpPr/>
          <p:nvPr/>
        </p:nvSpPr>
        <p:spPr bwMode="auto">
          <a:xfrm>
            <a:off x="2055783" y="4630930"/>
            <a:ext cx="228600" cy="23630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8D64B7-AC73-647A-2A05-37BD5A7CECFB}"/>
              </a:ext>
            </a:extLst>
          </p:cNvPr>
          <p:cNvSpPr txBox="1"/>
          <p:nvPr/>
        </p:nvSpPr>
        <p:spPr>
          <a:xfrm>
            <a:off x="1587408" y="4443604"/>
            <a:ext cx="646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STAn</a:t>
            </a:r>
            <a:endParaRPr lang="en-US" sz="1400" b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45058C3-E844-C5D3-C317-B7F92796F529}"/>
              </a:ext>
            </a:extLst>
          </p:cNvPr>
          <p:cNvCxnSpPr>
            <a:stCxn id="22" idx="3"/>
          </p:cNvCxnSpPr>
          <p:nvPr/>
        </p:nvCxnSpPr>
        <p:spPr bwMode="auto">
          <a:xfrm flipV="1">
            <a:off x="2234354" y="4292014"/>
            <a:ext cx="334620" cy="3054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D0A2F38-B094-5405-6699-CA6AFF70CCA5}"/>
              </a:ext>
            </a:extLst>
          </p:cNvPr>
          <p:cNvCxnSpPr>
            <a:endCxn id="6" idx="4"/>
          </p:cNvCxnSpPr>
          <p:nvPr/>
        </p:nvCxnSpPr>
        <p:spPr bwMode="auto">
          <a:xfrm flipH="1" flipV="1">
            <a:off x="2767566" y="4339361"/>
            <a:ext cx="268367" cy="100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E043C42-59BC-FFE9-CCBB-538F3F82C237}"/>
              </a:ext>
            </a:extLst>
          </p:cNvPr>
          <p:cNvCxnSpPr>
            <a:stCxn id="17" idx="2"/>
            <a:endCxn id="8" idx="2"/>
          </p:cNvCxnSpPr>
          <p:nvPr/>
        </p:nvCxnSpPr>
        <p:spPr bwMode="auto">
          <a:xfrm flipH="1">
            <a:off x="2825595" y="3950378"/>
            <a:ext cx="551923" cy="15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1C8ABB-D70D-16AA-59DE-D5A32650C5BA}"/>
              </a:ext>
            </a:extLst>
          </p:cNvPr>
          <p:cNvCxnSpPr/>
          <p:nvPr/>
        </p:nvCxnSpPr>
        <p:spPr bwMode="auto">
          <a:xfrm flipH="1">
            <a:off x="2590800" y="3641099"/>
            <a:ext cx="19073" cy="1911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81CDBFA-B046-5A56-289E-10D708BC8893}"/>
              </a:ext>
            </a:extLst>
          </p:cNvPr>
          <p:cNvSpPr txBox="1"/>
          <p:nvPr/>
        </p:nvSpPr>
        <p:spPr>
          <a:xfrm>
            <a:off x="2522113" y="460364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…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A5E8328-71AA-9DB4-B81E-AD978046D357}"/>
              </a:ext>
            </a:extLst>
          </p:cNvPr>
          <p:cNvCxnSpPr/>
          <p:nvPr/>
        </p:nvCxnSpPr>
        <p:spPr bwMode="auto">
          <a:xfrm>
            <a:off x="2167084" y="3672572"/>
            <a:ext cx="435831" cy="3970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CA0AAF3-8E5C-95F8-7D28-724149139A30}"/>
              </a:ext>
            </a:extLst>
          </p:cNvPr>
          <p:cNvCxnSpPr/>
          <p:nvPr/>
        </p:nvCxnSpPr>
        <p:spPr bwMode="auto">
          <a:xfrm flipH="1">
            <a:off x="2661661" y="3638295"/>
            <a:ext cx="19073" cy="1911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D3F6C09-E050-70A7-C89D-82A316248211}"/>
              </a:ext>
            </a:extLst>
          </p:cNvPr>
          <p:cNvCxnSpPr/>
          <p:nvPr/>
        </p:nvCxnSpPr>
        <p:spPr bwMode="auto">
          <a:xfrm flipH="1">
            <a:off x="2844469" y="4019759"/>
            <a:ext cx="551923" cy="15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A56BE9C-324D-7C86-2A0E-4FA3BD4B9927}"/>
              </a:ext>
            </a:extLst>
          </p:cNvPr>
          <p:cNvCxnSpPr/>
          <p:nvPr/>
        </p:nvCxnSpPr>
        <p:spPr bwMode="auto">
          <a:xfrm flipH="1" flipV="1">
            <a:off x="2737236" y="4406791"/>
            <a:ext cx="268367" cy="100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AE763A-630B-C8EB-F7F2-6E3A95432BC2}"/>
              </a:ext>
            </a:extLst>
          </p:cNvPr>
          <p:cNvCxnSpPr/>
          <p:nvPr/>
        </p:nvCxnSpPr>
        <p:spPr bwMode="auto">
          <a:xfrm flipV="1">
            <a:off x="2275253" y="4349303"/>
            <a:ext cx="334620" cy="3054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D47F29D-6F07-3D89-0A2B-68E3DDF1A070}"/>
              </a:ext>
            </a:extLst>
          </p:cNvPr>
          <p:cNvCxnSpPr/>
          <p:nvPr/>
        </p:nvCxnSpPr>
        <p:spPr bwMode="auto">
          <a:xfrm>
            <a:off x="1755070" y="4189284"/>
            <a:ext cx="775077" cy="172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D2F7AAA-84D6-C0D7-9A0F-42813F46F05B}"/>
              </a:ext>
            </a:extLst>
          </p:cNvPr>
          <p:cNvCxnSpPr/>
          <p:nvPr/>
        </p:nvCxnSpPr>
        <p:spPr bwMode="auto">
          <a:xfrm>
            <a:off x="2132694" y="3727634"/>
            <a:ext cx="435831" cy="3970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312BA6D-81CA-717A-39DA-344E8646B3D7}"/>
              </a:ext>
            </a:extLst>
          </p:cNvPr>
          <p:cNvCxnSpPr/>
          <p:nvPr/>
        </p:nvCxnSpPr>
        <p:spPr bwMode="auto">
          <a:xfrm>
            <a:off x="1382604" y="5212354"/>
            <a:ext cx="59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6E85142-67F4-F47E-424F-996262E0FCB5}"/>
              </a:ext>
            </a:extLst>
          </p:cNvPr>
          <p:cNvSpPr txBox="1"/>
          <p:nvPr/>
        </p:nvSpPr>
        <p:spPr>
          <a:xfrm>
            <a:off x="1950842" y="5306204"/>
            <a:ext cx="2316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: UL traffic on 6 GHz link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296833E-EE9C-A455-7CC8-1DEFB64EA472}"/>
              </a:ext>
            </a:extLst>
          </p:cNvPr>
          <p:cNvCxnSpPr/>
          <p:nvPr/>
        </p:nvCxnSpPr>
        <p:spPr bwMode="auto">
          <a:xfrm>
            <a:off x="1382604" y="5469937"/>
            <a:ext cx="59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7FE831A-F471-F504-FA43-E938D67270FA}"/>
              </a:ext>
            </a:extLst>
          </p:cNvPr>
          <p:cNvSpPr txBox="1"/>
          <p:nvPr/>
        </p:nvSpPr>
        <p:spPr>
          <a:xfrm>
            <a:off x="337766" y="5682215"/>
            <a:ext cx="4461517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Code: see web-ns3 demo 2</a:t>
            </a:r>
          </a:p>
          <a:p>
            <a:r>
              <a:rPr lang="en-US" sz="1400" dirty="0"/>
              <a:t>Also available at GitLab (</a:t>
            </a:r>
            <a:r>
              <a:rPr lang="en-US" sz="1400" dirty="0">
                <a:hlinkClick r:id="rId2"/>
              </a:rPr>
              <a:t>https://gitlab.com/shmy315/ns-3-wifitxstatshelper-demos</a:t>
            </a:r>
            <a:r>
              <a:rPr lang="en-US" sz="1400" dirty="0"/>
              <a:t>)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8AE1490D-8709-D946-E491-2A7843ADE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377099"/>
              </p:ext>
            </p:extLst>
          </p:nvPr>
        </p:nvGraphicFramePr>
        <p:xfrm>
          <a:off x="4952999" y="3327981"/>
          <a:ext cx="362198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val="1650889063"/>
                    </a:ext>
                  </a:extLst>
                </a:gridCol>
                <a:gridCol w="2250385">
                  <a:extLst>
                    <a:ext uri="{9D8B030D-6E8A-4147-A177-3AD203B41FA5}">
                      <a16:colId xmlns:a16="http://schemas.microsoft.com/office/drawing/2014/main" val="1549483040"/>
                    </a:ext>
                  </a:extLst>
                </a:gridCol>
              </a:tblGrid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803309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Link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 GHz, 20 MHz, MCS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824354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Link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 GHz, 40 MHz, MCS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875720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71374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TX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064619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Noise figure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58605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Path loss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Friis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362542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Payload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938654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b="1" dirty="0"/>
                        <a:t>Packet 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1 - 5 </a:t>
                      </a:r>
                      <a:r>
                        <a:rPr lang="en-US" sz="1200" b="1" dirty="0" err="1"/>
                        <a:t>ms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66558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b="1" dirty="0"/>
                        <a:t>Number of 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10, 20, 30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375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56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80596-1056-E8ED-D155-E7D74EA89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A951-6F66-F33E-6E0C-532675EC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5E2B6-D8A8-57F0-7EC0-5A1E83E5F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How to use (</a:t>
            </a:r>
            <a:r>
              <a:rPr lang="en-US" dirty="0">
                <a:solidFill>
                  <a:srgbClr val="FF0000"/>
                </a:solidFill>
              </a:rPr>
              <a:t>multi link, multi STA</a:t>
            </a:r>
            <a:r>
              <a:rPr lang="en-US" dirty="0"/>
              <a:t> scenario)</a:t>
            </a:r>
          </a:p>
          <a:p>
            <a:pPr lvl="1"/>
            <a:r>
              <a:rPr lang="en-US" dirty="0"/>
              <a:t>Code to get mean end-to-end (E2E) delay per link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E7595-EC96-7F19-386E-8ACC37F7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82AAAF-69E6-AD8A-ED54-11E71A95D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64681"/>
            <a:ext cx="7772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C67C5-79D3-FAE9-C995-8ED11DAC6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E0AD-E3FD-DD92-5BE1-B34DEE71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9D21-BD77-55E2-6077-8B6BA75D5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How to use (</a:t>
            </a:r>
            <a:r>
              <a:rPr lang="en-US" dirty="0">
                <a:solidFill>
                  <a:srgbClr val="FF0000"/>
                </a:solidFill>
              </a:rPr>
              <a:t>multi link, multi STA</a:t>
            </a:r>
            <a:r>
              <a:rPr lang="en-US" dirty="0"/>
              <a:t> scenario)</a:t>
            </a:r>
          </a:p>
          <a:p>
            <a:pPr lvl="1"/>
            <a:r>
              <a:rPr lang="en-US" dirty="0"/>
              <a:t>Command line settings &amp; result visualization (link 1) in web-ns3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F2A2E-A6D0-2F8A-3702-3909E92F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743A8-E210-6B43-6465-4C0133E3E2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3400" y="2580985"/>
            <a:ext cx="2311648" cy="3715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299C0B-6C85-A05F-4671-0848B4FE7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587" y="2780974"/>
            <a:ext cx="5346686" cy="339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40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51D78-FD3C-35F7-6E68-AEA92A9ED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1EFF-C39A-CB89-D371-8448E81D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E44EE-89B5-EE64-C505-636D669F0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Current limitations</a:t>
            </a:r>
          </a:p>
          <a:p>
            <a:pPr lvl="1"/>
            <a:r>
              <a:rPr lang="en-US" dirty="0"/>
              <a:t>Under saturated traffic conditions, memory usage can be high</a:t>
            </a:r>
          </a:p>
          <a:p>
            <a:pPr lvl="2"/>
            <a:r>
              <a:rPr lang="en-US" dirty="0"/>
              <a:t>Shorten simulation time to reduce memory load</a:t>
            </a:r>
          </a:p>
          <a:p>
            <a:pPr lvl="1"/>
            <a:r>
              <a:rPr lang="en-US" dirty="0"/>
              <a:t>No advanced data processing for delay statistics, e.g., delay CDF, percentiles, </a:t>
            </a:r>
            <a:r>
              <a:rPr lang="en-US" dirty="0" err="1"/>
              <a:t>etc</a:t>
            </a:r>
            <a:endParaRPr lang="en-US" dirty="0"/>
          </a:p>
          <a:p>
            <a:pPr lvl="2"/>
            <a:r>
              <a:rPr lang="en-US" dirty="0"/>
              <a:t>Implement using e.g. Python’s </a:t>
            </a:r>
            <a:r>
              <a:rPr lang="en-US" dirty="0" err="1"/>
              <a:t>numpy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5FC3A-48DE-C374-AA0B-EF65477E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32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77533-DB27-63DF-B535-4BA822482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2A59-CDE9-D177-6733-58256454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4BC0F-2DE5-EA47-1854-A116FDDCF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Provides a convenient way in Wi-Fi simulation to collect:</a:t>
            </a:r>
          </a:p>
          <a:p>
            <a:pPr lvl="2"/>
            <a:r>
              <a:rPr lang="en-US" dirty="0"/>
              <a:t>per-MPDU information (key timestamps, link usage)</a:t>
            </a:r>
          </a:p>
          <a:p>
            <a:pPr lvl="2"/>
            <a:r>
              <a:rPr lang="en-US" dirty="0"/>
              <a:t>per-node/device/link packet statistics (success/failure/retransmission counts)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Detailed documentation available in both ns-3 model library (</a:t>
            </a:r>
            <a:r>
              <a:rPr lang="en-US" dirty="0">
                <a:hlinkClick r:id="rId2"/>
              </a:rPr>
              <a:t>https://www.nsnam.org/docs/models/html/wifi-user.html#wifitxstatshelper</a:t>
            </a:r>
            <a:r>
              <a:rPr lang="en-US" dirty="0"/>
              <a:t>) &amp; source code (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wifi</a:t>
            </a:r>
            <a:r>
              <a:rPr lang="en-US" dirty="0"/>
              <a:t>/helper/</a:t>
            </a:r>
            <a:r>
              <a:rPr lang="en-US" dirty="0" err="1"/>
              <a:t>wifi</a:t>
            </a:r>
            <a:r>
              <a:rPr lang="en-US" dirty="0"/>
              <a:t>-</a:t>
            </a:r>
            <a:r>
              <a:rPr lang="en-US" dirty="0" err="1"/>
              <a:t>tx</a:t>
            </a:r>
            <a:r>
              <a:rPr lang="en-US" dirty="0"/>
              <a:t>-stats-</a:t>
            </a:r>
            <a:r>
              <a:rPr lang="en-US" dirty="0" err="1"/>
              <a:t>helper.h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F14CD-D7D5-B8BE-EE4C-0E100DC9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186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B23B2-58B5-3630-20C0-62688CCBA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3D6E-BC45-C18C-BA94-F948AD76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E070C-F0B3-304F-A279-F0C43B92B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6E14F-9D11-B550-E0D8-1AC23B16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787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D0503-1557-90D0-5CAC-7D6E03CE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1715-299B-E327-99A9-700A0540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</a:t>
            </a:r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32C52-0E77-026F-EF02-FA2E60172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Example usage</a:t>
            </a:r>
          </a:p>
          <a:p>
            <a:pPr lvl="1"/>
            <a:r>
              <a:rPr lang="en-US" dirty="0"/>
              <a:t>Scenario: a Wi-Fi 7 network, some STAs use multiple links (two in the simulation), i.e., multi-link devices (MLDs), others use only single link, i.e., single-link devices (SLDs)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F75D1-1859-AD3C-6D24-CF92B15B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4B24A-3087-6E15-2C8B-612C96C8B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296" y="3239736"/>
            <a:ext cx="3431607" cy="24285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18EFA-1459-2AE1-D79F-FC8DB024673F}"/>
              </a:ext>
            </a:extLst>
          </p:cNvPr>
          <p:cNvSpPr txBox="1"/>
          <p:nvPr/>
        </p:nvSpPr>
        <p:spPr>
          <a:xfrm>
            <a:off x="671564" y="6053285"/>
            <a:ext cx="7786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Reference: Y. Gao, M. Shen, Y. Zou, H. Yin and S. Roy, "Latency Optimal Traffic-to-Link Allocation for MLO/SLO Coexistence in Wi-Fi 7," in IEEE Journal on Selected Areas in Communications, </a:t>
            </a:r>
            <a:r>
              <a:rPr lang="en-US" sz="1000" dirty="0" err="1"/>
              <a:t>doi</a:t>
            </a:r>
            <a:r>
              <a:rPr lang="en-US" sz="1000" dirty="0"/>
              <a:t>: 10.1109/JSAC.2025.3584497.</a:t>
            </a:r>
          </a:p>
        </p:txBody>
      </p:sp>
    </p:spTree>
    <p:extLst>
      <p:ext uri="{BB962C8B-B14F-4D97-AF65-F5344CB8AC3E}">
        <p14:creationId xmlns:p14="http://schemas.microsoft.com/office/powerpoint/2010/main" val="3993751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B3ADE-F197-45C4-3EF6-629E0C06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13947-334E-A8B4-CC7B-CBC8BF7D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</a:t>
            </a:r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953E2-BBAF-21A6-EC3A-AF0FD3701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/>
              <a:t>Example usage</a:t>
            </a:r>
          </a:p>
          <a:p>
            <a:pPr lvl="1"/>
            <a:r>
              <a:rPr lang="en-US" dirty="0"/>
              <a:t>Performance metric #1: delay CDF of MLDs</a:t>
            </a:r>
          </a:p>
          <a:p>
            <a:pPr lvl="2"/>
            <a:r>
              <a:rPr lang="en-US" dirty="0"/>
              <a:t>Step 1: get successful MPDU details using </a:t>
            </a:r>
            <a:r>
              <a:rPr lang="en-US" dirty="0" err="1"/>
              <a:t>GetSuccessRecords</a:t>
            </a:r>
            <a:r>
              <a:rPr lang="en-US" dirty="0"/>
              <a:t>()</a:t>
            </a:r>
          </a:p>
          <a:p>
            <a:pPr lvl="2"/>
            <a:r>
              <a:rPr lang="en-US" dirty="0"/>
              <a:t>Step 2: iterate through the record and get (dequeue time - enqueue time) for each successful MPDU</a:t>
            </a:r>
          </a:p>
          <a:p>
            <a:pPr lvl="2"/>
            <a:r>
              <a:rPr lang="en-US" dirty="0"/>
              <a:t>Step 3: calculate the CDF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45EB0-8C37-B2A0-C8C5-716F378C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35B92-1B64-57BF-DDD2-7FB98410B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733800"/>
            <a:ext cx="3048000" cy="215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CADBB0-3A89-BE95-8EFA-96A32EBC3E34}"/>
              </a:ext>
            </a:extLst>
          </p:cNvPr>
          <p:cNvSpPr txBox="1"/>
          <p:nvPr/>
        </p:nvSpPr>
        <p:spPr>
          <a:xfrm>
            <a:off x="671564" y="6053285"/>
            <a:ext cx="7786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Reference: Y. Gao, M. Shen, Y. Zou, H. Yin and S. Roy, "Latency Optimal Traffic-to-Link Allocation for MLO/SLO Coexistence in Wi-Fi 7," in IEEE Journal on Selected Areas in Communications, </a:t>
            </a:r>
            <a:r>
              <a:rPr lang="en-US" sz="1000" dirty="0" err="1"/>
              <a:t>doi</a:t>
            </a:r>
            <a:r>
              <a:rPr lang="en-US" sz="1000" dirty="0"/>
              <a:t>: 10.1109/JSAC.2025.3584497.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227AB-53FF-4F65-2ADD-E2F6BDBA1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880" y="3596760"/>
            <a:ext cx="3207519" cy="24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22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9F7CC-947D-C0CC-DC25-C844528D8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D8723-B182-3F9F-387C-A7D7BA59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</a:t>
            </a:r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9BEFB-D1D0-A384-71CD-582419C1A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/>
              <a:t>Example usage</a:t>
            </a:r>
          </a:p>
          <a:p>
            <a:pPr lvl="1"/>
            <a:r>
              <a:rPr lang="en-US" dirty="0"/>
              <a:t>Performance metric #2: successful TX probability of MLDs versus traffic allocation probability on link 1 (link 1 + link 2 = 1)</a:t>
            </a:r>
          </a:p>
          <a:p>
            <a:pPr lvl="2"/>
            <a:r>
              <a:rPr lang="en-US" dirty="0"/>
              <a:t>Step 1: get per STA successes using </a:t>
            </a:r>
            <a:r>
              <a:rPr lang="en-US" dirty="0" err="1"/>
              <a:t>GetSuccessesByNodeDevice</a:t>
            </a:r>
            <a:r>
              <a:rPr lang="en-US" dirty="0"/>
              <a:t>(), and get per STA failures using </a:t>
            </a:r>
            <a:r>
              <a:rPr lang="en-US" dirty="0" err="1"/>
              <a:t>GetFailuresByNodeDevice</a:t>
            </a:r>
            <a:r>
              <a:rPr lang="en-US" dirty="0"/>
              <a:t>()</a:t>
            </a:r>
          </a:p>
          <a:p>
            <a:pPr lvl="2"/>
            <a:r>
              <a:rPr lang="en-US" dirty="0"/>
              <a:t>Step 2: calculate success </a:t>
            </a:r>
            <a:r>
              <a:rPr lang="en-US" dirty="0" err="1"/>
              <a:t>probabilty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DE688-C77A-0318-1D44-99E5567C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177F9-3343-01F9-CCE2-A1BE807B3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733800"/>
            <a:ext cx="3048000" cy="215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50EF0C-D0FB-2545-E626-CEC8F8A5EB88}"/>
              </a:ext>
            </a:extLst>
          </p:cNvPr>
          <p:cNvSpPr txBox="1"/>
          <p:nvPr/>
        </p:nvSpPr>
        <p:spPr>
          <a:xfrm>
            <a:off x="671564" y="6053285"/>
            <a:ext cx="7786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Reference: Y. Gao, M. Shen, Y. Zou, H. Yin and S. Roy, "Latency Optimal Traffic-to-Link Allocation for MLO/SLO Coexistence in Wi-Fi 7," in IEEE Journal on Selected Areas in Communications, </a:t>
            </a:r>
            <a:r>
              <a:rPr lang="en-US" sz="1000" dirty="0" err="1"/>
              <a:t>doi</a:t>
            </a:r>
            <a:r>
              <a:rPr lang="en-US" sz="1000" dirty="0"/>
              <a:t>: 10.1109/JSAC.2025.3584497.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0C499F-0BFA-C660-EF25-9D0E22810B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64880" y="3695294"/>
            <a:ext cx="3207519" cy="226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6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4338DE-CABE-CF41-F437-DE5F549C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A0CEBA9-24BE-3D48-826A-D88C8E33662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E3E426D5-6E9C-C0C4-C3FA-E8EA033F9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620000" cy="609600"/>
          </a:xfrm>
          <a:noFill/>
          <a:ln/>
        </p:spPr>
        <p:txBody>
          <a:bodyPr/>
          <a:lstStyle/>
          <a:p>
            <a:r>
              <a:rPr lang="en-US" altLang="en-US" dirty="0"/>
              <a:t>Abstract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03284818-0A82-7365-8AED-79D68BA5E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599"/>
            <a:ext cx="8839200" cy="5103813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Summarizes key updates to ns-3 (</a:t>
            </a:r>
            <a:r>
              <a:rPr lang="en-US" altLang="en-US" dirty="0">
                <a:hlinkClick r:id="rId3"/>
              </a:rPr>
              <a:t>www.nsnam.org</a:t>
            </a:r>
            <a:r>
              <a:rPr lang="en-US" altLang="en-US" dirty="0"/>
              <a:t>) Wi-Fi module in releases ns-3.43 - ns-3.45 (2024-25)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FF0000"/>
                </a:solidFill>
              </a:rPr>
              <a:t>I. New helper: Wi-Fi transmission statistics helper (</a:t>
            </a:r>
            <a:r>
              <a:rPr lang="en-US" altLang="en-US" b="1" dirty="0" err="1">
                <a:solidFill>
                  <a:srgbClr val="FF0000"/>
                </a:solidFill>
              </a:rPr>
              <a:t>WifiTxStatsHelper</a:t>
            </a:r>
            <a:r>
              <a:rPr lang="en-US" altLang="en-US" b="1" dirty="0">
                <a:solidFill>
                  <a:srgbClr val="FF0000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FF0000"/>
                </a:solidFill>
              </a:rPr>
              <a:t>II. Updated fine timing measurement (FTM) module on UW dev branch</a:t>
            </a:r>
          </a:p>
          <a:p>
            <a:pPr marL="0" indent="0"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0000"/>
                </a:solidFill>
              </a:rPr>
              <a:t>III. Introducing: Web-ns-3, a cloud-based Network Simulation as a Service (</a:t>
            </a:r>
            <a:r>
              <a:rPr lang="en-US" altLang="en-US" dirty="0" err="1">
                <a:solidFill>
                  <a:srgbClr val="FF0000"/>
                </a:solidFill>
              </a:rPr>
              <a:t>NSaaS</a:t>
            </a:r>
            <a:r>
              <a:rPr lang="en-US" altLang="en-US" dirty="0">
                <a:solidFill>
                  <a:srgbClr val="FF0000"/>
                </a:solidFill>
              </a:rPr>
              <a:t>) platform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0000"/>
                </a:solidFill>
              </a:rPr>
              <a:t>An AI-in-the-loop example (Multi-BSS)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60462-4F82-9D0A-CF80-13AD5709B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E9F2-0592-0655-0CFC-514891A46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85800"/>
            <a:ext cx="8153400" cy="10668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II. 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D0F50-2950-5104-8C60-5C9CFEFD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572000"/>
          </a:xfrm>
        </p:spPr>
        <p:txBody>
          <a:bodyPr/>
          <a:lstStyle/>
          <a:p>
            <a:r>
              <a:rPr lang="en-US" b="1" dirty="0"/>
              <a:t>Motivation</a:t>
            </a:r>
          </a:p>
          <a:p>
            <a:pPr lvl="1"/>
            <a:r>
              <a:rPr lang="en-US" dirty="0"/>
              <a:t>FTM is a key feature for Wi-Fi localization based on round-trip time (RTT) measurements between STA and APs</a:t>
            </a:r>
          </a:p>
          <a:p>
            <a:pPr lvl="1"/>
            <a:r>
              <a:rPr lang="en-US" dirty="0"/>
              <a:t>In IEEE 802.11mc, STA’s measurements can be made concurrently with multiple APs (i.e., setup multiple FTM sessions at the same time). However this is not implemented in the previous module (</a:t>
            </a:r>
            <a:r>
              <a:rPr lang="en-US" dirty="0">
                <a:hlinkClick r:id="rId2"/>
              </a:rPr>
              <a:t>https://github.com/tkn-tub/wifi-ftm-ns3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extend the FTM module (</a:t>
            </a:r>
            <a:r>
              <a:rPr lang="en-US" dirty="0">
                <a:hlinkClick r:id="rId3"/>
              </a:rPr>
              <a:t>https://gitlab.com/uw-ns3-research/ns-3-dev/-/tree/ftm-dev?ref_type=heads</a:t>
            </a:r>
            <a:r>
              <a:rPr lang="en-US" dirty="0"/>
              <a:t>) to support concurrent FTM sessions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42BFC-57F9-1BA6-872D-869E1166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468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2EE52-A2B0-233C-214C-1F3870852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DE44-A79C-ADFC-371C-93FE0064F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77F4B-D8F4-F991-E5D8-1809CE49A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/>
              <a:t>Wi-Fi localization overview</a:t>
            </a:r>
          </a:p>
          <a:p>
            <a:pPr lvl="1"/>
            <a:r>
              <a:rPr lang="en-US" dirty="0"/>
              <a:t>802.11mc (original FTM) → 802.11-2016</a:t>
            </a:r>
          </a:p>
          <a:p>
            <a:pPr lvl="2"/>
            <a:r>
              <a:rPr lang="en-US" dirty="0"/>
              <a:t>Bandwidth: up to 80 MHz (802.11ac)</a:t>
            </a:r>
          </a:p>
          <a:p>
            <a:pPr lvl="2"/>
            <a:r>
              <a:rPr lang="en-US" b="1" dirty="0"/>
              <a:t>Ranging accuracy: 1 - 2 m</a:t>
            </a:r>
          </a:p>
          <a:p>
            <a:pPr lvl="1"/>
            <a:r>
              <a:rPr lang="en-US" dirty="0"/>
              <a:t>802.11az (Next Gen Positioning) → 802.11-2024</a:t>
            </a:r>
          </a:p>
          <a:p>
            <a:pPr lvl="2"/>
            <a:r>
              <a:rPr lang="en-US" dirty="0"/>
              <a:t>Bandwidth: up to 160 MHz (802.11ax)</a:t>
            </a:r>
          </a:p>
          <a:p>
            <a:pPr lvl="2"/>
            <a:r>
              <a:rPr lang="en-US" b="1" dirty="0"/>
              <a:t>Ranging accuracy: &lt; 1 m</a:t>
            </a:r>
          </a:p>
          <a:p>
            <a:pPr lvl="2"/>
            <a:r>
              <a:rPr lang="en-US" dirty="0"/>
              <a:t>MU-MIMO (DL, UL) support</a:t>
            </a:r>
          </a:p>
          <a:p>
            <a:pPr lvl="2"/>
            <a:r>
              <a:rPr lang="en-US" dirty="0"/>
              <a:t>Improved security</a:t>
            </a:r>
          </a:p>
          <a:p>
            <a:pPr lvl="1"/>
            <a:r>
              <a:rPr lang="en-US" dirty="0"/>
              <a:t>802.11bk: nearly complete</a:t>
            </a:r>
          </a:p>
          <a:p>
            <a:pPr lvl="2"/>
            <a:r>
              <a:rPr lang="en-US" dirty="0"/>
              <a:t>Bandwidth: up to 320 MHz (802.11be)</a:t>
            </a:r>
          </a:p>
          <a:p>
            <a:pPr lvl="2"/>
            <a:r>
              <a:rPr lang="en-US" b="1" dirty="0"/>
              <a:t>Ranging accuracy: &lt; 0.1 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F3FCF-129E-C813-BF40-DFE851BE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593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4E3F0-732B-65CA-E5BD-1A94615FF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9427-F94F-B445-B04F-3D4A11F3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55CB3-C791-F852-0D47-0B0F99385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b="1" dirty="0"/>
              <a:t>FTM loca</a:t>
            </a:r>
            <a:r>
              <a:rPr lang="en-US" dirty="0"/>
              <a:t>lization mechanism</a:t>
            </a:r>
          </a:p>
          <a:p>
            <a:pPr lvl="1"/>
            <a:r>
              <a:rPr lang="en-US" dirty="0"/>
              <a:t>Measures the round-trip time (RTT) measurement between initiating STA (ISTA) and responding STA (RSTA)</a:t>
            </a:r>
          </a:p>
          <a:p>
            <a:pPr lvl="1"/>
            <a:r>
              <a:rPr lang="en-US" dirty="0"/>
              <a:t>Require high timing accuracy and synchronization</a:t>
            </a:r>
          </a:p>
          <a:p>
            <a:r>
              <a:rPr lang="en-US" dirty="0" err="1"/>
              <a:t>ToD</a:t>
            </a:r>
            <a:r>
              <a:rPr lang="en-US" dirty="0"/>
              <a:t> (T1 and T3): time of departure</a:t>
            </a:r>
          </a:p>
          <a:p>
            <a:r>
              <a:rPr lang="en-US" dirty="0" err="1"/>
              <a:t>ToA</a:t>
            </a:r>
            <a:r>
              <a:rPr lang="en-US" dirty="0"/>
              <a:t> (T2 and T4): time of arrival</a:t>
            </a:r>
          </a:p>
          <a:p>
            <a:r>
              <a:rPr lang="en-US" dirty="0"/>
              <a:t>RTT: (T4 - T3) + (T2 - T1)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B1468-C1B7-EFAB-80A3-90418047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B3FF8-B45B-8714-0AE0-E2B432A4D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4576763"/>
            <a:ext cx="7086600" cy="15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22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5520E-2677-FA7B-C1C9-473DED228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B09DD-C671-2119-4160-1130485F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4D23-9F87-1AE5-ED3D-F2F6BD73E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/>
              <a:t>Variants of RTT measurement procedure: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EDCA-based (in both 11mc and 11az)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Trigger-based (11az only)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Non-trigger-based (11az only)</a:t>
            </a:r>
          </a:p>
          <a:p>
            <a:pPr marL="514350" indent="-457200"/>
            <a:r>
              <a:rPr lang="en-US" dirty="0"/>
              <a:t>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F4FD6-F2CD-8D9B-A196-71351163F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24B4A-CB33-19AD-2F1E-87A2D574A759}"/>
              </a:ext>
            </a:extLst>
          </p:cNvPr>
          <p:cNvSpPr txBox="1"/>
          <p:nvPr/>
        </p:nvSpPr>
        <p:spPr>
          <a:xfrm>
            <a:off x="7182617" y="3912918"/>
            <a:ext cx="180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NDP = null data PPDU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A403F-68BC-95CA-EB58-4E92803E50AE}"/>
              </a:ext>
            </a:extLst>
          </p:cNvPr>
          <p:cNvSpPr txBox="1"/>
          <p:nvPr/>
        </p:nvSpPr>
        <p:spPr>
          <a:xfrm>
            <a:off x="421574" y="6124836"/>
            <a:ext cx="67610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Reference: Next Generation Wi-Fi Positioning: An overview of IEEE 802.11az by Christian Berger and Jonathan Segev</a:t>
            </a:r>
          </a:p>
          <a:p>
            <a:r>
              <a:rPr lang="en-US" sz="1050" dirty="0"/>
              <a:t>https://</a:t>
            </a:r>
            <a:r>
              <a:rPr lang="en-US" sz="1050" dirty="0" err="1"/>
              <a:t>www.computer.org</a:t>
            </a:r>
            <a:r>
              <a:rPr lang="en-US" sz="1050" dirty="0"/>
              <a:t>/</a:t>
            </a:r>
            <a:r>
              <a:rPr lang="en-US" sz="1050" dirty="0" err="1"/>
              <a:t>csdl</a:t>
            </a:r>
            <a:r>
              <a:rPr lang="en-US" sz="1050" dirty="0"/>
              <a:t>/video-library/video/1UXPYs1JCrS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7064A1-F931-F4DD-96E8-478D82107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08" y="3467961"/>
            <a:ext cx="5988132" cy="27332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B5173A-55F4-D2FB-5C63-1349D01D72F0}"/>
              </a:ext>
            </a:extLst>
          </p:cNvPr>
          <p:cNvSpPr txBox="1"/>
          <p:nvPr/>
        </p:nvSpPr>
        <p:spPr>
          <a:xfrm>
            <a:off x="1089355" y="4791832"/>
            <a:ext cx="1787234" cy="830997"/>
          </a:xfrm>
          <a:prstGeom prst="rect">
            <a:avLst/>
          </a:prstGeom>
          <a:solidFill>
            <a:schemeClr val="tx1">
              <a:lumMod val="20000"/>
              <a:lumOff val="80000"/>
              <a:alpha val="91972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Easy to implement (only require MAC layer change)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E24F74-CB5C-2570-1247-AFF2B929C246}"/>
              </a:ext>
            </a:extLst>
          </p:cNvPr>
          <p:cNvSpPr txBox="1"/>
          <p:nvPr/>
        </p:nvSpPr>
        <p:spPr>
          <a:xfrm>
            <a:off x="3223775" y="4791831"/>
            <a:ext cx="1688599" cy="830997"/>
          </a:xfrm>
          <a:prstGeom prst="rect">
            <a:avLst/>
          </a:prstGeom>
          <a:solidFill>
            <a:schemeClr val="tx1">
              <a:lumMod val="20000"/>
              <a:lumOff val="80000"/>
              <a:alpha val="91972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Increased spectral efficiency; better scalability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B587E-A8AD-8591-4C91-337BFA267685}"/>
              </a:ext>
            </a:extLst>
          </p:cNvPr>
          <p:cNvSpPr txBox="1"/>
          <p:nvPr/>
        </p:nvSpPr>
        <p:spPr>
          <a:xfrm>
            <a:off x="5278610" y="4791831"/>
            <a:ext cx="1688599" cy="830997"/>
          </a:xfrm>
          <a:prstGeom prst="rect">
            <a:avLst/>
          </a:prstGeom>
          <a:solidFill>
            <a:schemeClr val="tx1">
              <a:lumMod val="20000"/>
              <a:lumOff val="80000"/>
              <a:alpha val="91972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Better flexibility; avoid scheduling conflicts</a:t>
            </a:r>
          </a:p>
        </p:txBody>
      </p:sp>
    </p:spTree>
    <p:extLst>
      <p:ext uri="{BB962C8B-B14F-4D97-AF65-F5344CB8AC3E}">
        <p14:creationId xmlns:p14="http://schemas.microsoft.com/office/powerpoint/2010/main" val="2926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C31C1-904D-D7E6-AF2E-A8496B62A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E46E-5D7D-8FC0-477B-0B4502707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734E0-5A62-E6A7-C149-F651BF11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467600" cy="4572000"/>
          </a:xfrm>
        </p:spPr>
        <p:txBody>
          <a:bodyPr/>
          <a:lstStyle/>
          <a:p>
            <a:r>
              <a:rPr lang="en-US" dirty="0"/>
              <a:t>Concurrent FTM sessions</a:t>
            </a:r>
          </a:p>
          <a:p>
            <a:pPr lvl="1"/>
            <a:r>
              <a:rPr lang="en-US" dirty="0"/>
              <a:t>Different FTM sessions can overlap by scheduling their burst durations back-to-back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E8BF6-20B9-CFD6-4EC2-422AD871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03219-A66C-8C9D-0ED3-71F6B2CA8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960" y="2667000"/>
            <a:ext cx="311607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78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6583A-B955-CEC0-3908-CAF0F174D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EB13-AB57-631E-7109-230B418D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D1D70-20A2-3905-E603-58007825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/>
              <a:t>Design of ns-3 FTM module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0BF86-F217-8F19-C6AF-B003CDB0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F98475A-CC49-7E3A-5CD1-90235D93A2D1}"/>
              </a:ext>
            </a:extLst>
          </p:cNvPr>
          <p:cNvSpPr/>
          <p:nvPr/>
        </p:nvSpPr>
        <p:spPr>
          <a:xfrm>
            <a:off x="4210314" y="2539801"/>
            <a:ext cx="1611678" cy="9170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ns3::</a:t>
            </a:r>
            <a:r>
              <a:rPr lang="en-US" sz="1200" b="1" dirty="0" err="1">
                <a:solidFill>
                  <a:schemeClr val="tx1"/>
                </a:solidFill>
              </a:rPr>
              <a:t>FtmManager</a:t>
            </a:r>
            <a:r>
              <a:rPr lang="en-US" sz="1200" dirty="0">
                <a:solidFill>
                  <a:schemeClr val="tx1"/>
                </a:solidFill>
              </a:rPr>
              <a:t> (one instance per STA)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B38F022-83A8-90F8-E042-46694434F4B5}"/>
              </a:ext>
            </a:extLst>
          </p:cNvPr>
          <p:cNvSpPr/>
          <p:nvPr/>
        </p:nvSpPr>
        <p:spPr>
          <a:xfrm>
            <a:off x="988655" y="2480598"/>
            <a:ext cx="1611678" cy="9170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ns3::</a:t>
            </a:r>
            <a:r>
              <a:rPr lang="en-US" sz="1200" b="1" dirty="0" err="1">
                <a:solidFill>
                  <a:schemeClr val="tx1"/>
                </a:solidFill>
              </a:rPr>
              <a:t>WifiMac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9DA160-7185-5C8C-3C16-0E35710E736E}"/>
              </a:ext>
            </a:extLst>
          </p:cNvPr>
          <p:cNvCxnSpPr>
            <a:cxnSpLocks/>
          </p:cNvCxnSpPr>
          <p:nvPr/>
        </p:nvCxnSpPr>
        <p:spPr>
          <a:xfrm>
            <a:off x="2622591" y="2688563"/>
            <a:ext cx="15724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26A88D6-1209-539B-E2A1-AC9A67B5F223}"/>
              </a:ext>
            </a:extLst>
          </p:cNvPr>
          <p:cNvSpPr txBox="1"/>
          <p:nvPr/>
        </p:nvSpPr>
        <p:spPr>
          <a:xfrm>
            <a:off x="2735328" y="2431679"/>
            <a:ext cx="1120648" cy="255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Rx FTM Req, decode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93587A-08CF-2FE2-A568-260D427F50AC}"/>
              </a:ext>
            </a:extLst>
          </p:cNvPr>
          <p:cNvCxnSpPr>
            <a:cxnSpLocks/>
          </p:cNvCxnSpPr>
          <p:nvPr/>
        </p:nvCxnSpPr>
        <p:spPr>
          <a:xfrm>
            <a:off x="2622591" y="2965886"/>
            <a:ext cx="15724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2EEEC52-5728-574A-3FCA-4FD9E5AFF845}"/>
              </a:ext>
            </a:extLst>
          </p:cNvPr>
          <p:cNvSpPr txBox="1"/>
          <p:nvPr/>
        </p:nvSpPr>
        <p:spPr>
          <a:xfrm>
            <a:off x="2735328" y="2731188"/>
            <a:ext cx="910410" cy="255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Rx FTM, decode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4306D3-A3D8-4ACA-7299-779F0CF1D301}"/>
              </a:ext>
            </a:extLst>
          </p:cNvPr>
          <p:cNvCxnSpPr>
            <a:cxnSpLocks/>
          </p:cNvCxnSpPr>
          <p:nvPr/>
        </p:nvCxnSpPr>
        <p:spPr>
          <a:xfrm>
            <a:off x="2622591" y="3257023"/>
            <a:ext cx="15724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A50FA58-0139-F908-7EF1-A92E8CB4D97A}"/>
              </a:ext>
            </a:extLst>
          </p:cNvPr>
          <p:cNvSpPr txBox="1"/>
          <p:nvPr/>
        </p:nvSpPr>
        <p:spPr>
          <a:xfrm>
            <a:off x="2712754" y="3007562"/>
            <a:ext cx="1255039" cy="255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Rx Ack, update counter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D49F816-88CC-1E91-A66D-8AACA4E0D070}"/>
              </a:ext>
            </a:extLst>
          </p:cNvPr>
          <p:cNvSpPr/>
          <p:nvPr/>
        </p:nvSpPr>
        <p:spPr>
          <a:xfrm>
            <a:off x="6770322" y="2583634"/>
            <a:ext cx="1611678" cy="9170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ns3::</a:t>
            </a:r>
            <a:r>
              <a:rPr lang="en-US" sz="1200" b="1" dirty="0" err="1">
                <a:solidFill>
                  <a:schemeClr val="tx1"/>
                </a:solidFill>
              </a:rPr>
              <a:t>FtmSession</a:t>
            </a:r>
            <a:r>
              <a:rPr lang="en-US" sz="1200" dirty="0">
                <a:solidFill>
                  <a:schemeClr val="tx1"/>
                </a:solidFill>
              </a:rPr>
              <a:t> (one instance per session)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7C0BC13-61FD-C5D7-287C-3B80F553296B}"/>
              </a:ext>
            </a:extLst>
          </p:cNvPr>
          <p:cNvSpPr/>
          <p:nvPr/>
        </p:nvSpPr>
        <p:spPr>
          <a:xfrm>
            <a:off x="6770322" y="1447800"/>
            <a:ext cx="1611678" cy="9170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ns3::</a:t>
            </a:r>
            <a:r>
              <a:rPr lang="en-US" sz="1200" b="1" dirty="0" err="1">
                <a:solidFill>
                  <a:schemeClr val="tx1"/>
                </a:solidFill>
              </a:rPr>
              <a:t>FtmSession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(one instance per session)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667BC3-3BE1-F265-40A8-3696F37CD398}"/>
              </a:ext>
            </a:extLst>
          </p:cNvPr>
          <p:cNvSpPr txBox="1"/>
          <p:nvPr/>
        </p:nvSpPr>
        <p:spPr>
          <a:xfrm rot="5400000">
            <a:off x="7438129" y="3633659"/>
            <a:ext cx="276064" cy="21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69BC3C8-EEB6-DBEC-295F-414E48D5831C}"/>
              </a:ext>
            </a:extLst>
          </p:cNvPr>
          <p:cNvSpPr/>
          <p:nvPr/>
        </p:nvSpPr>
        <p:spPr>
          <a:xfrm>
            <a:off x="6770322" y="3981103"/>
            <a:ext cx="1611678" cy="9170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ns3::</a:t>
            </a:r>
            <a:r>
              <a:rPr lang="en-US" sz="1200" b="1" dirty="0" err="1">
                <a:solidFill>
                  <a:schemeClr val="tx1"/>
                </a:solidFill>
              </a:rPr>
              <a:t>FtmSession</a:t>
            </a:r>
            <a:r>
              <a:rPr lang="en-US" sz="1200" dirty="0">
                <a:solidFill>
                  <a:schemeClr val="tx1"/>
                </a:solidFill>
              </a:rPr>
              <a:t> (one instance per session)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FA3DBF-7040-C2F9-2C56-9EE464DB52F1}"/>
              </a:ext>
            </a:extLst>
          </p:cNvPr>
          <p:cNvCxnSpPr>
            <a:cxnSpLocks/>
            <a:stCxn id="5" idx="3"/>
            <a:endCxn id="17" idx="1"/>
          </p:cNvCxnSpPr>
          <p:nvPr/>
        </p:nvCxnSpPr>
        <p:spPr>
          <a:xfrm flipV="1">
            <a:off x="5821992" y="1906309"/>
            <a:ext cx="948330" cy="10920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2C4B55B-F7D8-9BDF-ECEC-109D8A7CADD1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5821992" y="2998310"/>
            <a:ext cx="948330" cy="438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7D03F7-C4C6-C6E3-B627-81BF3045A6F0}"/>
              </a:ext>
            </a:extLst>
          </p:cNvPr>
          <p:cNvCxnSpPr>
            <a:cxnSpLocks/>
            <a:stCxn id="5" idx="3"/>
            <a:endCxn id="19" idx="1"/>
          </p:cNvCxnSpPr>
          <p:nvPr/>
        </p:nvCxnSpPr>
        <p:spPr>
          <a:xfrm>
            <a:off x="5821992" y="2998310"/>
            <a:ext cx="948330" cy="14413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C52BA8C-E67C-3615-E617-23DDE567969B}"/>
              </a:ext>
            </a:extLst>
          </p:cNvPr>
          <p:cNvSpPr txBox="1"/>
          <p:nvPr/>
        </p:nvSpPr>
        <p:spPr>
          <a:xfrm>
            <a:off x="5026402" y="1969502"/>
            <a:ext cx="1176534" cy="421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Update timestamps</a:t>
            </a:r>
          </a:p>
          <a:p>
            <a:r>
              <a:rPr lang="en-US" sz="1100" dirty="0"/>
              <a:t>Schedule FTM frames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18BD207-4794-121C-85B3-C8C8B0D88734}"/>
              </a:ext>
            </a:extLst>
          </p:cNvPr>
          <p:cNvSpPr/>
          <p:nvPr/>
        </p:nvSpPr>
        <p:spPr>
          <a:xfrm>
            <a:off x="998213" y="4549309"/>
            <a:ext cx="1611678" cy="9170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ns3::</a:t>
            </a:r>
            <a:r>
              <a:rPr lang="en-US" sz="1200" b="1" dirty="0" err="1">
                <a:solidFill>
                  <a:schemeClr val="tx1"/>
                </a:solidFill>
              </a:rPr>
              <a:t>WifiPhy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3C35161B-AF50-AFBB-1961-2A73F382E27C}"/>
              </a:ext>
            </a:extLst>
          </p:cNvPr>
          <p:cNvCxnSpPr>
            <a:cxnSpLocks/>
          </p:cNvCxnSpPr>
          <p:nvPr/>
        </p:nvCxnSpPr>
        <p:spPr>
          <a:xfrm flipV="1">
            <a:off x="2609891" y="3463201"/>
            <a:ext cx="2188954" cy="1335083"/>
          </a:xfrm>
          <a:prstGeom prst="bentConnector3">
            <a:avLst>
              <a:gd name="adj1" fmla="val 9989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BE071A8-4AEA-93DB-BD4D-0040B39A094F}"/>
              </a:ext>
            </a:extLst>
          </p:cNvPr>
          <p:cNvSpPr txBox="1"/>
          <p:nvPr/>
        </p:nvSpPr>
        <p:spPr>
          <a:xfrm>
            <a:off x="2828884" y="4548758"/>
            <a:ext cx="1131293" cy="255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PPDU Tx begin (</a:t>
            </a:r>
            <a:r>
              <a:rPr lang="en-US" sz="1100" dirty="0" err="1"/>
              <a:t>ToD</a:t>
            </a:r>
            <a:r>
              <a:rPr lang="en-US" sz="1100" dirty="0"/>
              <a:t>)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FF00D1F6-B4D5-F01C-C2C8-84C55C82FD16}"/>
              </a:ext>
            </a:extLst>
          </p:cNvPr>
          <p:cNvCxnSpPr>
            <a:cxnSpLocks/>
          </p:cNvCxnSpPr>
          <p:nvPr/>
        </p:nvCxnSpPr>
        <p:spPr>
          <a:xfrm flipV="1">
            <a:off x="2609891" y="3463201"/>
            <a:ext cx="2644623" cy="1682662"/>
          </a:xfrm>
          <a:prstGeom prst="bentConnector3">
            <a:avLst>
              <a:gd name="adj1" fmla="val 9994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3D83A44-9990-1F77-53D6-82B3FDD2B4C9}"/>
              </a:ext>
            </a:extLst>
          </p:cNvPr>
          <p:cNvSpPr txBox="1"/>
          <p:nvPr/>
        </p:nvSpPr>
        <p:spPr>
          <a:xfrm>
            <a:off x="2722628" y="4898121"/>
            <a:ext cx="1946962" cy="255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PPDU Rx Preamble detect begin (</a:t>
            </a:r>
            <a:r>
              <a:rPr lang="en-US" sz="1100" dirty="0" err="1"/>
              <a:t>ToA</a:t>
            </a:r>
            <a:r>
              <a:rPr lang="en-US" sz="1100" dirty="0"/>
              <a:t>)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BB0DD61-7574-7C3C-DDE0-2A1310899A1A}"/>
              </a:ext>
            </a:extLst>
          </p:cNvPr>
          <p:cNvSpPr/>
          <p:nvPr/>
        </p:nvSpPr>
        <p:spPr>
          <a:xfrm>
            <a:off x="908050" y="2317750"/>
            <a:ext cx="1766200" cy="3264437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1C5A08-6F88-1E7D-765C-25A43026B0D7}"/>
              </a:ext>
            </a:extLst>
          </p:cNvPr>
          <p:cNvSpPr txBox="1"/>
          <p:nvPr/>
        </p:nvSpPr>
        <p:spPr>
          <a:xfrm>
            <a:off x="1047105" y="3758014"/>
            <a:ext cx="1456406" cy="270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Existing modules in ns-3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A8C02DC-C0A4-191A-0464-C74F0FE203D1}"/>
              </a:ext>
            </a:extLst>
          </p:cNvPr>
          <p:cNvSpPr/>
          <p:nvPr/>
        </p:nvSpPr>
        <p:spPr>
          <a:xfrm>
            <a:off x="5485414" y="5090688"/>
            <a:ext cx="2150091" cy="7491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ns3::</a:t>
            </a:r>
            <a:r>
              <a:rPr lang="en-US" sz="1200" b="1" dirty="0" err="1">
                <a:solidFill>
                  <a:schemeClr val="tx1"/>
                </a:solidFill>
              </a:rPr>
              <a:t>FtmBurstScheduler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(ISTA only; keep track of FTM burst durations)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049AA7-FD11-5782-392A-2ACD8D10F603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614669" y="3463201"/>
            <a:ext cx="945791" cy="1627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B715794-4E35-1DFA-FB8D-1DE417B22E88}"/>
              </a:ext>
            </a:extLst>
          </p:cNvPr>
          <p:cNvSpPr txBox="1"/>
          <p:nvPr/>
        </p:nvSpPr>
        <p:spPr>
          <a:xfrm>
            <a:off x="5259228" y="4517483"/>
            <a:ext cx="11949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Consult and update scheduled burst durations</a:t>
            </a:r>
          </a:p>
        </p:txBody>
      </p:sp>
    </p:spTree>
    <p:extLst>
      <p:ext uri="{BB962C8B-B14F-4D97-AF65-F5344CB8AC3E}">
        <p14:creationId xmlns:p14="http://schemas.microsoft.com/office/powerpoint/2010/main" val="3250610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F2D9E-2C00-905D-BA28-C09A5C03F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26CB-7E8F-1D98-CB8D-2EEDA363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D430B-BAA0-371C-8731-78485BC5D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4353353"/>
          </a:xfrm>
        </p:spPr>
        <p:txBody>
          <a:bodyPr/>
          <a:lstStyle/>
          <a:p>
            <a:r>
              <a:rPr lang="en-US" dirty="0"/>
              <a:t>Simulation scenario</a:t>
            </a:r>
          </a:p>
          <a:p>
            <a:pPr lvl="1"/>
            <a:r>
              <a:rPr lang="en-US" dirty="0"/>
              <a:t>Two indoor wireless office scenarios</a:t>
            </a:r>
          </a:p>
          <a:p>
            <a:pPr lvl="1"/>
            <a:r>
              <a:rPr lang="en-US" dirty="0"/>
              <a:t>All APs are RSTAs; ISTA is located at the center of box.</a:t>
            </a:r>
          </a:p>
          <a:p>
            <a:pPr lvl="1"/>
            <a:r>
              <a:rPr lang="en-US" dirty="0"/>
              <a:t>Theoretically (b) has better accuracy due to its geometry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Each scenario can use 40/80 MHz bandwidth</a:t>
            </a:r>
          </a:p>
          <a:p>
            <a:r>
              <a:rPr lang="en-US" dirty="0"/>
              <a:t>Different measurement time (number of bursts) are tested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2284D-9BAC-881B-F237-3454EEC8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C8A0D7-54E9-9DCB-890F-E7E78BF2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147" y="3118428"/>
            <a:ext cx="5525681" cy="1682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A48B98-5BC4-6556-DDB3-DFBB283DC6BB}"/>
              </a:ext>
            </a:extLst>
          </p:cNvPr>
          <p:cNvSpPr txBox="1"/>
          <p:nvPr/>
        </p:nvSpPr>
        <p:spPr>
          <a:xfrm>
            <a:off x="685800" y="6059915"/>
            <a:ext cx="6549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Reference: Muyuan Shen, Hao Yin, and Sumit Roy, "Wi-Fi Fine Timing Measurement in Action: Simulation of Performance Trade-Offs in Real-World Scenario," submitted to IEEE GLOBECOM 2025.</a:t>
            </a:r>
          </a:p>
        </p:txBody>
      </p:sp>
    </p:spTree>
    <p:extLst>
      <p:ext uri="{BB962C8B-B14F-4D97-AF65-F5344CB8AC3E}">
        <p14:creationId xmlns:p14="http://schemas.microsoft.com/office/powerpoint/2010/main" val="3204436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0D335-B1F5-92EA-ECB8-C1B93CB71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EDDB-0EB2-2869-06AE-18632396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F3AE1-BC85-09F0-FD45-73FD83C89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n-US" dirty="0"/>
              <a:t>Simulation results</a:t>
            </a:r>
          </a:p>
          <a:p>
            <a:pPr lvl="1"/>
            <a:r>
              <a:rPr lang="en-US" dirty="0"/>
              <a:t>Accuracy vs. measurement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58592-40CC-3929-C984-70B5A7EB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AAA8B-F00F-E8E5-F6A6-5A9C05EBC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24728"/>
            <a:ext cx="5105400" cy="3829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FD6DD-7389-55C7-B6CC-792F16BF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474" y="2001050"/>
            <a:ext cx="3792847" cy="32367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F3664EC-CEB0-AC29-BD97-99AB0ECFA49C}"/>
              </a:ext>
            </a:extLst>
          </p:cNvPr>
          <p:cNvSpPr txBox="1">
            <a:spLocks/>
          </p:cNvSpPr>
          <p:nvPr/>
        </p:nvSpPr>
        <p:spPr>
          <a:xfrm>
            <a:off x="5242580" y="2662641"/>
            <a:ext cx="3621741" cy="33707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  <a:latin typeface="+mn-lt"/>
                <a:cs typeface="+mn-cs"/>
              </a:rPr>
              <a:t>Theoretical and simulated results align closely</a:t>
            </a:r>
          </a:p>
          <a:p>
            <a:r>
              <a:rPr lang="en-US" sz="1800" b="0" dirty="0">
                <a:solidFill>
                  <a:schemeClr val="tx1"/>
                </a:solidFill>
                <a:latin typeface="+mn-lt"/>
                <a:cs typeface="+mn-cs"/>
              </a:rPr>
              <a:t>DE decreases as measurement time increases, approaching theoretical limits</a:t>
            </a:r>
          </a:p>
          <a:p>
            <a:r>
              <a:rPr lang="en-US" sz="1800" b="0" dirty="0">
                <a:solidFill>
                  <a:schemeClr val="tx1"/>
                </a:solidFill>
                <a:latin typeface="+mn-lt"/>
                <a:cs typeface="+mn-cs"/>
              </a:rPr>
              <a:t>Increasing bandwidth (40 MHz → 80 MHz) significantly improves accuracy</a:t>
            </a:r>
          </a:p>
          <a:p>
            <a:r>
              <a:rPr lang="en-US" sz="1800" b="0" dirty="0">
                <a:solidFill>
                  <a:schemeClr val="tx1"/>
                </a:solidFill>
                <a:latin typeface="+mn-lt"/>
                <a:cs typeface="+mn-cs"/>
              </a:rPr>
              <a:t>Topology with more APs and lower GDOP (scenario b) achieves better accuracy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0922C-4162-AEB4-21FF-E9B81EEFC1E8}"/>
              </a:ext>
            </a:extLst>
          </p:cNvPr>
          <p:cNvSpPr txBox="1"/>
          <p:nvPr/>
        </p:nvSpPr>
        <p:spPr>
          <a:xfrm>
            <a:off x="685800" y="6059915"/>
            <a:ext cx="6549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Reference: Muyuan Shen, Hao Yin, and Sumit Roy, "Wi-Fi Fine Timing Measurement in Action: Simulation of Performance Trade-Offs in Real-World Scenario," submitted to IEEE GLOBECOM 2025.</a:t>
            </a:r>
          </a:p>
        </p:txBody>
      </p:sp>
    </p:spTree>
    <p:extLst>
      <p:ext uri="{BB962C8B-B14F-4D97-AF65-F5344CB8AC3E}">
        <p14:creationId xmlns:p14="http://schemas.microsoft.com/office/powerpoint/2010/main" val="3842610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DA4B1-A4F9-68BD-E6FF-963969599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C7ED4-044C-A7A6-CDFE-1B316EE8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F0BA5-6474-4154-B8B9-492AB560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n-US" dirty="0"/>
              <a:t>Simulation results</a:t>
            </a:r>
          </a:p>
          <a:p>
            <a:pPr lvl="1"/>
            <a:r>
              <a:rPr lang="en-US" dirty="0"/>
              <a:t>Accuracy vs. SNR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E9709-8912-72C3-80F0-93C587E9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1ACBD-1823-B665-D01D-D76D73C6F6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4800" y="2324728"/>
            <a:ext cx="5105400" cy="3829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AFC82F-A216-894A-7452-1B352DC6E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474" y="2001050"/>
            <a:ext cx="3792847" cy="32367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7D14436-9336-C531-ABF8-E97BFC9A0C37}"/>
              </a:ext>
            </a:extLst>
          </p:cNvPr>
          <p:cNvSpPr txBox="1">
            <a:spLocks/>
          </p:cNvSpPr>
          <p:nvPr/>
        </p:nvSpPr>
        <p:spPr>
          <a:xfrm>
            <a:off x="5242580" y="2662641"/>
            <a:ext cx="3621741" cy="33707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  <a:latin typeface="+mn-lt"/>
                <a:cs typeface="+mn-cs"/>
              </a:rPr>
              <a:t>Localization accuracy improves with higher SNR</a:t>
            </a:r>
          </a:p>
          <a:p>
            <a:r>
              <a:rPr lang="en-US" sz="1800" b="0" dirty="0">
                <a:solidFill>
                  <a:schemeClr val="tx1"/>
                </a:solidFill>
                <a:latin typeface="+mn-lt"/>
                <a:cs typeface="+mn-cs"/>
              </a:rPr>
              <a:t>Doubling bandwidth (40 MHz → 80 MHz) consistently provides better accuracy</a:t>
            </a:r>
          </a:p>
          <a:p>
            <a:r>
              <a:rPr lang="en-US" sz="1800" b="0" dirty="0">
                <a:solidFill>
                  <a:schemeClr val="tx1"/>
                </a:solidFill>
                <a:latin typeface="+mn-lt"/>
                <a:cs typeface="+mn-cs"/>
              </a:rPr>
              <a:t>Scenario b (more APs, lower GDOP) achieves better accuracy</a:t>
            </a:r>
          </a:p>
          <a:p>
            <a:r>
              <a:rPr lang="en-US" sz="1800" b="0" dirty="0">
                <a:solidFill>
                  <a:schemeClr val="tx1"/>
                </a:solidFill>
                <a:latin typeface="+mn-lt"/>
                <a:cs typeface="+mn-cs"/>
              </a:rPr>
              <a:t>A 3 dB SNR drop nearly doubles 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291A11-9E66-9F7C-9DD3-2C2B9CB1F1CD}"/>
              </a:ext>
            </a:extLst>
          </p:cNvPr>
          <p:cNvSpPr txBox="1"/>
          <p:nvPr/>
        </p:nvSpPr>
        <p:spPr>
          <a:xfrm>
            <a:off x="685800" y="6059915"/>
            <a:ext cx="6549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Reference: Muyuan Shen, Hao Yin, and Sumit Roy, "Wi-Fi Fine Timing Measurement in Action: Simulation of Performance Trade-Offs in Real-World Scenario," submitted to IEEE GLOBECOM 2025.</a:t>
            </a:r>
          </a:p>
        </p:txBody>
      </p:sp>
    </p:spTree>
    <p:extLst>
      <p:ext uri="{BB962C8B-B14F-4D97-AF65-F5344CB8AC3E}">
        <p14:creationId xmlns:p14="http://schemas.microsoft.com/office/powerpoint/2010/main" val="1590200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913C2-13CE-AFBF-E030-2EE0A0CCF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CBCF2-0AA3-1031-18DA-9B8FBDBD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9F5D9-A63D-F26C-6024-41AF22CCA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We updated the pervious FTM module to support concurrent FTM sessions</a:t>
            </a:r>
          </a:p>
          <a:p>
            <a:pPr lvl="1"/>
            <a:r>
              <a:rPr lang="en-US" dirty="0"/>
              <a:t>We validated the localization results with our analytical model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Source code available (</a:t>
            </a:r>
            <a:r>
              <a:rPr lang="en-US" dirty="0">
                <a:hlinkClick r:id="rId2"/>
              </a:rPr>
              <a:t>https://gitlab.com/uw-ns3-research/ns-3-dev/-/tree/ftm-dev?ref_type=heads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329DF-738F-EC51-8349-D5ACA757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9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90F11-97D3-7D24-2D78-D8A9BB6A1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89F3-72DE-210F-02C0-17A3565D4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24" y="556719"/>
            <a:ext cx="7772400" cy="10668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I. Wi-Fi MAC transmission statistics helper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FBAC9-B8A6-2B53-533E-2BD76E25E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23" y="1575483"/>
            <a:ext cx="8053675" cy="2208406"/>
          </a:xfrm>
        </p:spPr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ns-3 is packet-level full-stack Wi-Fi simulator: for MAC simulations, per node delay/throughput statistics are key desired outputs</a:t>
            </a:r>
          </a:p>
          <a:p>
            <a:pPr lvl="1"/>
            <a:r>
              <a:rPr lang="en-US" dirty="0"/>
              <a:t>ns-3 Trace can be used to gather transmission timestamps and outcomes in MAC, but complicated for beginner/student users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     Need a convenient way to achieve objective with few lines of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08445-CE05-21CD-70D6-513FFE94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3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09E351-8AF1-CC9D-BDC5-FF3C57E2ED0B}"/>
              </a:ext>
            </a:extLst>
          </p:cNvPr>
          <p:cNvCxnSpPr/>
          <p:nvPr/>
        </p:nvCxnSpPr>
        <p:spPr bwMode="auto">
          <a:xfrm>
            <a:off x="2697580" y="4115527"/>
            <a:ext cx="1981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88EED1-B512-0467-7E81-9AD2B79F0CC1}"/>
              </a:ext>
            </a:extLst>
          </p:cNvPr>
          <p:cNvCxnSpPr/>
          <p:nvPr/>
        </p:nvCxnSpPr>
        <p:spPr bwMode="auto">
          <a:xfrm>
            <a:off x="2697580" y="4434438"/>
            <a:ext cx="1981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DDF7BF-295E-94F5-4CB9-7E8445F6FC46}"/>
              </a:ext>
            </a:extLst>
          </p:cNvPr>
          <p:cNvCxnSpPr/>
          <p:nvPr/>
        </p:nvCxnSpPr>
        <p:spPr bwMode="auto">
          <a:xfrm>
            <a:off x="4678780" y="4115527"/>
            <a:ext cx="0" cy="3189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6FB623B-E40F-294D-BC06-CFC36AB974D1}"/>
              </a:ext>
            </a:extLst>
          </p:cNvPr>
          <p:cNvSpPr/>
          <p:nvPr/>
        </p:nvSpPr>
        <p:spPr bwMode="auto">
          <a:xfrm>
            <a:off x="4359869" y="4115518"/>
            <a:ext cx="318911" cy="3189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2CA7DB-4B6B-2751-B57A-2DE985A2BE39}"/>
              </a:ext>
            </a:extLst>
          </p:cNvPr>
          <p:cNvSpPr/>
          <p:nvPr/>
        </p:nvSpPr>
        <p:spPr bwMode="auto">
          <a:xfrm>
            <a:off x="4040958" y="4115517"/>
            <a:ext cx="318911" cy="3189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D8D4AE-8023-A964-A6F4-3E9F419B81DE}"/>
              </a:ext>
            </a:extLst>
          </p:cNvPr>
          <p:cNvSpPr/>
          <p:nvPr/>
        </p:nvSpPr>
        <p:spPr bwMode="auto">
          <a:xfrm>
            <a:off x="3722047" y="4115516"/>
            <a:ext cx="318911" cy="3189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4C93C7-D956-2B8C-10C8-41874B9A3873}"/>
              </a:ext>
            </a:extLst>
          </p:cNvPr>
          <p:cNvSpPr/>
          <p:nvPr/>
        </p:nvSpPr>
        <p:spPr bwMode="auto">
          <a:xfrm>
            <a:off x="3403136" y="4115515"/>
            <a:ext cx="318911" cy="3189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4F9CD2-7BF0-5B67-ABB7-60FCA12E105B}"/>
              </a:ext>
            </a:extLst>
          </p:cNvPr>
          <p:cNvSpPr/>
          <p:nvPr/>
        </p:nvSpPr>
        <p:spPr bwMode="auto">
          <a:xfrm>
            <a:off x="3084225" y="4115515"/>
            <a:ext cx="318911" cy="318911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075E4E-4874-E3D0-8EC9-748705B66CE2}"/>
              </a:ext>
            </a:extLst>
          </p:cNvPr>
          <p:cNvSpPr txBox="1"/>
          <p:nvPr/>
        </p:nvSpPr>
        <p:spPr>
          <a:xfrm>
            <a:off x="788781" y="4028390"/>
            <a:ext cx="1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t1: </a:t>
            </a:r>
            <a:r>
              <a:rPr lang="en-US" sz="1400" b="1" dirty="0">
                <a:solidFill>
                  <a:schemeClr val="accent1"/>
                </a:solidFill>
              </a:rPr>
              <a:t>packet #5</a:t>
            </a:r>
            <a:r>
              <a:rPr lang="en-US" sz="1400" b="1" dirty="0"/>
              <a:t> enqueues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7D3700-BAE8-CAB6-5EF2-4C452561BFDE}"/>
              </a:ext>
            </a:extLst>
          </p:cNvPr>
          <p:cNvSpPr txBox="1"/>
          <p:nvPr/>
        </p:nvSpPr>
        <p:spPr>
          <a:xfrm>
            <a:off x="3098836" y="3810856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MAC queue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04593B-4282-9493-5895-9FF7AE21D299}"/>
              </a:ext>
            </a:extLst>
          </p:cNvPr>
          <p:cNvCxnSpPr/>
          <p:nvPr/>
        </p:nvCxnSpPr>
        <p:spPr bwMode="auto">
          <a:xfrm>
            <a:off x="2697580" y="4629992"/>
            <a:ext cx="1981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D12BF9-BFF4-FDAC-8888-2B1AE6D6220D}"/>
              </a:ext>
            </a:extLst>
          </p:cNvPr>
          <p:cNvCxnSpPr/>
          <p:nvPr/>
        </p:nvCxnSpPr>
        <p:spPr bwMode="auto">
          <a:xfrm>
            <a:off x="2697580" y="4948903"/>
            <a:ext cx="1981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E8BC69-11C1-22AF-2701-8F3807E2CC4F}"/>
              </a:ext>
            </a:extLst>
          </p:cNvPr>
          <p:cNvCxnSpPr/>
          <p:nvPr/>
        </p:nvCxnSpPr>
        <p:spPr bwMode="auto">
          <a:xfrm>
            <a:off x="4678780" y="4629992"/>
            <a:ext cx="0" cy="3189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BF83E22-E5E5-4BBF-559D-81023ED079D5}"/>
              </a:ext>
            </a:extLst>
          </p:cNvPr>
          <p:cNvSpPr/>
          <p:nvPr/>
        </p:nvSpPr>
        <p:spPr bwMode="auto">
          <a:xfrm>
            <a:off x="4359869" y="4629983"/>
            <a:ext cx="318911" cy="318911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AC91FA-B234-0739-4AFB-664019B56339}"/>
              </a:ext>
            </a:extLst>
          </p:cNvPr>
          <p:cNvSpPr txBox="1"/>
          <p:nvPr/>
        </p:nvSpPr>
        <p:spPr>
          <a:xfrm>
            <a:off x="789325" y="4455854"/>
            <a:ext cx="198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t2: </a:t>
            </a:r>
            <a:r>
              <a:rPr lang="en-US" sz="1400" b="1" dirty="0">
                <a:solidFill>
                  <a:schemeClr val="accent1"/>
                </a:solidFill>
              </a:rPr>
              <a:t>packet #5</a:t>
            </a:r>
            <a:r>
              <a:rPr lang="en-US" sz="1400" b="1" dirty="0"/>
              <a:t> becomes head-of-line (HOL)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4D4A6C7-5A9C-5514-C3DB-B8E9D521C1E9}"/>
              </a:ext>
            </a:extLst>
          </p:cNvPr>
          <p:cNvSpPr/>
          <p:nvPr/>
        </p:nvSpPr>
        <p:spPr bwMode="auto">
          <a:xfrm>
            <a:off x="4040958" y="4629983"/>
            <a:ext cx="318911" cy="3189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436771C-D5AA-8C18-174D-B561F25AE2CD}"/>
              </a:ext>
            </a:extLst>
          </p:cNvPr>
          <p:cNvSpPr/>
          <p:nvPr/>
        </p:nvSpPr>
        <p:spPr bwMode="auto">
          <a:xfrm>
            <a:off x="3722046" y="4629983"/>
            <a:ext cx="318911" cy="3189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7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BD41F4-0324-B99E-7936-C0EC6DE265D9}"/>
              </a:ext>
            </a:extLst>
          </p:cNvPr>
          <p:cNvCxnSpPr/>
          <p:nvPr/>
        </p:nvCxnSpPr>
        <p:spPr bwMode="auto">
          <a:xfrm>
            <a:off x="2697580" y="5388023"/>
            <a:ext cx="1981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BE9DD49-51A5-179A-25DF-F485995D44F1}"/>
              </a:ext>
            </a:extLst>
          </p:cNvPr>
          <p:cNvCxnSpPr/>
          <p:nvPr/>
        </p:nvCxnSpPr>
        <p:spPr bwMode="auto">
          <a:xfrm>
            <a:off x="2697580" y="5706934"/>
            <a:ext cx="1981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02AC30-F15C-AFDF-0AE7-D602F281279C}"/>
              </a:ext>
            </a:extLst>
          </p:cNvPr>
          <p:cNvCxnSpPr/>
          <p:nvPr/>
        </p:nvCxnSpPr>
        <p:spPr bwMode="auto">
          <a:xfrm>
            <a:off x="4678780" y="5388023"/>
            <a:ext cx="0" cy="3189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C5F38AB5-FD59-ADB6-B29B-6B6627AC40D5}"/>
              </a:ext>
            </a:extLst>
          </p:cNvPr>
          <p:cNvSpPr/>
          <p:nvPr/>
        </p:nvSpPr>
        <p:spPr bwMode="auto">
          <a:xfrm>
            <a:off x="4359869" y="5388014"/>
            <a:ext cx="318911" cy="3189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6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D0A221-9863-EF48-B316-5910AE208975}"/>
              </a:ext>
            </a:extLst>
          </p:cNvPr>
          <p:cNvSpPr txBox="1"/>
          <p:nvPr/>
        </p:nvSpPr>
        <p:spPr>
          <a:xfrm>
            <a:off x="788780" y="5219529"/>
            <a:ext cx="2100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t3: </a:t>
            </a:r>
            <a:r>
              <a:rPr lang="en-US" sz="1400" b="1" dirty="0">
                <a:solidFill>
                  <a:schemeClr val="accent1"/>
                </a:solidFill>
              </a:rPr>
              <a:t>packet #5</a:t>
            </a:r>
            <a:r>
              <a:rPr lang="en-US" sz="1400" b="1" dirty="0"/>
              <a:t> dequeues (i.e., is successfully transmitted or dropped)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1027D7A-3259-B549-7AE4-4CF539BBCE37}"/>
              </a:ext>
            </a:extLst>
          </p:cNvPr>
          <p:cNvSpPr/>
          <p:nvPr/>
        </p:nvSpPr>
        <p:spPr bwMode="auto">
          <a:xfrm>
            <a:off x="4040958" y="5388014"/>
            <a:ext cx="318911" cy="3189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7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0DF730A-1941-D0CD-0ACF-6D3AF5D7D16A}"/>
              </a:ext>
            </a:extLst>
          </p:cNvPr>
          <p:cNvSpPr/>
          <p:nvPr/>
        </p:nvSpPr>
        <p:spPr bwMode="auto">
          <a:xfrm>
            <a:off x="3722046" y="5388014"/>
            <a:ext cx="318911" cy="3189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8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90EA3A-64B0-0B6F-FFEF-ED35EDD94822}"/>
              </a:ext>
            </a:extLst>
          </p:cNvPr>
          <p:cNvSpPr txBox="1"/>
          <p:nvPr/>
        </p:nvSpPr>
        <p:spPr>
          <a:xfrm>
            <a:off x="4754980" y="4101405"/>
            <a:ext cx="2738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400" b="1" dirty="0">
                <a:solidFill>
                  <a:srgbClr val="FF0000"/>
                </a:solidFill>
              </a:rPr>
              <a:t>When is the packet enqueued?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447924-2501-25DB-2A6E-ED239303094A}"/>
              </a:ext>
            </a:extLst>
          </p:cNvPr>
          <p:cNvSpPr txBox="1"/>
          <p:nvPr/>
        </p:nvSpPr>
        <p:spPr>
          <a:xfrm>
            <a:off x="4754980" y="4622509"/>
            <a:ext cx="317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400" b="1" dirty="0">
                <a:solidFill>
                  <a:srgbClr val="FF0000"/>
                </a:solidFill>
              </a:rPr>
              <a:t>What is the queueing delay (t2 - t1)?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5D09CF-316A-B82E-CAD4-F9A731841FE8}"/>
              </a:ext>
            </a:extLst>
          </p:cNvPr>
          <p:cNvSpPr txBox="1"/>
          <p:nvPr/>
        </p:nvSpPr>
        <p:spPr>
          <a:xfrm>
            <a:off x="4754981" y="5015805"/>
            <a:ext cx="4084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à"/>
            </a:pPr>
            <a:r>
              <a:rPr lang="en-US" sz="1400" b="1" dirty="0">
                <a:solidFill>
                  <a:srgbClr val="FF0000"/>
                </a:solidFill>
              </a:rPr>
              <a:t>Is the packet successful?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sz="1400" b="1" dirty="0">
                <a:solidFill>
                  <a:srgbClr val="FF0000"/>
                </a:solidFill>
              </a:rPr>
              <a:t>For success:</a:t>
            </a:r>
          </a:p>
          <a:p>
            <a:pPr marL="628650" lvl="1" indent="-171450">
              <a:buFont typeface="Wingdings" pitchFamily="2" charset="2"/>
              <a:buChar char="à"/>
            </a:pPr>
            <a:r>
              <a:rPr lang="en-US" sz="1400" b="1" dirty="0">
                <a:solidFill>
                  <a:srgbClr val="FF0000"/>
                </a:solidFill>
              </a:rPr>
              <a:t>What is the channel access delay (t3 - t2)?</a:t>
            </a:r>
          </a:p>
          <a:p>
            <a:pPr marL="628650" lvl="1" indent="-171450">
              <a:buFont typeface="Wingdings" pitchFamily="2" charset="2"/>
              <a:buChar char="à"/>
            </a:pPr>
            <a:r>
              <a:rPr lang="en-US" sz="1400" b="1" dirty="0">
                <a:solidFill>
                  <a:srgbClr val="FF0000"/>
                </a:solidFill>
              </a:rPr>
              <a:t>What link (in MLO) has been used?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sz="1400" b="1" dirty="0">
                <a:solidFill>
                  <a:srgbClr val="FF0000"/>
                </a:solidFill>
              </a:rPr>
              <a:t>For failure, what is the cause (e.g., retry limit reached)?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65A69C9-1D17-AD0C-30DC-CCF58B12B588}"/>
              </a:ext>
            </a:extLst>
          </p:cNvPr>
          <p:cNvSpPr/>
          <p:nvPr/>
        </p:nvSpPr>
        <p:spPr bwMode="auto">
          <a:xfrm>
            <a:off x="3403134" y="5385347"/>
            <a:ext cx="318911" cy="3189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62706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F562-5E24-CAC8-D2FD-677BD0A0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FTM glossary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756ACCD-EDE0-E0A1-D13E-27214BF2E62B}"/>
              </a:ext>
            </a:extLst>
          </p:cNvPr>
          <p:cNvGraphicFramePr>
            <a:graphicFrameLocks/>
          </p:cNvGraphicFramePr>
          <p:nvPr/>
        </p:nvGraphicFramePr>
        <p:xfrm>
          <a:off x="628649" y="2119935"/>
          <a:ext cx="7713080" cy="218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715">
                  <a:extLst>
                    <a:ext uri="{9D8B030D-6E8A-4147-A177-3AD203B41FA5}">
                      <a16:colId xmlns:a16="http://schemas.microsoft.com/office/drawing/2014/main" val="603949858"/>
                    </a:ext>
                  </a:extLst>
                </a:gridCol>
                <a:gridCol w="1530469">
                  <a:extLst>
                    <a:ext uri="{9D8B030D-6E8A-4147-A177-3AD203B41FA5}">
                      <a16:colId xmlns:a16="http://schemas.microsoft.com/office/drawing/2014/main" val="2985548174"/>
                    </a:ext>
                  </a:extLst>
                </a:gridCol>
                <a:gridCol w="5421896">
                  <a:extLst>
                    <a:ext uri="{9D8B030D-6E8A-4147-A177-3AD203B41FA5}">
                      <a16:colId xmlns:a16="http://schemas.microsoft.com/office/drawing/2014/main" val="387599814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Symbol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Meaning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41215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n</a:t>
                      </a:r>
                      <a:r>
                        <a:rPr lang="en-US" sz="1400" baseline="-25000" dirty="0" err="1"/>
                        <a:t>FTM,max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FTMs per burst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Maximum number of FTM allowed to be sent (MAC enqueued) per burst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36524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T</a:t>
                      </a:r>
                      <a:r>
                        <a:rPr lang="en-US" sz="1400" baseline="-25000" dirty="0" err="1"/>
                        <a:t>duration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Burst duration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duration (i.e. time window in the MAC layer) of a burst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5593716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∆</a:t>
                      </a:r>
                      <a:r>
                        <a:rPr lang="en-US" sz="1400" baseline="-25000" dirty="0" err="1"/>
                        <a:t>FTM,min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 delta FTM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Minimum interval between two FTM MAC enqueues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470932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k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Number of bursts exponential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Two’s exponent of the number of FTM bursts in a session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27442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T</a:t>
                      </a:r>
                      <a:r>
                        <a:rPr lang="en-US" sz="1400" baseline="-25000" dirty="0" err="1"/>
                        <a:t>period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Burst period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Time interval between the start (FTMR enqueue) of two bursts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8797348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aseline="0" dirty="0" err="1"/>
                        <a:t>n</a:t>
                      </a:r>
                      <a:r>
                        <a:rPr lang="en-US" sz="1400" baseline="-25000" dirty="0" err="1"/>
                        <a:t>AP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Number of APs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number of responding STAs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5523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957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2E5CD718-4438-3851-18C2-EB5C18037A1B}"/>
              </a:ext>
            </a:extLst>
          </p:cNvPr>
          <p:cNvSpPr/>
          <p:nvPr/>
        </p:nvSpPr>
        <p:spPr>
          <a:xfrm>
            <a:off x="755263" y="4030403"/>
            <a:ext cx="90419" cy="197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D717480-9CAE-A050-197B-465D1729D876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2258822" y="3757282"/>
            <a:ext cx="413133" cy="1086500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F919529-04D2-4C6E-CD11-4AF2AC686B52}"/>
              </a:ext>
            </a:extLst>
          </p:cNvPr>
          <p:cNvCxnSpPr>
            <a:cxnSpLocks/>
            <a:stCxn id="57" idx="0"/>
          </p:cNvCxnSpPr>
          <p:nvPr/>
        </p:nvCxnSpPr>
        <p:spPr>
          <a:xfrm flipH="1" flipV="1">
            <a:off x="2906798" y="3777792"/>
            <a:ext cx="1161464" cy="1061677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CBCC1DE-441A-3A43-DB65-AFFB4077D78A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3115225" y="3747760"/>
            <a:ext cx="2689889" cy="1095880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1F2A923-E786-CD56-B460-B052A4D7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FTM protocol (1)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CABB68-EF1B-FB15-3329-CB2070C2DB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49" y="2119935"/>
          <a:ext cx="771308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715">
                  <a:extLst>
                    <a:ext uri="{9D8B030D-6E8A-4147-A177-3AD203B41FA5}">
                      <a16:colId xmlns:a16="http://schemas.microsoft.com/office/drawing/2014/main" val="603949858"/>
                    </a:ext>
                  </a:extLst>
                </a:gridCol>
                <a:gridCol w="1530469">
                  <a:extLst>
                    <a:ext uri="{9D8B030D-6E8A-4147-A177-3AD203B41FA5}">
                      <a16:colId xmlns:a16="http://schemas.microsoft.com/office/drawing/2014/main" val="2985548174"/>
                    </a:ext>
                  </a:extLst>
                </a:gridCol>
                <a:gridCol w="5421896">
                  <a:extLst>
                    <a:ext uri="{9D8B030D-6E8A-4147-A177-3AD203B41FA5}">
                      <a16:colId xmlns:a16="http://schemas.microsoft.com/office/drawing/2014/main" val="387599814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Symbol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Meaning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41215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n</a:t>
                      </a:r>
                      <a:r>
                        <a:rPr lang="en-US" sz="1400" baseline="-25000" dirty="0" err="1"/>
                        <a:t>FTM,max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FTMs per burst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Maximum number of FTM allowed to be sent (MAC enqueued) per burst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36524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T</a:t>
                      </a:r>
                      <a:r>
                        <a:rPr lang="en-US" sz="1400" baseline="-25000" dirty="0" err="1"/>
                        <a:t>duration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Burst duration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duration (i.e. time window in the MAC layer) of a burst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5593716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∆</a:t>
                      </a:r>
                      <a:r>
                        <a:rPr lang="en-US" sz="1400" baseline="-25000" dirty="0" err="1"/>
                        <a:t>FTM,min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 delta FTM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Minimum interval between two FTM MAC enqueues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47093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E4B7A0-F21F-C367-AE50-CD39AF2B2767}"/>
              </a:ext>
            </a:extLst>
          </p:cNvPr>
          <p:cNvSpPr txBox="1"/>
          <p:nvPr/>
        </p:nvSpPr>
        <p:spPr>
          <a:xfrm>
            <a:off x="183805" y="404102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7F0C4-D845-2CAD-1C4B-1A6667ABC54B}"/>
              </a:ext>
            </a:extLst>
          </p:cNvPr>
          <p:cNvSpPr txBox="1"/>
          <p:nvPr/>
        </p:nvSpPr>
        <p:spPr>
          <a:xfrm>
            <a:off x="183805" y="4875319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CD4D81-AE6A-60C9-BC5F-D7B5DB124B5B}"/>
              </a:ext>
            </a:extLst>
          </p:cNvPr>
          <p:cNvSpPr txBox="1"/>
          <p:nvPr/>
        </p:nvSpPr>
        <p:spPr>
          <a:xfrm>
            <a:off x="534286" y="1851197"/>
            <a:ext cx="21820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Parameters related to </a:t>
            </a:r>
            <a:r>
              <a:rPr lang="en-US" sz="900" b="1" dirty="0">
                <a:solidFill>
                  <a:srgbClr val="FF0000"/>
                </a:solidFill>
              </a:rPr>
              <a:t>single FTM burst</a:t>
            </a:r>
            <a:r>
              <a:rPr lang="en-US" sz="900" b="1" dirty="0"/>
              <a:t>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00B7CF-84C4-C63E-212C-A73142CE2975}"/>
              </a:ext>
            </a:extLst>
          </p:cNvPr>
          <p:cNvCxnSpPr>
            <a:cxnSpLocks/>
          </p:cNvCxnSpPr>
          <p:nvPr/>
        </p:nvCxnSpPr>
        <p:spPr>
          <a:xfrm>
            <a:off x="742014" y="4238276"/>
            <a:ext cx="80714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4E5ACA-35F7-EED5-FB29-0131EA1BF13F}"/>
              </a:ext>
            </a:extLst>
          </p:cNvPr>
          <p:cNvCxnSpPr>
            <a:cxnSpLocks/>
          </p:cNvCxnSpPr>
          <p:nvPr/>
        </p:nvCxnSpPr>
        <p:spPr>
          <a:xfrm>
            <a:off x="742014" y="5038377"/>
            <a:ext cx="80714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99BD319-A8E6-935C-47A3-C4B7E66A9B2A}"/>
              </a:ext>
            </a:extLst>
          </p:cNvPr>
          <p:cNvSpPr/>
          <p:nvPr/>
        </p:nvSpPr>
        <p:spPr>
          <a:xfrm>
            <a:off x="850650" y="4033047"/>
            <a:ext cx="561216" cy="197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FTMR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D69BF-231B-B786-33B9-42793CEFF6DC}"/>
              </a:ext>
            </a:extLst>
          </p:cNvPr>
          <p:cNvSpPr/>
          <p:nvPr/>
        </p:nvSpPr>
        <p:spPr>
          <a:xfrm>
            <a:off x="1557967" y="4841122"/>
            <a:ext cx="466013" cy="197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3ACE78-2D7E-A134-4ACC-239D42942935}"/>
              </a:ext>
            </a:extLst>
          </p:cNvPr>
          <p:cNvSpPr txBox="1"/>
          <p:nvPr/>
        </p:nvSpPr>
        <p:spPr>
          <a:xfrm>
            <a:off x="1425579" y="4252072"/>
            <a:ext cx="12759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</a:t>
            </a:r>
          </a:p>
          <a:p>
            <a:pPr algn="ctr"/>
            <a:r>
              <a:rPr lang="en-US" sz="900" dirty="0"/>
              <a:t>I</a:t>
            </a:r>
          </a:p>
          <a:p>
            <a:pPr algn="ctr"/>
            <a:r>
              <a:rPr lang="en-US" sz="900" dirty="0"/>
              <a:t>F</a:t>
            </a:r>
          </a:p>
          <a:p>
            <a:pPr algn="ctr"/>
            <a:r>
              <a:rPr lang="en-US" sz="900" dirty="0"/>
              <a:t>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182044-527B-4DD2-C155-0DE8D3B89AB3}"/>
              </a:ext>
            </a:extLst>
          </p:cNvPr>
          <p:cNvSpPr/>
          <p:nvPr/>
        </p:nvSpPr>
        <p:spPr>
          <a:xfrm>
            <a:off x="2357872" y="4843782"/>
            <a:ext cx="582689" cy="197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FTM1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58F213-1DD9-B126-DC1F-493DE57AEE9B}"/>
              </a:ext>
            </a:extLst>
          </p:cNvPr>
          <p:cNvCxnSpPr>
            <a:cxnSpLocks/>
          </p:cNvCxnSpPr>
          <p:nvPr/>
        </p:nvCxnSpPr>
        <p:spPr>
          <a:xfrm>
            <a:off x="2134153" y="5041684"/>
            <a:ext cx="0" cy="43648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80D6080-C981-D890-2B9F-CFBE213C26AE}"/>
              </a:ext>
            </a:extLst>
          </p:cNvPr>
          <p:cNvSpPr/>
          <p:nvPr/>
        </p:nvSpPr>
        <p:spPr>
          <a:xfrm>
            <a:off x="3108042" y="4037034"/>
            <a:ext cx="466013" cy="197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Ack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22323F-C29F-7F8A-083B-83C2B0910882}"/>
              </a:ext>
            </a:extLst>
          </p:cNvPr>
          <p:cNvSpPr txBox="1"/>
          <p:nvPr/>
        </p:nvSpPr>
        <p:spPr>
          <a:xfrm>
            <a:off x="2957933" y="4241363"/>
            <a:ext cx="12759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</a:t>
            </a:r>
          </a:p>
          <a:p>
            <a:pPr algn="ctr"/>
            <a:r>
              <a:rPr lang="en-US" sz="900" dirty="0"/>
              <a:t>I</a:t>
            </a:r>
          </a:p>
          <a:p>
            <a:pPr algn="ctr"/>
            <a:r>
              <a:rPr lang="en-US" sz="900" dirty="0"/>
              <a:t>F</a:t>
            </a:r>
          </a:p>
          <a:p>
            <a:pPr algn="ctr"/>
            <a:r>
              <a:rPr lang="en-US" sz="900" dirty="0"/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B3EC9C-F32B-45C9-E576-72D12733E565}"/>
              </a:ext>
            </a:extLst>
          </p:cNvPr>
          <p:cNvSpPr txBox="1"/>
          <p:nvPr/>
        </p:nvSpPr>
        <p:spPr>
          <a:xfrm>
            <a:off x="3583357" y="4246252"/>
            <a:ext cx="334165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</a:t>
            </a:r>
          </a:p>
          <a:p>
            <a:pPr algn="ctr"/>
            <a:r>
              <a:rPr lang="en-US" sz="900" dirty="0"/>
              <a:t>I</a:t>
            </a:r>
          </a:p>
          <a:p>
            <a:pPr algn="ctr"/>
            <a:r>
              <a:rPr lang="en-US" sz="900" dirty="0"/>
              <a:t>F</a:t>
            </a:r>
          </a:p>
          <a:p>
            <a:pPr algn="ctr"/>
            <a:r>
              <a:rPr lang="en-US" sz="900" dirty="0"/>
              <a:t>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34D4AAF-16CD-D5B9-D55C-AEDDE27576AE}"/>
              </a:ext>
            </a:extLst>
          </p:cNvPr>
          <p:cNvSpPr/>
          <p:nvPr/>
        </p:nvSpPr>
        <p:spPr>
          <a:xfrm>
            <a:off x="4200649" y="4841122"/>
            <a:ext cx="582689" cy="197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FTM2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F2C0A9-792E-09EC-9014-9A677F506126}"/>
              </a:ext>
            </a:extLst>
          </p:cNvPr>
          <p:cNvSpPr/>
          <p:nvPr/>
        </p:nvSpPr>
        <p:spPr>
          <a:xfrm>
            <a:off x="4950820" y="4039321"/>
            <a:ext cx="466013" cy="197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Ack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70AB65-5EC0-CC69-9EAA-3E73D70DBE83}"/>
              </a:ext>
            </a:extLst>
          </p:cNvPr>
          <p:cNvSpPr txBox="1"/>
          <p:nvPr/>
        </p:nvSpPr>
        <p:spPr>
          <a:xfrm>
            <a:off x="4800711" y="4243650"/>
            <a:ext cx="12759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</a:t>
            </a:r>
          </a:p>
          <a:p>
            <a:pPr algn="ctr"/>
            <a:r>
              <a:rPr lang="en-US" sz="900" dirty="0"/>
              <a:t>I</a:t>
            </a:r>
          </a:p>
          <a:p>
            <a:pPr algn="ctr"/>
            <a:r>
              <a:rPr lang="en-US" sz="900" dirty="0"/>
              <a:t>F</a:t>
            </a:r>
          </a:p>
          <a:p>
            <a:pPr algn="ctr"/>
            <a:r>
              <a:rPr lang="en-US" sz="900" dirty="0"/>
              <a:t>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5021CBA-AD8A-2AC1-F7C9-85A38BC02A3B}"/>
              </a:ext>
            </a:extLst>
          </p:cNvPr>
          <p:cNvSpPr txBox="1"/>
          <p:nvPr/>
        </p:nvSpPr>
        <p:spPr>
          <a:xfrm>
            <a:off x="5426135" y="4248912"/>
            <a:ext cx="334165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</a:t>
            </a:r>
          </a:p>
          <a:p>
            <a:pPr algn="ctr"/>
            <a:r>
              <a:rPr lang="en-US" sz="900" dirty="0"/>
              <a:t>I</a:t>
            </a:r>
          </a:p>
          <a:p>
            <a:pPr algn="ctr"/>
            <a:r>
              <a:rPr lang="en-US" sz="900" dirty="0"/>
              <a:t>F</a:t>
            </a:r>
          </a:p>
          <a:p>
            <a:pPr algn="ctr"/>
            <a:r>
              <a:rPr lang="en-US" sz="900" dirty="0"/>
              <a:t>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BD74C4A-12AB-FCB9-79B2-5ACAD5D16C39}"/>
              </a:ext>
            </a:extLst>
          </p:cNvPr>
          <p:cNvSpPr/>
          <p:nvPr/>
        </p:nvSpPr>
        <p:spPr>
          <a:xfrm>
            <a:off x="5839736" y="4843782"/>
            <a:ext cx="582689" cy="197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FTM3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762252-1738-1E8F-0882-F0D85040764B}"/>
              </a:ext>
            </a:extLst>
          </p:cNvPr>
          <p:cNvSpPr/>
          <p:nvPr/>
        </p:nvSpPr>
        <p:spPr>
          <a:xfrm>
            <a:off x="6589906" y="4041980"/>
            <a:ext cx="466013" cy="197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Ack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505D9B-F26B-11D6-4A34-184A8991CD40}"/>
              </a:ext>
            </a:extLst>
          </p:cNvPr>
          <p:cNvSpPr txBox="1"/>
          <p:nvPr/>
        </p:nvSpPr>
        <p:spPr>
          <a:xfrm>
            <a:off x="6439798" y="4246309"/>
            <a:ext cx="12759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</a:t>
            </a:r>
          </a:p>
          <a:p>
            <a:pPr algn="ctr"/>
            <a:r>
              <a:rPr lang="en-US" sz="900" dirty="0"/>
              <a:t>I</a:t>
            </a:r>
          </a:p>
          <a:p>
            <a:pPr algn="ctr"/>
            <a:r>
              <a:rPr lang="en-US" sz="900" dirty="0"/>
              <a:t>F</a:t>
            </a:r>
          </a:p>
          <a:p>
            <a:pPr algn="ctr"/>
            <a:r>
              <a:rPr lang="en-US" sz="900" dirty="0"/>
              <a:t>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D9FC5F1-23C4-9294-997C-EF023216AA44}"/>
              </a:ext>
            </a:extLst>
          </p:cNvPr>
          <p:cNvCxnSpPr>
            <a:cxnSpLocks/>
          </p:cNvCxnSpPr>
          <p:nvPr/>
        </p:nvCxnSpPr>
        <p:spPr>
          <a:xfrm>
            <a:off x="3337766" y="5038377"/>
            <a:ext cx="0" cy="43648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B12D9F-66EC-2D5C-EA4F-2492E5D215EB}"/>
              </a:ext>
            </a:extLst>
          </p:cNvPr>
          <p:cNvCxnSpPr>
            <a:cxnSpLocks/>
          </p:cNvCxnSpPr>
          <p:nvPr/>
        </p:nvCxnSpPr>
        <p:spPr>
          <a:xfrm>
            <a:off x="4541378" y="5035070"/>
            <a:ext cx="0" cy="43648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76F4EBF5-15EE-D1A2-4155-40681C3D8CD7}"/>
              </a:ext>
            </a:extLst>
          </p:cNvPr>
          <p:cNvSpPr txBox="1"/>
          <p:nvPr/>
        </p:nvSpPr>
        <p:spPr>
          <a:xfrm>
            <a:off x="1628710" y="5478172"/>
            <a:ext cx="1033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0000"/>
                </a:solidFill>
                <a:highlight>
                  <a:srgbClr val="FFFF00"/>
                </a:highlight>
              </a:rPr>
              <a:t>FTM1 enqueue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31D904-D474-B0CA-51A5-EF14A2607A4A}"/>
              </a:ext>
            </a:extLst>
          </p:cNvPr>
          <p:cNvSpPr txBox="1"/>
          <p:nvPr/>
        </p:nvSpPr>
        <p:spPr>
          <a:xfrm>
            <a:off x="2831158" y="5478172"/>
            <a:ext cx="10631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0000"/>
                </a:solidFill>
                <a:highlight>
                  <a:srgbClr val="FFFF00"/>
                </a:highlight>
              </a:rPr>
              <a:t>FTM2 enqueue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8B0D38-D745-E01A-C809-8C008BCD537F}"/>
              </a:ext>
            </a:extLst>
          </p:cNvPr>
          <p:cNvSpPr txBox="1"/>
          <p:nvPr/>
        </p:nvSpPr>
        <p:spPr>
          <a:xfrm>
            <a:off x="3996151" y="5478172"/>
            <a:ext cx="10631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0000"/>
                </a:solidFill>
                <a:highlight>
                  <a:srgbClr val="FFFF00"/>
                </a:highlight>
              </a:rPr>
              <a:t>FTM3 enqueue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80485B0-EB14-4818-9684-C59189CFE73B}"/>
              </a:ext>
            </a:extLst>
          </p:cNvPr>
          <p:cNvSpPr/>
          <p:nvPr/>
        </p:nvSpPr>
        <p:spPr>
          <a:xfrm>
            <a:off x="2159772" y="4843782"/>
            <a:ext cx="198101" cy="197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672BF26-079C-799F-F159-0E61D7B60C0F}"/>
              </a:ext>
            </a:extLst>
          </p:cNvPr>
          <p:cNvSpPr/>
          <p:nvPr/>
        </p:nvSpPr>
        <p:spPr>
          <a:xfrm>
            <a:off x="3934894" y="4839469"/>
            <a:ext cx="266735" cy="197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0FB72F2-BB8C-4E61-7576-9F77E2401982}"/>
              </a:ext>
            </a:extLst>
          </p:cNvPr>
          <p:cNvSpPr/>
          <p:nvPr/>
        </p:nvSpPr>
        <p:spPr>
          <a:xfrm>
            <a:off x="5763038" y="4843640"/>
            <a:ext cx="84153" cy="197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A5CAD32-7C28-13EE-5D7F-F3BEED1B59F7}"/>
              </a:ext>
            </a:extLst>
          </p:cNvPr>
          <p:cNvSpPr txBox="1"/>
          <p:nvPr/>
        </p:nvSpPr>
        <p:spPr>
          <a:xfrm>
            <a:off x="1026950" y="3542319"/>
            <a:ext cx="32752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C000"/>
                </a:solidFill>
              </a:rPr>
              <a:t>Random backoff of FTMR/FTM frames (AC: voice by default)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CAD7886-3A99-6F76-5DAA-6EE5B0CDC61B}"/>
              </a:ext>
            </a:extLst>
          </p:cNvPr>
          <p:cNvSpPr txBox="1"/>
          <p:nvPr/>
        </p:nvSpPr>
        <p:spPr>
          <a:xfrm>
            <a:off x="534286" y="3299608"/>
            <a:ext cx="27622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Example (</a:t>
            </a:r>
            <a:r>
              <a:rPr lang="en-US" sz="9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n</a:t>
            </a:r>
            <a:r>
              <a:rPr lang="en-US" sz="900" b="1" baseline="-25000" dirty="0" err="1">
                <a:solidFill>
                  <a:srgbClr val="FF0000"/>
                </a:solidFill>
                <a:highlight>
                  <a:srgbClr val="FFFF00"/>
                </a:highlight>
              </a:rPr>
              <a:t>FTM,max</a:t>
            </a:r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=3, </a:t>
            </a:r>
            <a:r>
              <a:rPr lang="en-US" sz="9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</a:t>
            </a:r>
            <a:r>
              <a:rPr lang="en-US" sz="900" b="1" baseline="-25000" dirty="0" err="1">
                <a:solidFill>
                  <a:srgbClr val="FF0000"/>
                </a:solidFill>
                <a:highlight>
                  <a:srgbClr val="FFFF00"/>
                </a:highlight>
              </a:rPr>
              <a:t>duration</a:t>
            </a:r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=8ms, ∆</a:t>
            </a:r>
            <a:r>
              <a:rPr lang="en-US" sz="900" b="1" baseline="-25000" dirty="0" err="1">
                <a:solidFill>
                  <a:srgbClr val="FF0000"/>
                </a:solidFill>
                <a:highlight>
                  <a:srgbClr val="FFFF00"/>
                </a:highlight>
              </a:rPr>
              <a:t>FTM,min</a:t>
            </a:r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=100us</a:t>
            </a:r>
            <a:r>
              <a:rPr lang="en-US" sz="900" b="1" dirty="0">
                <a:solidFill>
                  <a:srgbClr val="FF0000"/>
                </a:solidFill>
              </a:rPr>
              <a:t>):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3453A9D-F745-0825-31CF-4B3A907105E9}"/>
              </a:ext>
            </a:extLst>
          </p:cNvPr>
          <p:cNvCxnSpPr>
            <a:cxnSpLocks/>
          </p:cNvCxnSpPr>
          <p:nvPr/>
        </p:nvCxnSpPr>
        <p:spPr>
          <a:xfrm flipH="1">
            <a:off x="2128926" y="5316011"/>
            <a:ext cx="120884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148AFA35-613A-974D-9865-1592415E8DFE}"/>
              </a:ext>
            </a:extLst>
          </p:cNvPr>
          <p:cNvSpPr txBox="1"/>
          <p:nvPr/>
        </p:nvSpPr>
        <p:spPr>
          <a:xfrm>
            <a:off x="2483383" y="5114561"/>
            <a:ext cx="4667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100us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C2A50D3-766D-4356-097A-53BCA10CBD37}"/>
              </a:ext>
            </a:extLst>
          </p:cNvPr>
          <p:cNvCxnSpPr>
            <a:cxnSpLocks/>
          </p:cNvCxnSpPr>
          <p:nvPr/>
        </p:nvCxnSpPr>
        <p:spPr>
          <a:xfrm flipH="1">
            <a:off x="3347041" y="5317352"/>
            <a:ext cx="120884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B2DFCA0-5AAE-AE3F-20B7-F460C5D9D53A}"/>
              </a:ext>
            </a:extLst>
          </p:cNvPr>
          <p:cNvSpPr txBox="1"/>
          <p:nvPr/>
        </p:nvSpPr>
        <p:spPr>
          <a:xfrm>
            <a:off x="3701498" y="5115902"/>
            <a:ext cx="4667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100us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FA01913-81DB-6758-8C62-30D9A569760A}"/>
              </a:ext>
            </a:extLst>
          </p:cNvPr>
          <p:cNvCxnSpPr>
            <a:cxnSpLocks/>
          </p:cNvCxnSpPr>
          <p:nvPr/>
        </p:nvCxnSpPr>
        <p:spPr>
          <a:xfrm flipH="1">
            <a:off x="748325" y="4033046"/>
            <a:ext cx="1970" cy="2035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EC1C9C2B-47EB-EBF5-D118-2E81C86B04A9}"/>
              </a:ext>
            </a:extLst>
          </p:cNvPr>
          <p:cNvSpPr txBox="1"/>
          <p:nvPr/>
        </p:nvSpPr>
        <p:spPr>
          <a:xfrm>
            <a:off x="400847" y="3658621"/>
            <a:ext cx="6639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FTMR </a:t>
            </a:r>
          </a:p>
          <a:p>
            <a:pPr algn="ctr"/>
            <a:r>
              <a:rPr lang="en-US" sz="1050" b="1" dirty="0"/>
              <a:t>enqueue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18982FA-C819-4E0A-9599-8A07069D80D0}"/>
              </a:ext>
            </a:extLst>
          </p:cNvPr>
          <p:cNvCxnSpPr>
            <a:cxnSpLocks/>
          </p:cNvCxnSpPr>
          <p:nvPr/>
        </p:nvCxnSpPr>
        <p:spPr>
          <a:xfrm flipV="1">
            <a:off x="850650" y="3787788"/>
            <a:ext cx="1667867" cy="254192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92C7856-EFE5-AD2B-77D6-3AB2CD30DE30}"/>
              </a:ext>
            </a:extLst>
          </p:cNvPr>
          <p:cNvCxnSpPr>
            <a:cxnSpLocks/>
          </p:cNvCxnSpPr>
          <p:nvPr/>
        </p:nvCxnSpPr>
        <p:spPr>
          <a:xfrm>
            <a:off x="749246" y="4234288"/>
            <a:ext cx="6017" cy="169157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ECD7312-8B5E-CC1B-0FB7-EBA930682B4E}"/>
              </a:ext>
            </a:extLst>
          </p:cNvPr>
          <p:cNvCxnSpPr>
            <a:cxnSpLocks/>
          </p:cNvCxnSpPr>
          <p:nvPr/>
        </p:nvCxnSpPr>
        <p:spPr>
          <a:xfrm>
            <a:off x="8515350" y="4227073"/>
            <a:ext cx="6017" cy="169157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A88194B-CA34-B58E-7A42-AE3152FB3598}"/>
              </a:ext>
            </a:extLst>
          </p:cNvPr>
          <p:cNvCxnSpPr>
            <a:cxnSpLocks/>
          </p:cNvCxnSpPr>
          <p:nvPr/>
        </p:nvCxnSpPr>
        <p:spPr>
          <a:xfrm flipH="1">
            <a:off x="755263" y="5777765"/>
            <a:ext cx="7766104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EA34DC0D-5307-CBCA-8C89-86A39D26F221}"/>
              </a:ext>
            </a:extLst>
          </p:cNvPr>
          <p:cNvSpPr txBox="1"/>
          <p:nvPr/>
        </p:nvSpPr>
        <p:spPr>
          <a:xfrm>
            <a:off x="6202153" y="5512552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</p:spTree>
    <p:extLst>
      <p:ext uri="{BB962C8B-B14F-4D97-AF65-F5344CB8AC3E}">
        <p14:creationId xmlns:p14="http://schemas.microsoft.com/office/powerpoint/2010/main" val="157613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B6E1B-FD3D-58E7-EBAB-C668D0C15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8F8C8-C924-5F80-DDDE-10882214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FTM protocol (2)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54CB69-2BAC-69EE-C27A-7E52C0118D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49" y="2119935"/>
          <a:ext cx="7713080" cy="10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715">
                  <a:extLst>
                    <a:ext uri="{9D8B030D-6E8A-4147-A177-3AD203B41FA5}">
                      <a16:colId xmlns:a16="http://schemas.microsoft.com/office/drawing/2014/main" val="603949858"/>
                    </a:ext>
                  </a:extLst>
                </a:gridCol>
                <a:gridCol w="1530469">
                  <a:extLst>
                    <a:ext uri="{9D8B030D-6E8A-4147-A177-3AD203B41FA5}">
                      <a16:colId xmlns:a16="http://schemas.microsoft.com/office/drawing/2014/main" val="2985548174"/>
                    </a:ext>
                  </a:extLst>
                </a:gridCol>
                <a:gridCol w="5421896">
                  <a:extLst>
                    <a:ext uri="{9D8B030D-6E8A-4147-A177-3AD203B41FA5}">
                      <a16:colId xmlns:a16="http://schemas.microsoft.com/office/drawing/2014/main" val="387599814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Symbol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Meaning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412155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k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Number of bursts exponential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Two’s exponent of the number of FTM bursts in a session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36524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T</a:t>
                      </a:r>
                      <a:r>
                        <a:rPr lang="en-US" sz="1400" baseline="-25000" dirty="0" err="1"/>
                        <a:t>period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Burst period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Time interval between the start (FTMR enqueue) of two bursts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5593716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F621D05-F693-113C-FB88-40904496C74F}"/>
              </a:ext>
            </a:extLst>
          </p:cNvPr>
          <p:cNvSpPr txBox="1"/>
          <p:nvPr/>
        </p:nvSpPr>
        <p:spPr>
          <a:xfrm>
            <a:off x="534286" y="1851197"/>
            <a:ext cx="23102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Parameters related to </a:t>
            </a:r>
            <a:r>
              <a:rPr lang="en-US" sz="900" b="1" dirty="0">
                <a:solidFill>
                  <a:srgbClr val="FF0000"/>
                </a:solidFill>
              </a:rPr>
              <a:t>multiple FTM burst</a:t>
            </a:r>
            <a:r>
              <a:rPr lang="en-US" sz="900" b="1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9268F-81DE-9964-128D-C70665388013}"/>
              </a:ext>
            </a:extLst>
          </p:cNvPr>
          <p:cNvSpPr txBox="1"/>
          <p:nvPr/>
        </p:nvSpPr>
        <p:spPr>
          <a:xfrm>
            <a:off x="534286" y="3253096"/>
            <a:ext cx="25122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Example (</a:t>
            </a:r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k=2 (i.e. 2</a:t>
            </a:r>
            <a:r>
              <a:rPr lang="en-US" sz="900" b="1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=4 bursts), </a:t>
            </a:r>
            <a:r>
              <a:rPr lang="en-US" sz="9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</a:t>
            </a:r>
            <a:r>
              <a:rPr lang="en-US" sz="900" b="1" baseline="-25000" dirty="0" err="1">
                <a:solidFill>
                  <a:srgbClr val="FF0000"/>
                </a:solidFill>
                <a:highlight>
                  <a:srgbClr val="FFFF00"/>
                </a:highlight>
              </a:rPr>
              <a:t>period</a:t>
            </a:r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=100ms</a:t>
            </a:r>
            <a:r>
              <a:rPr lang="en-US" sz="900" b="1" dirty="0">
                <a:solidFill>
                  <a:srgbClr val="FF0000"/>
                </a:solidFill>
              </a:rPr>
              <a:t>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A3FCA-6111-735C-585C-D8B488482A0C}"/>
              </a:ext>
            </a:extLst>
          </p:cNvPr>
          <p:cNvSpPr txBox="1"/>
          <p:nvPr/>
        </p:nvSpPr>
        <p:spPr>
          <a:xfrm>
            <a:off x="183805" y="454394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CB1FA1-285E-AC09-4933-66DBD89B948E}"/>
              </a:ext>
            </a:extLst>
          </p:cNvPr>
          <p:cNvSpPr txBox="1"/>
          <p:nvPr/>
        </p:nvSpPr>
        <p:spPr>
          <a:xfrm>
            <a:off x="183805" y="5378239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39BE89-C8D4-A605-856A-16C4C1C7A915}"/>
              </a:ext>
            </a:extLst>
          </p:cNvPr>
          <p:cNvCxnSpPr>
            <a:cxnSpLocks/>
          </p:cNvCxnSpPr>
          <p:nvPr/>
        </p:nvCxnSpPr>
        <p:spPr>
          <a:xfrm>
            <a:off x="742014" y="4741196"/>
            <a:ext cx="80714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375B45-DE96-5CDE-1B02-0DCCB48CD4EB}"/>
              </a:ext>
            </a:extLst>
          </p:cNvPr>
          <p:cNvCxnSpPr>
            <a:cxnSpLocks/>
          </p:cNvCxnSpPr>
          <p:nvPr/>
        </p:nvCxnSpPr>
        <p:spPr>
          <a:xfrm>
            <a:off x="742014" y="5541297"/>
            <a:ext cx="80714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097EF8A-793F-9204-0F46-F1FA43B5855E}"/>
              </a:ext>
            </a:extLst>
          </p:cNvPr>
          <p:cNvSpPr/>
          <p:nvPr/>
        </p:nvSpPr>
        <p:spPr>
          <a:xfrm>
            <a:off x="1016876" y="4418681"/>
            <a:ext cx="488732" cy="13873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5BFE09-1143-E839-8231-EB9433C41B35}"/>
              </a:ext>
            </a:extLst>
          </p:cNvPr>
          <p:cNvSpPr/>
          <p:nvPr/>
        </p:nvSpPr>
        <p:spPr>
          <a:xfrm>
            <a:off x="2944210" y="4418681"/>
            <a:ext cx="488732" cy="13873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D46D66-CF21-A5D6-5813-5C888D421A0B}"/>
              </a:ext>
            </a:extLst>
          </p:cNvPr>
          <p:cNvSpPr/>
          <p:nvPr/>
        </p:nvSpPr>
        <p:spPr>
          <a:xfrm>
            <a:off x="4871545" y="4418681"/>
            <a:ext cx="488732" cy="13873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3CB7F0-A9E5-E026-7482-D4F4A99CB753}"/>
              </a:ext>
            </a:extLst>
          </p:cNvPr>
          <p:cNvSpPr/>
          <p:nvPr/>
        </p:nvSpPr>
        <p:spPr>
          <a:xfrm>
            <a:off x="6798879" y="4418681"/>
            <a:ext cx="488732" cy="13873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DCED033-8068-CEE3-8D7E-46EB810DFECA}"/>
              </a:ext>
            </a:extLst>
          </p:cNvPr>
          <p:cNvCxnSpPr>
            <a:cxnSpLocks/>
          </p:cNvCxnSpPr>
          <p:nvPr/>
        </p:nvCxnSpPr>
        <p:spPr>
          <a:xfrm flipH="1">
            <a:off x="1016877" y="5894480"/>
            <a:ext cx="1927334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75A6528-ADDA-7B4D-4C25-7A733D115860}"/>
              </a:ext>
            </a:extLst>
          </p:cNvPr>
          <p:cNvSpPr txBox="1"/>
          <p:nvPr/>
        </p:nvSpPr>
        <p:spPr>
          <a:xfrm>
            <a:off x="1713458" y="5633686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100ms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D1C8A93-E4BD-94F2-CA96-3DA04082B3E1}"/>
              </a:ext>
            </a:extLst>
          </p:cNvPr>
          <p:cNvCxnSpPr>
            <a:cxnSpLocks/>
          </p:cNvCxnSpPr>
          <p:nvPr/>
        </p:nvCxnSpPr>
        <p:spPr>
          <a:xfrm flipH="1">
            <a:off x="2944211" y="5894480"/>
            <a:ext cx="1927334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F4B9A5C-449C-1D40-9112-FCAC88F6CE7D}"/>
              </a:ext>
            </a:extLst>
          </p:cNvPr>
          <p:cNvSpPr txBox="1"/>
          <p:nvPr/>
        </p:nvSpPr>
        <p:spPr>
          <a:xfrm>
            <a:off x="3640792" y="5633686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100ms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D61481D-966B-D403-1627-D936C84AB7CB}"/>
              </a:ext>
            </a:extLst>
          </p:cNvPr>
          <p:cNvCxnSpPr>
            <a:cxnSpLocks/>
          </p:cNvCxnSpPr>
          <p:nvPr/>
        </p:nvCxnSpPr>
        <p:spPr>
          <a:xfrm flipH="1">
            <a:off x="4871545" y="5894480"/>
            <a:ext cx="1927334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0682687-145C-D6E1-F087-1C586726BEF6}"/>
              </a:ext>
            </a:extLst>
          </p:cNvPr>
          <p:cNvSpPr txBox="1"/>
          <p:nvPr/>
        </p:nvSpPr>
        <p:spPr>
          <a:xfrm>
            <a:off x="5568126" y="5633686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100ms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8BAA34-1E7E-71AB-D2ED-48EF481FFDBF}"/>
              </a:ext>
            </a:extLst>
          </p:cNvPr>
          <p:cNvSpPr txBox="1"/>
          <p:nvPr/>
        </p:nvSpPr>
        <p:spPr>
          <a:xfrm>
            <a:off x="910257" y="4166852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burst #1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486235-FC61-0B8C-F3AD-023359E04B31}"/>
              </a:ext>
            </a:extLst>
          </p:cNvPr>
          <p:cNvSpPr txBox="1"/>
          <p:nvPr/>
        </p:nvSpPr>
        <p:spPr>
          <a:xfrm>
            <a:off x="2837591" y="4170952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burst #2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BE1F75-E427-EE61-780A-4D4B3FB40B72}"/>
              </a:ext>
            </a:extLst>
          </p:cNvPr>
          <p:cNvSpPr txBox="1"/>
          <p:nvPr/>
        </p:nvSpPr>
        <p:spPr>
          <a:xfrm>
            <a:off x="4764925" y="4175051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burst #3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4302E8-AF54-5ECD-39D4-CE791B46DE7E}"/>
              </a:ext>
            </a:extLst>
          </p:cNvPr>
          <p:cNvSpPr txBox="1"/>
          <p:nvPr/>
        </p:nvSpPr>
        <p:spPr>
          <a:xfrm>
            <a:off x="6692259" y="4179151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burst #4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D91FA5D-279E-5F8B-919E-ED4BFE7ED940}"/>
              </a:ext>
            </a:extLst>
          </p:cNvPr>
          <p:cNvCxnSpPr>
            <a:cxnSpLocks/>
          </p:cNvCxnSpPr>
          <p:nvPr/>
        </p:nvCxnSpPr>
        <p:spPr>
          <a:xfrm flipH="1">
            <a:off x="1016876" y="5037542"/>
            <a:ext cx="48873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E67784B-1DC3-C2F5-D4BF-8E534368FC18}"/>
              </a:ext>
            </a:extLst>
          </p:cNvPr>
          <p:cNvSpPr txBox="1"/>
          <p:nvPr/>
        </p:nvSpPr>
        <p:spPr>
          <a:xfrm>
            <a:off x="1080866" y="4725749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01C133F-B12E-179D-A019-B9F0A2ABA2CE}"/>
              </a:ext>
            </a:extLst>
          </p:cNvPr>
          <p:cNvCxnSpPr>
            <a:cxnSpLocks/>
          </p:cNvCxnSpPr>
          <p:nvPr/>
        </p:nvCxnSpPr>
        <p:spPr>
          <a:xfrm flipH="1">
            <a:off x="2940269" y="5038352"/>
            <a:ext cx="48873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2246AFD-8BD1-A38D-B58C-6BBB0B23A3E2}"/>
              </a:ext>
            </a:extLst>
          </p:cNvPr>
          <p:cNvSpPr txBox="1"/>
          <p:nvPr/>
        </p:nvSpPr>
        <p:spPr>
          <a:xfrm>
            <a:off x="3004259" y="4726559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A3D71B8-EE1B-0361-A0DF-5AB0AD9B2AB7}"/>
              </a:ext>
            </a:extLst>
          </p:cNvPr>
          <p:cNvCxnSpPr>
            <a:cxnSpLocks/>
          </p:cNvCxnSpPr>
          <p:nvPr/>
        </p:nvCxnSpPr>
        <p:spPr>
          <a:xfrm flipH="1">
            <a:off x="4863662" y="5039162"/>
            <a:ext cx="48873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8FF178C-3662-54F4-B04D-C84A7C613C6E}"/>
              </a:ext>
            </a:extLst>
          </p:cNvPr>
          <p:cNvSpPr txBox="1"/>
          <p:nvPr/>
        </p:nvSpPr>
        <p:spPr>
          <a:xfrm>
            <a:off x="4927652" y="4727369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0A1F0FA-F955-E882-FFB9-E77C7193802C}"/>
              </a:ext>
            </a:extLst>
          </p:cNvPr>
          <p:cNvCxnSpPr>
            <a:cxnSpLocks/>
          </p:cNvCxnSpPr>
          <p:nvPr/>
        </p:nvCxnSpPr>
        <p:spPr>
          <a:xfrm flipH="1">
            <a:off x="6794938" y="5037542"/>
            <a:ext cx="48873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0BF8E66-4F7F-ECB9-E2C0-CBBCAB155A10}"/>
              </a:ext>
            </a:extLst>
          </p:cNvPr>
          <p:cNvSpPr txBox="1"/>
          <p:nvPr/>
        </p:nvSpPr>
        <p:spPr>
          <a:xfrm>
            <a:off x="6858927" y="4725749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EB35085E-3EDA-2DAE-615E-9CE893183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83" y="3640259"/>
            <a:ext cx="1632214" cy="51886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26EC188-0819-2AA1-0A31-83C12D402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28" y="3645042"/>
            <a:ext cx="1632214" cy="51886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78B1239-1F93-0591-4C8F-B14898ACF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774" y="3649824"/>
            <a:ext cx="1632214" cy="51886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387E0A8-2B99-DA08-00C1-FDA7A9405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019" y="3654607"/>
            <a:ext cx="1632214" cy="51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34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86E3D-ADA1-D65D-08C5-97136C399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CE49E-B14B-9969-83B1-71309BD6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FTM protocol (3)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D5505E-A703-4995-0AD3-0B62848498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49" y="2119935"/>
          <a:ext cx="7713080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715">
                  <a:extLst>
                    <a:ext uri="{9D8B030D-6E8A-4147-A177-3AD203B41FA5}">
                      <a16:colId xmlns:a16="http://schemas.microsoft.com/office/drawing/2014/main" val="603949858"/>
                    </a:ext>
                  </a:extLst>
                </a:gridCol>
                <a:gridCol w="1530469">
                  <a:extLst>
                    <a:ext uri="{9D8B030D-6E8A-4147-A177-3AD203B41FA5}">
                      <a16:colId xmlns:a16="http://schemas.microsoft.com/office/drawing/2014/main" val="2985548174"/>
                    </a:ext>
                  </a:extLst>
                </a:gridCol>
                <a:gridCol w="5421896">
                  <a:extLst>
                    <a:ext uri="{9D8B030D-6E8A-4147-A177-3AD203B41FA5}">
                      <a16:colId xmlns:a16="http://schemas.microsoft.com/office/drawing/2014/main" val="387599814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Symbol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Meaning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41215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aseline="0" dirty="0" err="1"/>
                        <a:t>n</a:t>
                      </a:r>
                      <a:r>
                        <a:rPr lang="en-US" sz="1400" baseline="-25000" dirty="0" err="1"/>
                        <a:t>AP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Number of APs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number of responding STAs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365242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9B3B1F5-898C-36C2-393F-F41139C66B2F}"/>
              </a:ext>
            </a:extLst>
          </p:cNvPr>
          <p:cNvSpPr txBox="1"/>
          <p:nvPr/>
        </p:nvSpPr>
        <p:spPr>
          <a:xfrm>
            <a:off x="534286" y="1851197"/>
            <a:ext cx="2566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Parameters related to </a:t>
            </a:r>
            <a:r>
              <a:rPr lang="en-US" sz="900" b="1" dirty="0">
                <a:solidFill>
                  <a:srgbClr val="FF0000"/>
                </a:solidFill>
              </a:rPr>
              <a:t>concurrent FTM sessions</a:t>
            </a:r>
            <a:r>
              <a:rPr lang="en-US" sz="900" b="1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E3E7F-CFBA-98D0-D1A9-F4FFD864C36C}"/>
              </a:ext>
            </a:extLst>
          </p:cNvPr>
          <p:cNvSpPr txBox="1"/>
          <p:nvPr/>
        </p:nvSpPr>
        <p:spPr>
          <a:xfrm>
            <a:off x="504090" y="2786867"/>
            <a:ext cx="11063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Example (</a:t>
            </a:r>
            <a:r>
              <a:rPr lang="en-US" sz="9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nAP</a:t>
            </a:r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=4</a:t>
            </a:r>
            <a:r>
              <a:rPr lang="en-US" sz="900" b="1" dirty="0">
                <a:solidFill>
                  <a:srgbClr val="FF0000"/>
                </a:solidFill>
              </a:rPr>
              <a:t>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945AFE-4457-0D50-545A-50DFE7D735AF}"/>
              </a:ext>
            </a:extLst>
          </p:cNvPr>
          <p:cNvSpPr txBox="1"/>
          <p:nvPr/>
        </p:nvSpPr>
        <p:spPr>
          <a:xfrm>
            <a:off x="183805" y="3519173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8C7BC-EA68-7810-E69F-417E5958BAB7}"/>
              </a:ext>
            </a:extLst>
          </p:cNvPr>
          <p:cNvSpPr txBox="1"/>
          <p:nvPr/>
        </p:nvSpPr>
        <p:spPr>
          <a:xfrm>
            <a:off x="169035" y="3978169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AP1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ED2F8D-A382-8F1B-3523-EB378A91B0F3}"/>
              </a:ext>
            </a:extLst>
          </p:cNvPr>
          <p:cNvCxnSpPr>
            <a:cxnSpLocks/>
          </p:cNvCxnSpPr>
          <p:nvPr/>
        </p:nvCxnSpPr>
        <p:spPr>
          <a:xfrm>
            <a:off x="742014" y="3716429"/>
            <a:ext cx="80714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5374882-124E-5FD0-4442-3E668E129C53}"/>
              </a:ext>
            </a:extLst>
          </p:cNvPr>
          <p:cNvCxnSpPr>
            <a:cxnSpLocks/>
          </p:cNvCxnSpPr>
          <p:nvPr/>
        </p:nvCxnSpPr>
        <p:spPr>
          <a:xfrm>
            <a:off x="727244" y="4141227"/>
            <a:ext cx="80714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7B78FA4-957D-C565-3ABC-91EEEC484BE2}"/>
              </a:ext>
            </a:extLst>
          </p:cNvPr>
          <p:cNvSpPr/>
          <p:nvPr/>
        </p:nvSpPr>
        <p:spPr>
          <a:xfrm>
            <a:off x="1016876" y="3393913"/>
            <a:ext cx="309638" cy="9282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C4AEDA-AE32-505B-7B0E-58FEA69C2F88}"/>
              </a:ext>
            </a:extLst>
          </p:cNvPr>
          <p:cNvSpPr txBox="1"/>
          <p:nvPr/>
        </p:nvSpPr>
        <p:spPr>
          <a:xfrm>
            <a:off x="649125" y="307276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burst #1</a:t>
            </a:r>
          </a:p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w/ AP1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F6A185-9C01-56C3-44A7-422F62DA95C8}"/>
              </a:ext>
            </a:extLst>
          </p:cNvPr>
          <p:cNvCxnSpPr>
            <a:cxnSpLocks/>
          </p:cNvCxnSpPr>
          <p:nvPr/>
        </p:nvCxnSpPr>
        <p:spPr>
          <a:xfrm flipH="1">
            <a:off x="1016876" y="3754677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7A7A2AC-1305-B8D7-25FB-D0AFCA9F4D48}"/>
              </a:ext>
            </a:extLst>
          </p:cNvPr>
          <p:cNvSpPr txBox="1"/>
          <p:nvPr/>
        </p:nvSpPr>
        <p:spPr>
          <a:xfrm>
            <a:off x="979976" y="3435218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AD4E9-D544-AD4A-94D7-8F622A3FB08A}"/>
              </a:ext>
            </a:extLst>
          </p:cNvPr>
          <p:cNvSpPr txBox="1"/>
          <p:nvPr/>
        </p:nvSpPr>
        <p:spPr>
          <a:xfrm>
            <a:off x="167785" y="4437164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AP2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18E2C3-5020-0AD8-25A4-B51DFDA76BDD}"/>
              </a:ext>
            </a:extLst>
          </p:cNvPr>
          <p:cNvCxnSpPr>
            <a:cxnSpLocks/>
          </p:cNvCxnSpPr>
          <p:nvPr/>
        </p:nvCxnSpPr>
        <p:spPr>
          <a:xfrm>
            <a:off x="725995" y="4600223"/>
            <a:ext cx="80714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0B822CA-12D6-9046-F0E6-9FD481AD8EDE}"/>
              </a:ext>
            </a:extLst>
          </p:cNvPr>
          <p:cNvSpPr txBox="1"/>
          <p:nvPr/>
        </p:nvSpPr>
        <p:spPr>
          <a:xfrm>
            <a:off x="166536" y="4896160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AP3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72B913-72A0-7E98-3916-E7F93FA5E0EE}"/>
              </a:ext>
            </a:extLst>
          </p:cNvPr>
          <p:cNvCxnSpPr>
            <a:cxnSpLocks/>
          </p:cNvCxnSpPr>
          <p:nvPr/>
        </p:nvCxnSpPr>
        <p:spPr>
          <a:xfrm>
            <a:off x="724745" y="5059218"/>
            <a:ext cx="80714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AEDB4CF-F114-CCFC-CFAA-0E3AE19199A8}"/>
              </a:ext>
            </a:extLst>
          </p:cNvPr>
          <p:cNvSpPr txBox="1"/>
          <p:nvPr/>
        </p:nvSpPr>
        <p:spPr>
          <a:xfrm>
            <a:off x="165286" y="5355155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AP4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567DD4-F34B-E3D4-5929-46B138C4A0A5}"/>
              </a:ext>
            </a:extLst>
          </p:cNvPr>
          <p:cNvCxnSpPr>
            <a:cxnSpLocks/>
          </p:cNvCxnSpPr>
          <p:nvPr/>
        </p:nvCxnSpPr>
        <p:spPr>
          <a:xfrm>
            <a:off x="723496" y="5518214"/>
            <a:ext cx="80714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8DE87CC-A8C2-CBC5-4B56-5A7B0C94AF03}"/>
              </a:ext>
            </a:extLst>
          </p:cNvPr>
          <p:cNvSpPr/>
          <p:nvPr/>
        </p:nvSpPr>
        <p:spPr>
          <a:xfrm>
            <a:off x="2830436" y="3393913"/>
            <a:ext cx="309638" cy="9282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DF4525-947C-CCD7-D14B-AC42DD623708}"/>
              </a:ext>
            </a:extLst>
          </p:cNvPr>
          <p:cNvCxnSpPr>
            <a:cxnSpLocks/>
          </p:cNvCxnSpPr>
          <p:nvPr/>
        </p:nvCxnSpPr>
        <p:spPr>
          <a:xfrm flipH="1">
            <a:off x="2830436" y="3754677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5B46FD9-08D9-3385-26B0-AE7552A14E51}"/>
              </a:ext>
            </a:extLst>
          </p:cNvPr>
          <p:cNvSpPr txBox="1"/>
          <p:nvPr/>
        </p:nvSpPr>
        <p:spPr>
          <a:xfrm>
            <a:off x="2793536" y="3435218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0A544E-E9EF-2C46-C77A-58F25637F850}"/>
              </a:ext>
            </a:extLst>
          </p:cNvPr>
          <p:cNvSpPr/>
          <p:nvPr/>
        </p:nvSpPr>
        <p:spPr>
          <a:xfrm>
            <a:off x="4643996" y="3393913"/>
            <a:ext cx="309638" cy="9282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F2DF746-3C62-04CC-9E98-05AEC0CCD3DC}"/>
              </a:ext>
            </a:extLst>
          </p:cNvPr>
          <p:cNvCxnSpPr>
            <a:cxnSpLocks/>
          </p:cNvCxnSpPr>
          <p:nvPr/>
        </p:nvCxnSpPr>
        <p:spPr>
          <a:xfrm flipH="1">
            <a:off x="4643996" y="3754677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D2CB4BE-4DC1-A562-A3E4-1069406BF14B}"/>
              </a:ext>
            </a:extLst>
          </p:cNvPr>
          <p:cNvSpPr txBox="1"/>
          <p:nvPr/>
        </p:nvSpPr>
        <p:spPr>
          <a:xfrm>
            <a:off x="4607096" y="3435218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F2911B-F878-8742-34FF-FD6A574D2400}"/>
              </a:ext>
            </a:extLst>
          </p:cNvPr>
          <p:cNvSpPr/>
          <p:nvPr/>
        </p:nvSpPr>
        <p:spPr>
          <a:xfrm>
            <a:off x="6457556" y="3393913"/>
            <a:ext cx="309638" cy="9282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820B9A9-58F4-5859-E747-3E07826522AB}"/>
              </a:ext>
            </a:extLst>
          </p:cNvPr>
          <p:cNvCxnSpPr>
            <a:cxnSpLocks/>
          </p:cNvCxnSpPr>
          <p:nvPr/>
        </p:nvCxnSpPr>
        <p:spPr>
          <a:xfrm flipH="1">
            <a:off x="6457556" y="3754677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1BBA90B-6BCC-CAD0-1CEA-6D25AAAAA738}"/>
              </a:ext>
            </a:extLst>
          </p:cNvPr>
          <p:cNvSpPr txBox="1"/>
          <p:nvPr/>
        </p:nvSpPr>
        <p:spPr>
          <a:xfrm>
            <a:off x="6420656" y="3435218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1EA4A1-4DCB-AD16-5A6E-171FA341D645}"/>
              </a:ext>
            </a:extLst>
          </p:cNvPr>
          <p:cNvSpPr/>
          <p:nvPr/>
        </p:nvSpPr>
        <p:spPr>
          <a:xfrm>
            <a:off x="1374823" y="3393913"/>
            <a:ext cx="309638" cy="4699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E34060-FFCE-DAFF-5D6B-1CD19B8A45B4}"/>
              </a:ext>
            </a:extLst>
          </p:cNvPr>
          <p:cNvSpPr/>
          <p:nvPr/>
        </p:nvSpPr>
        <p:spPr>
          <a:xfrm>
            <a:off x="1374823" y="4382344"/>
            <a:ext cx="309638" cy="4699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E15A002-AEDB-862C-D5EF-0A0535C07201}"/>
              </a:ext>
            </a:extLst>
          </p:cNvPr>
          <p:cNvCxnSpPr>
            <a:cxnSpLocks/>
          </p:cNvCxnSpPr>
          <p:nvPr/>
        </p:nvCxnSpPr>
        <p:spPr>
          <a:xfrm flipH="1">
            <a:off x="1374135" y="3758888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69FE41D-6064-306B-292F-FE1ACA1D2677}"/>
              </a:ext>
            </a:extLst>
          </p:cNvPr>
          <p:cNvSpPr txBox="1"/>
          <p:nvPr/>
        </p:nvSpPr>
        <p:spPr>
          <a:xfrm>
            <a:off x="1337234" y="3439430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D778EE0-987F-542F-A046-90BF0E82E47A}"/>
              </a:ext>
            </a:extLst>
          </p:cNvPr>
          <p:cNvSpPr/>
          <p:nvPr/>
        </p:nvSpPr>
        <p:spPr>
          <a:xfrm>
            <a:off x="3187695" y="3393913"/>
            <a:ext cx="309638" cy="4699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727BE3-6627-1B8C-A303-2E433E9B475E}"/>
              </a:ext>
            </a:extLst>
          </p:cNvPr>
          <p:cNvSpPr/>
          <p:nvPr/>
        </p:nvSpPr>
        <p:spPr>
          <a:xfrm>
            <a:off x="3187695" y="4382344"/>
            <a:ext cx="309638" cy="4699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984330D-B1A9-E407-CE64-90BB9514FB5B}"/>
              </a:ext>
            </a:extLst>
          </p:cNvPr>
          <p:cNvCxnSpPr>
            <a:cxnSpLocks/>
          </p:cNvCxnSpPr>
          <p:nvPr/>
        </p:nvCxnSpPr>
        <p:spPr>
          <a:xfrm flipH="1">
            <a:off x="3187006" y="3758888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B50C9E0-711E-C590-B09F-50A29EFDBE4A}"/>
              </a:ext>
            </a:extLst>
          </p:cNvPr>
          <p:cNvSpPr txBox="1"/>
          <p:nvPr/>
        </p:nvSpPr>
        <p:spPr>
          <a:xfrm>
            <a:off x="3150106" y="3439430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6ECECD3-9E52-C359-D419-575B2494A45B}"/>
              </a:ext>
            </a:extLst>
          </p:cNvPr>
          <p:cNvSpPr/>
          <p:nvPr/>
        </p:nvSpPr>
        <p:spPr>
          <a:xfrm>
            <a:off x="5000566" y="3393913"/>
            <a:ext cx="309638" cy="4699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BE4EC2E-E0F4-13EF-0769-78D88EE280E5}"/>
              </a:ext>
            </a:extLst>
          </p:cNvPr>
          <p:cNvSpPr/>
          <p:nvPr/>
        </p:nvSpPr>
        <p:spPr>
          <a:xfrm>
            <a:off x="5000566" y="4382344"/>
            <a:ext cx="309638" cy="4699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A026C1D-943E-A859-3BB5-F88521C69237}"/>
              </a:ext>
            </a:extLst>
          </p:cNvPr>
          <p:cNvCxnSpPr>
            <a:cxnSpLocks/>
          </p:cNvCxnSpPr>
          <p:nvPr/>
        </p:nvCxnSpPr>
        <p:spPr>
          <a:xfrm flipH="1">
            <a:off x="4999878" y="3758888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9563784-C6D5-5AA9-BB9A-6588F9B55669}"/>
              </a:ext>
            </a:extLst>
          </p:cNvPr>
          <p:cNvSpPr txBox="1"/>
          <p:nvPr/>
        </p:nvSpPr>
        <p:spPr>
          <a:xfrm>
            <a:off x="4962977" y="3439430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79BEF66-20CC-FF08-30B1-9BF1335E16A1}"/>
              </a:ext>
            </a:extLst>
          </p:cNvPr>
          <p:cNvSpPr/>
          <p:nvPr/>
        </p:nvSpPr>
        <p:spPr>
          <a:xfrm>
            <a:off x="6813438" y="3393913"/>
            <a:ext cx="309638" cy="4699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D756A5F-EAC8-7341-8F3D-598F88AADD60}"/>
              </a:ext>
            </a:extLst>
          </p:cNvPr>
          <p:cNvSpPr/>
          <p:nvPr/>
        </p:nvSpPr>
        <p:spPr>
          <a:xfrm>
            <a:off x="6813438" y="4382344"/>
            <a:ext cx="309638" cy="4699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B3B9118-FC24-4A99-E486-279BCC9692BB}"/>
              </a:ext>
            </a:extLst>
          </p:cNvPr>
          <p:cNvCxnSpPr>
            <a:cxnSpLocks/>
          </p:cNvCxnSpPr>
          <p:nvPr/>
        </p:nvCxnSpPr>
        <p:spPr>
          <a:xfrm flipH="1">
            <a:off x="6812749" y="3758888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25C34E4C-6979-AF8F-6C34-D50B783CB7B9}"/>
              </a:ext>
            </a:extLst>
          </p:cNvPr>
          <p:cNvSpPr txBox="1"/>
          <p:nvPr/>
        </p:nvSpPr>
        <p:spPr>
          <a:xfrm>
            <a:off x="6775849" y="3439430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7F4F9FC-F08C-AF07-A8E5-8B478C4A67D6}"/>
              </a:ext>
            </a:extLst>
          </p:cNvPr>
          <p:cNvSpPr/>
          <p:nvPr/>
        </p:nvSpPr>
        <p:spPr>
          <a:xfrm>
            <a:off x="1740044" y="3396670"/>
            <a:ext cx="309638" cy="469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4C070EB-E1BC-B7AB-4A17-4D89B4A9C544}"/>
              </a:ext>
            </a:extLst>
          </p:cNvPr>
          <p:cNvSpPr/>
          <p:nvPr/>
        </p:nvSpPr>
        <p:spPr>
          <a:xfrm>
            <a:off x="1739356" y="4799682"/>
            <a:ext cx="309638" cy="469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DFDE0DF-C4F8-BFDE-74EF-25C879BD9C18}"/>
              </a:ext>
            </a:extLst>
          </p:cNvPr>
          <p:cNvCxnSpPr>
            <a:cxnSpLocks/>
          </p:cNvCxnSpPr>
          <p:nvPr/>
        </p:nvCxnSpPr>
        <p:spPr>
          <a:xfrm flipH="1">
            <a:off x="1739356" y="3761645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02717B90-CF6C-3B23-5FF5-D0EB0F56DD02}"/>
              </a:ext>
            </a:extLst>
          </p:cNvPr>
          <p:cNvSpPr txBox="1"/>
          <p:nvPr/>
        </p:nvSpPr>
        <p:spPr>
          <a:xfrm>
            <a:off x="1702455" y="3442186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2F60868-5CD2-0C30-6043-21F6ADA6872C}"/>
              </a:ext>
            </a:extLst>
          </p:cNvPr>
          <p:cNvSpPr/>
          <p:nvPr/>
        </p:nvSpPr>
        <p:spPr>
          <a:xfrm>
            <a:off x="3546375" y="3384264"/>
            <a:ext cx="309638" cy="469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83B74BE-F1B1-A78D-3DDB-C17813E45DDA}"/>
              </a:ext>
            </a:extLst>
          </p:cNvPr>
          <p:cNvSpPr/>
          <p:nvPr/>
        </p:nvSpPr>
        <p:spPr>
          <a:xfrm>
            <a:off x="3545686" y="4787276"/>
            <a:ext cx="309638" cy="469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1AC09D9-1DEF-81B7-FF71-01333E95BA3F}"/>
              </a:ext>
            </a:extLst>
          </p:cNvPr>
          <p:cNvCxnSpPr>
            <a:cxnSpLocks/>
          </p:cNvCxnSpPr>
          <p:nvPr/>
        </p:nvCxnSpPr>
        <p:spPr>
          <a:xfrm flipH="1">
            <a:off x="3545686" y="3749239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7387CBD3-077F-454D-E64A-F2BF03C22263}"/>
              </a:ext>
            </a:extLst>
          </p:cNvPr>
          <p:cNvSpPr txBox="1"/>
          <p:nvPr/>
        </p:nvSpPr>
        <p:spPr>
          <a:xfrm>
            <a:off x="3508786" y="3429780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6E7C6FE-1EDF-0E7E-F1EA-7921FCD495DF}"/>
              </a:ext>
            </a:extLst>
          </p:cNvPr>
          <p:cNvSpPr/>
          <p:nvPr/>
        </p:nvSpPr>
        <p:spPr>
          <a:xfrm>
            <a:off x="5362364" y="3391175"/>
            <a:ext cx="309638" cy="469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0657BA3-71CC-3634-C401-3A18C5CA350F}"/>
              </a:ext>
            </a:extLst>
          </p:cNvPr>
          <p:cNvSpPr/>
          <p:nvPr/>
        </p:nvSpPr>
        <p:spPr>
          <a:xfrm>
            <a:off x="5361676" y="4794187"/>
            <a:ext cx="309638" cy="469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E57E58A-ADA0-46B3-2541-EEAC5B26F5CC}"/>
              </a:ext>
            </a:extLst>
          </p:cNvPr>
          <p:cNvCxnSpPr>
            <a:cxnSpLocks/>
          </p:cNvCxnSpPr>
          <p:nvPr/>
        </p:nvCxnSpPr>
        <p:spPr>
          <a:xfrm flipH="1">
            <a:off x="5361676" y="3756150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C5BD5557-6029-309C-9256-ADD04BC46ADF}"/>
              </a:ext>
            </a:extLst>
          </p:cNvPr>
          <p:cNvSpPr txBox="1"/>
          <p:nvPr/>
        </p:nvSpPr>
        <p:spPr>
          <a:xfrm>
            <a:off x="5324775" y="3436691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73577D0-1211-AC8E-3304-2950D73C2D99}"/>
              </a:ext>
            </a:extLst>
          </p:cNvPr>
          <p:cNvSpPr/>
          <p:nvPr/>
        </p:nvSpPr>
        <p:spPr>
          <a:xfrm>
            <a:off x="7168695" y="3388428"/>
            <a:ext cx="309638" cy="469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F7CE7F7-CFCD-7686-5B1A-16EC33D79083}"/>
              </a:ext>
            </a:extLst>
          </p:cNvPr>
          <p:cNvSpPr/>
          <p:nvPr/>
        </p:nvSpPr>
        <p:spPr>
          <a:xfrm>
            <a:off x="7168006" y="4791440"/>
            <a:ext cx="309638" cy="469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D675684-203B-97DA-E4D9-2D7BAB26773D}"/>
              </a:ext>
            </a:extLst>
          </p:cNvPr>
          <p:cNvCxnSpPr>
            <a:cxnSpLocks/>
          </p:cNvCxnSpPr>
          <p:nvPr/>
        </p:nvCxnSpPr>
        <p:spPr>
          <a:xfrm flipH="1">
            <a:off x="7168006" y="3753403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29E45852-C106-BCF8-A75D-2847265B5F93}"/>
              </a:ext>
            </a:extLst>
          </p:cNvPr>
          <p:cNvSpPr txBox="1"/>
          <p:nvPr/>
        </p:nvSpPr>
        <p:spPr>
          <a:xfrm>
            <a:off x="7131106" y="3433944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F391569-B3A7-3B0C-8557-027F1C952B75}"/>
              </a:ext>
            </a:extLst>
          </p:cNvPr>
          <p:cNvSpPr/>
          <p:nvPr/>
        </p:nvSpPr>
        <p:spPr>
          <a:xfrm>
            <a:off x="2098724" y="3400544"/>
            <a:ext cx="309638" cy="4699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E972B8C-D1DA-207A-AB92-FB03AD35977E}"/>
              </a:ext>
            </a:extLst>
          </p:cNvPr>
          <p:cNvSpPr/>
          <p:nvPr/>
        </p:nvSpPr>
        <p:spPr>
          <a:xfrm>
            <a:off x="2093924" y="5257231"/>
            <a:ext cx="309638" cy="4699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E1418EA-C777-10EC-AD6C-626443B7359E}"/>
              </a:ext>
            </a:extLst>
          </p:cNvPr>
          <p:cNvCxnSpPr>
            <a:cxnSpLocks/>
          </p:cNvCxnSpPr>
          <p:nvPr/>
        </p:nvCxnSpPr>
        <p:spPr>
          <a:xfrm flipH="1">
            <a:off x="2098036" y="3765519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BBA54E10-FFCE-E2DD-56EE-B7BD38CEF926}"/>
              </a:ext>
            </a:extLst>
          </p:cNvPr>
          <p:cNvSpPr txBox="1"/>
          <p:nvPr/>
        </p:nvSpPr>
        <p:spPr>
          <a:xfrm>
            <a:off x="2061135" y="3446060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2158E6B-A3D3-D444-4CE5-341911BEB8DB}"/>
              </a:ext>
            </a:extLst>
          </p:cNvPr>
          <p:cNvSpPr/>
          <p:nvPr/>
        </p:nvSpPr>
        <p:spPr>
          <a:xfrm>
            <a:off x="3904927" y="3391377"/>
            <a:ext cx="309638" cy="4699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0762A85-B3D4-BCB5-B13E-9B4CB443C415}"/>
              </a:ext>
            </a:extLst>
          </p:cNvPr>
          <p:cNvSpPr/>
          <p:nvPr/>
        </p:nvSpPr>
        <p:spPr>
          <a:xfrm>
            <a:off x="3900127" y="5248063"/>
            <a:ext cx="309638" cy="4699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6235FA5-C79A-5628-0FA8-67405B49398F}"/>
              </a:ext>
            </a:extLst>
          </p:cNvPr>
          <p:cNvCxnSpPr>
            <a:cxnSpLocks/>
          </p:cNvCxnSpPr>
          <p:nvPr/>
        </p:nvCxnSpPr>
        <p:spPr>
          <a:xfrm flipH="1">
            <a:off x="3904238" y="3756352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238C99D4-7BCE-3187-ADBC-B105EAA984AA}"/>
              </a:ext>
            </a:extLst>
          </p:cNvPr>
          <p:cNvSpPr txBox="1"/>
          <p:nvPr/>
        </p:nvSpPr>
        <p:spPr>
          <a:xfrm>
            <a:off x="3867338" y="3436893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14976DF-CDE0-98F7-9B98-9E0835625F85}"/>
              </a:ext>
            </a:extLst>
          </p:cNvPr>
          <p:cNvSpPr/>
          <p:nvPr/>
        </p:nvSpPr>
        <p:spPr>
          <a:xfrm>
            <a:off x="5716135" y="3387215"/>
            <a:ext cx="309638" cy="4699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A99480D-FEC6-2864-C9C9-F5F52E1E5FCA}"/>
              </a:ext>
            </a:extLst>
          </p:cNvPr>
          <p:cNvSpPr/>
          <p:nvPr/>
        </p:nvSpPr>
        <p:spPr>
          <a:xfrm>
            <a:off x="5711335" y="5243902"/>
            <a:ext cx="309638" cy="4699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400270E-8C50-F987-724F-7466DCEA8B04}"/>
              </a:ext>
            </a:extLst>
          </p:cNvPr>
          <p:cNvCxnSpPr>
            <a:cxnSpLocks/>
          </p:cNvCxnSpPr>
          <p:nvPr/>
        </p:nvCxnSpPr>
        <p:spPr>
          <a:xfrm flipH="1">
            <a:off x="5715446" y="3752190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997C7DF4-16A9-E614-1A1C-ED303FAE38A8}"/>
              </a:ext>
            </a:extLst>
          </p:cNvPr>
          <p:cNvSpPr txBox="1"/>
          <p:nvPr/>
        </p:nvSpPr>
        <p:spPr>
          <a:xfrm>
            <a:off x="5678546" y="3432731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5F994C5-1BC3-17EC-B20B-843CD2A183EB}"/>
              </a:ext>
            </a:extLst>
          </p:cNvPr>
          <p:cNvSpPr/>
          <p:nvPr/>
        </p:nvSpPr>
        <p:spPr>
          <a:xfrm>
            <a:off x="7522337" y="3388059"/>
            <a:ext cx="309638" cy="4699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16C3372-8524-8711-0400-FFB62A8014A6}"/>
              </a:ext>
            </a:extLst>
          </p:cNvPr>
          <p:cNvSpPr/>
          <p:nvPr/>
        </p:nvSpPr>
        <p:spPr>
          <a:xfrm>
            <a:off x="7517537" y="5244745"/>
            <a:ext cx="309638" cy="4699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BCDC4C6-A3F1-20B1-E52C-C113DF2DDAE1}"/>
              </a:ext>
            </a:extLst>
          </p:cNvPr>
          <p:cNvCxnSpPr>
            <a:cxnSpLocks/>
          </p:cNvCxnSpPr>
          <p:nvPr/>
        </p:nvCxnSpPr>
        <p:spPr>
          <a:xfrm flipH="1">
            <a:off x="7521649" y="3753034"/>
            <a:ext cx="3096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1BB6E610-E0BB-3FB9-5F6E-3D8C75321C12}"/>
              </a:ext>
            </a:extLst>
          </p:cNvPr>
          <p:cNvSpPr txBox="1"/>
          <p:nvPr/>
        </p:nvSpPr>
        <p:spPr>
          <a:xfrm>
            <a:off x="7484748" y="3433575"/>
            <a:ext cx="383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8ms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E09BA7F-1470-C150-B269-0CE14431A36C}"/>
              </a:ext>
            </a:extLst>
          </p:cNvPr>
          <p:cNvSpPr txBox="1"/>
          <p:nvPr/>
        </p:nvSpPr>
        <p:spPr>
          <a:xfrm>
            <a:off x="1103639" y="3076625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burst #1</a:t>
            </a:r>
          </a:p>
          <a:p>
            <a:r>
              <a:rPr lang="en-US" sz="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w/ AP2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B174C51-E671-77B8-D4E9-F540CFB37087}"/>
              </a:ext>
            </a:extLst>
          </p:cNvPr>
          <p:cNvSpPr txBox="1"/>
          <p:nvPr/>
        </p:nvSpPr>
        <p:spPr>
          <a:xfrm>
            <a:off x="1579185" y="307276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burst #1</a:t>
            </a:r>
          </a:p>
          <a:p>
            <a:r>
              <a:rPr lang="en-US" sz="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w/ AP3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5A5BDF2-2EF7-B2EE-E843-2A5AB61784E6}"/>
              </a:ext>
            </a:extLst>
          </p:cNvPr>
          <p:cNvSpPr txBox="1"/>
          <p:nvPr/>
        </p:nvSpPr>
        <p:spPr>
          <a:xfrm>
            <a:off x="2054732" y="306891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burst #1</a:t>
            </a:r>
          </a:p>
          <a:p>
            <a:r>
              <a:rPr lang="en-US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w/ AP4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9A1BA93-112E-750B-1BFD-2E6A828E460A}"/>
              </a:ext>
            </a:extLst>
          </p:cNvPr>
          <p:cNvSpPr txBox="1"/>
          <p:nvPr/>
        </p:nvSpPr>
        <p:spPr>
          <a:xfrm>
            <a:off x="2516761" y="3076919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burst #2</a:t>
            </a:r>
          </a:p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w/ AP1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E021F35-51C5-0C63-91AF-D1F6C79323BA}"/>
              </a:ext>
            </a:extLst>
          </p:cNvPr>
          <p:cNvSpPr txBox="1"/>
          <p:nvPr/>
        </p:nvSpPr>
        <p:spPr>
          <a:xfrm>
            <a:off x="2971275" y="3080776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burst #2</a:t>
            </a:r>
          </a:p>
          <a:p>
            <a:r>
              <a:rPr lang="en-US" sz="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w/ AP2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0C5C465-B3E0-F09F-7AE9-5859A6A06913}"/>
              </a:ext>
            </a:extLst>
          </p:cNvPr>
          <p:cNvSpPr txBox="1"/>
          <p:nvPr/>
        </p:nvSpPr>
        <p:spPr>
          <a:xfrm>
            <a:off x="3446822" y="3076919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burst #2</a:t>
            </a:r>
          </a:p>
          <a:p>
            <a:r>
              <a:rPr lang="en-US" sz="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w/ AP3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4B6CE0B-A36D-7D88-3803-2C78CAD77CCC}"/>
              </a:ext>
            </a:extLst>
          </p:cNvPr>
          <p:cNvSpPr txBox="1"/>
          <p:nvPr/>
        </p:nvSpPr>
        <p:spPr>
          <a:xfrm>
            <a:off x="3922368" y="3073061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burst #2</a:t>
            </a:r>
          </a:p>
          <a:p>
            <a:r>
              <a:rPr lang="en-US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w/ AP4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E3A7E67-722E-DFFF-7937-579DB9366227}"/>
              </a:ext>
            </a:extLst>
          </p:cNvPr>
          <p:cNvSpPr txBox="1"/>
          <p:nvPr/>
        </p:nvSpPr>
        <p:spPr>
          <a:xfrm>
            <a:off x="4389582" y="3075841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burst #3</a:t>
            </a:r>
          </a:p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w/ AP1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5FEB676-0D0B-5FB1-3ABB-6700A21A6E7B}"/>
              </a:ext>
            </a:extLst>
          </p:cNvPr>
          <p:cNvSpPr txBox="1"/>
          <p:nvPr/>
        </p:nvSpPr>
        <p:spPr>
          <a:xfrm>
            <a:off x="4844097" y="3079698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burst #3</a:t>
            </a:r>
          </a:p>
          <a:p>
            <a:r>
              <a:rPr lang="en-US" sz="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w/ AP2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5CF12A6-44E7-C928-9B6A-840D0EDB2479}"/>
              </a:ext>
            </a:extLst>
          </p:cNvPr>
          <p:cNvSpPr txBox="1"/>
          <p:nvPr/>
        </p:nvSpPr>
        <p:spPr>
          <a:xfrm>
            <a:off x="5319643" y="3075841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burst #3</a:t>
            </a:r>
          </a:p>
          <a:p>
            <a:r>
              <a:rPr lang="en-US" sz="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w/ AP3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CC76B46-9989-19F9-53D9-F386ED106438}"/>
              </a:ext>
            </a:extLst>
          </p:cNvPr>
          <p:cNvSpPr txBox="1"/>
          <p:nvPr/>
        </p:nvSpPr>
        <p:spPr>
          <a:xfrm>
            <a:off x="5795190" y="3071984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burst #3</a:t>
            </a:r>
          </a:p>
          <a:p>
            <a:r>
              <a:rPr lang="en-US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w/ AP4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11F3337-5EBA-B0F3-489F-79271C5AE98C}"/>
              </a:ext>
            </a:extLst>
          </p:cNvPr>
          <p:cNvSpPr txBox="1"/>
          <p:nvPr/>
        </p:nvSpPr>
        <p:spPr>
          <a:xfrm>
            <a:off x="6249746" y="3072398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burst #4</a:t>
            </a:r>
          </a:p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w/ AP1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1C036A5-60E8-6025-17D5-20B8AA036052}"/>
              </a:ext>
            </a:extLst>
          </p:cNvPr>
          <p:cNvSpPr txBox="1"/>
          <p:nvPr/>
        </p:nvSpPr>
        <p:spPr>
          <a:xfrm>
            <a:off x="6704260" y="3076256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burst #4</a:t>
            </a:r>
          </a:p>
          <a:p>
            <a:r>
              <a:rPr lang="en-US" sz="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w/ AP2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5EB9BB6-5D27-2C18-E968-CFD7AB3C9330}"/>
              </a:ext>
            </a:extLst>
          </p:cNvPr>
          <p:cNvSpPr txBox="1"/>
          <p:nvPr/>
        </p:nvSpPr>
        <p:spPr>
          <a:xfrm>
            <a:off x="7179807" y="3072398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burst #4</a:t>
            </a:r>
          </a:p>
          <a:p>
            <a:r>
              <a:rPr lang="en-US" sz="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w/ AP3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D0588DE-EBED-9BF3-213C-83AE2D6F544A}"/>
              </a:ext>
            </a:extLst>
          </p:cNvPr>
          <p:cNvSpPr txBox="1"/>
          <p:nvPr/>
        </p:nvSpPr>
        <p:spPr>
          <a:xfrm>
            <a:off x="7655353" y="3068541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burst #4</a:t>
            </a:r>
          </a:p>
          <a:p>
            <a:r>
              <a:rPr lang="en-US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w/ AP4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23FC8E7D-F06E-F2D0-7559-DA4B7098363A}"/>
              </a:ext>
            </a:extLst>
          </p:cNvPr>
          <p:cNvCxnSpPr>
            <a:cxnSpLocks/>
          </p:cNvCxnSpPr>
          <p:nvPr/>
        </p:nvCxnSpPr>
        <p:spPr>
          <a:xfrm flipH="1">
            <a:off x="1016876" y="4255168"/>
            <a:ext cx="181356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B4A95CE8-B27F-F633-B890-E2DD1E643B72}"/>
              </a:ext>
            </a:extLst>
          </p:cNvPr>
          <p:cNvSpPr txBox="1"/>
          <p:nvPr/>
        </p:nvSpPr>
        <p:spPr>
          <a:xfrm>
            <a:off x="1710897" y="4121265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100ms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366352C-AB47-717E-478C-BCB1F69FB29F}"/>
              </a:ext>
            </a:extLst>
          </p:cNvPr>
          <p:cNvCxnSpPr>
            <a:cxnSpLocks/>
          </p:cNvCxnSpPr>
          <p:nvPr/>
        </p:nvCxnSpPr>
        <p:spPr>
          <a:xfrm flipH="1">
            <a:off x="2829015" y="4253931"/>
            <a:ext cx="181356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3883D613-D696-D147-3B7B-9DB0ED189328}"/>
              </a:ext>
            </a:extLst>
          </p:cNvPr>
          <p:cNvSpPr txBox="1"/>
          <p:nvPr/>
        </p:nvSpPr>
        <p:spPr>
          <a:xfrm>
            <a:off x="3523036" y="4120028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100ms</a:t>
            </a: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4DF2106C-1F80-5539-BFA9-485E5B566552}"/>
              </a:ext>
            </a:extLst>
          </p:cNvPr>
          <p:cNvCxnSpPr>
            <a:cxnSpLocks/>
          </p:cNvCxnSpPr>
          <p:nvPr/>
        </p:nvCxnSpPr>
        <p:spPr>
          <a:xfrm flipH="1">
            <a:off x="4641154" y="4252694"/>
            <a:ext cx="181356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2DF7C84A-62D1-E183-42A2-BEA1EB48E0EF}"/>
              </a:ext>
            </a:extLst>
          </p:cNvPr>
          <p:cNvSpPr txBox="1"/>
          <p:nvPr/>
        </p:nvSpPr>
        <p:spPr>
          <a:xfrm>
            <a:off x="5335175" y="4118792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100ms</a:t>
            </a:r>
          </a:p>
        </p:txBody>
      </p:sp>
    </p:spTree>
    <p:extLst>
      <p:ext uri="{BB962C8B-B14F-4D97-AF65-F5344CB8AC3E}">
        <p14:creationId xmlns:p14="http://schemas.microsoft.com/office/powerpoint/2010/main" val="1042349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F3D33-13DD-49F1-5CA2-7BBC5E86D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FEA76-3F40-8F78-5A87-2F52A9DB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</a:t>
            </a:r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F242D-AD69-8806-D5A4-70B8D611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 err="1"/>
              <a:t>Multilateration</a:t>
            </a:r>
            <a:r>
              <a:rPr lang="en-US" dirty="0"/>
              <a:t>: calculate location of ISTA in 3-D using non-linear least squares (NLLS) algorithm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Input: True coordinates of RSTAs, measured distances</a:t>
            </a:r>
          </a:p>
          <a:p>
            <a:pPr lvl="1"/>
            <a:r>
              <a:rPr lang="en-US" dirty="0"/>
              <a:t>Output: estimated coordinates of ISTAs</a:t>
            </a:r>
          </a:p>
          <a:p>
            <a:pPr lvl="1"/>
            <a:r>
              <a:rPr lang="en-US" dirty="0"/>
              <a:t>Example algorithms</a:t>
            </a:r>
          </a:p>
          <a:p>
            <a:pPr lvl="2"/>
            <a:r>
              <a:rPr lang="en-US" dirty="0"/>
              <a:t>Nelder-Mead</a:t>
            </a:r>
          </a:p>
          <a:p>
            <a:pPr lvl="2"/>
            <a:r>
              <a:rPr lang="en-US" dirty="0"/>
              <a:t>Levenberg–Marquardt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05A56-E7C4-4668-BBD6-8DA3D0D64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6" name="Picture 4" descr="undefined">
            <a:extLst>
              <a:ext uri="{FF2B5EF4-FFF2-40B4-BE49-F238E27FC236}">
                <a16:creationId xmlns:a16="http://schemas.microsoft.com/office/drawing/2014/main" id="{FF14986D-96E0-D5AE-95B1-0D6EE04B3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04" y="3209965"/>
            <a:ext cx="2338233" cy="283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A9B8F5-F7F6-F32D-D1FA-5264E50DA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13" y="4495639"/>
            <a:ext cx="2382995" cy="519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1A17EE-DE66-9EDB-B723-BB2FC4006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656" y="5015431"/>
            <a:ext cx="4031505" cy="69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92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882C6-35C7-6A90-95B0-B4F6BD1C4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5C544-5D7D-6E65-5225-64BCBC70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</a:t>
            </a:r>
            <a:r>
              <a:rPr lang="en-US" altLang="en-US" dirty="0"/>
              <a:t>Fine timing measurement (FTM)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060E9-FDF6-2932-7B5A-D96D4E535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/>
              <a:t>Modeling time-of-arrival (</a:t>
            </a:r>
            <a:r>
              <a:rPr lang="en-US" dirty="0" err="1"/>
              <a:t>ToA</a:t>
            </a:r>
            <a:r>
              <a:rPr lang="en-US" dirty="0"/>
              <a:t>) error</a:t>
            </a:r>
          </a:p>
          <a:p>
            <a:pPr lvl="1"/>
            <a:r>
              <a:rPr lang="en-US" dirty="0"/>
              <a:t>We assume AWGN channel under LOS condition </a:t>
            </a:r>
          </a:p>
          <a:p>
            <a:pPr lvl="2"/>
            <a:r>
              <a:rPr lang="en-US" dirty="0"/>
              <a:t>→ lower bound of Var(</a:t>
            </a:r>
            <a:r>
              <a:rPr lang="en-US" dirty="0" err="1"/>
              <a:t>ToA</a:t>
            </a:r>
            <a:r>
              <a:rPr lang="en-US" dirty="0"/>
              <a:t> error) is inversely proportional to bandwidth</a:t>
            </a:r>
            <a:r>
              <a:rPr lang="en-US" baseline="30000" dirty="0"/>
              <a:t>2</a:t>
            </a:r>
            <a:r>
              <a:rPr lang="en-US" dirty="0"/>
              <a:t> and SNR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r>
              <a:rPr lang="en-US" dirty="0" err="1"/>
              <a:t>ToA</a:t>
            </a:r>
            <a:r>
              <a:rPr lang="en-US" dirty="0"/>
              <a:t> error is modeled as (symmetrically truncated) Gaussian: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Based on experiment: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719A6-4083-BA88-24DF-1E6F25100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15ED36-52DC-401A-C1B1-985388FA3157}"/>
              </a:ext>
            </a:extLst>
          </p:cNvPr>
          <p:cNvSpPr txBox="1"/>
          <p:nvPr/>
        </p:nvSpPr>
        <p:spPr>
          <a:xfrm>
            <a:off x="657868" y="6019800"/>
            <a:ext cx="65492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 code: https://</a:t>
            </a:r>
            <a:r>
              <a:rPr lang="en-US" sz="1050" dirty="0" err="1"/>
              <a:t>gitlab.com</a:t>
            </a:r>
            <a:r>
              <a:rPr lang="en-US" sz="1050" dirty="0"/>
              <a:t>/uw-ns3-research/ns-3-dev/-/tree/</a:t>
            </a:r>
            <a:r>
              <a:rPr lang="en-US" sz="1050" dirty="0" err="1"/>
              <a:t>ftm-dev?ref_type</a:t>
            </a:r>
            <a:r>
              <a:rPr lang="en-US" sz="1050" dirty="0"/>
              <a:t>=heads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039D6-14F5-297B-93A4-45EFC0B63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604" y="3737346"/>
            <a:ext cx="2340847" cy="512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951494-BB98-3164-B7D7-C82FCF0B4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73" y="3556592"/>
            <a:ext cx="1924495" cy="849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9BB0A8-6056-8EAE-1EDE-F269FBA11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135" y="5074789"/>
            <a:ext cx="760053" cy="5125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3002AA-409C-A863-A179-BDC83193E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484" y="5074789"/>
            <a:ext cx="2285421" cy="4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21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1303B-CE29-902E-5FA2-8819261A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III. Web-NS3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55E7C-43BF-6146-1398-3A42B0616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956C5CC0-DA58-9046-BA8F-25B830FB9E59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1843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0C40-5E02-0676-9FE6-10E8ACC5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14" y="798763"/>
            <a:ext cx="7886700" cy="73404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Network Simulations LLC Overview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21A08B3-CB56-80D2-3BF6-0D8E2525AC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672924"/>
              </p:ext>
            </p:extLst>
          </p:nvPr>
        </p:nvGraphicFramePr>
        <p:xfrm>
          <a:off x="609601" y="1532812"/>
          <a:ext cx="8077200" cy="452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153B7E-3A91-AFB8-D8AC-86AF1A0C6AAA}"/>
              </a:ext>
            </a:extLst>
          </p:cNvPr>
          <p:cNvSpPr txBox="1"/>
          <p:nvPr/>
        </p:nvSpPr>
        <p:spPr>
          <a:xfrm>
            <a:off x="1155386" y="5791200"/>
            <a:ext cx="698563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i="1" dirty="0">
                <a:highlight>
                  <a:srgbClr val="00FFFF"/>
                </a:highlight>
              </a:rPr>
              <a:t>Empowering Network Design and Optimization with Simulation and AI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B26C27C-1473-01FC-8F0B-39A0ADE8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altLang="en-US" dirty="0"/>
              <a:t>Slide </a:t>
            </a:r>
            <a:fld id="{956C5CC0-DA58-9046-BA8F-25B830FB9E59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303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CF114-6762-22C0-C778-62BD6F2B4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61217-3DA4-C353-957E-8CF20BDB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609600"/>
            <a:ext cx="8515350" cy="688273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Motivation: Rethinking Network Simulation for Next-G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5C7CCD2-BB99-0ABF-F643-6E1A7467F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80" y="1447800"/>
            <a:ext cx="8926220" cy="5026377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highlight>
                  <a:srgbClr val="00FFFF"/>
                </a:highlight>
              </a:rPr>
              <a:t>The Challenge: Simulation is a Bottleneck for Innovation</a:t>
            </a:r>
          </a:p>
          <a:p>
            <a:pPr lvl="1"/>
            <a:r>
              <a:rPr lang="en-US" sz="2100" dirty="0"/>
              <a:t>Wireless networks are becoming increasingly complex</a:t>
            </a:r>
          </a:p>
          <a:p>
            <a:pPr lvl="2"/>
            <a:r>
              <a:rPr lang="en-US" sz="2100" dirty="0"/>
              <a:t>Densification, diverse traffic (e.g., URLLC), </a:t>
            </a:r>
            <a:r>
              <a:rPr lang="en-US" sz="2100" dirty="0" err="1"/>
              <a:t>mMIMO</a:t>
            </a:r>
            <a:r>
              <a:rPr lang="en-US" sz="2100" dirty="0"/>
              <a:t>, multi-radio integration (e.g., Wi-Fi + Satellite)</a:t>
            </a:r>
          </a:p>
          <a:p>
            <a:pPr lvl="2"/>
            <a:r>
              <a:rPr lang="en-US" sz="2100" dirty="0"/>
              <a:t>Rapid evolution at PHY/MAC layers (L1–L2)</a:t>
            </a:r>
          </a:p>
          <a:p>
            <a:pPr lvl="2"/>
            <a:r>
              <a:rPr lang="en-US" sz="2100" dirty="0"/>
              <a:t>Industry relies heavily on at-scale network simulation for design &amp; evaluation</a:t>
            </a:r>
          </a:p>
          <a:p>
            <a:pPr lvl="1"/>
            <a:r>
              <a:rPr lang="en-US" sz="2100" dirty="0"/>
              <a:t>Emerging need to apply Software-Defined Networking (SDN) principles to decouple control intelligence from protocol stacks</a:t>
            </a:r>
          </a:p>
          <a:p>
            <a:pPr lvl="2"/>
            <a:r>
              <a:rPr lang="en-US" sz="2100" dirty="0"/>
              <a:t>Enabling AI/ML in-the-loop simulation and rapid algorithm testing</a:t>
            </a:r>
          </a:p>
          <a:p>
            <a:pPr lvl="2"/>
            <a:endParaRPr lang="en-US" dirty="0"/>
          </a:p>
          <a:p>
            <a:r>
              <a:rPr lang="en-US" dirty="0">
                <a:highlight>
                  <a:srgbClr val="00FFFF"/>
                </a:highlight>
              </a:rPr>
              <a:t>Current options are inadequate</a:t>
            </a:r>
          </a:p>
          <a:p>
            <a:pPr lvl="1"/>
            <a:r>
              <a:rPr lang="en-US" sz="2100" dirty="0"/>
              <a:t>Proprietary tools restrict reproducibility, hinder cross-layer/function experimentation, and make it difficult to leverage collaborative research and development</a:t>
            </a:r>
          </a:p>
          <a:p>
            <a:pPr lvl="1"/>
            <a:r>
              <a:rPr lang="en-US" sz="2100" dirty="0"/>
              <a:t>Open-source simulators (e.g., ns-3) are powerful but require significant coding effort and complex setup</a:t>
            </a:r>
          </a:p>
          <a:p>
            <a:pPr lvl="1"/>
            <a:r>
              <a:rPr lang="en-US" sz="2100" dirty="0"/>
              <a:t>Standalone installations limit access to computing resources and do not scale with increasing simulation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2CCF0-F68B-0378-460F-ACE27785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altLang="en-US" dirty="0"/>
              <a:t>Slide </a:t>
            </a:r>
            <a:fld id="{956C5CC0-DA58-9046-BA8F-25B830FB9E59}" type="slidenum">
              <a:rPr lang="en-US" altLang="en-US" smtClean="0"/>
              <a:pPr/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818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58B56-9C8B-6005-ECB5-90AF9F6AC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0AFB-912D-6975-D00C-351AB404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93" y="642942"/>
            <a:ext cx="8457611" cy="682265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Opportunity: Modernizing NS-3 with Cloud + AI/ML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89553A4-6874-7C5B-3122-F218F1D46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2" y="2452782"/>
            <a:ext cx="4628631" cy="234863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Leverage existing efforts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/>
              <a:t>NSF-supported ns-3 (UW-led, CNS2016379):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https://www.nsnam.org/</a:t>
            </a:r>
            <a:endParaRPr lang="en-US" sz="1200" dirty="0"/>
          </a:p>
          <a:p>
            <a:pPr marL="900113" lvl="2" indent="-214313"/>
            <a:r>
              <a:rPr lang="en-US" sz="1400" dirty="0"/>
              <a:t>Widely used by academia, government, and industry for network protocol R&amp;D</a:t>
            </a:r>
          </a:p>
          <a:p>
            <a:pPr marL="900113" lvl="2" indent="-214313"/>
            <a:r>
              <a:rPr lang="en-US" sz="1400" dirty="0"/>
              <a:t>Supports detailed simulation of IP-based networks, including Wi-Fi, LTE/5G, and satellite</a:t>
            </a:r>
          </a:p>
          <a:p>
            <a:pPr marL="900113" lvl="2" indent="-214313"/>
            <a:r>
              <a:rPr lang="en-US" sz="1400" dirty="0"/>
              <a:t>Written in C++ with Python bindings for scripting and configuration</a:t>
            </a:r>
          </a:p>
          <a:p>
            <a:endParaRPr lang="en-US" sz="1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8666B12-F821-A1C6-1BF5-E607DA572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63" y="1472874"/>
            <a:ext cx="4595495" cy="25706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</p:pic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CF8797D9-B379-ED16-4441-A98E5F8728F0}"/>
              </a:ext>
            </a:extLst>
          </p:cNvPr>
          <p:cNvSpPr txBox="1">
            <a:spLocks/>
          </p:cNvSpPr>
          <p:nvPr/>
        </p:nvSpPr>
        <p:spPr>
          <a:xfrm>
            <a:off x="95769" y="1475183"/>
            <a:ext cx="4779284" cy="13392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Combine NS-3 with Cloud-based scalability, Intuitive web interfaces, AI/ML in-the-loop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DBA19-144F-5794-7392-44EA7B264401}"/>
              </a:ext>
            </a:extLst>
          </p:cNvPr>
          <p:cNvSpPr txBox="1"/>
          <p:nvPr/>
        </p:nvSpPr>
        <p:spPr>
          <a:xfrm>
            <a:off x="815441" y="5723012"/>
            <a:ext cx="751311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i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Cloud-based Network Simulation as a Service (</a:t>
            </a:r>
            <a:r>
              <a:rPr lang="en-US" sz="1800" dirty="0" err="1">
                <a:solidFill>
                  <a:schemeClr val="tx1"/>
                </a:solidFill>
              </a:rPr>
              <a:t>NSaaS</a:t>
            </a:r>
            <a:r>
              <a:rPr lang="en-US" sz="1800" dirty="0">
                <a:solidFill>
                  <a:schemeClr val="tx1"/>
                </a:solidFill>
              </a:rPr>
              <a:t>) to Enable Accessible, Scalable, and User-Friendly Network Simulation Workflows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03F39E-62B6-5683-6622-A418A7CA3307}"/>
              </a:ext>
            </a:extLst>
          </p:cNvPr>
          <p:cNvSpPr txBox="1"/>
          <p:nvPr/>
        </p:nvSpPr>
        <p:spPr>
          <a:xfrm>
            <a:off x="4451925" y="4139698"/>
            <a:ext cx="50730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 err="1"/>
              <a:t>NetworkGym</a:t>
            </a:r>
            <a:r>
              <a:rPr lang="en-US" sz="1600" dirty="0"/>
              <a:t>: https://netsim-llc.github.io/networkgym/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JSON-config driven simulator abstraction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OpenAI Gym API integration for seamless AI/ML experimentation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A4718B-A6A3-EB32-5C65-ED130361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altLang="en-US" dirty="0"/>
              <a:t>Slide </a:t>
            </a:r>
            <a:fld id="{956C5CC0-DA58-9046-BA8F-25B830FB9E59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534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AD55-896A-5648-9B90-3B6C101A2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0254C-F53E-1A74-85B0-AB8FF6026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Design</a:t>
            </a:r>
          </a:p>
          <a:p>
            <a:pPr lvl="1"/>
            <a:r>
              <a:rPr lang="en-US" b="1" dirty="0"/>
              <a:t>Input</a:t>
            </a:r>
            <a:r>
              <a:rPr lang="en-US" dirty="0"/>
              <a:t>: the helper is notified (by ns-3 Trace) of each packet’s</a:t>
            </a:r>
          </a:p>
          <a:p>
            <a:pPr lvl="2"/>
            <a:r>
              <a:rPr lang="en-US" dirty="0"/>
              <a:t>MAC enqueue </a:t>
            </a:r>
            <a:r>
              <a:rPr lang="en-US" dirty="0">
                <a:sym typeface="Wingdings" pitchFamily="2" charset="2"/>
              </a:rPr>
              <a:t> timestamp; the node &amp; device IDs of the packet</a:t>
            </a:r>
            <a:endParaRPr lang="en-US" dirty="0"/>
          </a:p>
          <a:p>
            <a:pPr lvl="2"/>
            <a:r>
              <a:rPr lang="en-US" dirty="0"/>
              <a:t>Transmission start </a:t>
            </a:r>
            <a:r>
              <a:rPr lang="en-US" dirty="0">
                <a:sym typeface="Wingdings" pitchFamily="2" charset="2"/>
              </a:rPr>
              <a:t> timestamp</a:t>
            </a:r>
            <a:endParaRPr lang="en-US" dirty="0"/>
          </a:p>
          <a:p>
            <a:pPr lvl="2"/>
            <a:r>
              <a:rPr lang="en-US" dirty="0"/>
              <a:t>Block/non-block Ack reception </a:t>
            </a:r>
            <a:r>
              <a:rPr lang="en-US" dirty="0">
                <a:sym typeface="Wingdings" pitchFamily="2" charset="2"/>
              </a:rPr>
              <a:t> timestamp; the link used</a:t>
            </a:r>
            <a:endParaRPr lang="en-US" dirty="0"/>
          </a:p>
          <a:p>
            <a:pPr lvl="2"/>
            <a:r>
              <a:rPr lang="en-US" dirty="0"/>
              <a:t>MAC dequeue </a:t>
            </a:r>
            <a:r>
              <a:rPr lang="en-US" dirty="0">
                <a:sym typeface="Wingdings" pitchFamily="2" charset="2"/>
              </a:rPr>
              <a:t> timestamp (= Ack timestamp if successful); reason of failure if failed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2E6FE-0D92-407F-D30A-75730C9C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A1C676-5397-9D34-AD54-EFD9637F3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178731"/>
            <a:ext cx="5181600" cy="21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10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B6234-A954-D7A3-FCE3-392CBE6A0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75CD7-3D01-8BF4-B5BF-9CDA9FEA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15" y="914400"/>
            <a:ext cx="8624767" cy="627653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Web-NS3: Cloud-Based Network Simulation as a Service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E6C764-F731-9BB8-65F7-55576C4D9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68" y="1761775"/>
            <a:ext cx="8543462" cy="336935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What is Web-NS3? A modern, cloud-hosted simulation platform that integrates the power of ns-3 with intuitive web-based interfaces and AI/ML-ready workflows, enabling rapid prototyping and scalable experimentation for Next-G wireless networks. </a:t>
            </a:r>
          </a:p>
          <a:p>
            <a:r>
              <a:rPr lang="en-US" sz="1800" dirty="0"/>
              <a:t>Key Features:</a:t>
            </a:r>
          </a:p>
          <a:p>
            <a:pPr lvl="1"/>
            <a:r>
              <a:rPr lang="en-US" sz="1500" dirty="0"/>
              <a:t>No installation required: Run simulations directly in the browser</a:t>
            </a:r>
          </a:p>
          <a:p>
            <a:pPr lvl="1"/>
            <a:r>
              <a:rPr lang="en-US" sz="1500" dirty="0"/>
              <a:t>User-friendly interface: Configure and launch complex network scenarios via “Example”</a:t>
            </a:r>
          </a:p>
          <a:p>
            <a:pPr lvl="1"/>
            <a:r>
              <a:rPr lang="en-US" sz="1500" dirty="0"/>
              <a:t>Cloud scalability: Run multiple simulations in parallel on dedicated servers</a:t>
            </a:r>
          </a:p>
          <a:p>
            <a:pPr lvl="1"/>
            <a:r>
              <a:rPr lang="en-US" sz="1500" dirty="0"/>
              <a:t>Data Visualization: Visualize metrics like throughput, latency, packet loss, etc.</a:t>
            </a:r>
          </a:p>
          <a:p>
            <a:pPr lvl="1"/>
            <a:r>
              <a:rPr lang="en-US" sz="1500" dirty="0" err="1"/>
              <a:t>JupyterLab</a:t>
            </a:r>
            <a:r>
              <a:rPr lang="en-US" sz="1500" dirty="0"/>
              <a:t>: Perform post-simulation data processing and visualization using Python notebooks</a:t>
            </a:r>
          </a:p>
          <a:p>
            <a:pPr lvl="1"/>
            <a:r>
              <a:rPr lang="en-US" sz="1500" dirty="0"/>
              <a:t>ns-3 App Store: Access a curated library of specialized ns-3 builds for emerging use cases (e.g., O-RAN, Satellite, 5G/V2X, etc.), including forks not yet merged into the official mainline</a:t>
            </a:r>
          </a:p>
          <a:p>
            <a:pPr lvl="1"/>
            <a:endParaRPr lang="en-US" sz="1500" dirty="0"/>
          </a:p>
          <a:p>
            <a:pPr lvl="1"/>
            <a:endParaRPr lang="en-US" sz="1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61EF3E-3115-F5A7-EA45-A24B35BE7EE7}"/>
              </a:ext>
            </a:extLst>
          </p:cNvPr>
          <p:cNvSpPr txBox="1"/>
          <p:nvPr/>
        </p:nvSpPr>
        <p:spPr>
          <a:xfrm>
            <a:off x="1828800" y="5574268"/>
            <a:ext cx="504481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i="1">
                <a:solidFill>
                  <a:schemeClr val="bg1"/>
                </a:solidFill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</a:rPr>
              <a:t>Web-NS3: ns3.netsimsolutions.com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41F73-0D49-C348-EBEB-7F654A151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altLang="en-US" dirty="0"/>
              <a:t>Slide </a:t>
            </a:r>
            <a:fld id="{956C5CC0-DA58-9046-BA8F-25B830FB9E59}" type="slidenum">
              <a:rPr lang="en-US" altLang="en-US" smtClean="0"/>
              <a:pPr/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8075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F0CC9-BA9E-C9C0-5F8E-8C63F239D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107C-AD58-4027-3A8B-15E50490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16" y="943557"/>
            <a:ext cx="8624767" cy="621031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Web-NS3 </a:t>
            </a:r>
            <a:r>
              <a:rPr lang="en-US" sz="2700" dirty="0" err="1">
                <a:solidFill>
                  <a:schemeClr val="tx1"/>
                </a:solidFill>
              </a:rPr>
              <a:t>NSaaS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WorkFlow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A60A20-3E19-7183-D4E1-03F3CE8280DD}"/>
              </a:ext>
            </a:extLst>
          </p:cNvPr>
          <p:cNvSpPr/>
          <p:nvPr/>
        </p:nvSpPr>
        <p:spPr>
          <a:xfrm>
            <a:off x="615099" y="2034483"/>
            <a:ext cx="2007909" cy="1007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Step 1: Select from the list of specialized ns-3 builds if needed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43507E-A901-C995-F0D4-A7AF13803B43}"/>
              </a:ext>
            </a:extLst>
          </p:cNvPr>
          <p:cNvSpPr/>
          <p:nvPr/>
        </p:nvSpPr>
        <p:spPr>
          <a:xfrm>
            <a:off x="5980938" y="1952259"/>
            <a:ext cx="2477262" cy="1007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Step 3: Edit the simulation script &amp; runtime arguments (if needed), upload any supporting data or lib files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709EF90-69A9-1051-37F4-B3CBADCA44E6}"/>
              </a:ext>
            </a:extLst>
          </p:cNvPr>
          <p:cNvSpPr/>
          <p:nvPr/>
        </p:nvSpPr>
        <p:spPr>
          <a:xfrm>
            <a:off x="2784670" y="2419743"/>
            <a:ext cx="453422" cy="2757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33DC8BC-4B27-DFEC-63EA-117247C8E5EA}"/>
              </a:ext>
            </a:extLst>
          </p:cNvPr>
          <p:cNvSpPr/>
          <p:nvPr/>
        </p:nvSpPr>
        <p:spPr>
          <a:xfrm>
            <a:off x="5438423" y="2381855"/>
            <a:ext cx="453422" cy="2757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32C690-E48F-AA49-D5BA-0ED85505B81E}"/>
              </a:ext>
            </a:extLst>
          </p:cNvPr>
          <p:cNvSpPr/>
          <p:nvPr/>
        </p:nvSpPr>
        <p:spPr>
          <a:xfrm>
            <a:off x="6040076" y="3486876"/>
            <a:ext cx="2042967" cy="4454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Step 4: Run Simulation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22A072-93ED-1D72-C43B-5139BF9C0D88}"/>
              </a:ext>
            </a:extLst>
          </p:cNvPr>
          <p:cNvSpPr/>
          <p:nvPr/>
        </p:nvSpPr>
        <p:spPr>
          <a:xfrm>
            <a:off x="6266509" y="4408151"/>
            <a:ext cx="1633112" cy="1007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Step 5: Monitor the simulation progress and terminal output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A87B3EB-4A6F-6E49-1F2E-BD72D66358B5}"/>
              </a:ext>
            </a:extLst>
          </p:cNvPr>
          <p:cNvSpPr/>
          <p:nvPr/>
        </p:nvSpPr>
        <p:spPr>
          <a:xfrm>
            <a:off x="6920748" y="4020773"/>
            <a:ext cx="281626" cy="3535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B97D12-E756-771A-2412-C63BFB4254BE}"/>
              </a:ext>
            </a:extLst>
          </p:cNvPr>
          <p:cNvSpPr/>
          <p:nvPr/>
        </p:nvSpPr>
        <p:spPr>
          <a:xfrm>
            <a:off x="3426496" y="4374278"/>
            <a:ext cx="2115876" cy="1007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Step 6: Create 2-D Graphs from the CSV or TSV formatted output files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C268551-53B4-8E3D-E0A4-DD57CAC37795}"/>
              </a:ext>
            </a:extLst>
          </p:cNvPr>
          <p:cNvSpPr/>
          <p:nvPr/>
        </p:nvSpPr>
        <p:spPr>
          <a:xfrm rot="10800000">
            <a:off x="5650358" y="4766950"/>
            <a:ext cx="508164" cy="3146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626B926-8AF3-B791-DCA6-2BBC6D15BB92}"/>
              </a:ext>
            </a:extLst>
          </p:cNvPr>
          <p:cNvSpPr/>
          <p:nvPr/>
        </p:nvSpPr>
        <p:spPr>
          <a:xfrm rot="10800000">
            <a:off x="2823433" y="4754586"/>
            <a:ext cx="508164" cy="3146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F107A6-D734-1144-A837-BC84112C7137}"/>
              </a:ext>
            </a:extLst>
          </p:cNvPr>
          <p:cNvSpPr/>
          <p:nvPr/>
        </p:nvSpPr>
        <p:spPr>
          <a:xfrm>
            <a:off x="647020" y="4343661"/>
            <a:ext cx="2115876" cy="1007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Step 7: Download output files for post-simulation data processing with </a:t>
            </a:r>
            <a:r>
              <a:rPr lang="en-US" sz="1400" dirty="0" err="1">
                <a:solidFill>
                  <a:schemeClr val="tx1"/>
                </a:solidFill>
              </a:rPr>
              <a:t>Jupyterlab</a:t>
            </a:r>
            <a:r>
              <a:rPr lang="en-US" sz="1400" dirty="0">
                <a:solidFill>
                  <a:schemeClr val="tx1"/>
                </a:solidFill>
              </a:rPr>
              <a:t> or other tools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F20568-36CE-3B2D-8B43-4749CC61A67A}"/>
              </a:ext>
            </a:extLst>
          </p:cNvPr>
          <p:cNvSpPr/>
          <p:nvPr/>
        </p:nvSpPr>
        <p:spPr>
          <a:xfrm>
            <a:off x="3334303" y="2015976"/>
            <a:ext cx="2007909" cy="1007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Step 2: Create a new Simulation scenario via example or file upload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A86C3694-B7DA-FF60-321E-6C9BE7055534}"/>
              </a:ext>
            </a:extLst>
          </p:cNvPr>
          <p:cNvSpPr/>
          <p:nvPr/>
        </p:nvSpPr>
        <p:spPr>
          <a:xfrm>
            <a:off x="6898063" y="3038653"/>
            <a:ext cx="281626" cy="3535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7223354-88EC-64E7-78F5-BF911229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altLang="en-US" dirty="0"/>
              <a:t>Slide </a:t>
            </a:r>
            <a:fld id="{956C5CC0-DA58-9046-BA8F-25B830FB9E59}" type="slidenum">
              <a:rPr lang="en-US" altLang="en-US" smtClean="0"/>
              <a:pPr/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2857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7E20-80E5-FFC3-505C-424C92B8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AI-in-the-loop demo with Web-ns3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29675-1B6F-4CC6-649F-BBB919D93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600201"/>
            <a:ext cx="4923873" cy="4644372"/>
          </a:xfrm>
        </p:spPr>
        <p:txBody>
          <a:bodyPr/>
          <a:lstStyle/>
          <a:p>
            <a:r>
              <a:rPr lang="en-US" sz="2000" dirty="0"/>
              <a:t>Purpose: demonstrate the pipeline and visualization of </a:t>
            </a:r>
            <a:r>
              <a:rPr lang="en-US" sz="2000" dirty="0" err="1"/>
              <a:t>NetworkGym</a:t>
            </a:r>
            <a:endParaRPr lang="en-US" sz="2000" dirty="0"/>
          </a:p>
          <a:p>
            <a:r>
              <a:rPr lang="en-US" sz="2000" dirty="0"/>
              <a:t>VR gaming scenario</a:t>
            </a:r>
          </a:p>
          <a:p>
            <a:pPr lvl="1"/>
            <a:r>
              <a:rPr lang="en-US" sz="1800" dirty="0"/>
              <a:t>Multiple BSS in building w/ </a:t>
            </a:r>
            <a:r>
              <a:rPr lang="en-US" sz="1800" dirty="0" err="1"/>
              <a:t>TGax</a:t>
            </a:r>
            <a:r>
              <a:rPr lang="en-US" sz="1800" dirty="0"/>
              <a:t> path loss</a:t>
            </a:r>
          </a:p>
          <a:p>
            <a:pPr lvl="1"/>
            <a:r>
              <a:rPr lang="en-US" sz="1800" dirty="0"/>
              <a:t>OBSS_PD not used</a:t>
            </a:r>
          </a:p>
          <a:p>
            <a:pPr lvl="1"/>
            <a:r>
              <a:rPr lang="en-US" sz="1800" dirty="0"/>
              <a:t>VR device in BSS1: UL burst traffic</a:t>
            </a:r>
          </a:p>
          <a:p>
            <a:pPr lvl="1"/>
            <a:r>
              <a:rPr lang="en-US" sz="1800" b="0" dirty="0"/>
              <a:t>Other devices: UL CBR traffic</a:t>
            </a:r>
          </a:p>
          <a:p>
            <a:r>
              <a:rPr lang="en-US" sz="2000" dirty="0"/>
              <a:t>Use </a:t>
            </a:r>
            <a:r>
              <a:rPr lang="en-US" sz="2000" dirty="0">
                <a:solidFill>
                  <a:srgbClr val="FF0000"/>
                </a:solidFill>
              </a:rPr>
              <a:t>Deep Reinforcement Learning (DRL)</a:t>
            </a:r>
            <a:r>
              <a:rPr lang="en-US" sz="2000" dirty="0"/>
              <a:t> to select </a:t>
            </a:r>
            <a:r>
              <a:rPr lang="en-US" sz="2000" dirty="0">
                <a:solidFill>
                  <a:srgbClr val="FF0000"/>
                </a:solidFill>
              </a:rPr>
              <a:t>CCA_PD for BSS1</a:t>
            </a:r>
          </a:p>
          <a:p>
            <a:pPr lvl="1"/>
            <a:r>
              <a:rPr lang="en-US" sz="1800" dirty="0"/>
              <a:t>Meet VR delay &amp; throughput requirements</a:t>
            </a:r>
          </a:p>
          <a:p>
            <a:pPr lvl="1"/>
            <a:r>
              <a:rPr lang="en-US" sz="1800" dirty="0"/>
              <a:t>Meet sum throughput requirement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CCC0C-507B-85D9-201B-1B9B3457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1026" name="Picture 2" descr="vr scenario">
            <a:extLst>
              <a:ext uri="{FF2B5EF4-FFF2-40B4-BE49-F238E27FC236}">
                <a16:creationId xmlns:a16="http://schemas.microsoft.com/office/drawing/2014/main" id="{D593B060-1734-4C85-63B0-B621B8E6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99033"/>
            <a:ext cx="3458127" cy="30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423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FE47-2C83-6841-655B-5A408A3A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6" y="553321"/>
            <a:ext cx="7772400" cy="1066800"/>
          </a:xfrm>
        </p:spPr>
        <p:txBody>
          <a:bodyPr/>
          <a:lstStyle/>
          <a:p>
            <a:r>
              <a:rPr lang="en-US" dirty="0"/>
              <a:t>Frame exchange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64586-A90A-BB6A-8E8E-5E4A5BAC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25BAB7D-3317-6307-AA9E-9DA3FAE41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88" y="1600200"/>
            <a:ext cx="6788824" cy="470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F53AA96-EF42-0E2E-7944-0861E4D7DD71}"/>
              </a:ext>
            </a:extLst>
          </p:cNvPr>
          <p:cNvSpPr/>
          <p:nvPr/>
        </p:nvSpPr>
        <p:spPr>
          <a:xfrm>
            <a:off x="189646" y="3282079"/>
            <a:ext cx="1026042" cy="5847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AI agent</a:t>
            </a:r>
            <a:endParaRPr lang="en-US" b="1" dirty="0"/>
          </a:p>
        </p:txBody>
      </p:sp>
      <p:sp>
        <p:nvSpPr>
          <p:cNvPr id="16" name="Bent Arrow 15">
            <a:extLst>
              <a:ext uri="{FF2B5EF4-FFF2-40B4-BE49-F238E27FC236}">
                <a16:creationId xmlns:a16="http://schemas.microsoft.com/office/drawing/2014/main" id="{7E4BEC84-545A-1493-8D3A-B0BBC6BC5466}"/>
              </a:ext>
            </a:extLst>
          </p:cNvPr>
          <p:cNvSpPr/>
          <p:nvPr/>
        </p:nvSpPr>
        <p:spPr>
          <a:xfrm rot="10800000" flipH="1">
            <a:off x="641357" y="3866870"/>
            <a:ext cx="734280" cy="950196"/>
          </a:xfrm>
          <a:prstGeom prst="bentArrow">
            <a:avLst>
              <a:gd name="adj1" fmla="val 16048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DBE0EC-E212-83A8-B37D-888E730FE8AB}"/>
              </a:ext>
            </a:extLst>
          </p:cNvPr>
          <p:cNvSpPr/>
          <p:nvPr/>
        </p:nvSpPr>
        <p:spPr>
          <a:xfrm>
            <a:off x="7647906" y="2844209"/>
            <a:ext cx="1224479" cy="5847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ns-3 scheduled measurements</a:t>
            </a:r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53A61083-4C3A-E856-5376-3EF629BD0405}"/>
              </a:ext>
            </a:extLst>
          </p:cNvPr>
          <p:cNvSpPr/>
          <p:nvPr/>
        </p:nvSpPr>
        <p:spPr>
          <a:xfrm rot="10800000">
            <a:off x="7548945" y="3429001"/>
            <a:ext cx="699216" cy="950196"/>
          </a:xfrm>
          <a:prstGeom prst="bentArrow">
            <a:avLst>
              <a:gd name="adj1" fmla="val 16048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D6FFB9-74E3-1569-6181-1892BA9C70E3}"/>
              </a:ext>
            </a:extLst>
          </p:cNvPr>
          <p:cNvSpPr/>
          <p:nvPr/>
        </p:nvSpPr>
        <p:spPr>
          <a:xfrm>
            <a:off x="7690921" y="5548397"/>
            <a:ext cx="1224479" cy="5847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ns-3 action callbacks</a:t>
            </a:r>
          </a:p>
        </p:txBody>
      </p:sp>
      <p:sp>
        <p:nvSpPr>
          <p:cNvPr id="20" name="Bent Arrow 19">
            <a:extLst>
              <a:ext uri="{FF2B5EF4-FFF2-40B4-BE49-F238E27FC236}">
                <a16:creationId xmlns:a16="http://schemas.microsoft.com/office/drawing/2014/main" id="{FE046BE3-4527-A8F5-9408-FF83BC95FD6D}"/>
              </a:ext>
            </a:extLst>
          </p:cNvPr>
          <p:cNvSpPr/>
          <p:nvPr/>
        </p:nvSpPr>
        <p:spPr>
          <a:xfrm rot="10800000" flipV="1">
            <a:off x="7548945" y="4876800"/>
            <a:ext cx="699216" cy="664835"/>
          </a:xfrm>
          <a:prstGeom prst="bentArrow">
            <a:avLst>
              <a:gd name="adj1" fmla="val 16048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677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77042-DD0A-084B-8C9F-FF2452CB7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0D7B-BB7F-14CF-23FB-8CE87A60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C5DC2-600A-7F6E-D4E2-C22563562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4724400" cy="4114800"/>
          </a:xfrm>
        </p:spPr>
        <p:txBody>
          <a:bodyPr/>
          <a:lstStyle/>
          <a:p>
            <a:r>
              <a:rPr lang="en-US" sz="2000" dirty="0"/>
              <a:t>State</a:t>
            </a:r>
          </a:p>
          <a:p>
            <a:pPr lvl="1"/>
            <a:r>
              <a:rPr lang="en-US" sz="1800" dirty="0"/>
              <a:t>RX power of each node in BSS1 from each other node</a:t>
            </a:r>
          </a:p>
          <a:p>
            <a:pPr lvl="1"/>
            <a:r>
              <a:rPr lang="en-US" sz="1800" dirty="0"/>
              <a:t>MCS of each node in BSS1</a:t>
            </a:r>
          </a:p>
          <a:p>
            <a:r>
              <a:rPr lang="en-US" sz="2000" dirty="0"/>
              <a:t>Reward:</a:t>
            </a:r>
            <a:r>
              <a:rPr lang="en-US" sz="2000" b="0" dirty="0"/>
              <a:t> a function of VR delay, VR </a:t>
            </a:r>
            <a:r>
              <a:rPr lang="en-US" sz="2000" b="0" dirty="0" err="1"/>
              <a:t>thpt</a:t>
            </a:r>
            <a:r>
              <a:rPr lang="en-US" sz="2000" b="0" dirty="0"/>
              <a:t> &amp; sum </a:t>
            </a:r>
            <a:r>
              <a:rPr lang="en-US" sz="2000" b="0" dirty="0" err="1"/>
              <a:t>thpt</a:t>
            </a:r>
            <a:endParaRPr lang="en-US" sz="2000" b="0" dirty="0"/>
          </a:p>
          <a:p>
            <a:r>
              <a:rPr lang="en-US" sz="2000" dirty="0"/>
              <a:t>Action: </a:t>
            </a:r>
            <a:r>
              <a:rPr lang="en-US" sz="2000" b="0" dirty="0"/>
              <a:t>new CCA_PD value (dBm) for BSS1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These will be visualized for each time step in the following demo.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Algorithm is not tuned, so the performance metrics are for reference only.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B7044-E2AC-634D-84AB-5A782651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44</a:t>
            </a:fld>
            <a:endParaRPr lang="en-US" altLang="en-US"/>
          </a:p>
        </p:txBody>
      </p:sp>
      <p:pic>
        <p:nvPicPr>
          <p:cNvPr id="1026" name="Picture 2" descr="vr scenario">
            <a:extLst>
              <a:ext uri="{FF2B5EF4-FFF2-40B4-BE49-F238E27FC236}">
                <a16:creationId xmlns:a16="http://schemas.microsoft.com/office/drawing/2014/main" id="{6CA9E845-587C-A08C-6331-BA2313409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93411"/>
            <a:ext cx="3458127" cy="30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B3F133-D71B-633B-E471-55CD91C4E9BB}"/>
              </a:ext>
            </a:extLst>
          </p:cNvPr>
          <p:cNvSpPr txBox="1"/>
          <p:nvPr/>
        </p:nvSpPr>
        <p:spPr>
          <a:xfrm>
            <a:off x="914400" y="5643299"/>
            <a:ext cx="7191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detailed parameters, see README at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hust-diangroup</a:t>
            </a:r>
            <a:r>
              <a:rPr lang="en-US" dirty="0"/>
              <a:t>/ns3-ai/tree/main/examples/multi-</a:t>
            </a:r>
            <a:r>
              <a:rPr lang="en-US" dirty="0" err="1"/>
              <a:t>bss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824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BD98-AE74-4210-2071-F5215D9A4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E9E19-E479-3E5B-5C55-DD85BFF9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981575"/>
          </a:xfrm>
        </p:spPr>
        <p:txBody>
          <a:bodyPr/>
          <a:lstStyle/>
          <a:p>
            <a:r>
              <a:rPr lang="en-US" b="0" dirty="0"/>
              <a:t>Source code &amp; instruction available (</a:t>
            </a:r>
            <a:r>
              <a:rPr lang="en-US" b="0" dirty="0">
                <a:hlinkClick r:id="rId2"/>
              </a:rPr>
              <a:t>https://github.com/ShenMuyuan/networkgym</a:t>
            </a:r>
            <a:r>
              <a:rPr lang="en-US" b="0" dirty="0"/>
              <a:t>)</a:t>
            </a:r>
          </a:p>
          <a:p>
            <a:pPr marL="457200" indent="-457200">
              <a:buAutoNum type="arabicPeriod"/>
            </a:pPr>
            <a:r>
              <a:rPr lang="en-US" dirty="0"/>
              <a:t>Open 3 terminals with Python environment</a:t>
            </a:r>
          </a:p>
          <a:p>
            <a:pPr marL="457200" indent="-457200">
              <a:buAutoNum type="arabicPeriod"/>
            </a:pPr>
            <a:r>
              <a:rPr lang="en-US" dirty="0"/>
              <a:t>Run dashboard, simulation, and client:</a:t>
            </a:r>
          </a:p>
          <a:p>
            <a:pPr marL="857250" lvl="1" indent="-457200">
              <a:buAutoNum type="arabicPeriod"/>
            </a:pPr>
            <a:r>
              <a:rPr lang="en-US" dirty="0"/>
              <a:t>(first terminal) python </a:t>
            </a:r>
            <a:r>
              <a:rPr lang="en-US" dirty="0" err="1"/>
              <a:t>start_server.py</a:t>
            </a:r>
            <a:endParaRPr lang="en-US" dirty="0"/>
          </a:p>
          <a:p>
            <a:pPr marL="1200150" lvl="2" indent="-457200"/>
            <a:r>
              <a:rPr lang="en-US" dirty="0"/>
              <a:t>This contains the dashboard</a:t>
            </a:r>
          </a:p>
          <a:p>
            <a:pPr marL="857250" lvl="1" indent="-457200">
              <a:buAutoNum type="arabicPeriod"/>
            </a:pPr>
            <a:r>
              <a:rPr lang="en-US" dirty="0"/>
              <a:t>(second terminal) python start_env_ns3_multibss.py</a:t>
            </a:r>
          </a:p>
          <a:p>
            <a:pPr marL="1200150" lvl="2" indent="-457200"/>
            <a:r>
              <a:rPr lang="en-US" dirty="0"/>
              <a:t>This shows some ns-3 simulation logs</a:t>
            </a:r>
          </a:p>
          <a:p>
            <a:pPr marL="857250" lvl="1" indent="-4572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(third terminal) python </a:t>
            </a:r>
            <a:r>
              <a:rPr lang="en-US" dirty="0" err="1">
                <a:solidFill>
                  <a:srgbClr val="FF0000"/>
                </a:solidFill>
              </a:rPr>
              <a:t>start_client_multibss.py</a:t>
            </a:r>
            <a:endParaRPr lang="en-US" dirty="0">
              <a:solidFill>
                <a:srgbClr val="FF0000"/>
              </a:solidFill>
            </a:endParaRPr>
          </a:p>
          <a:p>
            <a:pPr marL="1200150" lvl="2" indent="-457200"/>
            <a:r>
              <a:rPr lang="en-US" dirty="0">
                <a:solidFill>
                  <a:srgbClr val="FF0000"/>
                </a:solidFill>
              </a:rPr>
              <a:t>This contains the visualization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3F387-9545-1379-18A5-EEAACBEB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371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C296-A9B3-BC85-C606-84DC1663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screenshot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5C847-2B31-929E-F2F8-0EF9C350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46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FA04EB-C97B-6779-E080-F07DBF990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61" y="1828800"/>
            <a:ext cx="6701114" cy="403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F4E0FF-17ED-6EBF-56B6-64FE7470F68A}"/>
              </a:ext>
            </a:extLst>
          </p:cNvPr>
          <p:cNvSpPr/>
          <p:nvPr/>
        </p:nvSpPr>
        <p:spPr>
          <a:xfrm>
            <a:off x="381000" y="2844209"/>
            <a:ext cx="1143000" cy="58479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Visualization of node locations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44B727-A4DE-CCC5-A5E1-FA1AB375CAE7}"/>
              </a:ext>
            </a:extLst>
          </p:cNvPr>
          <p:cNvSpPr/>
          <p:nvPr/>
        </p:nvSpPr>
        <p:spPr>
          <a:xfrm>
            <a:off x="5029200" y="5587409"/>
            <a:ext cx="1143000" cy="58479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Progress bar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677C19-C5A1-4FEF-589F-38E15F768D2F}"/>
              </a:ext>
            </a:extLst>
          </p:cNvPr>
          <p:cNvSpPr/>
          <p:nvPr/>
        </p:nvSpPr>
        <p:spPr>
          <a:xfrm>
            <a:off x="7620000" y="3128230"/>
            <a:ext cx="1143000" cy="58479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Training history</a:t>
            </a:r>
          </a:p>
        </p:txBody>
      </p:sp>
    </p:spTree>
    <p:extLst>
      <p:ext uri="{BB962C8B-B14F-4D97-AF65-F5344CB8AC3E}">
        <p14:creationId xmlns:p14="http://schemas.microsoft.com/office/powerpoint/2010/main" val="3127489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A6DBA-2C5B-4A46-3CDB-06B4C997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&amp;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80A60-4AD9-C1F9-6B2A-382F7B232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1"/>
            <a:ext cx="7772400" cy="4800600"/>
          </a:xfrm>
        </p:spPr>
        <p:txBody>
          <a:bodyPr/>
          <a:lstStyle/>
          <a:p>
            <a:r>
              <a:rPr lang="en-US" sz="2000" b="0" dirty="0" err="1"/>
              <a:t>NetworkGym</a:t>
            </a:r>
            <a:r>
              <a:rPr lang="en-US" sz="2000" b="0" dirty="0"/>
              <a:t> (original Intel repo with a visualized GMA example): </a:t>
            </a:r>
            <a:r>
              <a:rPr lang="en-US" sz="2000" b="0" dirty="0">
                <a:hlinkClick r:id="rId2"/>
              </a:rPr>
              <a:t>https://github.com/IntelLabs/networkgym</a:t>
            </a:r>
            <a:endParaRPr lang="en-US" sz="2000" b="0" dirty="0"/>
          </a:p>
          <a:p>
            <a:pPr lvl="1"/>
            <a:r>
              <a:rPr lang="en-US" sz="1800" dirty="0"/>
              <a:t>Comprehensive visualization of network topologies</a:t>
            </a:r>
          </a:p>
          <a:p>
            <a:pPr lvl="1"/>
            <a:r>
              <a:rPr lang="en-US" sz="1800" dirty="0"/>
              <a:t>Some documentation included</a:t>
            </a:r>
          </a:p>
          <a:p>
            <a:pPr lvl="1"/>
            <a:r>
              <a:rPr lang="en-US" sz="1800" dirty="0"/>
              <a:t>Some code may be outdated (compatible with ns-3.41)</a:t>
            </a:r>
          </a:p>
          <a:p>
            <a:r>
              <a:rPr lang="en-US" sz="2000" b="0" dirty="0" err="1"/>
              <a:t>NetworkGym</a:t>
            </a:r>
            <a:r>
              <a:rPr lang="en-US" sz="2000" b="0" dirty="0"/>
              <a:t> (</a:t>
            </a:r>
            <a:r>
              <a:rPr lang="en-US" sz="2000" b="0" dirty="0" err="1"/>
              <a:t>Muyuan’s</a:t>
            </a:r>
            <a:r>
              <a:rPr lang="en-US" sz="2000" b="0" dirty="0"/>
              <a:t> fork, contains A-plus-B, Thompson sampling, and Multi-BSS examples): </a:t>
            </a:r>
            <a:r>
              <a:rPr lang="en-US" sz="2000" b="0" dirty="0">
                <a:hlinkClick r:id="rId3"/>
              </a:rPr>
              <a:t>https://github.com/ShenMuyuan/networkgym</a:t>
            </a:r>
            <a:endParaRPr lang="en-US" sz="2000" b="0" dirty="0"/>
          </a:p>
          <a:p>
            <a:pPr lvl="1"/>
            <a:r>
              <a:rPr lang="en-US" sz="1800" dirty="0"/>
              <a:t>Compatible with latest release, ns-3.45</a:t>
            </a:r>
          </a:p>
          <a:p>
            <a:r>
              <a:rPr lang="en-US" sz="2000" b="0" dirty="0"/>
              <a:t>ns-3: </a:t>
            </a:r>
            <a:r>
              <a:rPr lang="en-US" sz="2000" b="0" dirty="0">
                <a:hlinkClick r:id="rId4"/>
              </a:rPr>
              <a:t>https://www.nsnam.org</a:t>
            </a:r>
            <a:endParaRPr lang="en-US" sz="2000" b="0" dirty="0"/>
          </a:p>
          <a:p>
            <a:r>
              <a:rPr lang="en-US" sz="2000" b="0" dirty="0"/>
              <a:t>ns3-ai (contains original examples of A-plus-B, Thompson sampling, and Multi-BSS): </a:t>
            </a:r>
            <a:r>
              <a:rPr lang="en-US" sz="2000" b="0" dirty="0">
                <a:hlinkClick r:id="rId5"/>
              </a:rPr>
              <a:t>https://github.com/hust-diangroup/ns3-ai</a:t>
            </a:r>
            <a:endParaRPr lang="en-US" sz="2000" b="0" dirty="0"/>
          </a:p>
          <a:p>
            <a:pPr lvl="1"/>
            <a:r>
              <a:rPr lang="en-US" sz="1600" dirty="0"/>
              <a:t>With detailed documents</a:t>
            </a:r>
          </a:p>
          <a:p>
            <a:pPr lvl="1"/>
            <a:r>
              <a:rPr lang="en-US" sz="1600" b="0" dirty="0"/>
              <a:t>For running simulation + AI locally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498A2-79B6-C6FF-E533-E778DD42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6841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FD3D9-CC89-0A81-B168-652260248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73C09-FFA7-221E-2EEE-1C45A55DA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Basic teaching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00F6E-5AA9-AEEE-76AD-0F184D098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A Plus B: teaching example of observation/action exchange between ns-3 and AI agent</a:t>
            </a:r>
          </a:p>
          <a:p>
            <a:pPr lvl="1"/>
            <a:r>
              <a:rPr lang="en-US" b="0" dirty="0"/>
              <a:t>ns-3: generate </a:t>
            </a:r>
            <a:r>
              <a:rPr lang="en-US" b="1" dirty="0"/>
              <a:t>2 random integers (</a:t>
            </a:r>
            <a:r>
              <a:rPr lang="en-US" b="1" dirty="0">
                <a:solidFill>
                  <a:srgbClr val="FF0000"/>
                </a:solidFill>
              </a:rPr>
              <a:t>observations</a:t>
            </a:r>
            <a:r>
              <a:rPr lang="en-US" b="1" dirty="0"/>
              <a:t>)</a:t>
            </a:r>
            <a:r>
              <a:rPr lang="en-US" b="0" dirty="0"/>
              <a:t> per timestep</a:t>
            </a:r>
          </a:p>
          <a:p>
            <a:pPr lvl="1"/>
            <a:r>
              <a:rPr lang="en-US" dirty="0"/>
              <a:t>Python: calculate </a:t>
            </a:r>
            <a:r>
              <a:rPr lang="en-US" b="1" dirty="0"/>
              <a:t>the sum (</a:t>
            </a:r>
            <a:r>
              <a:rPr lang="en-US" b="1" dirty="0">
                <a:solidFill>
                  <a:srgbClr val="FF0000"/>
                </a:solidFill>
              </a:rPr>
              <a:t>action</a:t>
            </a:r>
            <a:r>
              <a:rPr lang="en-US" b="1" dirty="0"/>
              <a:t>)</a:t>
            </a:r>
            <a:r>
              <a:rPr lang="en-US" dirty="0"/>
              <a:t> per timestep</a:t>
            </a:r>
          </a:p>
          <a:p>
            <a:endParaRPr lang="en-US" b="0" dirty="0"/>
          </a:p>
          <a:p>
            <a:r>
              <a:rPr lang="en-US" b="0" dirty="0"/>
              <a:t>Providing the boilerplate to add custom algorithms and 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2FD16-3025-1881-0B1E-2474468B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7386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54507-E59E-A381-DD85-3152C743B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DFC0-C70D-2551-2BAB-356CFAE3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Demo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508BA-EE3F-70FF-4698-6B93B1E92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981575"/>
          </a:xfrm>
        </p:spPr>
        <p:txBody>
          <a:bodyPr/>
          <a:lstStyle/>
          <a:p>
            <a:r>
              <a:rPr lang="en-US" b="0" dirty="0"/>
              <a:t>Source code &amp; instruction available (</a:t>
            </a:r>
            <a:r>
              <a:rPr lang="en-US" b="0" dirty="0">
                <a:hlinkClick r:id="rId2"/>
              </a:rPr>
              <a:t>https://github.com/ShenMuyuan/networkgym</a:t>
            </a:r>
            <a:r>
              <a:rPr lang="en-US" b="0" dirty="0"/>
              <a:t>)</a:t>
            </a:r>
          </a:p>
          <a:p>
            <a:pPr marL="457200" indent="-457200">
              <a:buAutoNum type="arabicPeriod"/>
            </a:pPr>
            <a:r>
              <a:rPr lang="en-US" dirty="0"/>
              <a:t>Open 3 terminals with Python environment</a:t>
            </a:r>
          </a:p>
          <a:p>
            <a:pPr marL="457200" indent="-457200">
              <a:buAutoNum type="arabicPeriod"/>
            </a:pPr>
            <a:r>
              <a:rPr lang="en-US" dirty="0"/>
              <a:t>Run dashboard, simulation, and client:</a:t>
            </a:r>
          </a:p>
          <a:p>
            <a:pPr marL="857250" lvl="1" indent="-457200">
              <a:buAutoNum type="arabicPeriod"/>
            </a:pPr>
            <a:r>
              <a:rPr lang="en-US" dirty="0"/>
              <a:t>(middle terminal) python </a:t>
            </a:r>
            <a:r>
              <a:rPr lang="en-US" dirty="0" err="1"/>
              <a:t>start_server.py</a:t>
            </a:r>
            <a:endParaRPr lang="en-US" dirty="0"/>
          </a:p>
          <a:p>
            <a:pPr marL="857250" lvl="1" indent="-457200">
              <a:buAutoNum type="arabicPeriod"/>
            </a:pPr>
            <a:r>
              <a:rPr lang="en-US" dirty="0"/>
              <a:t>(right terminal) python start_env_ns3_apb.py</a:t>
            </a:r>
          </a:p>
          <a:p>
            <a:pPr marL="857250" lvl="1" indent="-457200">
              <a:buAutoNum type="arabicPeriod"/>
            </a:pPr>
            <a:r>
              <a:rPr lang="en-US" dirty="0"/>
              <a:t>(left terminal) python </a:t>
            </a:r>
            <a:r>
              <a:rPr lang="en-US" dirty="0" err="1"/>
              <a:t>start_client_apb.py</a:t>
            </a:r>
            <a:endParaRPr lang="en-US" dirty="0"/>
          </a:p>
          <a:p>
            <a:r>
              <a:rPr lang="en-US" b="0" dirty="0"/>
              <a:t>Two numbers (</a:t>
            </a:r>
            <a:r>
              <a:rPr lang="en-US" b="0" dirty="0">
                <a:solidFill>
                  <a:srgbClr val="FF0000"/>
                </a:solidFill>
              </a:rPr>
              <a:t>observations</a:t>
            </a:r>
            <a:r>
              <a:rPr lang="en-US" b="0" dirty="0"/>
              <a:t>) and sum (</a:t>
            </a:r>
            <a:r>
              <a:rPr lang="en-US" b="0" dirty="0">
                <a:solidFill>
                  <a:srgbClr val="FF0000"/>
                </a:solidFill>
              </a:rPr>
              <a:t>action</a:t>
            </a:r>
            <a:r>
              <a:rPr lang="en-US" b="0" dirty="0"/>
              <a:t>) are displayed on the right </a:t>
            </a:r>
            <a:r>
              <a:rPr lang="en-US" b="0" dirty="0">
                <a:sym typeface="Wingdings" pitchFamily="2" charset="2"/>
              </a:rPr>
              <a:t> verifying that the action is passed into C++ on each timestep</a:t>
            </a:r>
            <a:endParaRPr lang="en-US" b="0" dirty="0"/>
          </a:p>
          <a:p>
            <a:r>
              <a:rPr lang="en-US" b="0" dirty="0"/>
              <a:t>Progress bar on the left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6904B-EA82-3D5A-F9A7-7E68F09D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92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4611E-32F4-FFB4-F4CE-66BA291D0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828B-F021-FC51-7B40-F668D070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EF02F-B95B-9A0C-3701-D7B621B0F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Design</a:t>
            </a:r>
          </a:p>
          <a:p>
            <a:pPr lvl="1"/>
            <a:r>
              <a:rPr lang="en-US" b="1" dirty="0"/>
              <a:t>Output</a:t>
            </a:r>
            <a:r>
              <a:rPr lang="en-US" dirty="0"/>
              <a:t>: the helper provides statistics including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Per-MPDU information for both successful and failed MPDUs</a:t>
            </a:r>
            <a:r>
              <a:rPr lang="en-US" dirty="0"/>
              <a:t>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725A2-AE34-A736-A081-4B18645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80BE6-39F2-7679-21AA-F4ED698E2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672" y="3635101"/>
            <a:ext cx="6744528" cy="2785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589555-7EFE-EA23-8FDB-8C12FD9C7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99303"/>
            <a:ext cx="5905500" cy="414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359363-515F-D38A-2E61-66BFCB3CB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367174"/>
            <a:ext cx="5905500" cy="214226"/>
          </a:xfrm>
          <a:prstGeom prst="rect">
            <a:avLst/>
          </a:prstGeom>
        </p:spPr>
      </p:pic>
      <p:sp>
        <p:nvSpPr>
          <p:cNvPr id="9" name="Bent Arrow 8">
            <a:extLst>
              <a:ext uri="{FF2B5EF4-FFF2-40B4-BE49-F238E27FC236}">
                <a16:creationId xmlns:a16="http://schemas.microsoft.com/office/drawing/2014/main" id="{9CE55AB5-3644-0A90-77E2-EB12DCCBB8D9}"/>
              </a:ext>
            </a:extLst>
          </p:cNvPr>
          <p:cNvSpPr/>
          <p:nvPr/>
        </p:nvSpPr>
        <p:spPr bwMode="auto">
          <a:xfrm rot="10800000" flipH="1">
            <a:off x="726882" y="3635100"/>
            <a:ext cx="1219200" cy="1839881"/>
          </a:xfrm>
          <a:prstGeom prst="bentArrow">
            <a:avLst>
              <a:gd name="adj1" fmla="val 10391"/>
              <a:gd name="adj2" fmla="val 22565"/>
              <a:gd name="adj3" fmla="val 14565"/>
              <a:gd name="adj4" fmla="val 3262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4034DC-A3F5-C6F2-8835-1C959EBB0A0B}"/>
              </a:ext>
            </a:extLst>
          </p:cNvPr>
          <p:cNvSpPr txBox="1"/>
          <p:nvPr/>
        </p:nvSpPr>
        <p:spPr>
          <a:xfrm>
            <a:off x="914400" y="4201441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Return the unordered map of records</a:t>
            </a:r>
          </a:p>
        </p:txBody>
      </p:sp>
    </p:spTree>
    <p:extLst>
      <p:ext uri="{BB962C8B-B14F-4D97-AF65-F5344CB8AC3E}">
        <p14:creationId xmlns:p14="http://schemas.microsoft.com/office/powerpoint/2010/main" val="11424986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68308-E7EE-A47B-7ECA-7D3DC36A3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AD93-496C-A75D-55DE-54D77B177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(Backup) Example screenshot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05DDC-A2A4-FE1F-C265-CAE02B69B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</a:t>
            </a:r>
          </a:p>
          <a:p>
            <a:endParaRPr lang="en-US" dirty="0"/>
          </a:p>
          <a:p>
            <a:r>
              <a:rPr lang="en-US" dirty="0"/>
              <a:t>Dashboard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94E08-7D28-50DC-F63C-E887AA12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50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42A3C-82A5-8294-7A62-A7AFB9C97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14600"/>
            <a:ext cx="5295900" cy="20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CABD61-575B-6C8C-8465-77AE7587E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352801"/>
            <a:ext cx="5295900" cy="78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A3DBC-96D6-2F83-00A2-48C2DA88B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294519"/>
            <a:ext cx="4248150" cy="21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8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93DF9-278D-1871-8713-4D9265682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0A62-69C2-83B4-435B-EF910907F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B3A2D-1B1E-4263-157A-4F9BB844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Design</a:t>
            </a:r>
          </a:p>
          <a:p>
            <a:pPr lvl="1"/>
            <a:r>
              <a:rPr lang="en-US" b="1" dirty="0"/>
              <a:t>Output</a:t>
            </a:r>
            <a:r>
              <a:rPr lang="en-US" dirty="0"/>
              <a:t>: the helper provides statistics including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Node, device, and link-level information (counts)</a:t>
            </a:r>
            <a:r>
              <a:rPr lang="en-US" dirty="0"/>
              <a:t>: </a:t>
            </a:r>
          </a:p>
          <a:p>
            <a:pPr lvl="3"/>
            <a:r>
              <a:rPr lang="en-US" dirty="0"/>
              <a:t>Success count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Failure count (by reason)</a:t>
            </a:r>
          </a:p>
          <a:p>
            <a:pPr lvl="3"/>
            <a:endParaRPr lang="en-US" dirty="0"/>
          </a:p>
          <a:p>
            <a:pPr marL="1200150" lvl="3" indent="0">
              <a:buNone/>
            </a:pPr>
            <a:endParaRPr lang="en-US" dirty="0"/>
          </a:p>
          <a:p>
            <a:pPr lvl="3"/>
            <a:r>
              <a:rPr lang="en-US" dirty="0"/>
              <a:t>Retransmission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C4781-F834-95C9-D833-D2C82507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FAD0B-C915-2DCB-AA82-3C4ABF60B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3155243"/>
            <a:ext cx="2997200" cy="246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682DFC-6B95-16A9-EFF3-D773008A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401964"/>
            <a:ext cx="5372100" cy="271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92D1EF-505F-4149-46D0-F18CAEC44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1" y="3648685"/>
            <a:ext cx="7620000" cy="5423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0A4A5C-5445-3934-3633-7275C9ADF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4576376"/>
            <a:ext cx="5181600" cy="2670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877576-E84A-D2C2-A199-2D2BB2670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4843469"/>
            <a:ext cx="7620000" cy="2718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1FA49B-9482-0D56-E587-DD5A1E76A0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101" y="5494702"/>
            <a:ext cx="3543300" cy="2684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DC4113-1D41-F2E4-30DB-0A8CCCB2C9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1100" y="5767110"/>
            <a:ext cx="5713412" cy="26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3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D8498-63EF-1E1F-6DD5-246F746B5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F05F-9AD0-C5EB-C7D6-4F762E37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CE072-859D-AF6E-C51A-3D010CDD5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How to use (general steps)</a:t>
            </a:r>
          </a:p>
          <a:p>
            <a:pPr lvl="1"/>
            <a:r>
              <a:rPr lang="en-US" dirty="0"/>
              <a:t>Step 1: enable the helper before simulation start (</a:t>
            </a:r>
            <a:r>
              <a:rPr lang="en-US" dirty="0">
                <a:solidFill>
                  <a:srgbClr val="FF0000"/>
                </a:solidFill>
              </a:rPr>
              <a:t>code is common for all use cases</a:t>
            </a:r>
            <a:r>
              <a:rPr lang="en-US" dirty="0"/>
              <a:t>), code snippet from </a:t>
            </a:r>
            <a:r>
              <a:rPr lang="en-US" dirty="0" err="1"/>
              <a:t>wifi-bianchi.cc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Step 2: obtain statistics after simulation end (</a:t>
            </a:r>
            <a:r>
              <a:rPr lang="en-US" dirty="0">
                <a:solidFill>
                  <a:srgbClr val="FF0000"/>
                </a:solidFill>
              </a:rPr>
              <a:t>code depends on the scenario &amp; what you need from simulation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BCCCF-D19E-A4BC-7974-15B3F8B2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BB710-41F4-7D7F-FFDA-3D454819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95600"/>
            <a:ext cx="5029200" cy="19003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925EB2-FD7B-D7FF-B119-62D214DA9946}"/>
              </a:ext>
            </a:extLst>
          </p:cNvPr>
          <p:cNvCxnSpPr>
            <a:cxnSpLocks/>
          </p:cNvCxnSpPr>
          <p:nvPr/>
        </p:nvCxnSpPr>
        <p:spPr>
          <a:xfrm flipH="1">
            <a:off x="5302529" y="3952970"/>
            <a:ext cx="485600" cy="1571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51B80D-D41E-281D-3B3C-42C3A224B966}"/>
              </a:ext>
            </a:extLst>
          </p:cNvPr>
          <p:cNvSpPr txBox="1"/>
          <p:nvPr/>
        </p:nvSpPr>
        <p:spPr>
          <a:xfrm>
            <a:off x="5753100" y="3660582"/>
            <a:ext cx="199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Set start/end time of data collection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553640-4AE0-44DC-7C65-D2810D86D477}"/>
              </a:ext>
            </a:extLst>
          </p:cNvPr>
          <p:cNvCxnSpPr>
            <a:cxnSpLocks/>
          </p:cNvCxnSpPr>
          <p:nvPr/>
        </p:nvCxnSpPr>
        <p:spPr>
          <a:xfrm flipH="1">
            <a:off x="5334000" y="4038600"/>
            <a:ext cx="454129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18744EF-DBCB-EF91-0379-D008C4C9EBE3}"/>
              </a:ext>
            </a:extLst>
          </p:cNvPr>
          <p:cNvSpPr txBox="1"/>
          <p:nvPr/>
        </p:nvSpPr>
        <p:spPr>
          <a:xfrm>
            <a:off x="4953000" y="3157969"/>
            <a:ext cx="222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Enable on net devices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DDA6ED-57AC-AC5F-7318-92821E1E43EE}"/>
              </a:ext>
            </a:extLst>
          </p:cNvPr>
          <p:cNvCxnSpPr>
            <a:cxnSpLocks/>
          </p:cNvCxnSpPr>
          <p:nvPr/>
        </p:nvCxnSpPr>
        <p:spPr>
          <a:xfrm flipH="1">
            <a:off x="4050080" y="3425529"/>
            <a:ext cx="983970" cy="316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72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7601D-DE29-EAA7-2CA5-59F438B5E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24DC-27D2-D2B5-9253-52D9B95B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71B14-A4B5-7438-B388-CF4F58A6A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How to use (</a:t>
            </a:r>
            <a:r>
              <a:rPr lang="en-US" dirty="0">
                <a:solidFill>
                  <a:srgbClr val="FF0000"/>
                </a:solidFill>
              </a:rPr>
              <a:t>single link, single STA</a:t>
            </a:r>
            <a:r>
              <a:rPr lang="en-US" dirty="0"/>
              <a:t> scenario)</a:t>
            </a:r>
          </a:p>
          <a:p>
            <a:pPr lvl="1"/>
            <a:r>
              <a:rPr lang="en-US" dirty="0"/>
              <a:t>Objective: get the </a:t>
            </a:r>
            <a:r>
              <a:rPr lang="en-US" b="1" dirty="0"/>
              <a:t>packet error rate (PER)</a:t>
            </a:r>
            <a:r>
              <a:rPr lang="en-US" dirty="0"/>
              <a:t> versus </a:t>
            </a:r>
            <a:r>
              <a:rPr lang="en-US" b="1" dirty="0"/>
              <a:t>distance &amp; transmit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16DF3-E4D3-71F2-095E-5ECD0457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DEE528-103E-77F5-7629-17B08E865347}"/>
              </a:ext>
            </a:extLst>
          </p:cNvPr>
          <p:cNvSpPr/>
          <p:nvPr/>
        </p:nvSpPr>
        <p:spPr bwMode="auto">
          <a:xfrm>
            <a:off x="1247219" y="3672345"/>
            <a:ext cx="228600" cy="23630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F5D8B25-011F-3BAB-ECDD-1D266715AE18}"/>
              </a:ext>
            </a:extLst>
          </p:cNvPr>
          <p:cNvSpPr/>
          <p:nvPr/>
        </p:nvSpPr>
        <p:spPr bwMode="auto">
          <a:xfrm>
            <a:off x="3829556" y="3550151"/>
            <a:ext cx="228600" cy="446180"/>
          </a:xfrm>
          <a:prstGeom prst="triangl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228E1-88DF-4B77-56F8-941E7066F57F}"/>
              </a:ext>
            </a:extLst>
          </p:cNvPr>
          <p:cNvSpPr txBox="1"/>
          <p:nvPr/>
        </p:nvSpPr>
        <p:spPr>
          <a:xfrm>
            <a:off x="851934" y="3465464"/>
            <a:ext cx="520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328C29-B42F-9AE6-D5CD-00002334FF67}"/>
              </a:ext>
            </a:extLst>
          </p:cNvPr>
          <p:cNvSpPr txBox="1"/>
          <p:nvPr/>
        </p:nvSpPr>
        <p:spPr>
          <a:xfrm>
            <a:off x="4069087" y="3465464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AP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165558-DCF4-CFA0-EA8A-B12A59E15D05}"/>
              </a:ext>
            </a:extLst>
          </p:cNvPr>
          <p:cNvCxnSpPr/>
          <p:nvPr/>
        </p:nvCxnSpPr>
        <p:spPr bwMode="auto">
          <a:xfrm>
            <a:off x="1549023" y="3773241"/>
            <a:ext cx="228053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60D20A8-6FA1-61CF-AA36-459AA7EBAF61}"/>
              </a:ext>
            </a:extLst>
          </p:cNvPr>
          <p:cNvSpPr txBox="1"/>
          <p:nvPr/>
        </p:nvSpPr>
        <p:spPr>
          <a:xfrm>
            <a:off x="2150503" y="3533845"/>
            <a:ext cx="896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UL traffic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DED9D1C-E163-1EE0-8A09-E1D6864C0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156325"/>
              </p:ext>
            </p:extLst>
          </p:nvPr>
        </p:nvGraphicFramePr>
        <p:xfrm>
          <a:off x="4953000" y="3048000"/>
          <a:ext cx="311327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635">
                  <a:extLst>
                    <a:ext uri="{9D8B030D-6E8A-4147-A177-3AD203B41FA5}">
                      <a16:colId xmlns:a16="http://schemas.microsoft.com/office/drawing/2014/main" val="1650889063"/>
                    </a:ext>
                  </a:extLst>
                </a:gridCol>
                <a:gridCol w="1556635">
                  <a:extLst>
                    <a:ext uri="{9D8B030D-6E8A-4147-A177-3AD203B41FA5}">
                      <a16:colId xmlns:a16="http://schemas.microsoft.com/office/drawing/2014/main" val="1549483040"/>
                    </a:ext>
                  </a:extLst>
                </a:gridCol>
              </a:tblGrid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803309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 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824354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875720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MCS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71374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b="1" dirty="0"/>
                        <a:t>TX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16 - 18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064619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b="1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35 - 40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898918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Noise figure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58605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Path loss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Friis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362542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Payload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938654"/>
                  </a:ext>
                </a:extLst>
              </a:tr>
              <a:tr h="198394">
                <a:tc>
                  <a:txBody>
                    <a:bodyPr/>
                    <a:lstStyle/>
                    <a:p>
                      <a:r>
                        <a:rPr lang="en-US" sz="1200" dirty="0"/>
                        <a:t>Packet 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</a:t>
                      </a:r>
                      <a:r>
                        <a:rPr lang="en-US" sz="1200" dirty="0" err="1"/>
                        <a:t>ms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37508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C0B3AE9-ABCE-C705-3E17-4376F1FD8F48}"/>
              </a:ext>
            </a:extLst>
          </p:cNvPr>
          <p:cNvSpPr txBox="1"/>
          <p:nvPr/>
        </p:nvSpPr>
        <p:spPr>
          <a:xfrm>
            <a:off x="367783" y="4419046"/>
            <a:ext cx="4461517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Code: see web-ns3 demo 1</a:t>
            </a:r>
          </a:p>
          <a:p>
            <a:r>
              <a:rPr lang="en-US" sz="1400" dirty="0"/>
              <a:t>Also available at GitLab (</a:t>
            </a:r>
            <a:r>
              <a:rPr lang="en-US" sz="1400" dirty="0">
                <a:hlinkClick r:id="rId2"/>
              </a:rPr>
              <a:t>https://gitlab.com/shmy315/ns-3-wifitxstatshelper-demos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472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ECDEE-089D-820E-3358-7B987AFD4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CBCD-F02F-817A-C783-C3ECEB6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Wi-Fi MAC transmission statistics helper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0B57A-D141-ABC8-996E-18DA80501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How to use (</a:t>
            </a:r>
            <a:r>
              <a:rPr lang="en-US" dirty="0">
                <a:solidFill>
                  <a:srgbClr val="FF0000"/>
                </a:solidFill>
              </a:rPr>
              <a:t>single link, single STA</a:t>
            </a:r>
            <a:r>
              <a:rPr lang="en-US" dirty="0"/>
              <a:t> scenario)</a:t>
            </a:r>
          </a:p>
          <a:p>
            <a:pPr lvl="1"/>
            <a:r>
              <a:rPr lang="en-US" dirty="0"/>
              <a:t>Code to get 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E01A2-4549-BA96-8A37-D0388A610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6C5CC0-DA58-9046-BA8F-25B830FB9E59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7D3952-F8E7-07D2-1362-6237681FA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40" y="2754464"/>
            <a:ext cx="606552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65310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32256</TotalTime>
  <Words>4009</Words>
  <Application>Microsoft Office PowerPoint</Application>
  <PresentationFormat>On-screen Show (4:3)</PresentationFormat>
  <Paragraphs>638</Paragraphs>
  <Slides>50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Times New Roman</vt:lpstr>
      <vt:lpstr>Wingdings</vt:lpstr>
      <vt:lpstr>802-11-Submission</vt:lpstr>
      <vt:lpstr>Document</vt:lpstr>
      <vt:lpstr>Status update: ns-3 Wi-Fi Simulations</vt:lpstr>
      <vt:lpstr>Abstract</vt:lpstr>
      <vt:lpstr>I. Wi-Fi MAC transmission statistics helper</vt:lpstr>
      <vt:lpstr>Wi-Fi MAC transmission statistics helper</vt:lpstr>
      <vt:lpstr>Wi-Fi MAC transmission statistics helper</vt:lpstr>
      <vt:lpstr>Wi-Fi MAC transmission statistics helper</vt:lpstr>
      <vt:lpstr>Wi-Fi MAC transmission statistics helper</vt:lpstr>
      <vt:lpstr>Wi-Fi MAC transmission statistics helper</vt:lpstr>
      <vt:lpstr>Wi-Fi MAC transmission statistics helper</vt:lpstr>
      <vt:lpstr>Wi-Fi MAC transmission statistics helper</vt:lpstr>
      <vt:lpstr>Wi-Fi MAC transmission statistics helper</vt:lpstr>
      <vt:lpstr>Wi-Fi MAC transmission statistics helper</vt:lpstr>
      <vt:lpstr>Wi-Fi MAC transmission statistics helper</vt:lpstr>
      <vt:lpstr>Wi-Fi MAC transmission statistics helper</vt:lpstr>
      <vt:lpstr>Wi-Fi MAC transmission statistics helper</vt:lpstr>
      <vt:lpstr>Wi-Fi MAC transmission statistics helper</vt:lpstr>
      <vt:lpstr>(Backup) Wi-Fi MAC transmission statistics helper</vt:lpstr>
      <vt:lpstr>(Backup) Wi-Fi MAC transmission statistics helper</vt:lpstr>
      <vt:lpstr>(Backup) Wi-Fi MAC transmission statistics helper</vt:lpstr>
      <vt:lpstr>II. Fine timing measurement (FTM) module</vt:lpstr>
      <vt:lpstr>Fine timing measurement (FTM) module</vt:lpstr>
      <vt:lpstr>Fine timing measurement (FTM) module</vt:lpstr>
      <vt:lpstr>Fine timing measurement (FTM) module</vt:lpstr>
      <vt:lpstr>Fine timing measurement (FTM) module</vt:lpstr>
      <vt:lpstr>Fine timing measurement (FTM) module</vt:lpstr>
      <vt:lpstr>Fine timing measurement (FTM) module</vt:lpstr>
      <vt:lpstr>Fine timing measurement (FTM) module</vt:lpstr>
      <vt:lpstr>Fine timing measurement (FTM) module</vt:lpstr>
      <vt:lpstr>Fine timing measurement (FTM) module</vt:lpstr>
      <vt:lpstr>(Backup) FTM glossary</vt:lpstr>
      <vt:lpstr>(Backup) FTM protocol (1)</vt:lpstr>
      <vt:lpstr>(Backup) FTM protocol (2)</vt:lpstr>
      <vt:lpstr>(Backup) FTM protocol (3)</vt:lpstr>
      <vt:lpstr>(Backup) Fine timing measurement (FTM) module</vt:lpstr>
      <vt:lpstr>(Backup) Fine timing measurement (FTM) module</vt:lpstr>
      <vt:lpstr>III. Web-NS3</vt:lpstr>
      <vt:lpstr>Network Simulations LLC Overview</vt:lpstr>
      <vt:lpstr>Motivation: Rethinking Network Simulation for Next-G</vt:lpstr>
      <vt:lpstr>Opportunity: Modernizing NS-3 with Cloud + AI/ML</vt:lpstr>
      <vt:lpstr>Web-NS3: Cloud-Based Network Simulation as a Service</vt:lpstr>
      <vt:lpstr>Web-NS3 NSaaS WorkFlow </vt:lpstr>
      <vt:lpstr>AI-in-the-loop demo with Web-ns3</vt:lpstr>
      <vt:lpstr>Frame exchange diagram</vt:lpstr>
      <vt:lpstr>RL parameters</vt:lpstr>
      <vt:lpstr>Demo steps</vt:lpstr>
      <vt:lpstr>Example screenshot</vt:lpstr>
      <vt:lpstr>Resources &amp; examples</vt:lpstr>
      <vt:lpstr>(Backup) Basic teaching example</vt:lpstr>
      <vt:lpstr>(Backup) Demo steps</vt:lpstr>
      <vt:lpstr>(Backup) Example screenshot</vt:lpstr>
    </vt:vector>
  </TitlesOfParts>
  <Company>Intel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Jose Puthenkulam</dc:creator>
  <cp:keywords>November 2008</cp:keywords>
  <cp:lastModifiedBy>Lei Wang (A-SID)</cp:lastModifiedBy>
  <cp:revision>1336</cp:revision>
  <cp:lastPrinted>1998-02-10T13:28:06Z</cp:lastPrinted>
  <dcterms:created xsi:type="dcterms:W3CDTF">2006-05-16T19:53:05Z</dcterms:created>
  <dcterms:modified xsi:type="dcterms:W3CDTF">2025-07-27T20:46:16Z</dcterms:modified>
</cp:coreProperties>
</file>