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8" r:id="rId5"/>
    <p:sldId id="269" r:id="rId6"/>
    <p:sldId id="273" r:id="rId7"/>
    <p:sldId id="270" r:id="rId8"/>
    <p:sldId id="271" r:id="rId9"/>
    <p:sldId id="274" r:id="rId10"/>
    <p:sldId id="275" r:id="rId11"/>
    <p:sldId id="276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Manasi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Manasi Ekkundi,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802.11-25/1267r2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399" y="58469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Dynamic Unavailability Announcement Threshold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Manasi</a:t>
            </a:r>
            <a:r>
              <a:rPr lang="en-GB" dirty="0"/>
              <a:t> </a:t>
            </a:r>
            <a:r>
              <a:rPr lang="en-GB" dirty="0" err="1"/>
              <a:t>Ekkundi</a:t>
            </a:r>
            <a:r>
              <a:rPr lang="en-GB" dirty="0"/>
              <a:t>, Samsung Electronics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365299"/>
              </p:ext>
            </p:extLst>
          </p:nvPr>
        </p:nvGraphicFramePr>
        <p:xfrm>
          <a:off x="947737" y="2564904"/>
          <a:ext cx="10296525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Document" r:id="rId4" imgW="10490040" imgH="2867760" progId="Word.Document.8">
                  <p:embed/>
                </p:oleObj>
              </mc:Choice>
              <mc:Fallback>
                <p:oleObj name="Document" r:id="rId4" imgW="10490040" imgH="28677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64904"/>
                        <a:ext cx="10296525" cy="297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FD85-AE5A-4E1A-B301-BBB412129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664BF-4C7A-41AC-9B0A-452061C86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113213"/>
          </a:xfrm>
        </p:spPr>
        <p:txBody>
          <a:bodyPr/>
          <a:lstStyle/>
          <a:p>
            <a:r>
              <a:rPr lang="en-IN" dirty="0"/>
              <a:t>Do you support that AP may indicate value required to derive </a:t>
            </a:r>
            <a:r>
              <a:rPr lang="en-IN" dirty="0" err="1"/>
              <a:t>MaxStandaloneDUOBSRP</a:t>
            </a:r>
            <a:r>
              <a:rPr lang="en-IN" dirty="0"/>
              <a:t>  threshold?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Beacon indicates common value, 5 bits indicates the </a:t>
            </a:r>
            <a:r>
              <a:rPr lang="en-IN" dirty="0" err="1"/>
              <a:t>MaxStandaloneDUOBSRP</a:t>
            </a:r>
            <a:r>
              <a:rPr lang="en-IN" dirty="0"/>
              <a:t> (5&gt;=Range &lt;30)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When Beacon does not include </a:t>
            </a:r>
            <a:r>
              <a:rPr lang="en-IN" dirty="0" err="1"/>
              <a:t>MaxStandaloneDUOBSRP</a:t>
            </a:r>
            <a:endParaRPr lang="en-IN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IN" dirty="0"/>
              <a:t>Options : (Re)Association/Probe Response/ Generic Enablement/Update Response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IN" sz="1600" dirty="0" err="1"/>
              <a:t>MaxStandaloneDUOBSRP</a:t>
            </a:r>
            <a:r>
              <a:rPr lang="en-IN" sz="1600" dirty="0"/>
              <a:t> is specified in a 6-bit field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IN" sz="1600" dirty="0"/>
              <a:t>An Individual bit B0 can be set by an AP to indicate if it supports an individual value per non-AP STA or supports a common value in the entire BSS.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IN" sz="1600" dirty="0"/>
              <a:t>In the remaining 5 bits of AP field value (B1 to B6):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IN" dirty="0"/>
              <a:t>Bit B1 indicates if AP intends to increase or reduce the non-AP STA's preferred minimum threshold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IN" sz="1600" dirty="0"/>
              <a:t>Bit B2 to B6: When the field value is in the range of [0, 14], it indicates, for every Beacon interval, </a:t>
            </a:r>
            <a:r>
              <a:rPr lang="en-IN" sz="1600" dirty="0" err="1"/>
              <a:t>MaxStandaloneDUOBSPR</a:t>
            </a:r>
            <a:r>
              <a:rPr lang="en-IN" sz="1600" dirty="0"/>
              <a:t> is equal to the field value (i.e., [0, 14]) plus or (minus) a DUO Threshold count;</a:t>
            </a:r>
          </a:p>
          <a:p>
            <a:pPr lvl="4">
              <a:buFont typeface="Arial" panose="020B0604020202020204" pitchFamily="34" charset="0"/>
              <a:buChar char="•"/>
            </a:pPr>
            <a:endParaRPr lang="en-IN" dirty="0"/>
          </a:p>
          <a:p>
            <a:pPr lvl="3">
              <a:buFont typeface="Arial" panose="020B0604020202020204" pitchFamily="34" charset="0"/>
              <a:buChar char="•"/>
            </a:pPr>
            <a:endParaRPr lang="en-IN" dirty="0"/>
          </a:p>
          <a:p>
            <a:pPr>
              <a:buFont typeface="Arial" panose="020B0604020202020204" pitchFamily="34" charset="0"/>
              <a:buChar char="•"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34E72-6B5E-4141-8E6A-3A7BFFCB9B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1EF56-A2CA-4108-A7A1-0CC721DFA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E5B583-3516-4D0C-A612-618A1F1A34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84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3264A-AD1D-4336-8F54-9B6F16F83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89323-611A-4E33-938E-45C4312E3E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1134F-79E3-4F81-AB44-AED02C8B21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640794-C0D2-4123-BE74-197A02F0DE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4031BCB-63AA-4B25-B1C5-CD1E5AB3F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Draft P802.11bn_D1.0</a:t>
            </a:r>
          </a:p>
        </p:txBody>
      </p:sp>
    </p:spTree>
    <p:extLst>
      <p:ext uri="{BB962C8B-B14F-4D97-AF65-F5344CB8AC3E}">
        <p14:creationId xmlns:p14="http://schemas.microsoft.com/office/powerpoint/2010/main" val="63957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66AD9-2F79-4FA1-B226-8EF68D486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0E4629-8163-475C-A06A-D98C7A55C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Motion #355 introduced the </a:t>
            </a:r>
            <a:r>
              <a:rPr lang="en-US" sz="2400" b="0" i="1" dirty="0" err="1">
                <a:solidFill>
                  <a:schemeClr val="accent2"/>
                </a:solidFill>
              </a:rPr>
              <a:t>MaxStandaloneDuoBSRP</a:t>
            </a:r>
            <a:r>
              <a:rPr lang="en-US" sz="2400" b="0" dirty="0"/>
              <a:t> threshold that is indicated by AP in a DUO parameter set to determine the maximum number of unsolicited unavailability announcements per Beacon Interval that can be sent by a non-AP STA as a TXOP holder when transmitted without a QoS data packet.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 </a:t>
            </a:r>
          </a:p>
          <a:p>
            <a:r>
              <a:rPr lang="en-US" sz="1600" dirty="0"/>
              <a:t>Move to add to the </a:t>
            </a:r>
            <a:r>
              <a:rPr lang="en-US" sz="1600" dirty="0" err="1"/>
              <a:t>TGbn</a:t>
            </a:r>
            <a:r>
              <a:rPr lang="en-US" sz="1600" dirty="0"/>
              <a:t>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Do you agree to the following conditions for transmitting unsolicited unavailability indications that can be sent by a non-AP as a TXOP holder in a BSRP GI3 trigger frame: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 restriction when sent with QoS data transmitted in the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When sent without QoS data transmitted in the TXOP, not more than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number of times every beacon interval where </a:t>
            </a:r>
            <a:r>
              <a:rPr lang="en-US" sz="1400" b="0" dirty="0" err="1"/>
              <a:t>MaxStandaloneDuoBSRP</a:t>
            </a:r>
            <a:r>
              <a:rPr lang="en-US" sz="1400" b="0" dirty="0"/>
              <a:t> is a non-zero value and part of the DUO parameter set indicated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Note: BSRP GI3 Trigger frame is a BSRP Trigger frame that solicits an M-BA response that is carried in non-HT (dup) PPDU format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6429A-79A4-41A5-B5DE-47699DE9E2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A1FDE-C11B-4EAF-9E50-7DD65A8E57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0F0A17-9A87-4136-BC4C-D9D76F76BF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1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87CE-44E8-4843-9B7A-A28E33697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Existing Proposal/SP on Threshold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EACE-A889-4C24-AFD5-0F13866B1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334" y="1628800"/>
            <a:ext cx="10870231" cy="1296144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IN" sz="1200" dirty="0" err="1"/>
              <a:t>MaxStandaloneDUOBSRP</a:t>
            </a:r>
            <a:r>
              <a:rPr lang="en-IN" sz="1200" dirty="0"/>
              <a:t> is specified in a 4-bit field: </a:t>
            </a:r>
          </a:p>
          <a:p>
            <a:endParaRPr lang="en-IN" sz="1200" dirty="0"/>
          </a:p>
          <a:p>
            <a:r>
              <a:rPr lang="en-IN" sz="1200" dirty="0"/>
              <a:t>The default value of </a:t>
            </a:r>
            <a:r>
              <a:rPr lang="en-IN" sz="1200" dirty="0" err="1"/>
              <a:t>MaxStandaloneDUOBSRP</a:t>
            </a:r>
            <a:r>
              <a:rPr lang="en-IN" sz="1200" dirty="0"/>
              <a:t>, for every interval of 100 TUs, is 20, and the field is not present when the AP selects the default value;</a:t>
            </a:r>
          </a:p>
          <a:p>
            <a:r>
              <a:rPr lang="en-IN" sz="1200" dirty="0"/>
              <a:t>When the field value is in the range of [0, 14], it indicates, for every interval of 100 TUs, </a:t>
            </a:r>
            <a:r>
              <a:rPr lang="en-IN" sz="1200" dirty="0" err="1"/>
              <a:t>MaxStandaloneDUOBSPR</a:t>
            </a:r>
            <a:r>
              <a:rPr lang="en-IN" sz="1200" dirty="0"/>
              <a:t> is equal to the field value (i.e., [0, 14]) plus 15;</a:t>
            </a:r>
          </a:p>
          <a:p>
            <a:r>
              <a:rPr lang="en-IN" sz="1200" dirty="0"/>
              <a:t>When the field value is equal to 15, it indicates the AP has no limit for </a:t>
            </a:r>
            <a:r>
              <a:rPr lang="en-IN" sz="1200" dirty="0" err="1"/>
              <a:t>MaxStandaloneDUOBSRP</a:t>
            </a:r>
            <a:r>
              <a:rPr lang="en-IN" sz="12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3B7CB-12CE-4B52-AB7E-BCEF668D19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F891D-400D-4EB9-B514-20EF02F20C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445D2-72A9-4096-87ED-A13B25E67B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3DF321-C455-440B-9FFE-7A124A233C38}"/>
              </a:ext>
            </a:extLst>
          </p:cNvPr>
          <p:cNvSpPr txBox="1"/>
          <p:nvPr/>
        </p:nvSpPr>
        <p:spPr>
          <a:xfrm>
            <a:off x="154257" y="3284984"/>
            <a:ext cx="118813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Existing proposal provides a way to define a default value of 20, minimum threshold value of 15 for </a:t>
            </a:r>
            <a:r>
              <a:rPr lang="en-IN" sz="2000" dirty="0" err="1">
                <a:solidFill>
                  <a:schemeClr val="tx1"/>
                </a:solidFill>
              </a:rPr>
              <a:t>MaxStandaloneDUOBSRP</a:t>
            </a:r>
            <a:r>
              <a:rPr lang="en-IN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Pros</a:t>
            </a:r>
            <a:r>
              <a:rPr lang="en-IN" sz="2000" dirty="0">
                <a:solidFill>
                  <a:schemeClr val="tx1"/>
                </a:solidFill>
              </a:rPr>
              <a:t>: Provides a method to indicate a minimum 15 as the preferred threshold value at a non-AP 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b="1" dirty="0">
                <a:solidFill>
                  <a:schemeClr val="tx1"/>
                </a:solidFill>
              </a:rPr>
              <a:t>Cons</a:t>
            </a:r>
            <a:r>
              <a:rPr lang="en-IN" sz="2000" dirty="0">
                <a:solidFill>
                  <a:schemeClr val="tx1"/>
                </a:solidFill>
              </a:rPr>
              <a:t>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value may be too high for all DUO Assisting APs to support.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 minimum value of 15 being hardcoded may not be suitable for a wide range of non-AP STAs.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for the AP to reduce the minimum threshold required by a non-AP STA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to customize the </a:t>
            </a:r>
            <a:r>
              <a:rPr lang="en-IN" sz="2000" dirty="0" err="1">
                <a:solidFill>
                  <a:schemeClr val="tx1"/>
                </a:solidFill>
              </a:rPr>
              <a:t>MaxStandaloneDUOBSRP</a:t>
            </a:r>
            <a:r>
              <a:rPr lang="en-IN" sz="2000" dirty="0">
                <a:solidFill>
                  <a:schemeClr val="tx1"/>
                </a:solidFill>
              </a:rPr>
              <a:t> suitable to non-AP STA and/or AP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IN" sz="2000" dirty="0">
                <a:solidFill>
                  <a:schemeClr val="tx1"/>
                </a:solidFill>
              </a:rPr>
              <a:t>There is no way a non-AP STA can update its minimum preferred threshold count</a:t>
            </a:r>
          </a:p>
        </p:txBody>
      </p:sp>
    </p:spTree>
    <p:extLst>
      <p:ext uri="{BB962C8B-B14F-4D97-AF65-F5344CB8AC3E}">
        <p14:creationId xmlns:p14="http://schemas.microsoft.com/office/powerpoint/2010/main" val="62375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801AD-1B87-4321-8614-91C38C792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554" y="372632"/>
            <a:ext cx="10361084" cy="1065213"/>
          </a:xfrm>
        </p:spPr>
        <p:txBody>
          <a:bodyPr/>
          <a:lstStyle/>
          <a:p>
            <a:r>
              <a:rPr lang="en-IN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8F742-3590-4CCC-989F-9453A330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98" y="3392211"/>
            <a:ext cx="6596566" cy="34682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In both current Draft 0.3 and some of the existing proposals, there are limitations to setting the threshold value of </a:t>
            </a:r>
            <a:r>
              <a:rPr lang="en-IN" sz="1600" b="0" dirty="0" err="1"/>
              <a:t>MaxStandaloneDUOBSRP</a:t>
            </a:r>
            <a:r>
              <a:rPr lang="en-IN" sz="1600" b="0" dirty="0"/>
              <a:t> as per said proposals.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Limitations include not providing a flexible enough framework suitable for wide range of devices in order to reduce complexity and in doing so can reduce impact and usage of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b="0" dirty="0"/>
              <a:t>While the aim of specification ideally should 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dirty="0"/>
              <a:t>Provide a </a:t>
            </a:r>
            <a:r>
              <a:rPr lang="en-IN" sz="1200" b="1" dirty="0"/>
              <a:t>flexible framework </a:t>
            </a:r>
            <a:r>
              <a:rPr lang="en-IN" sz="1200" dirty="0"/>
              <a:t>for a wide range of devices to implement and use the feature.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Reduce complexity </a:t>
            </a:r>
            <a:r>
              <a:rPr lang="en-IN" sz="1200" dirty="0"/>
              <a:t>in implementation.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200" b="1" dirty="0"/>
              <a:t>Encourage feature usage </a:t>
            </a:r>
            <a:r>
              <a:rPr lang="en-IN" sz="1200" dirty="0"/>
              <a:t>and deployment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941A9-DF80-4632-B293-415ABDFF30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1DB09-9843-4BEE-B0CE-EC138AC7BB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A348B4-D1BE-43A0-9C29-183D75BBBA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03121A9-90FD-4F31-B1D4-0F4EEAD386D0}"/>
              </a:ext>
            </a:extLst>
          </p:cNvPr>
          <p:cNvGrpSpPr/>
          <p:nvPr/>
        </p:nvGrpSpPr>
        <p:grpSpPr>
          <a:xfrm>
            <a:off x="5591944" y="1141906"/>
            <a:ext cx="3527870" cy="2397886"/>
            <a:chOff x="9547725" y="5558408"/>
            <a:chExt cx="8263665" cy="452248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0A92C63-68BE-4083-8100-543F3964BBC5}"/>
                </a:ext>
              </a:extLst>
            </p:cNvPr>
            <p:cNvSpPr/>
            <p:nvPr/>
          </p:nvSpPr>
          <p:spPr>
            <a:xfrm>
              <a:off x="10057861" y="6593321"/>
              <a:ext cx="1350335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Mid-end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65EE7C-E57E-4AB0-B46E-6A76D1624B6F}"/>
                </a:ext>
              </a:extLst>
            </p:cNvPr>
            <p:cNvSpPr/>
            <p:nvPr/>
          </p:nvSpPr>
          <p:spPr>
            <a:xfrm>
              <a:off x="11408196" y="7934672"/>
              <a:ext cx="720080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VR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B996870-5C80-4647-B059-5720E0072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24420" y="5558408"/>
              <a:ext cx="1200150" cy="866775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1F1488-3ECA-48B3-9589-7897C34000E0}"/>
                </a:ext>
              </a:extLst>
            </p:cNvPr>
            <p:cNvSpPr/>
            <p:nvPr/>
          </p:nvSpPr>
          <p:spPr>
            <a:xfrm>
              <a:off x="12681548" y="8426111"/>
              <a:ext cx="1390945" cy="5040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High end</a:t>
              </a:r>
            </a:p>
            <a:p>
              <a:pPr algn="ctr"/>
              <a:r>
                <a:rPr lang="en-IN" sz="600" dirty="0">
                  <a:solidFill>
                    <a:schemeClr val="tx1"/>
                  </a:solidFill>
                </a:rPr>
                <a:t>Smartphone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E34A390-1A51-44D1-8E2D-C79C26C2FE9D}"/>
                </a:ext>
              </a:extLst>
            </p:cNvPr>
            <p:cNvSpPr/>
            <p:nvPr/>
          </p:nvSpPr>
          <p:spPr>
            <a:xfrm>
              <a:off x="14608284" y="7922056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800" dirty="0">
                  <a:solidFill>
                    <a:schemeClr val="tx1"/>
                  </a:solidFill>
                </a:rPr>
                <a:t>Laptop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D4804A-2D98-48DE-B62C-70CBACF97638}"/>
                </a:ext>
              </a:extLst>
            </p:cNvPr>
            <p:cNvSpPr/>
            <p:nvPr/>
          </p:nvSpPr>
          <p:spPr>
            <a:xfrm>
              <a:off x="15944700" y="6917357"/>
              <a:ext cx="115212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000" dirty="0">
                  <a:solidFill>
                    <a:schemeClr val="tx1"/>
                  </a:solidFill>
                </a:rPr>
                <a:t>TV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A08080A-9F6E-449B-A4B4-64CDD75A3E27}"/>
                </a:ext>
              </a:extLst>
            </p:cNvPr>
            <p:cNvCxnSpPr/>
            <p:nvPr/>
          </p:nvCxnSpPr>
          <p:spPr>
            <a:xfrm flipV="1">
              <a:off x="11552212" y="6278488"/>
              <a:ext cx="1944216" cy="63886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C4A2B87-1927-42A8-AFB2-9F174813BB5D}"/>
                </a:ext>
              </a:extLst>
            </p:cNvPr>
            <p:cNvCxnSpPr/>
            <p:nvPr/>
          </p:nvCxnSpPr>
          <p:spPr>
            <a:xfrm flipV="1">
              <a:off x="11840244" y="6530517"/>
              <a:ext cx="1850141" cy="1260139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08C866B-D576-4121-A2A1-CFFE487DC6D8}"/>
                </a:ext>
              </a:extLst>
            </p:cNvPr>
            <p:cNvCxnSpPr/>
            <p:nvPr/>
          </p:nvCxnSpPr>
          <p:spPr>
            <a:xfrm flipV="1">
              <a:off x="13496428" y="6563567"/>
              <a:ext cx="349006" cy="1803153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94956EB-212A-4321-8837-A95F61B502AA}"/>
                </a:ext>
              </a:extLst>
            </p:cNvPr>
            <p:cNvCxnSpPr/>
            <p:nvPr/>
          </p:nvCxnSpPr>
          <p:spPr>
            <a:xfrm flipH="1" flipV="1">
              <a:off x="14184090" y="6593321"/>
              <a:ext cx="1000258" cy="116593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7A7FD6E-1F94-4C7E-A3B5-76FF993D31C6}"/>
                </a:ext>
              </a:extLst>
            </p:cNvPr>
            <p:cNvCxnSpPr>
              <a:stCxn id="13" idx="0"/>
            </p:cNvCxnSpPr>
            <p:nvPr/>
          </p:nvCxnSpPr>
          <p:spPr>
            <a:xfrm flipH="1" flipV="1">
              <a:off x="14624570" y="6425183"/>
              <a:ext cx="1896194" cy="492174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D36F8AB7-DE1B-4F47-A6F9-3888590B6E84}"/>
                </a:ext>
              </a:extLst>
            </p:cNvPr>
            <p:cNvSpPr txBox="1"/>
            <p:nvPr/>
          </p:nvSpPr>
          <p:spPr>
            <a:xfrm>
              <a:off x="9547725" y="5945742"/>
              <a:ext cx="1472445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881890-DCE3-4F03-9EC7-FB72D4BC512F}"/>
                </a:ext>
              </a:extLst>
            </p:cNvPr>
            <p:cNvSpPr txBox="1"/>
            <p:nvPr/>
          </p:nvSpPr>
          <p:spPr>
            <a:xfrm>
              <a:off x="9661498" y="7894312"/>
              <a:ext cx="1519170" cy="555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Prone to more </a:t>
              </a:r>
            </a:p>
            <a:p>
              <a:r>
                <a:rPr lang="en-IN" sz="800" b="1" dirty="0">
                  <a:solidFill>
                    <a:schemeClr val="tx1"/>
                  </a:solidFill>
                </a:rPr>
                <a:t>interrupts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6B072B6-661F-482A-84D3-9BBB3D64276C}"/>
                </a:ext>
              </a:extLst>
            </p:cNvPr>
            <p:cNvSpPr txBox="1"/>
            <p:nvPr/>
          </p:nvSpPr>
          <p:spPr>
            <a:xfrm>
              <a:off x="12524320" y="9072837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32C29DD-D7DD-4442-A2F3-2CF0CB05EC6B}"/>
                </a:ext>
              </a:extLst>
            </p:cNvPr>
            <p:cNvSpPr txBox="1"/>
            <p:nvPr/>
          </p:nvSpPr>
          <p:spPr>
            <a:xfrm>
              <a:off x="15944700" y="7504312"/>
              <a:ext cx="1866690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Medium interrupts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4B56B06-48AF-41DA-BFC3-430C24C8F5A6}"/>
                </a:ext>
              </a:extLst>
            </p:cNvPr>
            <p:cNvSpPr txBox="1"/>
            <p:nvPr/>
          </p:nvSpPr>
          <p:spPr>
            <a:xfrm>
              <a:off x="14378283" y="8519446"/>
              <a:ext cx="1708991" cy="353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800" b="1" dirty="0">
                  <a:solidFill>
                    <a:schemeClr val="tx1"/>
                  </a:solidFill>
                </a:rPr>
                <a:t>Lesser interrupts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A63E763-9B02-4E46-A37D-52C49D341FB2}"/>
                </a:ext>
              </a:extLst>
            </p:cNvPr>
            <p:cNvSpPr txBox="1"/>
            <p:nvPr/>
          </p:nvSpPr>
          <p:spPr>
            <a:xfrm>
              <a:off x="13453339" y="9702375"/>
              <a:ext cx="336543" cy="378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N" sz="900" dirty="0"/>
            </a:p>
          </p:txBody>
        </p:sp>
      </p:grpSp>
      <p:pic>
        <p:nvPicPr>
          <p:cNvPr id="52" name="Picture 51">
            <a:extLst>
              <a:ext uri="{FF2B5EF4-FFF2-40B4-BE49-F238E27FC236}">
                <a16:creationId xmlns:a16="http://schemas.microsoft.com/office/drawing/2014/main" id="{43159FAF-14D9-4FCE-8937-E1D7ADB0F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34" y="1361714"/>
            <a:ext cx="3919158" cy="1927620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4F6553E4-4638-4BFA-8228-6DB9F4F8CA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4278416"/>
            <a:ext cx="4132552" cy="1674648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24C450-74B9-4EBA-B274-E8F99F4C7381}"/>
              </a:ext>
            </a:extLst>
          </p:cNvPr>
          <p:cNvSpPr txBox="1"/>
          <p:nvPr/>
        </p:nvSpPr>
        <p:spPr>
          <a:xfrm>
            <a:off x="725997" y="3327784"/>
            <a:ext cx="2702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1: Draft 0.3 : Current status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B5B5758-ED25-4ED1-8B9F-EC2D4B4CDFB9}"/>
              </a:ext>
            </a:extLst>
          </p:cNvPr>
          <p:cNvSpPr txBox="1"/>
          <p:nvPr/>
        </p:nvSpPr>
        <p:spPr>
          <a:xfrm>
            <a:off x="929217" y="5976016"/>
            <a:ext cx="2173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Option 2: Existing proposal</a:t>
            </a:r>
          </a:p>
        </p:txBody>
      </p:sp>
    </p:spTree>
    <p:extLst>
      <p:ext uri="{BB962C8B-B14F-4D97-AF65-F5344CB8AC3E}">
        <p14:creationId xmlns:p14="http://schemas.microsoft.com/office/powerpoint/2010/main" val="80198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4913F-A9EB-40D9-89B2-C8695384D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IN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C48EF-40E2-4AD1-9679-4F0C2B36F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49215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Non-AP STA sets a preferred DUO Threshold Count and indicates to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Request/ Gen Enablement/Update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evaluates it’s own requirements and constraints – decides to set an individual or common value and indicates to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dirty="0"/>
              <a:t>Options: (Re)Association/Probe Response/ Gen Enablement/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Custom / Individual Value</a:t>
            </a:r>
            <a:r>
              <a:rPr lang="en-IN" dirty="0"/>
              <a:t>: AP has flexibility to reduce or increase the minimum DUO Threshold Count preferred by the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b="1" dirty="0"/>
              <a:t>Common / Broadcast Value</a:t>
            </a:r>
            <a:r>
              <a:rPr lang="en-IN" dirty="0"/>
              <a:t>: AP determines and overrides all non-AP STA preference.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/>
              <a:t>AP can also broadcast the common value when chosen, in Beacons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20D6C-FD08-4C16-BF3B-4DC44A9363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E2019-E821-4E73-8F1C-BBA900C10A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3454D0-A9AF-4A5E-8BF6-FEA619778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11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FFE0-A712-4968-9DE0-E6DF4023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IN" dirty="0"/>
              <a:t>DUO Threshold Count Preference – Non-AP STA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8531F2D-670B-443D-8094-34040A86B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512004"/>
              </p:ext>
            </p:extLst>
          </p:nvPr>
        </p:nvGraphicFramePr>
        <p:xfrm>
          <a:off x="7788064" y="1628800"/>
          <a:ext cx="3601720" cy="659130"/>
        </p:xfrm>
        <a:graphic>
          <a:graphicData uri="http://schemas.openxmlformats.org/drawingml/2006/table">
            <a:tbl>
              <a:tblPr/>
              <a:tblGrid>
                <a:gridCol w="697230">
                  <a:extLst>
                    <a:ext uri="{9D8B030D-6E8A-4147-A177-3AD203B41FA5}">
                      <a16:colId xmlns:a16="http://schemas.microsoft.com/office/drawing/2014/main" val="3338100845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2582831251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356885589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3462605064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559580671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 Extension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Tuple List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55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Octets: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1637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07AF7-161D-4FC9-A9DE-BAF9928F30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045E2-A560-407B-9F41-564965C0B6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7E4E25-F375-4054-B505-BFC23EFB86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2A18C7D-6B65-4C8B-9681-6F237F9FD7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810915"/>
              </p:ext>
            </p:extLst>
          </p:nvPr>
        </p:nvGraphicFramePr>
        <p:xfrm>
          <a:off x="6600056" y="2647970"/>
          <a:ext cx="4876800" cy="10033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7151789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4409689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80033901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1790365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7730183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442499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39361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     B5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B6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B7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B8    B11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B12   B15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338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Enable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Update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Length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Specific Control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Specific Parameters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83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Bits: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4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10042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5F5E6CD-C8AB-4897-A159-866F561D2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850366"/>
              </p:ext>
            </p:extLst>
          </p:nvPr>
        </p:nvGraphicFramePr>
        <p:xfrm>
          <a:off x="7680176" y="4105784"/>
          <a:ext cx="3415473" cy="9603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6552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1359667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379254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B0                     B3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B4                 B7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 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DUO Threshold count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Reserved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80799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Bits: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1000" spc="-10" dirty="0">
                          <a:effectLst/>
                        </a:rPr>
                        <a:t>4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B67FE48B-E579-427F-BF92-EDB29D8AC3B6}"/>
              </a:ext>
            </a:extLst>
          </p:cNvPr>
          <p:cNvSpPr txBox="1">
            <a:spLocks/>
          </p:cNvSpPr>
          <p:nvPr/>
        </p:nvSpPr>
        <p:spPr>
          <a:xfrm>
            <a:off x="548661" y="1715806"/>
            <a:ext cx="5760640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9.4.2.X.3 Mode Specific Parameters for DUO</a:t>
            </a:r>
            <a:endParaRPr lang="en-IN" sz="12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en-IN" sz="1100" b="0" kern="0" dirty="0"/>
          </a:p>
          <a:p>
            <a:r>
              <a:rPr lang="en-IN" sz="1100" b="0" kern="0" dirty="0"/>
              <a:t>When the value of the Mode ID field is 2, </a:t>
            </a:r>
          </a:p>
          <a:p>
            <a:r>
              <a:rPr lang="en-IN" sz="1100" b="0" kern="0" dirty="0"/>
              <a:t>— 	the Mode Tuple field corresponds to DUO, and</a:t>
            </a:r>
          </a:p>
          <a:p>
            <a:r>
              <a:rPr lang="en-IN" sz="1100" b="0" kern="0" dirty="0"/>
              <a:t>— 	the Mode Specific Control field is reserved, and </a:t>
            </a:r>
          </a:p>
          <a:p>
            <a:r>
              <a:rPr lang="en-IN" sz="1100" b="0" kern="0" dirty="0"/>
              <a:t>— 	the Mode Specific Parameters field is defined as below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DUO Threshold count field for a non-AP STA includes a 4 bit indicator of the minimum threshold value that a non-AP STA prefers. The value is from </a:t>
            </a:r>
            <a:r>
              <a:rPr lang="en-IN" sz="1100" b="0" kern="0" dirty="0">
                <a:highlight>
                  <a:srgbClr val="FFFF00"/>
                </a:highlight>
              </a:rPr>
              <a:t>5 to 15</a:t>
            </a:r>
            <a:r>
              <a:rPr lang="en-IN" sz="1100" b="0" kern="0" dirty="0"/>
              <a:t>. 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value 0 indicates that the non-AP STA has no preference.</a:t>
            </a:r>
          </a:p>
          <a:p>
            <a:endParaRPr lang="en-IN" sz="1100" b="0" kern="0" dirty="0"/>
          </a:p>
          <a:p>
            <a:r>
              <a:rPr lang="en-IN" sz="1100" b="0" kern="0" dirty="0"/>
              <a:t>The DUO Threshold count can be included during DUO Enable or when a non-AP STA wants to update the DUO Threshold count value based on it’s specific needs.</a:t>
            </a:r>
          </a:p>
          <a:p>
            <a:pPr lvl="2">
              <a:buFontTx/>
              <a:buChar char="-"/>
            </a:pPr>
            <a:endParaRPr lang="en-IN" sz="600" kern="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919572-9986-460E-8DBD-62D0BEA4FCE8}"/>
              </a:ext>
            </a:extLst>
          </p:cNvPr>
          <p:cNvCxnSpPr>
            <a:cxnSpLocks/>
          </p:cNvCxnSpPr>
          <p:nvPr/>
        </p:nvCxnSpPr>
        <p:spPr bwMode="auto">
          <a:xfrm flipH="1">
            <a:off x="9696400" y="2060848"/>
            <a:ext cx="1224136" cy="5871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848070-3691-4E6E-A3FC-9E7DDDE66E80}"/>
              </a:ext>
            </a:extLst>
          </p:cNvPr>
          <p:cNvCxnSpPr>
            <a:cxnSpLocks/>
          </p:cNvCxnSpPr>
          <p:nvPr/>
        </p:nvCxnSpPr>
        <p:spPr bwMode="auto">
          <a:xfrm flipH="1">
            <a:off x="9696400" y="3403493"/>
            <a:ext cx="1512169" cy="8065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3747972-946B-43B6-9FB0-B81C278AD370}"/>
              </a:ext>
            </a:extLst>
          </p:cNvPr>
          <p:cNvSpPr txBox="1"/>
          <p:nvPr/>
        </p:nvSpPr>
        <p:spPr>
          <a:xfrm>
            <a:off x="8832305" y="1228831"/>
            <a:ext cx="23762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b="1" dirty="0">
                <a:solidFill>
                  <a:schemeClr val="tx1"/>
                </a:solidFill>
              </a:rPr>
              <a:t>UHR Mode Change element</a:t>
            </a:r>
          </a:p>
        </p:txBody>
      </p:sp>
    </p:spTree>
    <p:extLst>
      <p:ext uri="{BB962C8B-B14F-4D97-AF65-F5344CB8AC3E}">
        <p14:creationId xmlns:p14="http://schemas.microsoft.com/office/powerpoint/2010/main" val="105274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13E57-8A76-44C2-8233-C7D3F062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295540"/>
            <a:ext cx="10361084" cy="1065213"/>
          </a:xfrm>
        </p:spPr>
        <p:txBody>
          <a:bodyPr/>
          <a:lstStyle/>
          <a:p>
            <a:r>
              <a:rPr lang="en-IN" dirty="0"/>
              <a:t>Proposal: DUO Threshold parameter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81D3-3DB1-484C-AFB0-C19C8DD0AC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E9178-E6E9-4F08-96A8-F4DE90B8DD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C4732-E45D-459D-AE05-7229F48759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EE2FCFB-BE9C-4105-9E7C-C0651A18D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40518"/>
              </p:ext>
            </p:extLst>
          </p:nvPr>
        </p:nvGraphicFramePr>
        <p:xfrm>
          <a:off x="7894407" y="4627959"/>
          <a:ext cx="3856372" cy="8694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6380">
                  <a:extLst>
                    <a:ext uri="{9D8B030D-6E8A-4147-A177-3AD203B41FA5}">
                      <a16:colId xmlns:a16="http://schemas.microsoft.com/office/drawing/2014/main" val="403523971"/>
                    </a:ext>
                  </a:extLst>
                </a:gridCol>
                <a:gridCol w="868836">
                  <a:extLst>
                    <a:ext uri="{9D8B030D-6E8A-4147-A177-3AD203B41FA5}">
                      <a16:colId xmlns:a16="http://schemas.microsoft.com/office/drawing/2014/main" val="504496997"/>
                    </a:ext>
                  </a:extLst>
                </a:gridCol>
                <a:gridCol w="1327280">
                  <a:extLst>
                    <a:ext uri="{9D8B030D-6E8A-4147-A177-3AD203B41FA5}">
                      <a16:colId xmlns:a16="http://schemas.microsoft.com/office/drawing/2014/main" val="1895936950"/>
                    </a:ext>
                  </a:extLst>
                </a:gridCol>
                <a:gridCol w="1113876">
                  <a:extLst>
                    <a:ext uri="{9D8B030D-6E8A-4147-A177-3AD203B41FA5}">
                      <a16:colId xmlns:a16="http://schemas.microsoft.com/office/drawing/2014/main" val="1955243827"/>
                    </a:ext>
                  </a:extLst>
                </a:gridCol>
              </a:tblGrid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B1                                      B6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                       B7               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743565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Individual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AP field value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eaLnBrk="0" hangingPunc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Reserved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30951"/>
                  </a:ext>
                </a:extLst>
              </a:tr>
              <a:tr h="254801"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Bits: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IN" sz="800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5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eaLnBrk="0" hangingPunct="0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800"/>
                        </a:spcAft>
                        <a:tabLst>
                          <a:tab pos="457200" algn="l"/>
                        </a:tabLst>
                      </a:pPr>
                      <a:r>
                        <a:rPr lang="en-US" sz="800" spc="-10" dirty="0">
                          <a:effectLst/>
                        </a:rPr>
                        <a:t>1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1346454"/>
                  </a:ext>
                </a:extLst>
              </a:tr>
            </a:tbl>
          </a:graphicData>
        </a:graphic>
      </p:graphicFrame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445891-A092-460A-BE88-BCA38B59BB4D}"/>
              </a:ext>
            </a:extLst>
          </p:cNvPr>
          <p:cNvSpPr txBox="1">
            <a:spLocks/>
          </p:cNvSpPr>
          <p:nvPr/>
        </p:nvSpPr>
        <p:spPr>
          <a:xfrm>
            <a:off x="-1" y="1360753"/>
            <a:ext cx="7143757" cy="370192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IN" sz="1400" b="0" kern="0" dirty="0"/>
              <a:t>The DUO Threshold parameter field for an AP includes the following</a:t>
            </a:r>
          </a:p>
          <a:p>
            <a:pPr lvl="1"/>
            <a:r>
              <a:rPr lang="en-IN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200" b="1" kern="0" dirty="0"/>
              <a:t> field </a:t>
            </a:r>
            <a:r>
              <a:rPr lang="en-IN" sz="1200" kern="0" dirty="0"/>
              <a:t>: A 1 bit indicator that indicates that the AP supports custom value and the AP field value is to be updated over the minimum threshold count the non-AP STA prefers as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.</a:t>
            </a:r>
          </a:p>
          <a:p>
            <a:pPr lvl="1">
              <a:buFontTx/>
              <a:buChar char="-"/>
            </a:pPr>
            <a:r>
              <a:rPr lang="en-IN" sz="1200" kern="0" dirty="0"/>
              <a:t>If the </a:t>
            </a:r>
            <a:r>
              <a:rPr lang="en-IN" sz="12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200" kern="0" dirty="0"/>
              <a:t> field is set to 0- the AP field value is the actual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 and non-AP STA needs to use this directly.</a:t>
            </a:r>
          </a:p>
          <a:p>
            <a:pPr lvl="1">
              <a:buFontTx/>
              <a:buChar char="-"/>
            </a:pPr>
            <a:r>
              <a:rPr lang="en-IN" sz="1200" kern="0" dirty="0"/>
              <a:t>The AP field value is encoded as below:</a:t>
            </a:r>
          </a:p>
          <a:p>
            <a:pPr lvl="2">
              <a:buFontTx/>
              <a:buChar char="-"/>
            </a:pPr>
            <a:r>
              <a:rPr lang="en-IN" sz="1100" kern="0" dirty="0"/>
              <a:t>If </a:t>
            </a:r>
            <a:r>
              <a:rPr lang="en-IN" sz="11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100" kern="0" dirty="0"/>
              <a:t> field is set to 1:</a:t>
            </a:r>
          </a:p>
          <a:p>
            <a:pPr lvl="4">
              <a:buFontTx/>
              <a:buChar char="-"/>
            </a:pPr>
            <a:r>
              <a:rPr lang="en-IN" sz="1200" kern="0" dirty="0"/>
              <a:t>If (B1 of AP field value is set to 0)</a:t>
            </a:r>
          </a:p>
          <a:p>
            <a:pPr lvl="5">
              <a:buFontTx/>
              <a:buChar char="-"/>
            </a:pPr>
            <a:r>
              <a:rPr lang="en-IN" sz="1200" kern="0" dirty="0" err="1"/>
              <a:t>MaxStandaloneDUOBSRP</a:t>
            </a:r>
            <a:r>
              <a:rPr lang="en-IN" sz="1200" kern="0" dirty="0"/>
              <a:t> = DUO Threshold count (from non-AP STA) + AP field value (B2 to B6)</a:t>
            </a:r>
          </a:p>
          <a:p>
            <a:pPr marL="2286000" lvl="5" indent="0"/>
            <a:r>
              <a:rPr lang="en-IN" sz="1200" kern="0" dirty="0"/>
              <a:t>Note: Value of </a:t>
            </a:r>
            <a:r>
              <a:rPr lang="en-IN" sz="1200" kern="0" dirty="0" err="1"/>
              <a:t>MaxStandaloneDUOBSRP</a:t>
            </a:r>
            <a:r>
              <a:rPr lang="en-IN" sz="1200" kern="0" dirty="0"/>
              <a:t> &lt; 30</a:t>
            </a:r>
          </a:p>
          <a:p>
            <a:pPr lvl="4">
              <a:buFontTx/>
              <a:buChar char="-"/>
            </a:pPr>
            <a:r>
              <a:rPr lang="en-IN" sz="1200" kern="0" dirty="0"/>
              <a:t>Else (B1 of AP field value is set to 1)</a:t>
            </a:r>
          </a:p>
          <a:p>
            <a:pPr lvl="5">
              <a:buFontTx/>
              <a:buChar char="-"/>
            </a:pPr>
            <a:r>
              <a:rPr lang="en-IN" sz="1200" kern="0" dirty="0" err="1"/>
              <a:t>MaxStandaloneDUOBSRP</a:t>
            </a:r>
            <a:r>
              <a:rPr lang="en-IN" sz="1200" kern="0" dirty="0"/>
              <a:t> = DUO Threshold count (from non-AP STA) – AP Field value (B2 to B6)</a:t>
            </a:r>
          </a:p>
          <a:p>
            <a:pPr marL="2286000" lvl="5" indent="0"/>
            <a:r>
              <a:rPr lang="en-IN" sz="1200" kern="0" dirty="0"/>
              <a:t>Note: Value of </a:t>
            </a:r>
            <a:r>
              <a:rPr lang="en-IN" sz="1200" kern="0" dirty="0" err="1">
                <a:highlight>
                  <a:srgbClr val="FFFF00"/>
                </a:highlight>
              </a:rPr>
              <a:t>MaxStandaloneDUOBSRP</a:t>
            </a:r>
            <a:r>
              <a:rPr lang="en-IN" sz="1200" kern="0" dirty="0">
                <a:highlight>
                  <a:srgbClr val="FFFF00"/>
                </a:highlight>
              </a:rPr>
              <a:t> &gt; = 5</a:t>
            </a:r>
          </a:p>
          <a:p>
            <a:pPr lvl="2">
              <a:buFontTx/>
              <a:buChar char="-"/>
            </a:pPr>
            <a:r>
              <a:rPr lang="en-IN" sz="1100" kern="0" dirty="0"/>
              <a:t>If </a:t>
            </a:r>
            <a:r>
              <a:rPr lang="en-IN" sz="11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Individual</a:t>
            </a:r>
            <a:r>
              <a:rPr lang="en-IN" sz="1100" kern="0" dirty="0"/>
              <a:t> field is set to 0:</a:t>
            </a:r>
          </a:p>
          <a:p>
            <a:pPr lvl="2">
              <a:buFontTx/>
              <a:buChar char="-"/>
            </a:pPr>
            <a:r>
              <a:rPr lang="en-IN" sz="1100" kern="0" dirty="0"/>
              <a:t> </a:t>
            </a:r>
            <a:r>
              <a:rPr lang="en-IN" sz="1100" kern="0" dirty="0" err="1"/>
              <a:t>MaxStandaloneDUOBSRP</a:t>
            </a:r>
            <a:r>
              <a:rPr lang="en-IN" sz="1100" kern="0" dirty="0"/>
              <a:t> = AP field value (B1 to B6)</a:t>
            </a:r>
          </a:p>
          <a:p>
            <a:pPr lvl="1">
              <a:buFontTx/>
              <a:buChar char="-"/>
            </a:pPr>
            <a:r>
              <a:rPr lang="en-IN" sz="1100" kern="0" dirty="0"/>
              <a:t>In (Re)Association / Probe Response/ DUO update response non-AP STA specific values can be supported. </a:t>
            </a:r>
            <a:endParaRPr lang="en-IN" sz="800" kern="0" dirty="0"/>
          </a:p>
          <a:p>
            <a:pPr lvl="1">
              <a:buFontTx/>
              <a:buChar char="-"/>
            </a:pPr>
            <a:r>
              <a:rPr lang="en-IN" sz="1100" kern="0" dirty="0"/>
              <a:t>In Beacons, when the Individual field is set to 1, AP Field value is reserved. </a:t>
            </a:r>
          </a:p>
          <a:p>
            <a:pPr lvl="2">
              <a:buFontTx/>
              <a:buChar char="-"/>
            </a:pPr>
            <a:r>
              <a:rPr lang="en-IN" sz="1400" kern="0" dirty="0"/>
              <a:t>When the Individual field is set to 0, 5 bits in AP field value indicates the </a:t>
            </a:r>
            <a:r>
              <a:rPr lang="en-IN" sz="1400" kern="0" dirty="0" err="1"/>
              <a:t>MaxStandaloneDUOBSRP</a:t>
            </a:r>
            <a:r>
              <a:rPr lang="en-IN" sz="1400" kern="0" dirty="0"/>
              <a:t> value to be used by all the non-AP STA(s)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9608646-6F52-49E4-B12A-E179A565A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154589"/>
              </p:ext>
            </p:extLst>
          </p:nvPr>
        </p:nvGraphicFramePr>
        <p:xfrm>
          <a:off x="7464152" y="1628800"/>
          <a:ext cx="4389120" cy="659130"/>
        </p:xfrm>
        <a:graphic>
          <a:graphicData uri="http://schemas.openxmlformats.org/drawingml/2006/table">
            <a:tbl>
              <a:tblPr/>
              <a:tblGrid>
                <a:gridCol w="697230">
                  <a:extLst>
                    <a:ext uri="{9D8B030D-6E8A-4147-A177-3AD203B41FA5}">
                      <a16:colId xmlns:a16="http://schemas.microsoft.com/office/drawing/2014/main" val="4248807381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361012953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1712775778"/>
                    </a:ext>
                  </a:extLst>
                </a:gridCol>
                <a:gridCol w="697230">
                  <a:extLst>
                    <a:ext uri="{9D8B030D-6E8A-4147-A177-3AD203B41FA5}">
                      <a16:colId xmlns:a16="http://schemas.microsoft.com/office/drawing/2014/main" val="161303660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637963961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529055254"/>
                    </a:ext>
                  </a:extLst>
                </a:gridCol>
              </a:tblGrid>
              <a:tr h="39243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Element ID Extension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Countdown Timer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Tuple List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529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Octets: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29676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562B11D8-F6D3-4F9B-9C73-00D003E4C0B1}"/>
              </a:ext>
            </a:extLst>
          </p:cNvPr>
          <p:cNvSpPr txBox="1"/>
          <p:nvPr/>
        </p:nvSpPr>
        <p:spPr>
          <a:xfrm>
            <a:off x="8920596" y="1269689"/>
            <a:ext cx="26159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UHR Parameters Update element</a:t>
            </a:r>
            <a:endParaRPr lang="en-IN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6BED160-23B9-409A-B091-4C4F57F58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48518"/>
              </p:ext>
            </p:extLst>
          </p:nvPr>
        </p:nvGraphicFramePr>
        <p:xfrm>
          <a:off x="7667476" y="2520837"/>
          <a:ext cx="4191000" cy="10033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196711514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065079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39953566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4421926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47827175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3551128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B0     B5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B6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B7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B8    B15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56703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 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ID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Enable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Update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 Length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Mode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Specific Parameters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716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Bits: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6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1</a:t>
                      </a:r>
                      <a:endParaRPr lang="en-IN" sz="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8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variable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754522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2A2CDD9-A9EA-4677-A437-3837E0527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20099"/>
              </p:ext>
            </p:extLst>
          </p:nvPr>
        </p:nvGraphicFramePr>
        <p:xfrm>
          <a:off x="9266770" y="3867998"/>
          <a:ext cx="2484009" cy="470865"/>
        </p:xfrm>
        <a:graphic>
          <a:graphicData uri="http://schemas.openxmlformats.org/drawingml/2006/table">
            <a:tbl>
              <a:tblPr/>
              <a:tblGrid>
                <a:gridCol w="1419434">
                  <a:extLst>
                    <a:ext uri="{9D8B030D-6E8A-4147-A177-3AD203B41FA5}">
                      <a16:colId xmlns:a16="http://schemas.microsoft.com/office/drawing/2014/main" val="2218931494"/>
                    </a:ext>
                  </a:extLst>
                </a:gridCol>
                <a:gridCol w="1064575">
                  <a:extLst>
                    <a:ext uri="{9D8B030D-6E8A-4147-A177-3AD203B41FA5}">
                      <a16:colId xmlns:a16="http://schemas.microsoft.com/office/drawing/2014/main" val="1762615036"/>
                    </a:ext>
                  </a:extLst>
                </a:gridCol>
              </a:tblGrid>
              <a:tr h="470865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MaxStandaloneDUOBSRP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Reserved</a:t>
                      </a:r>
                      <a:endParaRPr lang="en-IN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697595"/>
                  </a:ext>
                </a:extLst>
              </a:tr>
            </a:tbl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EC076A2-81CE-4F40-8119-7C937601C51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28448" y="2078886"/>
            <a:ext cx="1288599" cy="5529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EDC65C-F956-4D43-8338-EACD511251A2}"/>
              </a:ext>
            </a:extLst>
          </p:cNvPr>
          <p:cNvCxnSpPr>
            <a:cxnSpLocks/>
            <a:endCxn id="20" idx="0"/>
          </p:cNvCxnSpPr>
          <p:nvPr/>
        </p:nvCxnSpPr>
        <p:spPr bwMode="auto">
          <a:xfrm flipH="1">
            <a:off x="10508774" y="3265943"/>
            <a:ext cx="943934" cy="6020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8957F30-B00B-4D3B-884E-9EA6204F9125}"/>
              </a:ext>
            </a:extLst>
          </p:cNvPr>
          <p:cNvCxnSpPr>
            <a:cxnSpLocks/>
          </p:cNvCxnSpPr>
          <p:nvPr/>
        </p:nvCxnSpPr>
        <p:spPr bwMode="auto">
          <a:xfrm flipH="1">
            <a:off x="9822593" y="4331171"/>
            <a:ext cx="405979" cy="46598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72435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855DB-2434-4F6B-8F1B-88CC42285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6" y="333375"/>
            <a:ext cx="10361084" cy="1065213"/>
          </a:xfrm>
        </p:spPr>
        <p:txBody>
          <a:bodyPr/>
          <a:lstStyle/>
          <a:p>
            <a:r>
              <a:rPr lang="en-IN" dirty="0"/>
              <a:t>Illustration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74A5C-3489-416F-A74E-5AE7AC9EF4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E2A73-5B12-4D02-969F-A6AD785E3C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A4FB9-C399-449C-A719-E18327981E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823DB9-F4F3-4FB8-9DB2-62BBB01B4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728" y="1340768"/>
            <a:ext cx="4621169" cy="4999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86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ED418-9DFB-4679-A993-E9441F86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558EF-BD14-4C44-877E-316FBF3BD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IN" dirty="0"/>
              <a:t>Do you support that a non-AP STA can indicate it’s preferred minimum threshold for </a:t>
            </a:r>
            <a:r>
              <a:rPr lang="en-IN" dirty="0" err="1"/>
              <a:t>MaxStandaloneDUOBSRP</a:t>
            </a:r>
            <a:r>
              <a:rPr lang="en-IN" dirty="0"/>
              <a:t>?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N" dirty="0"/>
              <a:t>Non-AP STA(s) can indicate DUO Threshold Count in (Re)Association/Probe/Gen. Enablement/Update frame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N" dirty="0"/>
              <a:t>When non-AP STA sends value 0, it indicates that it has no preference.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IN" dirty="0"/>
              <a:t>Non-AP STA shall not send it’s preferred threshold when Beacon is broadcasting </a:t>
            </a:r>
            <a:r>
              <a:rPr lang="en-IN" dirty="0" err="1"/>
              <a:t>MaxStandaloneDUOBSRP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40C3F-5140-4D8E-8FB2-1FE5BF7E30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FD7D8A-173B-4E3A-AC4D-F1A17E2D6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Manasi Ekkundi, Samsung Electronics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87AA36-102B-420B-B9A2-16B3427D61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29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Manasi.potx" id="{75B49027-815E-48C4-A84D-490B206EAD46}" vid="{4D7B3BF9-B339-4C06-B3ED-35E5D71F631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802-11-submission-Manasi</Template>
  <TotalTime>13701</TotalTime>
  <Words>1547</Words>
  <Application>Microsoft Office PowerPoint</Application>
  <PresentationFormat>Widescreen</PresentationFormat>
  <Paragraphs>229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Dynamic Unavailability Announcement Threshold</vt:lpstr>
      <vt:lpstr>Introduction</vt:lpstr>
      <vt:lpstr>Existing Proposal/SP on Threshold value</vt:lpstr>
      <vt:lpstr>Problem Statement</vt:lpstr>
      <vt:lpstr>Proposal</vt:lpstr>
      <vt:lpstr>DUO Threshold Count Preference – Non-AP STA</vt:lpstr>
      <vt:lpstr>Proposal: DUO Threshold parameter</vt:lpstr>
      <vt:lpstr>Illustration</vt:lpstr>
      <vt:lpstr>Straw poll 1</vt:lpstr>
      <vt:lpstr>Straw Poll 2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Unavailability Announcement Threshold</dc:title>
  <dc:creator>MANASI E/Connectivity Standards /SRI-Bangalore/Staff Engineer/Samsung Electronics</dc:creator>
  <cp:keywords/>
  <cp:lastModifiedBy>MANASI E/Connectivity Standards /SRI-Bangalore/Staff Engineer/Samsung Electronics</cp:lastModifiedBy>
  <cp:revision>31</cp:revision>
  <cp:lastPrinted>1601-01-01T00:00:00Z</cp:lastPrinted>
  <dcterms:created xsi:type="dcterms:W3CDTF">2025-07-16T09:49:21Z</dcterms:created>
  <dcterms:modified xsi:type="dcterms:W3CDTF">2025-09-10T16:26:27Z</dcterms:modified>
  <cp:category>Manasi Ekkundi, Samsung Electronics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