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5" d="100"/>
          <a:sy n="85" d="100"/>
        </p:scale>
        <p:origin x="590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Manasi </a:t>
            </a:r>
            <a:r>
              <a:rPr lang="en-GB" dirty="0" err="1"/>
              <a:t>Ekkundi</a:t>
            </a:r>
            <a:r>
              <a:rPr lang="en-GB" dirty="0"/>
              <a:t>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Manasi</a:t>
            </a:r>
            <a:r>
              <a:rPr lang="en-GB" dirty="0"/>
              <a:t> </a:t>
            </a:r>
            <a:r>
              <a:rPr lang="en-GB" dirty="0" err="1"/>
              <a:t>Ekkundi</a:t>
            </a:r>
            <a:r>
              <a:rPr lang="en-GB" dirty="0"/>
              <a:t>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802.11-25/1267r0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Unavailability Announcement Threshold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Manasi</a:t>
            </a:r>
            <a:r>
              <a:rPr lang="en-GB" dirty="0"/>
              <a:t> </a:t>
            </a:r>
            <a:r>
              <a:rPr lang="en-GB" dirty="0" err="1"/>
              <a:t>Ekkundi</a:t>
            </a:r>
            <a:r>
              <a:rPr lang="en-GB" dirty="0"/>
              <a:t>, Samsung Electronics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365299"/>
              </p:ext>
            </p:extLst>
          </p:nvPr>
        </p:nvGraphicFramePr>
        <p:xfrm>
          <a:off x="947737" y="2564904"/>
          <a:ext cx="10296525" cy="297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4" imgW="10490040" imgH="2867760" progId="Word.Document.8">
                  <p:embed/>
                </p:oleObj>
              </mc:Choice>
              <mc:Fallback>
                <p:oleObj name="Document" r:id="rId4" imgW="10490040" imgH="286776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7" y="2564904"/>
                        <a:ext cx="10296525" cy="2973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66AD9-2F79-4FA1-B226-8EF68D486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E4629-8163-475C-A06A-D98C7A55C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Motion #355 introduced the </a:t>
            </a:r>
            <a:r>
              <a:rPr lang="en-US" sz="2400" b="0" i="1" dirty="0" err="1">
                <a:solidFill>
                  <a:schemeClr val="accent2"/>
                </a:solidFill>
              </a:rPr>
              <a:t>MaxStandaloneDuoBSRP</a:t>
            </a:r>
            <a:r>
              <a:rPr lang="en-US" sz="2400" b="0" dirty="0"/>
              <a:t> threshold that is indicated by AP in a DUO parameter set to determine the maximum number of unsolicited unavailability announcements per Beacon Interval that can be sent by a non-AP STA as a TXOP holder when transmitted without a QoS data packet.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 </a:t>
            </a:r>
          </a:p>
          <a:p>
            <a:r>
              <a:rPr lang="en-US" sz="1600" dirty="0"/>
              <a:t>Move to add to the </a:t>
            </a:r>
            <a:r>
              <a:rPr lang="en-US" sz="1600" dirty="0" err="1"/>
              <a:t>TGbn</a:t>
            </a:r>
            <a:r>
              <a:rPr lang="en-US" sz="1600" dirty="0"/>
              <a:t>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Do you agree to the following conditions for transmitting unsolicited unavailability indications that can be sent by a non-AP as a TXOP holder in a BSRP GI3 trigger frame: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No restriction when sent with QoS data transmitted in the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When sent without QoS data transmitted in the TXOP, not more than </a:t>
            </a:r>
            <a:r>
              <a:rPr lang="en-US" sz="1400" b="0" dirty="0" err="1"/>
              <a:t>MaxStandaloneDuoBSRP</a:t>
            </a:r>
            <a:r>
              <a:rPr lang="en-US" sz="1400" b="0" dirty="0"/>
              <a:t> number of times every beacon interval where </a:t>
            </a:r>
            <a:r>
              <a:rPr lang="en-US" sz="1400" b="0" dirty="0" err="1"/>
              <a:t>MaxStandaloneDuoBSRP</a:t>
            </a:r>
            <a:r>
              <a:rPr lang="en-US" sz="1400" b="0" dirty="0"/>
              <a:t> is a non-zero value and part of the DUO parameter set indicated by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Note: BSRP GI3 Trigger frame is a BSRP Trigger frame that solicits an M-BA response that is carried in non-HT (dup) PPDU format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C6429A-79A4-41A5-B5DE-47699DE9E2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A1FDE-C11B-4EAF-9E50-7DD65A8E57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0F0A17-9A87-4136-BC4C-D9D76F76BF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15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187CE-44E8-4843-9B7A-A28E33697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Existing Proposal/SP on Threshold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EACE-A889-4C24-AFD5-0F13866B1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334" y="1628800"/>
            <a:ext cx="10870231" cy="1296144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IN" sz="1200" dirty="0" err="1"/>
              <a:t>MaxStandaloneDUOBSRP</a:t>
            </a:r>
            <a:r>
              <a:rPr lang="en-IN" sz="1200" dirty="0"/>
              <a:t> is specified in a 4-bit field: </a:t>
            </a:r>
          </a:p>
          <a:p>
            <a:endParaRPr lang="en-IN" sz="1200" dirty="0"/>
          </a:p>
          <a:p>
            <a:r>
              <a:rPr lang="en-IN" sz="1200" dirty="0"/>
              <a:t>The default value of </a:t>
            </a:r>
            <a:r>
              <a:rPr lang="en-IN" sz="1200" dirty="0" err="1"/>
              <a:t>MaxStandaloneDUOBSRP</a:t>
            </a:r>
            <a:r>
              <a:rPr lang="en-IN" sz="1200" dirty="0"/>
              <a:t>, for every interval of 100 TUs, is 20, and the field is not present when the AP selects the default value;</a:t>
            </a:r>
          </a:p>
          <a:p>
            <a:r>
              <a:rPr lang="en-IN" sz="1200" dirty="0"/>
              <a:t>When the field value is in the range of [0, 14], it indicates, for every interval of 100 TUs, </a:t>
            </a:r>
            <a:r>
              <a:rPr lang="en-IN" sz="1200" dirty="0" err="1"/>
              <a:t>MaxStandaloneDUOBSPR</a:t>
            </a:r>
            <a:r>
              <a:rPr lang="en-IN" sz="1200" dirty="0"/>
              <a:t> is equal to the field value (i.e., [0, 14]) plus 15;</a:t>
            </a:r>
          </a:p>
          <a:p>
            <a:r>
              <a:rPr lang="en-IN" sz="1200" dirty="0"/>
              <a:t>When the field value is equal to 15, it indicates the AP has no limit for </a:t>
            </a:r>
            <a:r>
              <a:rPr lang="en-IN" sz="1200" dirty="0" err="1"/>
              <a:t>MaxStandaloneDUOBSRP</a:t>
            </a:r>
            <a:r>
              <a:rPr lang="en-IN" sz="1200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3B7CB-12CE-4B52-AB7E-BCEF668D19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F891D-400D-4EB9-B514-20EF02F20C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3445D2-72A9-4096-87ED-A13B25E67B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3DF321-C455-440B-9FFE-7A124A233C38}"/>
              </a:ext>
            </a:extLst>
          </p:cNvPr>
          <p:cNvSpPr txBox="1"/>
          <p:nvPr/>
        </p:nvSpPr>
        <p:spPr>
          <a:xfrm>
            <a:off x="154257" y="3284984"/>
            <a:ext cx="118813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Existing proposal provides a way to define a default value of 20, minimum threshold value of 15 for </a:t>
            </a:r>
            <a:r>
              <a:rPr lang="en-IN" sz="2000" dirty="0" err="1">
                <a:solidFill>
                  <a:schemeClr val="tx1"/>
                </a:solidFill>
              </a:rPr>
              <a:t>MaxStandaloneDUOBSRP</a:t>
            </a:r>
            <a:r>
              <a:rPr lang="en-IN" sz="20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tx1"/>
                </a:solidFill>
              </a:rPr>
              <a:t>Pros</a:t>
            </a:r>
            <a:r>
              <a:rPr lang="en-IN" sz="2000" dirty="0">
                <a:solidFill>
                  <a:schemeClr val="tx1"/>
                </a:solidFill>
              </a:rPr>
              <a:t>: Provides a method to indicate a minimum 15 as the preferred threshold value at a non-AP 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tx1"/>
                </a:solidFill>
              </a:rPr>
              <a:t>Cons</a:t>
            </a:r>
            <a:r>
              <a:rPr lang="en-IN" sz="2000" dirty="0">
                <a:solidFill>
                  <a:schemeClr val="tx1"/>
                </a:solidFill>
              </a:rPr>
              <a:t>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The value may be too high for all DUO Assisting APs to support.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The minimum value of 15 being hardcoded may not be suitable for a wide range of non-AP STAs.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There is no way for the AP to reduce the minimum threshold required by a non-AP STA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There is no way to customize the </a:t>
            </a:r>
            <a:r>
              <a:rPr lang="en-IN" sz="2000" dirty="0" err="1">
                <a:solidFill>
                  <a:schemeClr val="tx1"/>
                </a:solidFill>
              </a:rPr>
              <a:t>MaxStandaloneDUOBSRP</a:t>
            </a:r>
            <a:r>
              <a:rPr lang="en-IN" sz="2000" dirty="0">
                <a:solidFill>
                  <a:schemeClr val="tx1"/>
                </a:solidFill>
              </a:rPr>
              <a:t> suitable to non-AP STA and/or AP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There is no way a non-AP STA can update its minimum preferred threshold count</a:t>
            </a:r>
          </a:p>
        </p:txBody>
      </p:sp>
    </p:spTree>
    <p:extLst>
      <p:ext uri="{BB962C8B-B14F-4D97-AF65-F5344CB8AC3E}">
        <p14:creationId xmlns:p14="http://schemas.microsoft.com/office/powerpoint/2010/main" val="62375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801AD-1B87-4321-8614-91C38C792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554" y="372632"/>
            <a:ext cx="10361084" cy="1065213"/>
          </a:xfrm>
        </p:spPr>
        <p:txBody>
          <a:bodyPr/>
          <a:lstStyle/>
          <a:p>
            <a:r>
              <a:rPr lang="en-IN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8F742-3590-4CCC-989F-9453A3305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898" y="3392211"/>
            <a:ext cx="6596566" cy="34682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sz="1600" b="0" dirty="0"/>
              <a:t>In both current Draft 0.3 and some of the existing proposals, there are limitations to setting the threshold value of </a:t>
            </a:r>
            <a:r>
              <a:rPr lang="en-IN" sz="1600" b="0" dirty="0" err="1"/>
              <a:t>MaxStandaloneDUOBSRP</a:t>
            </a:r>
            <a:r>
              <a:rPr lang="en-IN" sz="1600" b="0" dirty="0"/>
              <a:t> as per said proposals.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b="0" dirty="0"/>
              <a:t>Limitations include not providing a flexible enough framework suitable for wide range of devices in order to reduce complexity and in doing so can reduce impact and usage of feature.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b="0" dirty="0"/>
              <a:t>While the aim of specification ideally should 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1200" dirty="0"/>
              <a:t>Provide a </a:t>
            </a:r>
            <a:r>
              <a:rPr lang="en-IN" sz="1200" b="1" dirty="0"/>
              <a:t>flexible framework </a:t>
            </a:r>
            <a:r>
              <a:rPr lang="en-IN" sz="1200" dirty="0"/>
              <a:t>for a wide range of devices to implement and use the feature.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1200" b="1" dirty="0"/>
              <a:t>Reduce complexity </a:t>
            </a:r>
            <a:r>
              <a:rPr lang="en-IN" sz="1200" dirty="0"/>
              <a:t>in implementation.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1200" b="1" dirty="0"/>
              <a:t>Encourage feature usage </a:t>
            </a:r>
            <a:r>
              <a:rPr lang="en-IN" sz="1200" dirty="0"/>
              <a:t>and deployment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941A9-DF80-4632-B293-415ABDFF30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1DB09-9843-4BEE-B0CE-EC138AC7BB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A348B4-D1BE-43A0-9C29-183D75BBBA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03121A9-90FD-4F31-B1D4-0F4EEAD386D0}"/>
              </a:ext>
            </a:extLst>
          </p:cNvPr>
          <p:cNvGrpSpPr/>
          <p:nvPr/>
        </p:nvGrpSpPr>
        <p:grpSpPr>
          <a:xfrm>
            <a:off x="5591944" y="1141906"/>
            <a:ext cx="3527870" cy="2397886"/>
            <a:chOff x="9547725" y="5558408"/>
            <a:chExt cx="8263665" cy="452248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0A92C63-68BE-4083-8100-543F3964BBC5}"/>
                </a:ext>
              </a:extLst>
            </p:cNvPr>
            <p:cNvSpPr/>
            <p:nvPr/>
          </p:nvSpPr>
          <p:spPr>
            <a:xfrm>
              <a:off x="10057861" y="6593321"/>
              <a:ext cx="1350335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600" dirty="0">
                  <a:solidFill>
                    <a:schemeClr val="tx1"/>
                  </a:solidFill>
                </a:rPr>
                <a:t>Mid-end</a:t>
              </a:r>
            </a:p>
            <a:p>
              <a:pPr algn="ctr"/>
              <a:r>
                <a:rPr lang="en-IN" sz="600" dirty="0">
                  <a:solidFill>
                    <a:schemeClr val="tx1"/>
                  </a:solidFill>
                </a:rPr>
                <a:t>Smartphone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965EE7C-E57E-4AB0-B46E-6A76D1624B6F}"/>
                </a:ext>
              </a:extLst>
            </p:cNvPr>
            <p:cNvSpPr/>
            <p:nvPr/>
          </p:nvSpPr>
          <p:spPr>
            <a:xfrm>
              <a:off x="11408196" y="7934672"/>
              <a:ext cx="720080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000" dirty="0">
                  <a:solidFill>
                    <a:schemeClr val="tx1"/>
                  </a:solidFill>
                </a:rPr>
                <a:t>VR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B996870-5C80-4647-B059-5720E0072C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424420" y="5558408"/>
              <a:ext cx="1200150" cy="866775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81F1488-3ECA-48B3-9589-7897C34000E0}"/>
                </a:ext>
              </a:extLst>
            </p:cNvPr>
            <p:cNvSpPr/>
            <p:nvPr/>
          </p:nvSpPr>
          <p:spPr>
            <a:xfrm>
              <a:off x="12681548" y="8426111"/>
              <a:ext cx="1390945" cy="5040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600" dirty="0">
                  <a:solidFill>
                    <a:schemeClr val="tx1"/>
                  </a:solidFill>
                </a:rPr>
                <a:t>High end</a:t>
              </a:r>
            </a:p>
            <a:p>
              <a:pPr algn="ctr"/>
              <a:r>
                <a:rPr lang="en-IN" sz="600" dirty="0">
                  <a:solidFill>
                    <a:schemeClr val="tx1"/>
                  </a:solidFill>
                </a:rPr>
                <a:t>Smartphone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E34A390-1A51-44D1-8E2D-C79C26C2FE9D}"/>
                </a:ext>
              </a:extLst>
            </p:cNvPr>
            <p:cNvSpPr/>
            <p:nvPr/>
          </p:nvSpPr>
          <p:spPr>
            <a:xfrm>
              <a:off x="14608284" y="7922056"/>
              <a:ext cx="1152128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800" dirty="0">
                  <a:solidFill>
                    <a:schemeClr val="tx1"/>
                  </a:solidFill>
                </a:rPr>
                <a:t>Laptop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4D4804A-2D98-48DE-B62C-70CBACF97638}"/>
                </a:ext>
              </a:extLst>
            </p:cNvPr>
            <p:cNvSpPr/>
            <p:nvPr/>
          </p:nvSpPr>
          <p:spPr>
            <a:xfrm>
              <a:off x="15944700" y="6917357"/>
              <a:ext cx="1152128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000" dirty="0">
                  <a:solidFill>
                    <a:schemeClr val="tx1"/>
                  </a:solidFill>
                </a:rPr>
                <a:t>TV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A08080A-9F6E-449B-A4B4-64CDD75A3E27}"/>
                </a:ext>
              </a:extLst>
            </p:cNvPr>
            <p:cNvCxnSpPr/>
            <p:nvPr/>
          </p:nvCxnSpPr>
          <p:spPr>
            <a:xfrm flipV="1">
              <a:off x="11552212" y="6278488"/>
              <a:ext cx="1944216" cy="63886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C4A2B87-1927-42A8-AFB2-9F174813BB5D}"/>
                </a:ext>
              </a:extLst>
            </p:cNvPr>
            <p:cNvCxnSpPr/>
            <p:nvPr/>
          </p:nvCxnSpPr>
          <p:spPr>
            <a:xfrm flipV="1">
              <a:off x="11840244" y="6530517"/>
              <a:ext cx="1850141" cy="126013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C08C866B-D576-4121-A2A1-CFFE487DC6D8}"/>
                </a:ext>
              </a:extLst>
            </p:cNvPr>
            <p:cNvCxnSpPr/>
            <p:nvPr/>
          </p:nvCxnSpPr>
          <p:spPr>
            <a:xfrm flipV="1">
              <a:off x="13496428" y="6563567"/>
              <a:ext cx="349006" cy="1803153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94956EB-212A-4321-8837-A95F61B502AA}"/>
                </a:ext>
              </a:extLst>
            </p:cNvPr>
            <p:cNvCxnSpPr/>
            <p:nvPr/>
          </p:nvCxnSpPr>
          <p:spPr>
            <a:xfrm flipH="1" flipV="1">
              <a:off x="14184090" y="6593321"/>
              <a:ext cx="1000258" cy="116593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67A7FD6E-1F94-4C7E-A3B5-76FF993D31C6}"/>
                </a:ext>
              </a:extLst>
            </p:cNvPr>
            <p:cNvCxnSpPr>
              <a:stCxn id="13" idx="0"/>
            </p:cNvCxnSpPr>
            <p:nvPr/>
          </p:nvCxnSpPr>
          <p:spPr>
            <a:xfrm flipH="1" flipV="1">
              <a:off x="14624570" y="6425183"/>
              <a:ext cx="1896194" cy="49217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36F8AB7-DE1B-4F47-A6F9-3888590B6E84}"/>
                </a:ext>
              </a:extLst>
            </p:cNvPr>
            <p:cNvSpPr txBox="1"/>
            <p:nvPr/>
          </p:nvSpPr>
          <p:spPr>
            <a:xfrm>
              <a:off x="9547725" y="5945742"/>
              <a:ext cx="1472445" cy="555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Prone to more</a:t>
              </a:r>
            </a:p>
            <a:p>
              <a:r>
                <a:rPr lang="en-IN" sz="800" b="1" dirty="0">
                  <a:solidFill>
                    <a:schemeClr val="tx1"/>
                  </a:solidFill>
                </a:rPr>
                <a:t>interrupts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F881890-DCE3-4F03-9EC7-FB72D4BC512F}"/>
                </a:ext>
              </a:extLst>
            </p:cNvPr>
            <p:cNvSpPr txBox="1"/>
            <p:nvPr/>
          </p:nvSpPr>
          <p:spPr>
            <a:xfrm>
              <a:off x="9661498" y="7894312"/>
              <a:ext cx="1519170" cy="555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Prone to more </a:t>
              </a:r>
            </a:p>
            <a:p>
              <a:r>
                <a:rPr lang="en-IN" sz="800" b="1" dirty="0">
                  <a:solidFill>
                    <a:schemeClr val="tx1"/>
                  </a:solidFill>
                </a:rPr>
                <a:t>interrupts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6B072B6-661F-482A-84D3-9BBB3D64276C}"/>
                </a:ext>
              </a:extLst>
            </p:cNvPr>
            <p:cNvSpPr txBox="1"/>
            <p:nvPr/>
          </p:nvSpPr>
          <p:spPr>
            <a:xfrm>
              <a:off x="12524320" y="9072837"/>
              <a:ext cx="1708991" cy="353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Lesser interrupts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32C29DD-D7DD-4442-A2F3-2CF0CB05EC6B}"/>
                </a:ext>
              </a:extLst>
            </p:cNvPr>
            <p:cNvSpPr txBox="1"/>
            <p:nvPr/>
          </p:nvSpPr>
          <p:spPr>
            <a:xfrm>
              <a:off x="15944700" y="7504312"/>
              <a:ext cx="1866690" cy="353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Medium interrupts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4B56B06-48AF-41DA-BFC3-430C24C8F5A6}"/>
                </a:ext>
              </a:extLst>
            </p:cNvPr>
            <p:cNvSpPr txBox="1"/>
            <p:nvPr/>
          </p:nvSpPr>
          <p:spPr>
            <a:xfrm>
              <a:off x="14378283" y="8519446"/>
              <a:ext cx="1708991" cy="353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Lesser interrupts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A63E763-9B02-4E46-A37D-52C49D341FB2}"/>
                </a:ext>
              </a:extLst>
            </p:cNvPr>
            <p:cNvSpPr txBox="1"/>
            <p:nvPr/>
          </p:nvSpPr>
          <p:spPr>
            <a:xfrm>
              <a:off x="13453339" y="9702375"/>
              <a:ext cx="336543" cy="3785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IN" sz="900" dirty="0"/>
            </a:p>
          </p:txBody>
        </p:sp>
      </p:grpSp>
      <p:pic>
        <p:nvPicPr>
          <p:cNvPr id="52" name="Picture 51">
            <a:extLst>
              <a:ext uri="{FF2B5EF4-FFF2-40B4-BE49-F238E27FC236}">
                <a16:creationId xmlns:a16="http://schemas.microsoft.com/office/drawing/2014/main" id="{43159FAF-14D9-4FCE-8937-E1D7ADB0F8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434" y="1361714"/>
            <a:ext cx="3919158" cy="1927620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4F6553E4-4638-4BFA-8228-6DB9F4F8CA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352" y="4278416"/>
            <a:ext cx="4132552" cy="1674648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E824C450-74B9-4EBA-B274-E8F99F4C7381}"/>
              </a:ext>
            </a:extLst>
          </p:cNvPr>
          <p:cNvSpPr txBox="1"/>
          <p:nvPr/>
        </p:nvSpPr>
        <p:spPr>
          <a:xfrm>
            <a:off x="725997" y="3327784"/>
            <a:ext cx="2702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dirty="0">
                <a:solidFill>
                  <a:schemeClr val="tx1"/>
                </a:solidFill>
              </a:rPr>
              <a:t>Option 1: Draft 0.3 : Current status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B5B5758-ED25-4ED1-8B9F-EC2D4B4CDFB9}"/>
              </a:ext>
            </a:extLst>
          </p:cNvPr>
          <p:cNvSpPr txBox="1"/>
          <p:nvPr/>
        </p:nvSpPr>
        <p:spPr>
          <a:xfrm>
            <a:off x="929217" y="5976016"/>
            <a:ext cx="2173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dirty="0">
                <a:solidFill>
                  <a:schemeClr val="tx1"/>
                </a:solidFill>
              </a:rPr>
              <a:t>Option 2: Existing proposal</a:t>
            </a:r>
          </a:p>
        </p:txBody>
      </p:sp>
    </p:spTree>
    <p:extLst>
      <p:ext uri="{BB962C8B-B14F-4D97-AF65-F5344CB8AC3E}">
        <p14:creationId xmlns:p14="http://schemas.microsoft.com/office/powerpoint/2010/main" val="801989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4913F-A9EB-40D9-89B2-C8695384D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IN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C48EF-40E2-4AD1-9679-4F0C2B36F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492152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Non-AP STA sets a preferred DUO Threshold Count and indicates to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Options: (Re)Association/Probe Request/ Gen Enablement/Update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AP evaluates it’s own requirements and constraints – decides to set </a:t>
            </a:r>
            <a:r>
              <a:rPr lang="en-IN"/>
              <a:t>an individual </a:t>
            </a:r>
            <a:r>
              <a:rPr lang="en-IN" dirty="0"/>
              <a:t>or common value and indicates to non-AP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Options: (Re)Association/Probe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b="1" dirty="0"/>
              <a:t>Custom / Individual Value</a:t>
            </a:r>
            <a:r>
              <a:rPr lang="en-IN" dirty="0"/>
              <a:t>: AP has flexibility to reduce or increase the minimum DUO Threshold Count preferred by the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b="1" dirty="0"/>
              <a:t>Common / Broadcast Value</a:t>
            </a:r>
            <a:r>
              <a:rPr lang="en-IN" dirty="0"/>
              <a:t>: AP determines and overrides all non-AP STA preference.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AP can also broadcast the common value when chosen, in Beacons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C20D6C-FD08-4C16-BF3B-4DC44A9363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E2019-E821-4E73-8F1C-BBA900C10A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3454D0-A9AF-4A5E-8BF6-FEA6197781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611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13E57-8A76-44C2-8233-C7D3F0625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295540"/>
            <a:ext cx="10361084" cy="1065213"/>
          </a:xfrm>
        </p:spPr>
        <p:txBody>
          <a:bodyPr/>
          <a:lstStyle/>
          <a:p>
            <a:r>
              <a:rPr lang="en-IN" dirty="0"/>
              <a:t>Proposal: DUO Threshold parameter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581D3-3DB1-484C-AFB0-C19C8DD0AC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E9178-E6E9-4F08-96A8-F4DE90B8DD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3C4732-E45D-459D-AE05-7229F48759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7F16BDF-C194-421E-B6B6-4A66D55812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4711"/>
              </p:ext>
            </p:extLst>
          </p:nvPr>
        </p:nvGraphicFramePr>
        <p:xfrm>
          <a:off x="4116407" y="1081192"/>
          <a:ext cx="6192688" cy="8268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69563">
                  <a:extLst>
                    <a:ext uri="{9D8B030D-6E8A-4147-A177-3AD203B41FA5}">
                      <a16:colId xmlns:a16="http://schemas.microsoft.com/office/drawing/2014/main" val="490213906"/>
                    </a:ext>
                  </a:extLst>
                </a:gridCol>
                <a:gridCol w="1125943">
                  <a:extLst>
                    <a:ext uri="{9D8B030D-6E8A-4147-A177-3AD203B41FA5}">
                      <a16:colId xmlns:a16="http://schemas.microsoft.com/office/drawing/2014/main" val="317249121"/>
                    </a:ext>
                  </a:extLst>
                </a:gridCol>
                <a:gridCol w="907010">
                  <a:extLst>
                    <a:ext uri="{9D8B030D-6E8A-4147-A177-3AD203B41FA5}">
                      <a16:colId xmlns:a16="http://schemas.microsoft.com/office/drawing/2014/main" val="893331133"/>
                    </a:ext>
                  </a:extLst>
                </a:gridCol>
                <a:gridCol w="1219771">
                  <a:extLst>
                    <a:ext uri="{9D8B030D-6E8A-4147-A177-3AD203B41FA5}">
                      <a16:colId xmlns:a16="http://schemas.microsoft.com/office/drawing/2014/main" val="3098254567"/>
                    </a:ext>
                  </a:extLst>
                </a:gridCol>
                <a:gridCol w="1970401">
                  <a:extLst>
                    <a:ext uri="{9D8B030D-6E8A-4147-A177-3AD203B41FA5}">
                      <a16:colId xmlns:a16="http://schemas.microsoft.com/office/drawing/2014/main" val="1831156107"/>
                    </a:ext>
                  </a:extLst>
                </a:gridCol>
              </a:tblGrid>
              <a:tr h="414767">
                <a:tc>
                  <a:txBody>
                    <a:bodyPr/>
                    <a:lstStyle/>
                    <a:p>
                      <a:pPr algn="just" eaLnBrk="0" latin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 spc="-10" dirty="0">
                          <a:effectLst/>
                        </a:rPr>
                        <a:t> 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latin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 spc="-10" dirty="0">
                          <a:effectLst/>
                        </a:rPr>
                        <a:t>Element ID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latin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 spc="-10" dirty="0">
                          <a:effectLst/>
                        </a:rPr>
                        <a:t>Length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latin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 spc="-10" dirty="0">
                          <a:effectLst/>
                        </a:rPr>
                        <a:t>Element ID Extension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latin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 spc="-10" dirty="0">
                          <a:effectLst/>
                        </a:rPr>
                        <a:t>DUO Threshold parameter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488361"/>
                  </a:ext>
                </a:extLst>
              </a:tr>
              <a:tr h="207395">
                <a:tc>
                  <a:txBody>
                    <a:bodyPr/>
                    <a:lstStyle/>
                    <a:p>
                      <a:pPr algn="just" eaLnBrk="0" latin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 spc="-10" dirty="0">
                          <a:effectLst/>
                        </a:rPr>
                        <a:t>Octets: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latin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 spc="-10" dirty="0">
                          <a:effectLst/>
                        </a:rPr>
                        <a:t>1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latin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 spc="-10" dirty="0">
                          <a:effectLst/>
                        </a:rPr>
                        <a:t>1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latin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 spc="-10" dirty="0">
                          <a:effectLst/>
                        </a:rPr>
                        <a:t>1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latin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50" spc="-10" dirty="0">
                          <a:effectLst/>
                        </a:rPr>
                        <a:t>1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087706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7222099-E801-4520-9CCC-B78AD29FDE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903945"/>
              </p:ext>
            </p:extLst>
          </p:nvPr>
        </p:nvGraphicFramePr>
        <p:xfrm>
          <a:off x="2647082" y="1802126"/>
          <a:ext cx="2793662" cy="11233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53381">
                  <a:extLst>
                    <a:ext uri="{9D8B030D-6E8A-4147-A177-3AD203B41FA5}">
                      <a16:colId xmlns:a16="http://schemas.microsoft.com/office/drawing/2014/main" val="403523971"/>
                    </a:ext>
                  </a:extLst>
                </a:gridCol>
                <a:gridCol w="1112130">
                  <a:extLst>
                    <a:ext uri="{9D8B030D-6E8A-4147-A177-3AD203B41FA5}">
                      <a16:colId xmlns:a16="http://schemas.microsoft.com/office/drawing/2014/main" val="1895936950"/>
                    </a:ext>
                  </a:extLst>
                </a:gridCol>
                <a:gridCol w="1128151">
                  <a:extLst>
                    <a:ext uri="{9D8B030D-6E8A-4147-A177-3AD203B41FA5}">
                      <a16:colId xmlns:a16="http://schemas.microsoft.com/office/drawing/2014/main" val="1955243827"/>
                    </a:ext>
                  </a:extLst>
                </a:gridCol>
              </a:tblGrid>
              <a:tr h="280799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B0                     B3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B4                 B7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743565"/>
                  </a:ext>
                </a:extLst>
              </a:tr>
              <a:tr h="280799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DUO Threshold count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Reserved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930951"/>
                  </a:ext>
                </a:extLst>
              </a:tr>
              <a:tr h="280799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Bits: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4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4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45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EE2FCFB-BE9C-4105-9E7C-C0651A18D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302314"/>
              </p:ext>
            </p:extLst>
          </p:nvPr>
        </p:nvGraphicFramePr>
        <p:xfrm>
          <a:off x="6910069" y="2082983"/>
          <a:ext cx="3856372" cy="8694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6380">
                  <a:extLst>
                    <a:ext uri="{9D8B030D-6E8A-4147-A177-3AD203B41FA5}">
                      <a16:colId xmlns:a16="http://schemas.microsoft.com/office/drawing/2014/main" val="403523971"/>
                    </a:ext>
                  </a:extLst>
                </a:gridCol>
                <a:gridCol w="868836">
                  <a:extLst>
                    <a:ext uri="{9D8B030D-6E8A-4147-A177-3AD203B41FA5}">
                      <a16:colId xmlns:a16="http://schemas.microsoft.com/office/drawing/2014/main" val="504496997"/>
                    </a:ext>
                  </a:extLst>
                </a:gridCol>
                <a:gridCol w="1327280">
                  <a:extLst>
                    <a:ext uri="{9D8B030D-6E8A-4147-A177-3AD203B41FA5}">
                      <a16:colId xmlns:a16="http://schemas.microsoft.com/office/drawing/2014/main" val="1895936950"/>
                    </a:ext>
                  </a:extLst>
                </a:gridCol>
                <a:gridCol w="1113876">
                  <a:extLst>
                    <a:ext uri="{9D8B030D-6E8A-4147-A177-3AD203B41FA5}">
                      <a16:colId xmlns:a16="http://schemas.microsoft.com/office/drawing/2014/main" val="1955243827"/>
                    </a:ext>
                  </a:extLst>
                </a:gridCol>
              </a:tblGrid>
              <a:tr h="254801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 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IN" sz="8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B0</a:t>
                      </a: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B1                 B6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B7               B8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743565"/>
                  </a:ext>
                </a:extLst>
              </a:tr>
              <a:tr h="254801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 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IN" sz="8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Individual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AP field value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Reserved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930951"/>
                  </a:ext>
                </a:extLst>
              </a:tr>
              <a:tr h="254801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Bits: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IN" sz="8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5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2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454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973595-079D-4FBA-A684-C608065522AB}"/>
              </a:ext>
            </a:extLst>
          </p:cNvPr>
          <p:cNvCxnSpPr>
            <a:cxnSpLocks/>
          </p:cNvCxnSpPr>
          <p:nvPr/>
        </p:nvCxnSpPr>
        <p:spPr bwMode="auto">
          <a:xfrm flipH="1">
            <a:off x="5440744" y="1584546"/>
            <a:ext cx="3856373" cy="5877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900BACF-AA88-4326-93AE-840310D2AEFD}"/>
              </a:ext>
            </a:extLst>
          </p:cNvPr>
          <p:cNvCxnSpPr>
            <a:cxnSpLocks/>
            <a:endCxn id="9" idx="0"/>
          </p:cNvCxnSpPr>
          <p:nvPr/>
        </p:nvCxnSpPr>
        <p:spPr bwMode="auto">
          <a:xfrm flipH="1">
            <a:off x="8838255" y="1584546"/>
            <a:ext cx="458862" cy="4984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D07FC19-79A7-4E09-8434-85E82CB3D5E4}"/>
              </a:ext>
            </a:extLst>
          </p:cNvPr>
          <p:cNvSpPr txBox="1"/>
          <p:nvPr/>
        </p:nvSpPr>
        <p:spPr>
          <a:xfrm>
            <a:off x="947779" y="2209927"/>
            <a:ext cx="2238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>
                <a:solidFill>
                  <a:schemeClr val="tx1"/>
                </a:solidFill>
              </a:rPr>
              <a:t>Non-AP STA frame format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55F222-C35C-4EC9-A8B7-AD222FB804F1}"/>
              </a:ext>
            </a:extLst>
          </p:cNvPr>
          <p:cNvSpPr txBox="1"/>
          <p:nvPr/>
        </p:nvSpPr>
        <p:spPr>
          <a:xfrm>
            <a:off x="5749538" y="2320266"/>
            <a:ext cx="14892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>
                <a:solidFill>
                  <a:schemeClr val="tx1"/>
                </a:solidFill>
              </a:rPr>
              <a:t>AP frame format</a:t>
            </a:r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445891-A092-460A-BE88-BCA38B59BB4D}"/>
              </a:ext>
            </a:extLst>
          </p:cNvPr>
          <p:cNvSpPr txBox="1">
            <a:spLocks/>
          </p:cNvSpPr>
          <p:nvPr/>
        </p:nvSpPr>
        <p:spPr>
          <a:xfrm>
            <a:off x="263352" y="2932157"/>
            <a:ext cx="11314624" cy="370192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IN" sz="1100" b="0" kern="0" dirty="0"/>
              <a:t>The DUO Threshold parameter field for a non-AP STA includes a 4 bit indicator of the minimum threshold value that a non-AP STA prefers. The value is from 1 to 15. </a:t>
            </a:r>
          </a:p>
          <a:p>
            <a:r>
              <a:rPr lang="en-IN" sz="1100" b="0" kern="0" dirty="0"/>
              <a:t>The DUO Threshold parameter field for an AP includes the following</a:t>
            </a:r>
          </a:p>
          <a:p>
            <a:pPr lvl="1"/>
            <a:r>
              <a:rPr lang="en-IN" sz="105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Individual</a:t>
            </a:r>
            <a:r>
              <a:rPr lang="en-IN" sz="1050" b="1" kern="0" dirty="0"/>
              <a:t> field </a:t>
            </a:r>
            <a:r>
              <a:rPr lang="en-IN" sz="1050" kern="0" dirty="0"/>
              <a:t>: A 1 bit indicator that indicates that the AP supports custom value and the AP field value is to be updated over the minimum threshold count the non-AP STA prefers as </a:t>
            </a:r>
            <a:r>
              <a:rPr lang="en-IN" sz="1050" kern="0" dirty="0" err="1"/>
              <a:t>MaxStandaloneDUOBSRP</a:t>
            </a:r>
            <a:r>
              <a:rPr lang="en-IN" sz="1050" kern="0" dirty="0"/>
              <a:t>.</a:t>
            </a:r>
          </a:p>
          <a:p>
            <a:pPr lvl="1">
              <a:buFontTx/>
              <a:buChar char="-"/>
            </a:pPr>
            <a:r>
              <a:rPr lang="en-IN" sz="1050" kern="0" dirty="0"/>
              <a:t>If the </a:t>
            </a:r>
            <a:r>
              <a:rPr lang="en-IN" sz="105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Individual</a:t>
            </a:r>
            <a:r>
              <a:rPr lang="en-IN" sz="1050" kern="0" dirty="0"/>
              <a:t> field is set to 0- the AP field value is the actual </a:t>
            </a:r>
            <a:r>
              <a:rPr lang="en-IN" sz="1050" kern="0" dirty="0" err="1"/>
              <a:t>MaxStandaloneDUOBSRP</a:t>
            </a:r>
            <a:r>
              <a:rPr lang="en-IN" sz="1050" kern="0" dirty="0"/>
              <a:t> and non-AP STA needs to use this directly.</a:t>
            </a:r>
          </a:p>
          <a:p>
            <a:pPr lvl="1">
              <a:buFontTx/>
              <a:buChar char="-"/>
            </a:pPr>
            <a:r>
              <a:rPr lang="en-IN" sz="1050" kern="0" dirty="0"/>
              <a:t>The AP field value is encoded as below:</a:t>
            </a:r>
          </a:p>
          <a:p>
            <a:pPr lvl="2">
              <a:buFontTx/>
              <a:buChar char="-"/>
            </a:pPr>
            <a:r>
              <a:rPr lang="en-IN" sz="1000" kern="0" dirty="0"/>
              <a:t>If </a:t>
            </a:r>
            <a:r>
              <a:rPr lang="en-IN" sz="10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Individual</a:t>
            </a:r>
            <a:r>
              <a:rPr lang="en-IN" sz="1000" kern="0" dirty="0"/>
              <a:t> field is set to 1:</a:t>
            </a:r>
          </a:p>
          <a:p>
            <a:pPr lvl="4">
              <a:buFontTx/>
              <a:buChar char="-"/>
            </a:pPr>
            <a:r>
              <a:rPr lang="en-IN" sz="1050" kern="0" dirty="0"/>
              <a:t>If (B1 of AP field value is set to 0)</a:t>
            </a:r>
          </a:p>
          <a:p>
            <a:pPr lvl="5">
              <a:buFontTx/>
              <a:buChar char="-"/>
            </a:pPr>
            <a:r>
              <a:rPr lang="en-IN" sz="1050" kern="0" dirty="0" err="1"/>
              <a:t>MaxStandaloneDUOBSRP</a:t>
            </a:r>
            <a:r>
              <a:rPr lang="en-IN" sz="1050" kern="0" dirty="0"/>
              <a:t> = DUO Threshold count (from non-AP STA) + AP field value (B2 to B6)</a:t>
            </a:r>
          </a:p>
          <a:p>
            <a:pPr marL="2286000" lvl="5" indent="0"/>
            <a:r>
              <a:rPr lang="en-IN" sz="1050" kern="0" dirty="0"/>
              <a:t>Note: Value of </a:t>
            </a:r>
            <a:r>
              <a:rPr lang="en-IN" sz="1050" kern="0" dirty="0" err="1"/>
              <a:t>MaxStandaloneDUOBSRP</a:t>
            </a:r>
            <a:r>
              <a:rPr lang="en-IN" sz="1050" kern="0" dirty="0"/>
              <a:t> &lt; 30</a:t>
            </a:r>
          </a:p>
          <a:p>
            <a:pPr lvl="4">
              <a:buFontTx/>
              <a:buChar char="-"/>
            </a:pPr>
            <a:r>
              <a:rPr lang="en-IN" sz="1050" kern="0" dirty="0"/>
              <a:t>Else (B1 of AP field value is set to 1)</a:t>
            </a:r>
          </a:p>
          <a:p>
            <a:pPr lvl="5">
              <a:buFontTx/>
              <a:buChar char="-"/>
            </a:pPr>
            <a:r>
              <a:rPr lang="en-IN" sz="1050" kern="0" dirty="0" err="1"/>
              <a:t>MaxStandaloneDUOBSRP</a:t>
            </a:r>
            <a:r>
              <a:rPr lang="en-IN" sz="1050" kern="0" dirty="0"/>
              <a:t> = DUO Threshold count (from non-AP STA) – AP Field value (B2 to B6)</a:t>
            </a:r>
          </a:p>
          <a:p>
            <a:pPr marL="2286000" lvl="5" indent="0"/>
            <a:r>
              <a:rPr lang="en-IN" sz="1050" kern="0" dirty="0"/>
              <a:t>Note: Value of </a:t>
            </a:r>
            <a:r>
              <a:rPr lang="en-IN" sz="1050" kern="0" dirty="0" err="1"/>
              <a:t>MaxStandaloneDUOBSRP</a:t>
            </a:r>
            <a:r>
              <a:rPr lang="en-IN" sz="1050" kern="0" dirty="0"/>
              <a:t> &gt; 0</a:t>
            </a:r>
          </a:p>
          <a:p>
            <a:pPr lvl="2">
              <a:buFontTx/>
              <a:buChar char="-"/>
            </a:pPr>
            <a:r>
              <a:rPr lang="en-IN" sz="1000" kern="0" dirty="0"/>
              <a:t>If </a:t>
            </a:r>
            <a:r>
              <a:rPr lang="en-IN" sz="10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Individual</a:t>
            </a:r>
            <a:r>
              <a:rPr lang="en-IN" sz="1000" kern="0" dirty="0"/>
              <a:t> field is set to 0:</a:t>
            </a:r>
          </a:p>
          <a:p>
            <a:pPr lvl="2">
              <a:buFontTx/>
              <a:buChar char="-"/>
            </a:pPr>
            <a:r>
              <a:rPr lang="en-IN" sz="1000" kern="0" dirty="0"/>
              <a:t> </a:t>
            </a:r>
            <a:r>
              <a:rPr lang="en-IN" sz="1000" kern="0" dirty="0" err="1"/>
              <a:t>MaxStandaloneDUOBSRP</a:t>
            </a:r>
            <a:r>
              <a:rPr lang="en-IN" sz="1000" kern="0" dirty="0"/>
              <a:t> = AP field value (B1 to B6)</a:t>
            </a:r>
          </a:p>
          <a:p>
            <a:pPr lvl="1">
              <a:buFontTx/>
              <a:buChar char="-"/>
            </a:pPr>
            <a:r>
              <a:rPr lang="en-IN" sz="1000" kern="0" dirty="0"/>
              <a:t>In Beacons, the DUO Threshold parameter from AP only consists of the 5 bit AP Field value.</a:t>
            </a:r>
          </a:p>
          <a:p>
            <a:pPr lvl="2">
              <a:buFontTx/>
              <a:buChar char="-"/>
            </a:pPr>
            <a:endParaRPr lang="en-IN" sz="600" kern="0" dirty="0"/>
          </a:p>
        </p:txBody>
      </p:sp>
    </p:spTree>
    <p:extLst>
      <p:ext uri="{BB962C8B-B14F-4D97-AF65-F5344CB8AC3E}">
        <p14:creationId xmlns:p14="http://schemas.microsoft.com/office/powerpoint/2010/main" val="3872435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855DB-2434-4F6B-8F1B-88CC42285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6" y="333375"/>
            <a:ext cx="10361084" cy="1065213"/>
          </a:xfrm>
        </p:spPr>
        <p:txBody>
          <a:bodyPr/>
          <a:lstStyle/>
          <a:p>
            <a:r>
              <a:rPr lang="en-IN" dirty="0"/>
              <a:t>Illustration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74A5C-3489-416F-A74E-5AE7AC9EF4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E2A73-5B12-4D02-969F-A6AD785E3C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AA4FB9-C399-449C-A719-E18327981E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FB1C5B0A-91BC-43B7-8B41-397B3FC558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890" y="1268760"/>
            <a:ext cx="4418884" cy="472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886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60768-DB84-439C-B81C-6D3B0CB03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D5D71-C157-4C00-8053-45EF9E2C0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1400" dirty="0"/>
              <a:t>A DUO Threshold count in the range of [1, 15] can be set by a non-AP STA on it's preferred minimum threshold and indicated to AP.</a:t>
            </a:r>
          </a:p>
          <a:p>
            <a:endParaRPr lang="en-IN" sz="1400" dirty="0"/>
          </a:p>
          <a:p>
            <a:r>
              <a:rPr lang="en-IN" sz="1400" dirty="0" err="1"/>
              <a:t>MaxStandaloneDUOBSRP</a:t>
            </a:r>
            <a:r>
              <a:rPr lang="en-IN" sz="1400" dirty="0"/>
              <a:t> is specified in a 6-bit field (5 bit field in Beacons): </a:t>
            </a:r>
          </a:p>
          <a:p>
            <a:r>
              <a:rPr lang="en-IN" sz="1400" dirty="0"/>
              <a:t>A Custom bit can be set by an AP to indicate if it supports a custom value per non-AP STA or supports a common value in the entire BSS.</a:t>
            </a:r>
          </a:p>
          <a:p>
            <a:r>
              <a:rPr lang="en-IN" sz="1400" dirty="0"/>
              <a:t>The default value of </a:t>
            </a:r>
            <a:r>
              <a:rPr lang="en-IN" sz="1400" dirty="0" err="1"/>
              <a:t>MaxStandaloneDUOBSRP</a:t>
            </a:r>
            <a:r>
              <a:rPr lang="en-IN" sz="1400" dirty="0"/>
              <a:t>, for every Beacon interval , is 20, and the field is not present when the AP selects the default value;</a:t>
            </a:r>
          </a:p>
          <a:p>
            <a:r>
              <a:rPr lang="en-IN" sz="1400" dirty="0"/>
              <a:t>In the remaining 5 bits: </a:t>
            </a:r>
          </a:p>
          <a:p>
            <a:r>
              <a:rPr lang="en-IN" sz="1400" dirty="0"/>
              <a:t>A single bit can indicate if AP intends to increase or reduce the non-AP STA's preferred minimum threshold.</a:t>
            </a:r>
          </a:p>
          <a:p>
            <a:r>
              <a:rPr lang="en-IN" sz="1400" dirty="0"/>
              <a:t>The remaining 4 bits: When the field value is in the range of [0, 14], it indicates, for every Beacon interval, </a:t>
            </a:r>
            <a:r>
              <a:rPr lang="en-IN" sz="1400" dirty="0" err="1"/>
              <a:t>MaxStandaloneDUOBSPR</a:t>
            </a:r>
            <a:r>
              <a:rPr lang="en-IN" sz="1400" dirty="0"/>
              <a:t> is equal to the field value (i.e., [0, 14]) plus or (minus) a DUO Threshold count;</a:t>
            </a:r>
          </a:p>
          <a:p>
            <a:r>
              <a:rPr lang="en-IN" sz="1400" dirty="0"/>
              <a:t>In a Beacon, the 5 bit indicates the common value [0,30] of the </a:t>
            </a:r>
            <a:r>
              <a:rPr lang="en-IN" sz="1400" dirty="0" err="1"/>
              <a:t>MaxStandaloneDUOBSRP</a:t>
            </a:r>
            <a:endParaRPr lang="en-IN" sz="1400" dirty="0"/>
          </a:p>
          <a:p>
            <a:endParaRPr lang="en-IN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23129-70D3-4574-B23B-C8CEA834DE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D21D1-C9C3-426E-A2A9-55F13239B1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5F94E-139F-4278-9D85-FB8BA51F0F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60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Manasi.potx" id="{75B49027-815E-48C4-A84D-490B206EAD46}" vid="{4D7B3BF9-B339-4C06-B3ED-35E5D71F631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802-11-submission-Manasi</Template>
  <TotalTime>5033</TotalTime>
  <Words>1224</Words>
  <Application>Microsoft Office PowerPoint</Application>
  <PresentationFormat>Widescreen</PresentationFormat>
  <Paragraphs>144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Document</vt:lpstr>
      <vt:lpstr>Dynamic Unavailability Announcement Threshold</vt:lpstr>
      <vt:lpstr>Introduction</vt:lpstr>
      <vt:lpstr>Existing Proposal/SP on Threshold value</vt:lpstr>
      <vt:lpstr>Problem Statement</vt:lpstr>
      <vt:lpstr>Proposal</vt:lpstr>
      <vt:lpstr>Proposal: DUO Threshold parameter</vt:lpstr>
      <vt:lpstr>Illustration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Unavailability Announcement Threshold</dc:title>
  <dc:creator>MANASI E/Connectivity Standards /SRI-Bangalore/Staff Engineer/Samsung Electronics</dc:creator>
  <cp:keywords/>
  <cp:lastModifiedBy>MANASI E/Connectivity Standards /SRI-Bangalore/Staff Engineer/Samsung Electronics</cp:lastModifiedBy>
  <cp:revision>17</cp:revision>
  <cp:lastPrinted>1601-01-01T00:00:00Z</cp:lastPrinted>
  <dcterms:created xsi:type="dcterms:W3CDTF">2025-07-16T09:49:21Z</dcterms:created>
  <dcterms:modified xsi:type="dcterms:W3CDTF">2025-08-14T06:56:50Z</dcterms:modified>
  <cp:category>Manasi Ekkundi, Samsung Electronics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