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66" r:id="rId3"/>
    <p:sldId id="268" r:id="rId4"/>
    <p:sldId id="278" r:id="rId5"/>
    <p:sldId id="279" r:id="rId6"/>
    <p:sldId id="280" r:id="rId7"/>
    <p:sldId id="271" r:id="rId8"/>
    <p:sldId id="281" r:id="rId9"/>
    <p:sldId id="270" r:id="rId10"/>
    <p:sldId id="274" r:id="rId11"/>
    <p:sldId id="276" r:id="rId12"/>
    <p:sldId id="27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E7"/>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86395" autoAdjust="0"/>
  </p:normalViewPr>
  <p:slideViewPr>
    <p:cSldViewPr>
      <p:cViewPr varScale="1">
        <p:scale>
          <a:sx n="97" d="100"/>
          <a:sy n="97" d="100"/>
        </p:scale>
        <p:origin x="942"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BB54F9-E98F-4051-BB69-498190D98C90}"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BADD00DC-A8AA-4ABA-96C3-967454239FC8}">
      <dgm:prSet phldrT="[Text]"/>
      <dgm:spPr/>
      <dgm:t>
        <a:bodyPr/>
        <a:lstStyle/>
        <a:p>
          <a:r>
            <a:rPr lang="en-US" dirty="0"/>
            <a:t>Power Save Feature -Support</a:t>
          </a:r>
        </a:p>
      </dgm:t>
    </dgm:pt>
    <dgm:pt modelId="{E4D3D278-E5B2-4EDE-BE55-2B214F958F55}" type="parTrans" cxnId="{9B110D5C-76DA-44AC-9E5B-CDEE01D6AD35}">
      <dgm:prSet/>
      <dgm:spPr/>
      <dgm:t>
        <a:bodyPr/>
        <a:lstStyle/>
        <a:p>
          <a:endParaRPr lang="en-US"/>
        </a:p>
      </dgm:t>
    </dgm:pt>
    <dgm:pt modelId="{ECFD75B9-DFE2-4EA7-8A3B-89E226A8A1E2}" type="sibTrans" cxnId="{9B110D5C-76DA-44AC-9E5B-CDEE01D6AD35}">
      <dgm:prSet/>
      <dgm:spPr/>
      <dgm:t>
        <a:bodyPr/>
        <a:lstStyle/>
        <a:p>
          <a:endParaRPr lang="en-US"/>
        </a:p>
      </dgm:t>
    </dgm:pt>
    <dgm:pt modelId="{DF79FF30-3662-44F7-B60C-00C9C539CA9F}">
      <dgm:prSet phldrT="[Text]"/>
      <dgm:spPr/>
      <dgm:t>
        <a:bodyPr/>
        <a:lstStyle/>
        <a:p>
          <a:r>
            <a:rPr lang="en-US" dirty="0"/>
            <a:t>Power Save Feature – Turns ON</a:t>
          </a:r>
        </a:p>
      </dgm:t>
    </dgm:pt>
    <dgm:pt modelId="{1547138B-6CF7-41E5-B83A-61F378A5AF6E}" type="parTrans" cxnId="{9C14D3EC-7F14-4550-A53B-BE24B8DF5CB6}">
      <dgm:prSet/>
      <dgm:spPr/>
      <dgm:t>
        <a:bodyPr/>
        <a:lstStyle/>
        <a:p>
          <a:endParaRPr lang="en-US"/>
        </a:p>
      </dgm:t>
    </dgm:pt>
    <dgm:pt modelId="{C5C66FDB-9307-4A94-92CE-B8FB04097425}" type="sibTrans" cxnId="{9C14D3EC-7F14-4550-A53B-BE24B8DF5CB6}">
      <dgm:prSet/>
      <dgm:spPr/>
      <dgm:t>
        <a:bodyPr/>
        <a:lstStyle/>
        <a:p>
          <a:endParaRPr lang="en-US"/>
        </a:p>
      </dgm:t>
    </dgm:pt>
    <dgm:pt modelId="{5F7CCB11-A82A-4D92-92E1-9B52CF0C9E2B}">
      <dgm:prSet phldrT="[Text]"/>
      <dgm:spPr/>
      <dgm:t>
        <a:bodyPr/>
        <a:lstStyle/>
        <a:p>
          <a:r>
            <a:rPr lang="en-US" dirty="0"/>
            <a:t>Power Save Feature – Operation</a:t>
          </a:r>
        </a:p>
      </dgm:t>
    </dgm:pt>
    <dgm:pt modelId="{E9C21998-9752-4FF2-9CE9-07EA2D503279}" type="parTrans" cxnId="{7D6DA9D7-D62E-49F9-A776-50F1DA690ABB}">
      <dgm:prSet/>
      <dgm:spPr/>
      <dgm:t>
        <a:bodyPr/>
        <a:lstStyle/>
        <a:p>
          <a:endParaRPr lang="en-US"/>
        </a:p>
      </dgm:t>
    </dgm:pt>
    <dgm:pt modelId="{61F5F654-7092-4C77-B0D5-3D965B6C597B}" type="sibTrans" cxnId="{7D6DA9D7-D62E-49F9-A776-50F1DA690ABB}">
      <dgm:prSet/>
      <dgm:spPr/>
      <dgm:t>
        <a:bodyPr/>
        <a:lstStyle/>
        <a:p>
          <a:endParaRPr lang="en-US"/>
        </a:p>
      </dgm:t>
    </dgm:pt>
    <dgm:pt modelId="{A23BF166-52BE-4F84-A6A5-B82DF0ACB3E4}">
      <dgm:prSet phldrT="[Text]"/>
      <dgm:spPr/>
      <dgm:t>
        <a:bodyPr/>
        <a:lstStyle/>
        <a:p>
          <a:r>
            <a:rPr lang="en-US" dirty="0"/>
            <a:t>Power Save Feature - Mode management</a:t>
          </a:r>
        </a:p>
      </dgm:t>
    </dgm:pt>
    <dgm:pt modelId="{8E8B3B7E-7A94-469C-9176-B3DFA5862F0B}" type="parTrans" cxnId="{5AA285AA-0DD1-41F7-8BCD-6B1E5E48F66E}">
      <dgm:prSet/>
      <dgm:spPr/>
      <dgm:t>
        <a:bodyPr/>
        <a:lstStyle/>
        <a:p>
          <a:endParaRPr lang="en-US"/>
        </a:p>
      </dgm:t>
    </dgm:pt>
    <dgm:pt modelId="{0B21E691-7AA0-43B9-8361-4298C1DC6E8D}" type="sibTrans" cxnId="{5AA285AA-0DD1-41F7-8BCD-6B1E5E48F66E}">
      <dgm:prSet/>
      <dgm:spPr/>
      <dgm:t>
        <a:bodyPr/>
        <a:lstStyle/>
        <a:p>
          <a:endParaRPr lang="en-US"/>
        </a:p>
      </dgm:t>
    </dgm:pt>
    <dgm:pt modelId="{C53DD868-D62F-4983-A605-91A4F5D6D275}" type="pres">
      <dgm:prSet presAssocID="{B9BB54F9-E98F-4051-BB69-498190D98C90}" presName="Name0" presStyleCnt="0">
        <dgm:presLayoutVars>
          <dgm:dir/>
          <dgm:resizeHandles val="exact"/>
        </dgm:presLayoutVars>
      </dgm:prSet>
      <dgm:spPr/>
    </dgm:pt>
    <dgm:pt modelId="{F7450AAC-4AB2-4681-9B48-D1E93C3104B5}" type="pres">
      <dgm:prSet presAssocID="{BADD00DC-A8AA-4ABA-96C3-967454239FC8}" presName="composite" presStyleCnt="0"/>
      <dgm:spPr/>
    </dgm:pt>
    <dgm:pt modelId="{5668185F-2DD2-42CF-9A72-7B8529ACD273}" type="pres">
      <dgm:prSet presAssocID="{BADD00DC-A8AA-4ABA-96C3-967454239FC8}" presName="bgChev" presStyleLbl="node1" presStyleIdx="0" presStyleCnt="4"/>
      <dgm:spPr/>
    </dgm:pt>
    <dgm:pt modelId="{273FDF88-963C-4F66-81C2-92BC401E52A2}" type="pres">
      <dgm:prSet presAssocID="{BADD00DC-A8AA-4ABA-96C3-967454239FC8}" presName="txNode" presStyleLbl="fgAcc1" presStyleIdx="0" presStyleCnt="4">
        <dgm:presLayoutVars>
          <dgm:bulletEnabled val="1"/>
        </dgm:presLayoutVars>
      </dgm:prSet>
      <dgm:spPr/>
    </dgm:pt>
    <dgm:pt modelId="{9A69785A-222F-4106-8C50-0FD0CB7A3694}" type="pres">
      <dgm:prSet presAssocID="{ECFD75B9-DFE2-4EA7-8A3B-89E226A8A1E2}" presName="compositeSpace" presStyleCnt="0"/>
      <dgm:spPr/>
    </dgm:pt>
    <dgm:pt modelId="{6ED58E09-91E8-4392-86EE-CED3666AD2DA}" type="pres">
      <dgm:prSet presAssocID="{DF79FF30-3662-44F7-B60C-00C9C539CA9F}" presName="composite" presStyleCnt="0"/>
      <dgm:spPr/>
    </dgm:pt>
    <dgm:pt modelId="{1017EE2B-4967-4A39-90B3-5B480C138BC8}" type="pres">
      <dgm:prSet presAssocID="{DF79FF30-3662-44F7-B60C-00C9C539CA9F}" presName="bgChev" presStyleLbl="node1" presStyleIdx="1" presStyleCnt="4"/>
      <dgm:spPr/>
    </dgm:pt>
    <dgm:pt modelId="{08B6306D-25E6-4432-8C04-4FC688DCEC08}" type="pres">
      <dgm:prSet presAssocID="{DF79FF30-3662-44F7-B60C-00C9C539CA9F}" presName="txNode" presStyleLbl="fgAcc1" presStyleIdx="1" presStyleCnt="4">
        <dgm:presLayoutVars>
          <dgm:bulletEnabled val="1"/>
        </dgm:presLayoutVars>
      </dgm:prSet>
      <dgm:spPr/>
    </dgm:pt>
    <dgm:pt modelId="{02C1884A-E03A-48BF-935D-3EA50C7566A8}" type="pres">
      <dgm:prSet presAssocID="{C5C66FDB-9307-4A94-92CE-B8FB04097425}" presName="compositeSpace" presStyleCnt="0"/>
      <dgm:spPr/>
    </dgm:pt>
    <dgm:pt modelId="{D289CB92-34E3-4E50-9FD3-29DF687BDBB7}" type="pres">
      <dgm:prSet presAssocID="{5F7CCB11-A82A-4D92-92E1-9B52CF0C9E2B}" presName="composite" presStyleCnt="0"/>
      <dgm:spPr/>
    </dgm:pt>
    <dgm:pt modelId="{9B3BFDCB-4055-4C57-AFED-4A640C911675}" type="pres">
      <dgm:prSet presAssocID="{5F7CCB11-A82A-4D92-92E1-9B52CF0C9E2B}" presName="bgChev" presStyleLbl="node1" presStyleIdx="2" presStyleCnt="4"/>
      <dgm:spPr/>
    </dgm:pt>
    <dgm:pt modelId="{7C8018D2-6AFC-40FE-A94F-F0448286A07A}" type="pres">
      <dgm:prSet presAssocID="{5F7CCB11-A82A-4D92-92E1-9B52CF0C9E2B}" presName="txNode" presStyleLbl="fgAcc1" presStyleIdx="2" presStyleCnt="4">
        <dgm:presLayoutVars>
          <dgm:bulletEnabled val="1"/>
        </dgm:presLayoutVars>
      </dgm:prSet>
      <dgm:spPr/>
    </dgm:pt>
    <dgm:pt modelId="{F69A6502-4240-4445-A2B0-6652F2B813E0}" type="pres">
      <dgm:prSet presAssocID="{61F5F654-7092-4C77-B0D5-3D965B6C597B}" presName="compositeSpace" presStyleCnt="0"/>
      <dgm:spPr/>
    </dgm:pt>
    <dgm:pt modelId="{F87D2E6B-5A19-42EA-BE6B-9A97DD759863}" type="pres">
      <dgm:prSet presAssocID="{A23BF166-52BE-4F84-A6A5-B82DF0ACB3E4}" presName="composite" presStyleCnt="0"/>
      <dgm:spPr/>
    </dgm:pt>
    <dgm:pt modelId="{74EEC039-2D4C-40D1-9FC8-3BD92D8B6AE4}" type="pres">
      <dgm:prSet presAssocID="{A23BF166-52BE-4F84-A6A5-B82DF0ACB3E4}" presName="bgChev" presStyleLbl="node1" presStyleIdx="3" presStyleCnt="4"/>
      <dgm:spPr/>
    </dgm:pt>
    <dgm:pt modelId="{A7D5A3D0-CDA5-434A-8997-C86B40A0979E}" type="pres">
      <dgm:prSet presAssocID="{A23BF166-52BE-4F84-A6A5-B82DF0ACB3E4}" presName="txNode" presStyleLbl="fgAcc1" presStyleIdx="3" presStyleCnt="4">
        <dgm:presLayoutVars>
          <dgm:bulletEnabled val="1"/>
        </dgm:presLayoutVars>
      </dgm:prSet>
      <dgm:spPr/>
    </dgm:pt>
  </dgm:ptLst>
  <dgm:cxnLst>
    <dgm:cxn modelId="{9B110D5C-76DA-44AC-9E5B-CDEE01D6AD35}" srcId="{B9BB54F9-E98F-4051-BB69-498190D98C90}" destId="{BADD00DC-A8AA-4ABA-96C3-967454239FC8}" srcOrd="0" destOrd="0" parTransId="{E4D3D278-E5B2-4EDE-BE55-2B214F958F55}" sibTransId="{ECFD75B9-DFE2-4EA7-8A3B-89E226A8A1E2}"/>
    <dgm:cxn modelId="{30CF3D72-D0DE-4119-BFEE-9BC5E8A71995}" type="presOf" srcId="{BADD00DC-A8AA-4ABA-96C3-967454239FC8}" destId="{273FDF88-963C-4F66-81C2-92BC401E52A2}" srcOrd="0" destOrd="0" presId="urn:microsoft.com/office/officeart/2005/8/layout/chevronAccent+Icon"/>
    <dgm:cxn modelId="{8FE9B654-5AC1-4C12-B48E-56FF2FF02FD2}" type="presOf" srcId="{A23BF166-52BE-4F84-A6A5-B82DF0ACB3E4}" destId="{A7D5A3D0-CDA5-434A-8997-C86B40A0979E}" srcOrd="0" destOrd="0" presId="urn:microsoft.com/office/officeart/2005/8/layout/chevronAccent+Icon"/>
    <dgm:cxn modelId="{5AA285AA-0DD1-41F7-8BCD-6B1E5E48F66E}" srcId="{B9BB54F9-E98F-4051-BB69-498190D98C90}" destId="{A23BF166-52BE-4F84-A6A5-B82DF0ACB3E4}" srcOrd="3" destOrd="0" parTransId="{8E8B3B7E-7A94-469C-9176-B3DFA5862F0B}" sibTransId="{0B21E691-7AA0-43B9-8361-4298C1DC6E8D}"/>
    <dgm:cxn modelId="{ED3CA7B7-EBA2-4999-9273-A18A0425F152}" type="presOf" srcId="{5F7CCB11-A82A-4D92-92E1-9B52CF0C9E2B}" destId="{7C8018D2-6AFC-40FE-A94F-F0448286A07A}" srcOrd="0" destOrd="0" presId="urn:microsoft.com/office/officeart/2005/8/layout/chevronAccent+Icon"/>
    <dgm:cxn modelId="{E50120C4-C5A3-4E79-ABF5-23552599D078}" type="presOf" srcId="{B9BB54F9-E98F-4051-BB69-498190D98C90}" destId="{C53DD868-D62F-4983-A605-91A4F5D6D275}" srcOrd="0" destOrd="0" presId="urn:microsoft.com/office/officeart/2005/8/layout/chevronAccent+Icon"/>
    <dgm:cxn modelId="{7D6DA9D7-D62E-49F9-A776-50F1DA690ABB}" srcId="{B9BB54F9-E98F-4051-BB69-498190D98C90}" destId="{5F7CCB11-A82A-4D92-92E1-9B52CF0C9E2B}" srcOrd="2" destOrd="0" parTransId="{E9C21998-9752-4FF2-9CE9-07EA2D503279}" sibTransId="{61F5F654-7092-4C77-B0D5-3D965B6C597B}"/>
    <dgm:cxn modelId="{62C426EC-4FFF-4835-A9B1-E49D4C5BE4D8}" type="presOf" srcId="{DF79FF30-3662-44F7-B60C-00C9C539CA9F}" destId="{08B6306D-25E6-4432-8C04-4FC688DCEC08}" srcOrd="0" destOrd="0" presId="urn:microsoft.com/office/officeart/2005/8/layout/chevronAccent+Icon"/>
    <dgm:cxn modelId="{9C14D3EC-7F14-4550-A53B-BE24B8DF5CB6}" srcId="{B9BB54F9-E98F-4051-BB69-498190D98C90}" destId="{DF79FF30-3662-44F7-B60C-00C9C539CA9F}" srcOrd="1" destOrd="0" parTransId="{1547138B-6CF7-41E5-B83A-61F378A5AF6E}" sibTransId="{C5C66FDB-9307-4A94-92CE-B8FB04097425}"/>
    <dgm:cxn modelId="{623B2B33-A2D6-4FDB-901A-EB27E7CE86ED}" type="presParOf" srcId="{C53DD868-D62F-4983-A605-91A4F5D6D275}" destId="{F7450AAC-4AB2-4681-9B48-D1E93C3104B5}" srcOrd="0" destOrd="0" presId="urn:microsoft.com/office/officeart/2005/8/layout/chevronAccent+Icon"/>
    <dgm:cxn modelId="{2F8A036A-FD17-4FB5-8F6A-EB61DCA57497}" type="presParOf" srcId="{F7450AAC-4AB2-4681-9B48-D1E93C3104B5}" destId="{5668185F-2DD2-42CF-9A72-7B8529ACD273}" srcOrd="0" destOrd="0" presId="urn:microsoft.com/office/officeart/2005/8/layout/chevronAccent+Icon"/>
    <dgm:cxn modelId="{38E20C87-0A38-40E0-AB88-603002CE2D8C}" type="presParOf" srcId="{F7450AAC-4AB2-4681-9B48-D1E93C3104B5}" destId="{273FDF88-963C-4F66-81C2-92BC401E52A2}" srcOrd="1" destOrd="0" presId="urn:microsoft.com/office/officeart/2005/8/layout/chevronAccent+Icon"/>
    <dgm:cxn modelId="{38D91E41-704A-43FE-937D-B040B2CC3C0B}" type="presParOf" srcId="{C53DD868-D62F-4983-A605-91A4F5D6D275}" destId="{9A69785A-222F-4106-8C50-0FD0CB7A3694}" srcOrd="1" destOrd="0" presId="urn:microsoft.com/office/officeart/2005/8/layout/chevronAccent+Icon"/>
    <dgm:cxn modelId="{052D2FCC-E200-4A46-8619-91207CE739AA}" type="presParOf" srcId="{C53DD868-D62F-4983-A605-91A4F5D6D275}" destId="{6ED58E09-91E8-4392-86EE-CED3666AD2DA}" srcOrd="2" destOrd="0" presId="urn:microsoft.com/office/officeart/2005/8/layout/chevronAccent+Icon"/>
    <dgm:cxn modelId="{E0C4D6CC-EEFD-4A79-9CCF-2789698C6334}" type="presParOf" srcId="{6ED58E09-91E8-4392-86EE-CED3666AD2DA}" destId="{1017EE2B-4967-4A39-90B3-5B480C138BC8}" srcOrd="0" destOrd="0" presId="urn:microsoft.com/office/officeart/2005/8/layout/chevronAccent+Icon"/>
    <dgm:cxn modelId="{B7919857-8C88-43F5-BAAD-82E100FEFDEA}" type="presParOf" srcId="{6ED58E09-91E8-4392-86EE-CED3666AD2DA}" destId="{08B6306D-25E6-4432-8C04-4FC688DCEC08}" srcOrd="1" destOrd="0" presId="urn:microsoft.com/office/officeart/2005/8/layout/chevronAccent+Icon"/>
    <dgm:cxn modelId="{6DA92C7C-6E5C-4B7E-A63E-64305F112203}" type="presParOf" srcId="{C53DD868-D62F-4983-A605-91A4F5D6D275}" destId="{02C1884A-E03A-48BF-935D-3EA50C7566A8}" srcOrd="3" destOrd="0" presId="urn:microsoft.com/office/officeart/2005/8/layout/chevronAccent+Icon"/>
    <dgm:cxn modelId="{8F78BB76-9E18-452F-AD73-AD1CD539A270}" type="presParOf" srcId="{C53DD868-D62F-4983-A605-91A4F5D6D275}" destId="{D289CB92-34E3-4E50-9FD3-29DF687BDBB7}" srcOrd="4" destOrd="0" presId="urn:microsoft.com/office/officeart/2005/8/layout/chevronAccent+Icon"/>
    <dgm:cxn modelId="{86C78916-18ED-4EFE-A82D-CA6D01264B26}" type="presParOf" srcId="{D289CB92-34E3-4E50-9FD3-29DF687BDBB7}" destId="{9B3BFDCB-4055-4C57-AFED-4A640C911675}" srcOrd="0" destOrd="0" presId="urn:microsoft.com/office/officeart/2005/8/layout/chevronAccent+Icon"/>
    <dgm:cxn modelId="{C776542A-493B-4AB3-AE29-1260103E5D83}" type="presParOf" srcId="{D289CB92-34E3-4E50-9FD3-29DF687BDBB7}" destId="{7C8018D2-6AFC-40FE-A94F-F0448286A07A}" srcOrd="1" destOrd="0" presId="urn:microsoft.com/office/officeart/2005/8/layout/chevronAccent+Icon"/>
    <dgm:cxn modelId="{4E2D3856-B3A9-47A9-803A-6BDBF04509E9}" type="presParOf" srcId="{C53DD868-D62F-4983-A605-91A4F5D6D275}" destId="{F69A6502-4240-4445-A2B0-6652F2B813E0}" srcOrd="5" destOrd="0" presId="urn:microsoft.com/office/officeart/2005/8/layout/chevronAccent+Icon"/>
    <dgm:cxn modelId="{8CB63563-B547-4D8E-A873-346574AB5425}" type="presParOf" srcId="{C53DD868-D62F-4983-A605-91A4F5D6D275}" destId="{F87D2E6B-5A19-42EA-BE6B-9A97DD759863}" srcOrd="6" destOrd="0" presId="urn:microsoft.com/office/officeart/2005/8/layout/chevronAccent+Icon"/>
    <dgm:cxn modelId="{6BF71DF7-29F1-4064-BFE9-322CFE318C7A}" type="presParOf" srcId="{F87D2E6B-5A19-42EA-BE6B-9A97DD759863}" destId="{74EEC039-2D4C-40D1-9FC8-3BD92D8B6AE4}" srcOrd="0" destOrd="0" presId="urn:microsoft.com/office/officeart/2005/8/layout/chevronAccent+Icon"/>
    <dgm:cxn modelId="{346B4798-0677-4E35-B0E4-931E8956D931}" type="presParOf" srcId="{F87D2E6B-5A19-42EA-BE6B-9A97DD759863}" destId="{A7D5A3D0-CDA5-434A-8997-C86B40A0979E}"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0804BC-DBA2-4E8A-936D-F0C87A22B470}" type="doc">
      <dgm:prSet loTypeId="urn:microsoft.com/office/officeart/2005/8/layout/process1" loCatId="process" qsTypeId="urn:microsoft.com/office/officeart/2005/8/quickstyle/simple1" qsCatId="simple" csTypeId="urn:microsoft.com/office/officeart/2005/8/colors/accent1_1" csCatId="accent1" phldr="1"/>
      <dgm:spPr/>
    </dgm:pt>
    <dgm:pt modelId="{1BCF5CE3-DB30-4C94-8533-FCE5F93AE976}">
      <dgm:prSet phldrT="[Text]"/>
      <dgm:spPr/>
      <dgm:t>
        <a:bodyPr/>
        <a:lstStyle/>
        <a:p>
          <a:r>
            <a:rPr lang="en-US" b="1" dirty="0"/>
            <a:t>Power Save Feature : </a:t>
          </a:r>
        </a:p>
        <a:p>
          <a:r>
            <a:rPr lang="en-US" dirty="0"/>
            <a:t>UHR / New Element[7] capabilities</a:t>
          </a:r>
        </a:p>
      </dgm:t>
    </dgm:pt>
    <dgm:pt modelId="{70B7EA72-E80A-424F-A411-C3418C37DD0C}" type="parTrans" cxnId="{10D22137-CBAC-4C9A-A3B1-4C9C696F11A4}">
      <dgm:prSet/>
      <dgm:spPr/>
      <dgm:t>
        <a:bodyPr/>
        <a:lstStyle/>
        <a:p>
          <a:endParaRPr lang="en-US"/>
        </a:p>
      </dgm:t>
    </dgm:pt>
    <dgm:pt modelId="{9E0AD339-EF03-4074-8633-169DB5C7BAAF}" type="sibTrans" cxnId="{10D22137-CBAC-4C9A-A3B1-4C9C696F11A4}">
      <dgm:prSet/>
      <dgm:spPr/>
      <dgm:t>
        <a:bodyPr/>
        <a:lstStyle/>
        <a:p>
          <a:endParaRPr lang="en-US"/>
        </a:p>
      </dgm:t>
    </dgm:pt>
    <dgm:pt modelId="{9FEA944E-B419-4A33-A53E-F4F249320BF6}">
      <dgm:prSet phldrT="[Text]"/>
      <dgm:spPr/>
      <dgm:t>
        <a:bodyPr/>
        <a:lstStyle/>
        <a:p>
          <a:r>
            <a:rPr lang="en-US" dirty="0"/>
            <a:t>Feature is Turned ON</a:t>
          </a:r>
        </a:p>
      </dgm:t>
    </dgm:pt>
    <dgm:pt modelId="{F19EE9B9-D2E5-42C7-9EF6-2C0523BFE5FD}" type="parTrans" cxnId="{74BAA927-7764-4BD1-BD92-002D19661342}">
      <dgm:prSet/>
      <dgm:spPr/>
      <dgm:t>
        <a:bodyPr/>
        <a:lstStyle/>
        <a:p>
          <a:endParaRPr lang="en-US"/>
        </a:p>
      </dgm:t>
    </dgm:pt>
    <dgm:pt modelId="{36E246C5-1142-4754-8211-02346539A337}" type="sibTrans" cxnId="{74BAA927-7764-4BD1-BD92-002D19661342}">
      <dgm:prSet/>
      <dgm:spPr/>
      <dgm:t>
        <a:bodyPr/>
        <a:lstStyle/>
        <a:p>
          <a:endParaRPr lang="en-US"/>
        </a:p>
      </dgm:t>
    </dgm:pt>
    <dgm:pt modelId="{C4D0C177-9CDF-4DB1-A020-BFBE80BBBA02}">
      <dgm:prSet phldrT="[Text]"/>
      <dgm:spPr/>
      <dgm:t>
        <a:bodyPr/>
        <a:lstStyle/>
        <a:p>
          <a:r>
            <a:rPr lang="en-US" dirty="0"/>
            <a:t>UHR MLD Capabilities &amp; Operation for links</a:t>
          </a:r>
        </a:p>
      </dgm:t>
    </dgm:pt>
    <dgm:pt modelId="{C9BA8ADE-FF3E-4C09-AA06-23F18C1F3DE7}" type="parTrans" cxnId="{A8F969FA-5BD0-45FC-9505-142AE3815B9B}">
      <dgm:prSet/>
      <dgm:spPr/>
      <dgm:t>
        <a:bodyPr/>
        <a:lstStyle/>
        <a:p>
          <a:endParaRPr lang="en-US"/>
        </a:p>
      </dgm:t>
    </dgm:pt>
    <dgm:pt modelId="{C163B7EB-E134-4095-8EF3-7DFBBB5C762D}" type="sibTrans" cxnId="{A8F969FA-5BD0-45FC-9505-142AE3815B9B}">
      <dgm:prSet/>
      <dgm:spPr/>
      <dgm:t>
        <a:bodyPr/>
        <a:lstStyle/>
        <a:p>
          <a:endParaRPr lang="en-US"/>
        </a:p>
      </dgm:t>
    </dgm:pt>
    <dgm:pt modelId="{E664705B-CC88-4690-BD71-E669FEB7320F}">
      <dgm:prSet phldrT="[Text]"/>
      <dgm:spPr/>
      <dgm:t>
        <a:bodyPr/>
        <a:lstStyle/>
        <a:p>
          <a:r>
            <a:rPr lang="en-US" b="1" dirty="0"/>
            <a:t>BW, NSS, MCS, Links</a:t>
          </a:r>
        </a:p>
      </dgm:t>
    </dgm:pt>
    <dgm:pt modelId="{E0778C8A-A8C5-45CA-90A3-36278F3B28C9}" type="parTrans" cxnId="{3B354EF7-CDB6-460A-BB16-00284A0B0416}">
      <dgm:prSet/>
      <dgm:spPr/>
      <dgm:t>
        <a:bodyPr/>
        <a:lstStyle/>
        <a:p>
          <a:endParaRPr lang="en-US"/>
        </a:p>
      </dgm:t>
    </dgm:pt>
    <dgm:pt modelId="{DF3D4281-7E40-4306-B391-43DE1D3B3847}" type="sibTrans" cxnId="{3B354EF7-CDB6-460A-BB16-00284A0B0416}">
      <dgm:prSet/>
      <dgm:spPr/>
      <dgm:t>
        <a:bodyPr/>
        <a:lstStyle/>
        <a:p>
          <a:endParaRPr lang="en-US"/>
        </a:p>
      </dgm:t>
    </dgm:pt>
    <dgm:pt modelId="{837EBD50-4AF6-47EA-99DA-4965AEF35813}">
      <dgm:prSet phldrT="[Text]"/>
      <dgm:spPr/>
      <dgm:t>
        <a:bodyPr/>
        <a:lstStyle/>
        <a:p>
          <a:r>
            <a:rPr lang="en-US" dirty="0"/>
            <a:t>UHR Capabilities: BW, MCS, NSS</a:t>
          </a:r>
        </a:p>
      </dgm:t>
    </dgm:pt>
    <dgm:pt modelId="{D4B1D60F-0EC0-4924-BA8E-60AEA1A082B9}" type="sibTrans" cxnId="{63ACDCF3-A5A3-415C-AB8D-83F9AEFBB6DD}">
      <dgm:prSet/>
      <dgm:spPr/>
      <dgm:t>
        <a:bodyPr/>
        <a:lstStyle/>
        <a:p>
          <a:endParaRPr lang="en-US"/>
        </a:p>
      </dgm:t>
    </dgm:pt>
    <dgm:pt modelId="{41947407-5ED9-4B51-8100-F3D66B1B69EF}" type="parTrans" cxnId="{63ACDCF3-A5A3-415C-AB8D-83F9AEFBB6DD}">
      <dgm:prSet/>
      <dgm:spPr/>
      <dgm:t>
        <a:bodyPr/>
        <a:lstStyle/>
        <a:p>
          <a:endParaRPr lang="en-US"/>
        </a:p>
      </dgm:t>
    </dgm:pt>
    <dgm:pt modelId="{ACFEBC47-C0B2-4D39-83E8-31F5506665FD}" type="pres">
      <dgm:prSet presAssocID="{AA0804BC-DBA2-4E8A-936D-F0C87A22B470}" presName="Name0" presStyleCnt="0">
        <dgm:presLayoutVars>
          <dgm:dir/>
          <dgm:resizeHandles val="exact"/>
        </dgm:presLayoutVars>
      </dgm:prSet>
      <dgm:spPr/>
    </dgm:pt>
    <dgm:pt modelId="{BBD9D64F-BC4E-4DAF-8BF4-729AEC1EF6E5}" type="pres">
      <dgm:prSet presAssocID="{E664705B-CC88-4690-BD71-E669FEB7320F}" presName="node" presStyleLbl="node1" presStyleIdx="0" presStyleCnt="3">
        <dgm:presLayoutVars>
          <dgm:bulletEnabled val="1"/>
        </dgm:presLayoutVars>
      </dgm:prSet>
      <dgm:spPr/>
    </dgm:pt>
    <dgm:pt modelId="{1B6D0F9D-22A8-43E8-B6AF-9E804FAEAE82}" type="pres">
      <dgm:prSet presAssocID="{DF3D4281-7E40-4306-B391-43DE1D3B3847}" presName="sibTrans" presStyleLbl="sibTrans2D1" presStyleIdx="0" presStyleCnt="2"/>
      <dgm:spPr/>
    </dgm:pt>
    <dgm:pt modelId="{16B3E6BC-6E79-40BD-A3EB-6474B6480597}" type="pres">
      <dgm:prSet presAssocID="{DF3D4281-7E40-4306-B391-43DE1D3B3847}" presName="connectorText" presStyleLbl="sibTrans2D1" presStyleIdx="0" presStyleCnt="2"/>
      <dgm:spPr/>
    </dgm:pt>
    <dgm:pt modelId="{BB4EDCFE-EBD1-4739-939F-616948E4B1E6}" type="pres">
      <dgm:prSet presAssocID="{1BCF5CE3-DB30-4C94-8533-FCE5F93AE976}" presName="node" presStyleLbl="node1" presStyleIdx="1" presStyleCnt="3">
        <dgm:presLayoutVars>
          <dgm:bulletEnabled val="1"/>
        </dgm:presLayoutVars>
      </dgm:prSet>
      <dgm:spPr/>
    </dgm:pt>
    <dgm:pt modelId="{49784FBF-113A-4ED5-96FD-300D9266EE1D}" type="pres">
      <dgm:prSet presAssocID="{9E0AD339-EF03-4074-8633-169DB5C7BAAF}" presName="sibTrans" presStyleLbl="sibTrans2D1" presStyleIdx="1" presStyleCnt="2"/>
      <dgm:spPr/>
    </dgm:pt>
    <dgm:pt modelId="{BB4A6E98-8C1C-4C46-B257-999BC04141AE}" type="pres">
      <dgm:prSet presAssocID="{9E0AD339-EF03-4074-8633-169DB5C7BAAF}" presName="connectorText" presStyleLbl="sibTrans2D1" presStyleIdx="1" presStyleCnt="2"/>
      <dgm:spPr/>
    </dgm:pt>
    <dgm:pt modelId="{BAE7FDB8-B01D-46CD-BD43-2E86843CCEEB}" type="pres">
      <dgm:prSet presAssocID="{9FEA944E-B419-4A33-A53E-F4F249320BF6}" presName="node" presStyleLbl="node1" presStyleIdx="2" presStyleCnt="3">
        <dgm:presLayoutVars>
          <dgm:bulletEnabled val="1"/>
        </dgm:presLayoutVars>
      </dgm:prSet>
      <dgm:spPr/>
    </dgm:pt>
  </dgm:ptLst>
  <dgm:cxnLst>
    <dgm:cxn modelId="{EE097C09-756B-4124-BF97-085AA5F09E5A}" type="presOf" srcId="{9FEA944E-B419-4A33-A53E-F4F249320BF6}" destId="{BAE7FDB8-B01D-46CD-BD43-2E86843CCEEB}" srcOrd="0" destOrd="0" presId="urn:microsoft.com/office/officeart/2005/8/layout/process1"/>
    <dgm:cxn modelId="{81D48E09-97DD-4EED-BDDD-2B1615621F44}" type="presOf" srcId="{9E0AD339-EF03-4074-8633-169DB5C7BAAF}" destId="{49784FBF-113A-4ED5-96FD-300D9266EE1D}" srcOrd="0" destOrd="0" presId="urn:microsoft.com/office/officeart/2005/8/layout/process1"/>
    <dgm:cxn modelId="{74BAA927-7764-4BD1-BD92-002D19661342}" srcId="{AA0804BC-DBA2-4E8A-936D-F0C87A22B470}" destId="{9FEA944E-B419-4A33-A53E-F4F249320BF6}" srcOrd="2" destOrd="0" parTransId="{F19EE9B9-D2E5-42C7-9EF6-2C0523BFE5FD}" sibTransId="{36E246C5-1142-4754-8211-02346539A337}"/>
    <dgm:cxn modelId="{5900E632-F049-4D4A-B948-00F700E76DBF}" type="presOf" srcId="{E664705B-CC88-4690-BD71-E669FEB7320F}" destId="{BBD9D64F-BC4E-4DAF-8BF4-729AEC1EF6E5}" srcOrd="0" destOrd="0" presId="urn:microsoft.com/office/officeart/2005/8/layout/process1"/>
    <dgm:cxn modelId="{10D22137-CBAC-4C9A-A3B1-4C9C696F11A4}" srcId="{AA0804BC-DBA2-4E8A-936D-F0C87A22B470}" destId="{1BCF5CE3-DB30-4C94-8533-FCE5F93AE976}" srcOrd="1" destOrd="0" parTransId="{70B7EA72-E80A-424F-A411-C3418C37DD0C}" sibTransId="{9E0AD339-EF03-4074-8633-169DB5C7BAAF}"/>
    <dgm:cxn modelId="{3B3DA25E-06DD-465A-8A84-7A78969DE390}" type="presOf" srcId="{9E0AD339-EF03-4074-8633-169DB5C7BAAF}" destId="{BB4A6E98-8C1C-4C46-B257-999BC04141AE}" srcOrd="1" destOrd="0" presId="urn:microsoft.com/office/officeart/2005/8/layout/process1"/>
    <dgm:cxn modelId="{33819061-4F59-4787-B31E-7A0C6BCF2B1D}" type="presOf" srcId="{C4D0C177-9CDF-4DB1-A020-BFBE80BBBA02}" destId="{BBD9D64F-BC4E-4DAF-8BF4-729AEC1EF6E5}" srcOrd="0" destOrd="2" presId="urn:microsoft.com/office/officeart/2005/8/layout/process1"/>
    <dgm:cxn modelId="{3F552299-8F86-45BD-ACDA-68C8BFFA42E1}" type="presOf" srcId="{837EBD50-4AF6-47EA-99DA-4965AEF35813}" destId="{BBD9D64F-BC4E-4DAF-8BF4-729AEC1EF6E5}" srcOrd="0" destOrd="1" presId="urn:microsoft.com/office/officeart/2005/8/layout/process1"/>
    <dgm:cxn modelId="{E4726BA6-373F-4688-B57E-8CF00AE45975}" type="presOf" srcId="{1BCF5CE3-DB30-4C94-8533-FCE5F93AE976}" destId="{BB4EDCFE-EBD1-4739-939F-616948E4B1E6}" srcOrd="0" destOrd="0" presId="urn:microsoft.com/office/officeart/2005/8/layout/process1"/>
    <dgm:cxn modelId="{15E691AA-BB21-4D60-8219-B49011D5F2E8}" type="presOf" srcId="{DF3D4281-7E40-4306-B391-43DE1D3B3847}" destId="{1B6D0F9D-22A8-43E8-B6AF-9E804FAEAE82}" srcOrd="0" destOrd="0" presId="urn:microsoft.com/office/officeart/2005/8/layout/process1"/>
    <dgm:cxn modelId="{1DC618F0-51EE-409F-B0B5-D6FD95B359F6}" type="presOf" srcId="{DF3D4281-7E40-4306-B391-43DE1D3B3847}" destId="{16B3E6BC-6E79-40BD-A3EB-6474B6480597}" srcOrd="1" destOrd="0" presId="urn:microsoft.com/office/officeart/2005/8/layout/process1"/>
    <dgm:cxn modelId="{63ACDCF3-A5A3-415C-AB8D-83F9AEFBB6DD}" srcId="{E664705B-CC88-4690-BD71-E669FEB7320F}" destId="{837EBD50-4AF6-47EA-99DA-4965AEF35813}" srcOrd="0" destOrd="0" parTransId="{41947407-5ED9-4B51-8100-F3D66B1B69EF}" sibTransId="{D4B1D60F-0EC0-4924-BA8E-60AEA1A082B9}"/>
    <dgm:cxn modelId="{5904E1F6-B14A-4B4B-A151-D91D46955C94}" type="presOf" srcId="{AA0804BC-DBA2-4E8A-936D-F0C87A22B470}" destId="{ACFEBC47-C0B2-4D39-83E8-31F5506665FD}" srcOrd="0" destOrd="0" presId="urn:microsoft.com/office/officeart/2005/8/layout/process1"/>
    <dgm:cxn modelId="{3B354EF7-CDB6-460A-BB16-00284A0B0416}" srcId="{AA0804BC-DBA2-4E8A-936D-F0C87A22B470}" destId="{E664705B-CC88-4690-BD71-E669FEB7320F}" srcOrd="0" destOrd="0" parTransId="{E0778C8A-A8C5-45CA-90A3-36278F3B28C9}" sibTransId="{DF3D4281-7E40-4306-B391-43DE1D3B3847}"/>
    <dgm:cxn modelId="{A8F969FA-5BD0-45FC-9505-142AE3815B9B}" srcId="{E664705B-CC88-4690-BD71-E669FEB7320F}" destId="{C4D0C177-9CDF-4DB1-A020-BFBE80BBBA02}" srcOrd="1" destOrd="0" parTransId="{C9BA8ADE-FF3E-4C09-AA06-23F18C1F3DE7}" sibTransId="{C163B7EB-E134-4095-8EF3-7DFBBB5C762D}"/>
    <dgm:cxn modelId="{2E7960F3-EFD4-4616-8980-958E1140EFAB}" type="presParOf" srcId="{ACFEBC47-C0B2-4D39-83E8-31F5506665FD}" destId="{BBD9D64F-BC4E-4DAF-8BF4-729AEC1EF6E5}" srcOrd="0" destOrd="0" presId="urn:microsoft.com/office/officeart/2005/8/layout/process1"/>
    <dgm:cxn modelId="{B8189AF9-5DE4-43DC-B6BE-9AF96BBAA3AF}" type="presParOf" srcId="{ACFEBC47-C0B2-4D39-83E8-31F5506665FD}" destId="{1B6D0F9D-22A8-43E8-B6AF-9E804FAEAE82}" srcOrd="1" destOrd="0" presId="urn:microsoft.com/office/officeart/2005/8/layout/process1"/>
    <dgm:cxn modelId="{27239F99-7C70-4601-A3F5-170E0E8EF45B}" type="presParOf" srcId="{1B6D0F9D-22A8-43E8-B6AF-9E804FAEAE82}" destId="{16B3E6BC-6E79-40BD-A3EB-6474B6480597}" srcOrd="0" destOrd="0" presId="urn:microsoft.com/office/officeart/2005/8/layout/process1"/>
    <dgm:cxn modelId="{F9608DEC-33AF-4880-9D0A-44C9F9F82BE0}" type="presParOf" srcId="{ACFEBC47-C0B2-4D39-83E8-31F5506665FD}" destId="{BB4EDCFE-EBD1-4739-939F-616948E4B1E6}" srcOrd="2" destOrd="0" presId="urn:microsoft.com/office/officeart/2005/8/layout/process1"/>
    <dgm:cxn modelId="{2D1637B8-3299-4622-B66A-2972205BBD70}" type="presParOf" srcId="{ACFEBC47-C0B2-4D39-83E8-31F5506665FD}" destId="{49784FBF-113A-4ED5-96FD-300D9266EE1D}" srcOrd="3" destOrd="0" presId="urn:microsoft.com/office/officeart/2005/8/layout/process1"/>
    <dgm:cxn modelId="{0EDED7A5-3215-48B8-A318-AEC790F4F4CC}" type="presParOf" srcId="{49784FBF-113A-4ED5-96FD-300D9266EE1D}" destId="{BB4A6E98-8C1C-4C46-B257-999BC04141AE}" srcOrd="0" destOrd="0" presId="urn:microsoft.com/office/officeart/2005/8/layout/process1"/>
    <dgm:cxn modelId="{A6BC4217-8E3B-42DB-986A-A8A51A0BF720}" type="presParOf" srcId="{ACFEBC47-C0B2-4D39-83E8-31F5506665FD}" destId="{BAE7FDB8-B01D-46CD-BD43-2E86843CCEEB}"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0804BC-DBA2-4E8A-936D-F0C87A22B470}" type="doc">
      <dgm:prSet loTypeId="urn:microsoft.com/office/officeart/2005/8/layout/process1" loCatId="process" qsTypeId="urn:microsoft.com/office/officeart/2005/8/quickstyle/simple1" qsCatId="simple" csTypeId="urn:microsoft.com/office/officeart/2005/8/colors/accent1_1" csCatId="accent1" phldr="1"/>
      <dgm:spPr/>
    </dgm:pt>
    <dgm:pt modelId="{1BCF5CE3-DB30-4C94-8533-FCE5F93AE976}">
      <dgm:prSet phldrT="[Text]"/>
      <dgm:spPr/>
      <dgm:t>
        <a:bodyPr/>
        <a:lstStyle/>
        <a:p>
          <a:r>
            <a:rPr lang="en-US" b="1" dirty="0"/>
            <a:t>Power Save Feature and associated high capability </a:t>
          </a:r>
          <a:r>
            <a:rPr lang="en-US" dirty="0"/>
            <a:t>: </a:t>
          </a:r>
        </a:p>
        <a:p>
          <a:r>
            <a:rPr lang="en-US" dirty="0"/>
            <a:t> UHR / New Element[7] capabilities</a:t>
          </a:r>
        </a:p>
      </dgm:t>
    </dgm:pt>
    <dgm:pt modelId="{70B7EA72-E80A-424F-A411-C3418C37DD0C}" type="parTrans" cxnId="{10D22137-CBAC-4C9A-A3B1-4C9C696F11A4}">
      <dgm:prSet/>
      <dgm:spPr/>
      <dgm:t>
        <a:bodyPr/>
        <a:lstStyle/>
        <a:p>
          <a:endParaRPr lang="en-US"/>
        </a:p>
      </dgm:t>
    </dgm:pt>
    <dgm:pt modelId="{9E0AD339-EF03-4074-8633-169DB5C7BAAF}" type="sibTrans" cxnId="{10D22137-CBAC-4C9A-A3B1-4C9C696F11A4}">
      <dgm:prSet/>
      <dgm:spPr/>
      <dgm:t>
        <a:bodyPr/>
        <a:lstStyle/>
        <a:p>
          <a:endParaRPr lang="en-US"/>
        </a:p>
      </dgm:t>
    </dgm:pt>
    <dgm:pt modelId="{9FEA944E-B419-4A33-A53E-F4F249320BF6}">
      <dgm:prSet phldrT="[Text]"/>
      <dgm:spPr/>
      <dgm:t>
        <a:bodyPr/>
        <a:lstStyle/>
        <a:p>
          <a:r>
            <a:rPr lang="en-US" dirty="0"/>
            <a:t>Feature is Turned ON</a:t>
          </a:r>
        </a:p>
      </dgm:t>
    </dgm:pt>
    <dgm:pt modelId="{F19EE9B9-D2E5-42C7-9EF6-2C0523BFE5FD}" type="parTrans" cxnId="{74BAA927-7764-4BD1-BD92-002D19661342}">
      <dgm:prSet/>
      <dgm:spPr/>
      <dgm:t>
        <a:bodyPr/>
        <a:lstStyle/>
        <a:p>
          <a:endParaRPr lang="en-US"/>
        </a:p>
      </dgm:t>
    </dgm:pt>
    <dgm:pt modelId="{36E246C5-1142-4754-8211-02346539A337}" type="sibTrans" cxnId="{74BAA927-7764-4BD1-BD92-002D19661342}">
      <dgm:prSet/>
      <dgm:spPr/>
      <dgm:t>
        <a:bodyPr/>
        <a:lstStyle/>
        <a:p>
          <a:endParaRPr lang="en-US"/>
        </a:p>
      </dgm:t>
    </dgm:pt>
    <dgm:pt modelId="{C4D0C177-9CDF-4DB1-A020-BFBE80BBBA02}">
      <dgm:prSet phldrT="[Text]"/>
      <dgm:spPr/>
      <dgm:t>
        <a:bodyPr/>
        <a:lstStyle/>
        <a:p>
          <a:r>
            <a:rPr lang="en-US" dirty="0"/>
            <a:t>UHR MLD Capabilities &amp; Operation for links</a:t>
          </a:r>
        </a:p>
      </dgm:t>
    </dgm:pt>
    <dgm:pt modelId="{C9BA8ADE-FF3E-4C09-AA06-23F18C1F3DE7}" type="parTrans" cxnId="{A8F969FA-5BD0-45FC-9505-142AE3815B9B}">
      <dgm:prSet/>
      <dgm:spPr/>
      <dgm:t>
        <a:bodyPr/>
        <a:lstStyle/>
        <a:p>
          <a:endParaRPr lang="en-US"/>
        </a:p>
      </dgm:t>
    </dgm:pt>
    <dgm:pt modelId="{C163B7EB-E134-4095-8EF3-7DFBBB5C762D}" type="sibTrans" cxnId="{A8F969FA-5BD0-45FC-9505-142AE3815B9B}">
      <dgm:prSet/>
      <dgm:spPr/>
      <dgm:t>
        <a:bodyPr/>
        <a:lstStyle/>
        <a:p>
          <a:endParaRPr lang="en-US"/>
        </a:p>
      </dgm:t>
    </dgm:pt>
    <dgm:pt modelId="{E664705B-CC88-4690-BD71-E669FEB7320F}">
      <dgm:prSet phldrT="[Text]"/>
      <dgm:spPr/>
      <dgm:t>
        <a:bodyPr/>
        <a:lstStyle/>
        <a:p>
          <a:r>
            <a:rPr lang="en-US" b="1" dirty="0"/>
            <a:t>BW, NSS, MCS, Links</a:t>
          </a:r>
        </a:p>
      </dgm:t>
    </dgm:pt>
    <dgm:pt modelId="{E0778C8A-A8C5-45CA-90A3-36278F3B28C9}" type="parTrans" cxnId="{3B354EF7-CDB6-460A-BB16-00284A0B0416}">
      <dgm:prSet/>
      <dgm:spPr/>
      <dgm:t>
        <a:bodyPr/>
        <a:lstStyle/>
        <a:p>
          <a:endParaRPr lang="en-US"/>
        </a:p>
      </dgm:t>
    </dgm:pt>
    <dgm:pt modelId="{DF3D4281-7E40-4306-B391-43DE1D3B3847}" type="sibTrans" cxnId="{3B354EF7-CDB6-460A-BB16-00284A0B0416}">
      <dgm:prSet/>
      <dgm:spPr/>
      <dgm:t>
        <a:bodyPr/>
        <a:lstStyle/>
        <a:p>
          <a:endParaRPr lang="en-US"/>
        </a:p>
      </dgm:t>
    </dgm:pt>
    <dgm:pt modelId="{837EBD50-4AF6-47EA-99DA-4965AEF35813}">
      <dgm:prSet phldrT="[Text]"/>
      <dgm:spPr/>
      <dgm:t>
        <a:bodyPr/>
        <a:lstStyle/>
        <a:p>
          <a:r>
            <a:rPr lang="en-US" dirty="0"/>
            <a:t>UHR Capabilities: BW, MCS, NSS</a:t>
          </a:r>
        </a:p>
      </dgm:t>
    </dgm:pt>
    <dgm:pt modelId="{D4B1D60F-0EC0-4924-BA8E-60AEA1A082B9}" type="sibTrans" cxnId="{63ACDCF3-A5A3-415C-AB8D-83F9AEFBB6DD}">
      <dgm:prSet/>
      <dgm:spPr/>
      <dgm:t>
        <a:bodyPr/>
        <a:lstStyle/>
        <a:p>
          <a:endParaRPr lang="en-US"/>
        </a:p>
      </dgm:t>
    </dgm:pt>
    <dgm:pt modelId="{41947407-5ED9-4B51-8100-F3D66B1B69EF}" type="parTrans" cxnId="{63ACDCF3-A5A3-415C-AB8D-83F9AEFBB6DD}">
      <dgm:prSet/>
      <dgm:spPr/>
      <dgm:t>
        <a:bodyPr/>
        <a:lstStyle/>
        <a:p>
          <a:endParaRPr lang="en-US"/>
        </a:p>
      </dgm:t>
    </dgm:pt>
    <dgm:pt modelId="{ACFEBC47-C0B2-4D39-83E8-31F5506665FD}" type="pres">
      <dgm:prSet presAssocID="{AA0804BC-DBA2-4E8A-936D-F0C87A22B470}" presName="Name0" presStyleCnt="0">
        <dgm:presLayoutVars>
          <dgm:dir/>
          <dgm:resizeHandles val="exact"/>
        </dgm:presLayoutVars>
      </dgm:prSet>
      <dgm:spPr/>
    </dgm:pt>
    <dgm:pt modelId="{BBD9D64F-BC4E-4DAF-8BF4-729AEC1EF6E5}" type="pres">
      <dgm:prSet presAssocID="{E664705B-CC88-4690-BD71-E669FEB7320F}" presName="node" presStyleLbl="node1" presStyleIdx="0" presStyleCnt="3">
        <dgm:presLayoutVars>
          <dgm:bulletEnabled val="1"/>
        </dgm:presLayoutVars>
      </dgm:prSet>
      <dgm:spPr/>
    </dgm:pt>
    <dgm:pt modelId="{1B6D0F9D-22A8-43E8-B6AF-9E804FAEAE82}" type="pres">
      <dgm:prSet presAssocID="{DF3D4281-7E40-4306-B391-43DE1D3B3847}" presName="sibTrans" presStyleLbl="sibTrans2D1" presStyleIdx="0" presStyleCnt="2"/>
      <dgm:spPr/>
    </dgm:pt>
    <dgm:pt modelId="{16B3E6BC-6E79-40BD-A3EB-6474B6480597}" type="pres">
      <dgm:prSet presAssocID="{DF3D4281-7E40-4306-B391-43DE1D3B3847}" presName="connectorText" presStyleLbl="sibTrans2D1" presStyleIdx="0" presStyleCnt="2"/>
      <dgm:spPr/>
    </dgm:pt>
    <dgm:pt modelId="{BB4EDCFE-EBD1-4739-939F-616948E4B1E6}" type="pres">
      <dgm:prSet presAssocID="{1BCF5CE3-DB30-4C94-8533-FCE5F93AE976}" presName="node" presStyleLbl="node1" presStyleIdx="1" presStyleCnt="3">
        <dgm:presLayoutVars>
          <dgm:bulletEnabled val="1"/>
        </dgm:presLayoutVars>
      </dgm:prSet>
      <dgm:spPr/>
    </dgm:pt>
    <dgm:pt modelId="{49784FBF-113A-4ED5-96FD-300D9266EE1D}" type="pres">
      <dgm:prSet presAssocID="{9E0AD339-EF03-4074-8633-169DB5C7BAAF}" presName="sibTrans" presStyleLbl="sibTrans2D1" presStyleIdx="1" presStyleCnt="2"/>
      <dgm:spPr/>
    </dgm:pt>
    <dgm:pt modelId="{BB4A6E98-8C1C-4C46-B257-999BC04141AE}" type="pres">
      <dgm:prSet presAssocID="{9E0AD339-EF03-4074-8633-169DB5C7BAAF}" presName="connectorText" presStyleLbl="sibTrans2D1" presStyleIdx="1" presStyleCnt="2"/>
      <dgm:spPr/>
    </dgm:pt>
    <dgm:pt modelId="{BAE7FDB8-B01D-46CD-BD43-2E86843CCEEB}" type="pres">
      <dgm:prSet presAssocID="{9FEA944E-B419-4A33-A53E-F4F249320BF6}" presName="node" presStyleLbl="node1" presStyleIdx="2" presStyleCnt="3">
        <dgm:presLayoutVars>
          <dgm:bulletEnabled val="1"/>
        </dgm:presLayoutVars>
      </dgm:prSet>
      <dgm:spPr/>
    </dgm:pt>
  </dgm:ptLst>
  <dgm:cxnLst>
    <dgm:cxn modelId="{EE097C09-756B-4124-BF97-085AA5F09E5A}" type="presOf" srcId="{9FEA944E-B419-4A33-A53E-F4F249320BF6}" destId="{BAE7FDB8-B01D-46CD-BD43-2E86843CCEEB}" srcOrd="0" destOrd="0" presId="urn:microsoft.com/office/officeart/2005/8/layout/process1"/>
    <dgm:cxn modelId="{81D48E09-97DD-4EED-BDDD-2B1615621F44}" type="presOf" srcId="{9E0AD339-EF03-4074-8633-169DB5C7BAAF}" destId="{49784FBF-113A-4ED5-96FD-300D9266EE1D}" srcOrd="0" destOrd="0" presId="urn:microsoft.com/office/officeart/2005/8/layout/process1"/>
    <dgm:cxn modelId="{74BAA927-7764-4BD1-BD92-002D19661342}" srcId="{AA0804BC-DBA2-4E8A-936D-F0C87A22B470}" destId="{9FEA944E-B419-4A33-A53E-F4F249320BF6}" srcOrd="2" destOrd="0" parTransId="{F19EE9B9-D2E5-42C7-9EF6-2C0523BFE5FD}" sibTransId="{36E246C5-1142-4754-8211-02346539A337}"/>
    <dgm:cxn modelId="{5900E632-F049-4D4A-B948-00F700E76DBF}" type="presOf" srcId="{E664705B-CC88-4690-BD71-E669FEB7320F}" destId="{BBD9D64F-BC4E-4DAF-8BF4-729AEC1EF6E5}" srcOrd="0" destOrd="0" presId="urn:microsoft.com/office/officeart/2005/8/layout/process1"/>
    <dgm:cxn modelId="{10D22137-CBAC-4C9A-A3B1-4C9C696F11A4}" srcId="{AA0804BC-DBA2-4E8A-936D-F0C87A22B470}" destId="{1BCF5CE3-DB30-4C94-8533-FCE5F93AE976}" srcOrd="1" destOrd="0" parTransId="{70B7EA72-E80A-424F-A411-C3418C37DD0C}" sibTransId="{9E0AD339-EF03-4074-8633-169DB5C7BAAF}"/>
    <dgm:cxn modelId="{3B3DA25E-06DD-465A-8A84-7A78969DE390}" type="presOf" srcId="{9E0AD339-EF03-4074-8633-169DB5C7BAAF}" destId="{BB4A6E98-8C1C-4C46-B257-999BC04141AE}" srcOrd="1" destOrd="0" presId="urn:microsoft.com/office/officeart/2005/8/layout/process1"/>
    <dgm:cxn modelId="{33819061-4F59-4787-B31E-7A0C6BCF2B1D}" type="presOf" srcId="{C4D0C177-9CDF-4DB1-A020-BFBE80BBBA02}" destId="{BBD9D64F-BC4E-4DAF-8BF4-729AEC1EF6E5}" srcOrd="0" destOrd="2" presId="urn:microsoft.com/office/officeart/2005/8/layout/process1"/>
    <dgm:cxn modelId="{3F552299-8F86-45BD-ACDA-68C8BFFA42E1}" type="presOf" srcId="{837EBD50-4AF6-47EA-99DA-4965AEF35813}" destId="{BBD9D64F-BC4E-4DAF-8BF4-729AEC1EF6E5}" srcOrd="0" destOrd="1" presId="urn:microsoft.com/office/officeart/2005/8/layout/process1"/>
    <dgm:cxn modelId="{E4726BA6-373F-4688-B57E-8CF00AE45975}" type="presOf" srcId="{1BCF5CE3-DB30-4C94-8533-FCE5F93AE976}" destId="{BB4EDCFE-EBD1-4739-939F-616948E4B1E6}" srcOrd="0" destOrd="0" presId="urn:microsoft.com/office/officeart/2005/8/layout/process1"/>
    <dgm:cxn modelId="{15E691AA-BB21-4D60-8219-B49011D5F2E8}" type="presOf" srcId="{DF3D4281-7E40-4306-B391-43DE1D3B3847}" destId="{1B6D0F9D-22A8-43E8-B6AF-9E804FAEAE82}" srcOrd="0" destOrd="0" presId="urn:microsoft.com/office/officeart/2005/8/layout/process1"/>
    <dgm:cxn modelId="{1DC618F0-51EE-409F-B0B5-D6FD95B359F6}" type="presOf" srcId="{DF3D4281-7E40-4306-B391-43DE1D3B3847}" destId="{16B3E6BC-6E79-40BD-A3EB-6474B6480597}" srcOrd="1" destOrd="0" presId="urn:microsoft.com/office/officeart/2005/8/layout/process1"/>
    <dgm:cxn modelId="{63ACDCF3-A5A3-415C-AB8D-83F9AEFBB6DD}" srcId="{E664705B-CC88-4690-BD71-E669FEB7320F}" destId="{837EBD50-4AF6-47EA-99DA-4965AEF35813}" srcOrd="0" destOrd="0" parTransId="{41947407-5ED9-4B51-8100-F3D66B1B69EF}" sibTransId="{D4B1D60F-0EC0-4924-BA8E-60AEA1A082B9}"/>
    <dgm:cxn modelId="{5904E1F6-B14A-4B4B-A151-D91D46955C94}" type="presOf" srcId="{AA0804BC-DBA2-4E8A-936D-F0C87A22B470}" destId="{ACFEBC47-C0B2-4D39-83E8-31F5506665FD}" srcOrd="0" destOrd="0" presId="urn:microsoft.com/office/officeart/2005/8/layout/process1"/>
    <dgm:cxn modelId="{3B354EF7-CDB6-460A-BB16-00284A0B0416}" srcId="{AA0804BC-DBA2-4E8A-936D-F0C87A22B470}" destId="{E664705B-CC88-4690-BD71-E669FEB7320F}" srcOrd="0" destOrd="0" parTransId="{E0778C8A-A8C5-45CA-90A3-36278F3B28C9}" sibTransId="{DF3D4281-7E40-4306-B391-43DE1D3B3847}"/>
    <dgm:cxn modelId="{A8F969FA-5BD0-45FC-9505-142AE3815B9B}" srcId="{E664705B-CC88-4690-BD71-E669FEB7320F}" destId="{C4D0C177-9CDF-4DB1-A020-BFBE80BBBA02}" srcOrd="1" destOrd="0" parTransId="{C9BA8ADE-FF3E-4C09-AA06-23F18C1F3DE7}" sibTransId="{C163B7EB-E134-4095-8EF3-7DFBBB5C762D}"/>
    <dgm:cxn modelId="{2E7960F3-EFD4-4616-8980-958E1140EFAB}" type="presParOf" srcId="{ACFEBC47-C0B2-4D39-83E8-31F5506665FD}" destId="{BBD9D64F-BC4E-4DAF-8BF4-729AEC1EF6E5}" srcOrd="0" destOrd="0" presId="urn:microsoft.com/office/officeart/2005/8/layout/process1"/>
    <dgm:cxn modelId="{B8189AF9-5DE4-43DC-B6BE-9AF96BBAA3AF}" type="presParOf" srcId="{ACFEBC47-C0B2-4D39-83E8-31F5506665FD}" destId="{1B6D0F9D-22A8-43E8-B6AF-9E804FAEAE82}" srcOrd="1" destOrd="0" presId="urn:microsoft.com/office/officeart/2005/8/layout/process1"/>
    <dgm:cxn modelId="{27239F99-7C70-4601-A3F5-170E0E8EF45B}" type="presParOf" srcId="{1B6D0F9D-22A8-43E8-B6AF-9E804FAEAE82}" destId="{16B3E6BC-6E79-40BD-A3EB-6474B6480597}" srcOrd="0" destOrd="0" presId="urn:microsoft.com/office/officeart/2005/8/layout/process1"/>
    <dgm:cxn modelId="{F9608DEC-33AF-4880-9D0A-44C9F9F82BE0}" type="presParOf" srcId="{ACFEBC47-C0B2-4D39-83E8-31F5506665FD}" destId="{BB4EDCFE-EBD1-4739-939F-616948E4B1E6}" srcOrd="2" destOrd="0" presId="urn:microsoft.com/office/officeart/2005/8/layout/process1"/>
    <dgm:cxn modelId="{2D1637B8-3299-4622-B66A-2972205BBD70}" type="presParOf" srcId="{ACFEBC47-C0B2-4D39-83E8-31F5506665FD}" destId="{49784FBF-113A-4ED5-96FD-300D9266EE1D}" srcOrd="3" destOrd="0" presId="urn:microsoft.com/office/officeart/2005/8/layout/process1"/>
    <dgm:cxn modelId="{0EDED7A5-3215-48B8-A318-AEC790F4F4CC}" type="presParOf" srcId="{49784FBF-113A-4ED5-96FD-300D9266EE1D}" destId="{BB4A6E98-8C1C-4C46-B257-999BC04141AE}" srcOrd="0" destOrd="0" presId="urn:microsoft.com/office/officeart/2005/8/layout/process1"/>
    <dgm:cxn modelId="{A6BC4217-8E3B-42DB-986A-A8A51A0BF720}" type="presParOf" srcId="{ACFEBC47-C0B2-4D39-83E8-31F5506665FD}" destId="{BAE7FDB8-B01D-46CD-BD43-2E86843CCEEB}"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68185F-2DD2-42CF-9A72-7B8529ACD273}">
      <dsp:nvSpPr>
        <dsp:cNvPr id="0" name=""/>
        <dsp:cNvSpPr/>
      </dsp:nvSpPr>
      <dsp:spPr>
        <a:xfrm>
          <a:off x="4914" y="1418784"/>
          <a:ext cx="2313102" cy="892857"/>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3FDF88-963C-4F66-81C2-92BC401E52A2}">
      <dsp:nvSpPr>
        <dsp:cNvPr id="0" name=""/>
        <dsp:cNvSpPr/>
      </dsp:nvSpPr>
      <dsp:spPr>
        <a:xfrm>
          <a:off x="621741" y="1641999"/>
          <a:ext cx="1953286" cy="8928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t>Power Save Feature -Support</a:t>
          </a:r>
        </a:p>
      </dsp:txBody>
      <dsp:txXfrm>
        <a:off x="647892" y="1668150"/>
        <a:ext cx="1900984" cy="840555"/>
      </dsp:txXfrm>
    </dsp:sp>
    <dsp:sp modelId="{1017EE2B-4967-4A39-90B3-5B480C138BC8}">
      <dsp:nvSpPr>
        <dsp:cNvPr id="0" name=""/>
        <dsp:cNvSpPr/>
      </dsp:nvSpPr>
      <dsp:spPr>
        <a:xfrm>
          <a:off x="2646991" y="1418784"/>
          <a:ext cx="2313102" cy="892857"/>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B6306D-25E6-4432-8C04-4FC688DCEC08}">
      <dsp:nvSpPr>
        <dsp:cNvPr id="0" name=""/>
        <dsp:cNvSpPr/>
      </dsp:nvSpPr>
      <dsp:spPr>
        <a:xfrm>
          <a:off x="3263819" y="1641999"/>
          <a:ext cx="1953286" cy="8928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t>Power Save Feature – Turns ON</a:t>
          </a:r>
        </a:p>
      </dsp:txBody>
      <dsp:txXfrm>
        <a:off x="3289970" y="1668150"/>
        <a:ext cx="1900984" cy="840555"/>
      </dsp:txXfrm>
    </dsp:sp>
    <dsp:sp modelId="{9B3BFDCB-4055-4C57-AFED-4A640C911675}">
      <dsp:nvSpPr>
        <dsp:cNvPr id="0" name=""/>
        <dsp:cNvSpPr/>
      </dsp:nvSpPr>
      <dsp:spPr>
        <a:xfrm>
          <a:off x="5289069" y="1418784"/>
          <a:ext cx="2313102" cy="892857"/>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8018D2-6AFC-40FE-A94F-F0448286A07A}">
      <dsp:nvSpPr>
        <dsp:cNvPr id="0" name=""/>
        <dsp:cNvSpPr/>
      </dsp:nvSpPr>
      <dsp:spPr>
        <a:xfrm>
          <a:off x="5905896" y="1641999"/>
          <a:ext cx="1953286" cy="8928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t>Power Save Feature – Operation</a:t>
          </a:r>
        </a:p>
      </dsp:txBody>
      <dsp:txXfrm>
        <a:off x="5932047" y="1668150"/>
        <a:ext cx="1900984" cy="840555"/>
      </dsp:txXfrm>
    </dsp:sp>
    <dsp:sp modelId="{74EEC039-2D4C-40D1-9FC8-3BD92D8B6AE4}">
      <dsp:nvSpPr>
        <dsp:cNvPr id="0" name=""/>
        <dsp:cNvSpPr/>
      </dsp:nvSpPr>
      <dsp:spPr>
        <a:xfrm>
          <a:off x="7931146" y="1418784"/>
          <a:ext cx="2313102" cy="892857"/>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D5A3D0-CDA5-434A-8997-C86B40A0979E}">
      <dsp:nvSpPr>
        <dsp:cNvPr id="0" name=""/>
        <dsp:cNvSpPr/>
      </dsp:nvSpPr>
      <dsp:spPr>
        <a:xfrm>
          <a:off x="8547973" y="1641999"/>
          <a:ext cx="1953286" cy="8928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t>Power Save Feature - Mode management</a:t>
          </a:r>
        </a:p>
      </dsp:txBody>
      <dsp:txXfrm>
        <a:off x="8574124" y="1668150"/>
        <a:ext cx="1900984" cy="8405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D9D64F-BC4E-4DAF-8BF4-729AEC1EF6E5}">
      <dsp:nvSpPr>
        <dsp:cNvPr id="0" name=""/>
        <dsp:cNvSpPr/>
      </dsp:nvSpPr>
      <dsp:spPr>
        <a:xfrm>
          <a:off x="7594" y="0"/>
          <a:ext cx="2269939" cy="93132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t>BW, NSS, MCS, Links</a:t>
          </a:r>
        </a:p>
        <a:p>
          <a:pPr marL="57150" lvl="1" indent="-57150" algn="l" defTabSz="488950">
            <a:lnSpc>
              <a:spcPct val="90000"/>
            </a:lnSpc>
            <a:spcBef>
              <a:spcPct val="0"/>
            </a:spcBef>
            <a:spcAft>
              <a:spcPct val="15000"/>
            </a:spcAft>
            <a:buChar char="•"/>
          </a:pPr>
          <a:r>
            <a:rPr lang="en-US" sz="1100" kern="1200" dirty="0"/>
            <a:t>UHR Capabilities: BW, MCS, NSS</a:t>
          </a:r>
        </a:p>
        <a:p>
          <a:pPr marL="57150" lvl="1" indent="-57150" algn="l" defTabSz="488950">
            <a:lnSpc>
              <a:spcPct val="90000"/>
            </a:lnSpc>
            <a:spcBef>
              <a:spcPct val="0"/>
            </a:spcBef>
            <a:spcAft>
              <a:spcPct val="15000"/>
            </a:spcAft>
            <a:buChar char="•"/>
          </a:pPr>
          <a:r>
            <a:rPr lang="en-US" sz="1100" kern="1200" dirty="0"/>
            <a:t>UHR MLD Capabilities &amp; Operation for links</a:t>
          </a:r>
        </a:p>
      </dsp:txBody>
      <dsp:txXfrm>
        <a:off x="34872" y="27278"/>
        <a:ext cx="2215383" cy="876768"/>
      </dsp:txXfrm>
    </dsp:sp>
    <dsp:sp modelId="{1B6D0F9D-22A8-43E8-B6AF-9E804FAEAE82}">
      <dsp:nvSpPr>
        <dsp:cNvPr id="0" name=""/>
        <dsp:cNvSpPr/>
      </dsp:nvSpPr>
      <dsp:spPr>
        <a:xfrm>
          <a:off x="2504528" y="184189"/>
          <a:ext cx="481227" cy="5629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2504528" y="296778"/>
        <a:ext cx="336859" cy="337767"/>
      </dsp:txXfrm>
    </dsp:sp>
    <dsp:sp modelId="{BB4EDCFE-EBD1-4739-939F-616948E4B1E6}">
      <dsp:nvSpPr>
        <dsp:cNvPr id="0" name=""/>
        <dsp:cNvSpPr/>
      </dsp:nvSpPr>
      <dsp:spPr>
        <a:xfrm>
          <a:off x="3185510" y="0"/>
          <a:ext cx="2269939" cy="93132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Power Save Feature : </a:t>
          </a:r>
        </a:p>
        <a:p>
          <a:pPr marL="0" lvl="0" indent="0" algn="ctr" defTabSz="622300">
            <a:lnSpc>
              <a:spcPct val="90000"/>
            </a:lnSpc>
            <a:spcBef>
              <a:spcPct val="0"/>
            </a:spcBef>
            <a:spcAft>
              <a:spcPct val="35000"/>
            </a:spcAft>
            <a:buNone/>
          </a:pPr>
          <a:r>
            <a:rPr lang="en-US" sz="1400" kern="1200" dirty="0"/>
            <a:t>UHR / New Element[7] capabilities</a:t>
          </a:r>
        </a:p>
      </dsp:txBody>
      <dsp:txXfrm>
        <a:off x="3212788" y="27278"/>
        <a:ext cx="2215383" cy="876768"/>
      </dsp:txXfrm>
    </dsp:sp>
    <dsp:sp modelId="{49784FBF-113A-4ED5-96FD-300D9266EE1D}">
      <dsp:nvSpPr>
        <dsp:cNvPr id="0" name=""/>
        <dsp:cNvSpPr/>
      </dsp:nvSpPr>
      <dsp:spPr>
        <a:xfrm>
          <a:off x="5682443" y="184189"/>
          <a:ext cx="481227" cy="5629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5682443" y="296778"/>
        <a:ext cx="336859" cy="337767"/>
      </dsp:txXfrm>
    </dsp:sp>
    <dsp:sp modelId="{BAE7FDB8-B01D-46CD-BD43-2E86843CCEEB}">
      <dsp:nvSpPr>
        <dsp:cNvPr id="0" name=""/>
        <dsp:cNvSpPr/>
      </dsp:nvSpPr>
      <dsp:spPr>
        <a:xfrm>
          <a:off x="6363425" y="0"/>
          <a:ext cx="2269939" cy="93132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Feature is Turned ON</a:t>
          </a:r>
        </a:p>
      </dsp:txBody>
      <dsp:txXfrm>
        <a:off x="6390703" y="27278"/>
        <a:ext cx="2215383" cy="8767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D9D64F-BC4E-4DAF-8BF4-729AEC1EF6E5}">
      <dsp:nvSpPr>
        <dsp:cNvPr id="0" name=""/>
        <dsp:cNvSpPr/>
      </dsp:nvSpPr>
      <dsp:spPr>
        <a:xfrm>
          <a:off x="7594" y="0"/>
          <a:ext cx="2269939" cy="93132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dirty="0"/>
            <a:t>BW, NSS, MCS, Links</a:t>
          </a:r>
        </a:p>
        <a:p>
          <a:pPr marL="57150" lvl="1" indent="-57150" algn="l" defTabSz="444500">
            <a:lnSpc>
              <a:spcPct val="90000"/>
            </a:lnSpc>
            <a:spcBef>
              <a:spcPct val="0"/>
            </a:spcBef>
            <a:spcAft>
              <a:spcPct val="15000"/>
            </a:spcAft>
            <a:buChar char="•"/>
          </a:pPr>
          <a:r>
            <a:rPr lang="en-US" sz="1000" kern="1200" dirty="0"/>
            <a:t>UHR Capabilities: BW, MCS, NSS</a:t>
          </a:r>
        </a:p>
        <a:p>
          <a:pPr marL="57150" lvl="1" indent="-57150" algn="l" defTabSz="444500">
            <a:lnSpc>
              <a:spcPct val="90000"/>
            </a:lnSpc>
            <a:spcBef>
              <a:spcPct val="0"/>
            </a:spcBef>
            <a:spcAft>
              <a:spcPct val="15000"/>
            </a:spcAft>
            <a:buChar char="•"/>
          </a:pPr>
          <a:r>
            <a:rPr lang="en-US" sz="1000" kern="1200" dirty="0"/>
            <a:t>UHR MLD Capabilities &amp; Operation for links</a:t>
          </a:r>
        </a:p>
      </dsp:txBody>
      <dsp:txXfrm>
        <a:off x="34872" y="27278"/>
        <a:ext cx="2215383" cy="876768"/>
      </dsp:txXfrm>
    </dsp:sp>
    <dsp:sp modelId="{1B6D0F9D-22A8-43E8-B6AF-9E804FAEAE82}">
      <dsp:nvSpPr>
        <dsp:cNvPr id="0" name=""/>
        <dsp:cNvSpPr/>
      </dsp:nvSpPr>
      <dsp:spPr>
        <a:xfrm>
          <a:off x="2504528" y="184189"/>
          <a:ext cx="481227" cy="5629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2504528" y="296778"/>
        <a:ext cx="336859" cy="337767"/>
      </dsp:txXfrm>
    </dsp:sp>
    <dsp:sp modelId="{BB4EDCFE-EBD1-4739-939F-616948E4B1E6}">
      <dsp:nvSpPr>
        <dsp:cNvPr id="0" name=""/>
        <dsp:cNvSpPr/>
      </dsp:nvSpPr>
      <dsp:spPr>
        <a:xfrm>
          <a:off x="3185510" y="0"/>
          <a:ext cx="2269939" cy="93132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a:t>Power Save Feature and associated high capability </a:t>
          </a:r>
          <a:r>
            <a:rPr lang="en-US" sz="1300" kern="1200" dirty="0"/>
            <a:t>: </a:t>
          </a:r>
        </a:p>
        <a:p>
          <a:pPr marL="0" lvl="0" indent="0" algn="ctr" defTabSz="577850">
            <a:lnSpc>
              <a:spcPct val="90000"/>
            </a:lnSpc>
            <a:spcBef>
              <a:spcPct val="0"/>
            </a:spcBef>
            <a:spcAft>
              <a:spcPct val="35000"/>
            </a:spcAft>
            <a:buNone/>
          </a:pPr>
          <a:r>
            <a:rPr lang="en-US" sz="1300" kern="1200" dirty="0"/>
            <a:t> UHR / New Element[7] capabilities</a:t>
          </a:r>
        </a:p>
      </dsp:txBody>
      <dsp:txXfrm>
        <a:off x="3212788" y="27278"/>
        <a:ext cx="2215383" cy="876768"/>
      </dsp:txXfrm>
    </dsp:sp>
    <dsp:sp modelId="{49784FBF-113A-4ED5-96FD-300D9266EE1D}">
      <dsp:nvSpPr>
        <dsp:cNvPr id="0" name=""/>
        <dsp:cNvSpPr/>
      </dsp:nvSpPr>
      <dsp:spPr>
        <a:xfrm>
          <a:off x="5682443" y="184189"/>
          <a:ext cx="481227" cy="5629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5682443" y="296778"/>
        <a:ext cx="336859" cy="337767"/>
      </dsp:txXfrm>
    </dsp:sp>
    <dsp:sp modelId="{BAE7FDB8-B01D-46CD-BD43-2E86843CCEEB}">
      <dsp:nvSpPr>
        <dsp:cNvPr id="0" name=""/>
        <dsp:cNvSpPr/>
      </dsp:nvSpPr>
      <dsp:spPr>
        <a:xfrm>
          <a:off x="6363425" y="0"/>
          <a:ext cx="2269939" cy="93132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Feature is Turned ON</a:t>
          </a:r>
        </a:p>
      </dsp:txBody>
      <dsp:txXfrm>
        <a:off x="6390703" y="27278"/>
        <a:ext cx="2215383" cy="876768"/>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802.11-25/1266r0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802.11-25/1266r0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26699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46072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72888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244790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713056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587997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815772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IN" dirty="0"/>
              <a:t>OMI</a:t>
            </a:r>
            <a:r>
              <a:rPr lang="en-IN" baseline="0" dirty="0"/>
              <a:t> and OMN- is it allowed in association</a:t>
            </a:r>
            <a:endParaRPr lang="en-IN" dirty="0"/>
          </a:p>
          <a:p>
            <a:endParaRPr lang="en-IN" dirty="0"/>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016031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600288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dirty="0"/>
          </a:p>
        </p:txBody>
      </p:sp>
      <p:sp>
        <p:nvSpPr>
          <p:cNvPr id="5" name="Footer Placeholder 4"/>
          <p:cNvSpPr>
            <a:spLocks noGrp="1"/>
          </p:cNvSpPr>
          <p:nvPr>
            <p:ph type="ftr" idx="11"/>
          </p:nvPr>
        </p:nvSpPr>
        <p:spPr/>
        <p:txBody>
          <a:bodyPr/>
          <a:lstStyle>
            <a:lvl1pPr>
              <a:defRPr/>
            </a:lvl1pPr>
          </a:lstStyle>
          <a:p>
            <a:r>
              <a:rPr lang="en-GB"/>
              <a:t>Manasi Ekkundi,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885319-FD49-4534-81BA-6C698E767E36}"/>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98F7AAE8-6783-4D74-8697-E4FB13A7FF87}"/>
              </a:ext>
            </a:extLst>
          </p:cNvPr>
          <p:cNvSpPr>
            <a:spLocks noGrp="1"/>
          </p:cNvSpPr>
          <p:nvPr>
            <p:ph type="ftr" idx="11"/>
          </p:nvPr>
        </p:nvSpPr>
        <p:spPr/>
        <p:txBody>
          <a:bodyPr/>
          <a:lstStyle/>
          <a:p>
            <a:r>
              <a:rPr lang="en-GB"/>
              <a:t>Manasi Ekkundi, Samsung Electronics</a:t>
            </a:r>
            <a:endParaRPr lang="en-GB" dirty="0"/>
          </a:p>
        </p:txBody>
      </p:sp>
      <p:sp>
        <p:nvSpPr>
          <p:cNvPr id="7" name="Slide Number Placeholder 6">
            <a:extLst>
              <a:ext uri="{FF2B5EF4-FFF2-40B4-BE49-F238E27FC236}">
                <a16:creationId xmlns:a16="http://schemas.microsoft.com/office/drawing/2014/main" id="{9197178D-565F-4CEC-81F7-F364659451DD}"/>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Manasi Ekkundi,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a:t>Manasi Ekkundi,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Manasi Ekkundi,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a:t>Manasi Ekkundi,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a:t>Manasi Ekkundi,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Manasi Ekkundi,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Manasi Ekkundi,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Manasi Ekkundi, Samsung Electronics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802.11-25/1266r0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5.png"/><Relationship Id="rId4" Type="http://schemas.openxmlformats.org/officeDocument/2006/relationships/diagramLayout" Target="../diagrams/layout1.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37406" y="486433"/>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Power Save Mode &amp; Capabilities Management]</a:t>
            </a:r>
          </a:p>
        </p:txBody>
      </p:sp>
      <p:sp>
        <p:nvSpPr>
          <p:cNvPr id="3074" name="Rectangle 2"/>
          <p:cNvSpPr>
            <a:spLocks noGrp="1" noChangeArrowheads="1"/>
          </p:cNvSpPr>
          <p:nvPr>
            <p:ph type="subTitle" idx="1"/>
          </p:nvPr>
        </p:nvSpPr>
        <p:spPr>
          <a:xfrm>
            <a:off x="1878542" y="17183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2025-01-08</a:t>
            </a:r>
          </a:p>
        </p:txBody>
      </p:sp>
      <p:sp>
        <p:nvSpPr>
          <p:cNvPr id="6" name="Date Placeholder 3"/>
          <p:cNvSpPr>
            <a:spLocks noGrp="1"/>
          </p:cNvSpPr>
          <p:nvPr>
            <p:ph type="dt" idx="10"/>
          </p:nvPr>
        </p:nvSpPr>
        <p:spPr>
          <a:xfrm>
            <a:off x="914400" y="333375"/>
            <a:ext cx="2499764" cy="273050"/>
          </a:xfrm>
        </p:spPr>
        <p:txBody>
          <a:bodyPr/>
          <a:lstStyle/>
          <a:p>
            <a:r>
              <a:rPr lang="en-US"/>
              <a:t>September 2024</a:t>
            </a:r>
            <a:endParaRPr lang="en-GB" dirty="0"/>
          </a:p>
        </p:txBody>
      </p:sp>
      <p:sp>
        <p:nvSpPr>
          <p:cNvPr id="7" name="Footer Placeholder 4"/>
          <p:cNvSpPr>
            <a:spLocks noGrp="1"/>
          </p:cNvSpPr>
          <p:nvPr>
            <p:ph type="ftr" idx="11"/>
          </p:nvPr>
        </p:nvSpPr>
        <p:spPr/>
        <p:txBody>
          <a:bodyPr/>
          <a:lstStyle/>
          <a:p>
            <a:r>
              <a:rPr lang="en-GB" dirty="0" err="1"/>
              <a:t>Manasi</a:t>
            </a:r>
            <a:r>
              <a:rPr lang="en-GB" dirty="0"/>
              <a:t> </a:t>
            </a:r>
            <a:r>
              <a:rPr lang="en-GB" dirty="0" err="1"/>
              <a:t>Ekkundi</a:t>
            </a:r>
            <a:r>
              <a:rPr lang="en-GB" dirty="0"/>
              <a:t>, Samsung Electronics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62345706"/>
              </p:ext>
            </p:extLst>
          </p:nvPr>
        </p:nvGraphicFramePr>
        <p:xfrm>
          <a:off x="985838" y="2409825"/>
          <a:ext cx="10066337" cy="2870200"/>
        </p:xfrm>
        <a:graphic>
          <a:graphicData uri="http://schemas.openxmlformats.org/presentationml/2006/ole">
            <mc:AlternateContent xmlns:mc="http://schemas.openxmlformats.org/markup-compatibility/2006">
              <mc:Choice xmlns:v="urn:schemas-microsoft-com:vml" Requires="v">
                <p:oleObj spid="_x0000_s1104" name="Document" r:id="rId4" imgW="10512000" imgH="2991224" progId="Word.Document.8">
                  <p:embed/>
                </p:oleObj>
              </mc:Choice>
              <mc:Fallback>
                <p:oleObj name="Document" r:id="rId4" imgW="10512000" imgH="2991224" progId="Word.Document.8">
                  <p:embed/>
                  <p:pic>
                    <p:nvPicPr>
                      <p:cNvPr id="0" name="Picture 3"/>
                      <p:cNvPicPr>
                        <a:picLocks noChangeAspect="1" noChangeArrowheads="1"/>
                      </p:cNvPicPr>
                      <p:nvPr/>
                    </p:nvPicPr>
                    <p:blipFill>
                      <a:blip r:embed="rId5"/>
                      <a:srcRect/>
                      <a:stretch>
                        <a:fillRect/>
                      </a:stretch>
                    </p:blipFill>
                    <p:spPr bwMode="auto">
                      <a:xfrm>
                        <a:off x="985838" y="2409825"/>
                        <a:ext cx="10066337" cy="28702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Straw Poll 1</a:t>
            </a:r>
          </a:p>
        </p:txBody>
      </p:sp>
      <p:sp>
        <p:nvSpPr>
          <p:cNvPr id="3" name="Content Placeholder 2"/>
          <p:cNvSpPr>
            <a:spLocks noGrp="1"/>
          </p:cNvSpPr>
          <p:nvPr>
            <p:ph idx="1"/>
          </p:nvPr>
        </p:nvSpPr>
        <p:spPr>
          <a:xfrm>
            <a:off x="767408" y="1700808"/>
            <a:ext cx="10622376" cy="4248472"/>
          </a:xfrm>
        </p:spPr>
        <p:txBody>
          <a:bodyPr/>
          <a:lstStyle/>
          <a:p>
            <a:r>
              <a:rPr lang="en-IN" dirty="0"/>
              <a:t>Do you agree to include a mechanism in 802.11bn for a STA to indicate the low/high operating capabilities associated with its DPS mode during the association procedure?</a:t>
            </a:r>
          </a:p>
          <a:p>
            <a:r>
              <a:rPr lang="en-IN" dirty="0"/>
              <a:t>Note 1: The operating capabilities may include BW, MCS, NSS etc.</a:t>
            </a:r>
          </a:p>
          <a:p>
            <a:r>
              <a:rPr lang="en-IN" dirty="0"/>
              <a:t>Note 2: Other scenarios where power save feature including low/high operating mode is advertised is TBD</a:t>
            </a:r>
          </a:p>
          <a:p>
            <a:endParaRPr lang="en-IN" dirty="0"/>
          </a:p>
          <a:p>
            <a:endParaRPr lang="en-IN" dirty="0"/>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1"/>
          </p:nvPr>
        </p:nvSpPr>
        <p:spPr>
          <a:xfrm>
            <a:off x="7143757" y="6475414"/>
            <a:ext cx="4246027" cy="180975"/>
          </a:xfrm>
        </p:spPr>
        <p:txBody>
          <a:bodyPr/>
          <a:lstStyle/>
          <a:p>
            <a:r>
              <a:rPr lang="en-GB"/>
              <a:t>Manasi Ekkundi, Samsung Electronics</a:t>
            </a:r>
            <a:endParaRPr lang="en-GB" dirty="0"/>
          </a:p>
        </p:txBody>
      </p:sp>
      <p:sp>
        <p:nvSpPr>
          <p:cNvPr id="6" name="Date Placeholder 5"/>
          <p:cNvSpPr>
            <a:spLocks noGrp="1"/>
          </p:cNvSpPr>
          <p:nvPr>
            <p:ph type="dt" idx="10"/>
          </p:nvPr>
        </p:nvSpPr>
        <p:spPr>
          <a:xfrm>
            <a:off x="929217" y="333375"/>
            <a:ext cx="2499764" cy="273050"/>
          </a:xfrm>
        </p:spPr>
        <p:txBody>
          <a:bodyPr/>
          <a:lstStyle/>
          <a:p>
            <a:r>
              <a:rPr lang="en-US"/>
              <a:t>September 2024</a:t>
            </a:r>
            <a:endParaRPr lang="en-GB" dirty="0"/>
          </a:p>
        </p:txBody>
      </p:sp>
    </p:spTree>
    <p:extLst>
      <p:ext uri="{BB962C8B-B14F-4D97-AF65-F5344CB8AC3E}">
        <p14:creationId xmlns:p14="http://schemas.microsoft.com/office/powerpoint/2010/main" val="3757157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Straw Poll 2</a:t>
            </a:r>
          </a:p>
        </p:txBody>
      </p:sp>
      <p:sp>
        <p:nvSpPr>
          <p:cNvPr id="3" name="Content Placeholder 2"/>
          <p:cNvSpPr>
            <a:spLocks noGrp="1"/>
          </p:cNvSpPr>
          <p:nvPr>
            <p:ph idx="1"/>
          </p:nvPr>
        </p:nvSpPr>
        <p:spPr/>
        <p:txBody>
          <a:bodyPr/>
          <a:lstStyle/>
          <a:p>
            <a:r>
              <a:rPr lang="en-IN" dirty="0"/>
              <a:t>Do you agree to define in 802.11bn, a STA can send a message to change/modify it’s operating mode (</a:t>
            </a:r>
            <a:r>
              <a:rPr lang="en-IN" dirty="0" err="1"/>
              <a:t>i.e</a:t>
            </a:r>
            <a:r>
              <a:rPr lang="en-IN" dirty="0"/>
              <a:t> low/high capability modes) for the DPS feature defined in </a:t>
            </a:r>
            <a:r>
              <a:rPr lang="en-IN" dirty="0" err="1"/>
              <a:t>Tgbn</a:t>
            </a:r>
            <a:r>
              <a:rPr lang="en-IN" dirty="0"/>
              <a:t>?</a:t>
            </a:r>
          </a:p>
          <a:p>
            <a:endParaRPr lang="en-IN" dirty="0"/>
          </a:p>
          <a:p>
            <a:endParaRPr lang="en-IN" dirty="0"/>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1"/>
          </p:nvPr>
        </p:nvSpPr>
        <p:spPr>
          <a:xfrm>
            <a:off x="7143757" y="6475414"/>
            <a:ext cx="4246027" cy="180975"/>
          </a:xfrm>
        </p:spPr>
        <p:txBody>
          <a:bodyPr/>
          <a:lstStyle/>
          <a:p>
            <a:r>
              <a:rPr lang="en-GB"/>
              <a:t>Manasi Ekkundi, Samsung Electronics</a:t>
            </a:r>
            <a:endParaRPr lang="en-GB" dirty="0"/>
          </a:p>
        </p:txBody>
      </p:sp>
      <p:sp>
        <p:nvSpPr>
          <p:cNvPr id="6" name="Date Placeholder 5"/>
          <p:cNvSpPr>
            <a:spLocks noGrp="1"/>
          </p:cNvSpPr>
          <p:nvPr>
            <p:ph type="dt" idx="10"/>
          </p:nvPr>
        </p:nvSpPr>
        <p:spPr>
          <a:xfrm>
            <a:off x="929217" y="333375"/>
            <a:ext cx="2499764" cy="273050"/>
          </a:xfrm>
        </p:spPr>
        <p:txBody>
          <a:bodyPr/>
          <a:lstStyle/>
          <a:p>
            <a:r>
              <a:rPr lang="en-US"/>
              <a:t>September 2024</a:t>
            </a:r>
            <a:endParaRPr lang="en-GB" dirty="0"/>
          </a:p>
        </p:txBody>
      </p:sp>
    </p:spTree>
    <p:extLst>
      <p:ext uri="{BB962C8B-B14F-4D97-AF65-F5344CB8AC3E}">
        <p14:creationId xmlns:p14="http://schemas.microsoft.com/office/powerpoint/2010/main" val="1353161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767408" y="1556792"/>
            <a:ext cx="10361084" cy="4113213"/>
          </a:xfrm>
        </p:spPr>
        <p:txBody>
          <a:bodyPr/>
          <a:lstStyle/>
          <a:p>
            <a:r>
              <a:rPr lang="en-US" sz="2000" dirty="0"/>
              <a:t>[1] 11/23-1965r2 </a:t>
            </a:r>
            <a:r>
              <a:rPr lang="en-US" sz="2000" i="1" dirty="0"/>
              <a:t>“</a:t>
            </a:r>
            <a:r>
              <a:rPr lang="en-GB" altLang="en-US" sz="2000" dirty="0"/>
              <a:t>Dynamic Power Save– follow up</a:t>
            </a:r>
            <a:r>
              <a:rPr lang="en-US" sz="2000" i="1" dirty="0"/>
              <a:t>”</a:t>
            </a:r>
            <a:r>
              <a:rPr lang="en-US" sz="2000" dirty="0"/>
              <a:t>, George Cherian et. al.</a:t>
            </a:r>
          </a:p>
          <a:p>
            <a:r>
              <a:rPr lang="en-US" sz="2000" dirty="0"/>
              <a:t>[2] 11/23- 1835r0  “</a:t>
            </a:r>
            <a:r>
              <a:rPr lang="en-GB" sz="2000" dirty="0"/>
              <a:t>AP Power Management”, </a:t>
            </a:r>
            <a:r>
              <a:rPr lang="en-GB" sz="2000" dirty="0" err="1"/>
              <a:t>Yongsen</a:t>
            </a:r>
            <a:r>
              <a:rPr lang="en-GB" sz="2000" dirty="0"/>
              <a:t> Ma et.al.</a:t>
            </a:r>
          </a:p>
          <a:p>
            <a:r>
              <a:rPr lang="en-GB" sz="2000" dirty="0"/>
              <a:t>[3] 11/24- 0097r0 “</a:t>
            </a:r>
            <a:r>
              <a:rPr lang="en-IN" sz="2000" dirty="0"/>
              <a:t>AP Power Management – Follow-up</a:t>
            </a:r>
            <a:r>
              <a:rPr lang="en-IN" sz="2000" b="0" dirty="0"/>
              <a:t>”, </a:t>
            </a:r>
            <a:r>
              <a:rPr lang="en-GB" sz="2000" dirty="0" err="1"/>
              <a:t>Yongsen</a:t>
            </a:r>
            <a:r>
              <a:rPr lang="en-GB" sz="2000" dirty="0"/>
              <a:t> Ma et.al.</a:t>
            </a:r>
          </a:p>
          <a:p>
            <a:r>
              <a:rPr lang="en-GB" sz="2000" dirty="0"/>
              <a:t>[4] 11/23-2003r1 “</a:t>
            </a:r>
            <a:r>
              <a:rPr lang="en-IN" sz="2000" dirty="0"/>
              <a:t>Client Power Save”, Laurent </a:t>
            </a:r>
            <a:r>
              <a:rPr lang="en-IN" sz="2000" dirty="0" err="1"/>
              <a:t>Cariou</a:t>
            </a:r>
            <a:r>
              <a:rPr lang="en-IN" sz="2000" dirty="0"/>
              <a:t> et.al.</a:t>
            </a:r>
          </a:p>
          <a:p>
            <a:r>
              <a:rPr lang="en-IN" sz="2000" dirty="0"/>
              <a:t>[5] 11/24-352r “Enabling Unscheduled AP PS Follow-up”, </a:t>
            </a:r>
            <a:r>
              <a:rPr lang="en-IN" sz="2000" dirty="0" err="1"/>
              <a:t>Guogang</a:t>
            </a:r>
            <a:r>
              <a:rPr lang="en-IN" sz="2000" dirty="0"/>
              <a:t> Huang et.al.</a:t>
            </a:r>
          </a:p>
          <a:p>
            <a:r>
              <a:rPr lang="en-IN" sz="2000" dirty="0"/>
              <a:t>[6] 11/24/0171r15 “tgbn-motions-list-part-1”</a:t>
            </a:r>
          </a:p>
          <a:p>
            <a:r>
              <a:rPr lang="en-IN" sz="2000" dirty="0"/>
              <a:t>[7] 11/24/1611r0 “Power Save Capabilities”, </a:t>
            </a:r>
            <a:r>
              <a:rPr lang="en-IN" sz="2000" dirty="0" err="1"/>
              <a:t>Manasi</a:t>
            </a:r>
            <a:r>
              <a:rPr lang="en-IN" sz="2000" dirty="0"/>
              <a:t> </a:t>
            </a:r>
            <a:r>
              <a:rPr lang="en-IN" sz="2000" dirty="0" err="1"/>
              <a:t>Ekkundi</a:t>
            </a:r>
            <a:r>
              <a:rPr lang="en-IN" sz="2000" dirty="0"/>
              <a:t> et.al</a:t>
            </a:r>
            <a:endParaRPr lang="en-GB" sz="2000" dirty="0"/>
          </a:p>
          <a:p>
            <a:endParaRPr lang="en-GB" dirty="0"/>
          </a:p>
          <a:p>
            <a:endParaRPr lang="en-US" dirty="0"/>
          </a:p>
          <a:p>
            <a:endParaRPr lang="en-GB"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dirty="0"/>
              <a:t>Manasi </a:t>
            </a:r>
            <a:r>
              <a:rPr lang="en-GB" dirty="0" err="1"/>
              <a:t>Ekkundi</a:t>
            </a:r>
            <a:r>
              <a:rPr lang="en-GB" dirty="0"/>
              <a:t>, Samsung Electronics</a:t>
            </a:r>
          </a:p>
        </p:txBody>
      </p:sp>
      <p:sp>
        <p:nvSpPr>
          <p:cNvPr id="4" name="Date Placeholder 3"/>
          <p:cNvSpPr>
            <a:spLocks noGrp="1"/>
          </p:cNvSpPr>
          <p:nvPr>
            <p:ph type="dt" idx="10"/>
          </p:nvPr>
        </p:nvSpPr>
        <p:spPr>
          <a:xfrm>
            <a:off x="929217" y="333375"/>
            <a:ext cx="2499764" cy="273050"/>
          </a:xfrm>
        </p:spPr>
        <p:txBody>
          <a:bodyPr/>
          <a:lstStyle/>
          <a:p>
            <a:r>
              <a:rPr lang="en-US"/>
              <a:t>Septemeber 2024</a:t>
            </a:r>
            <a:endParaRPr lang="en-GB"/>
          </a:p>
        </p:txBody>
      </p:sp>
    </p:spTree>
    <p:extLst>
      <p:ext uri="{BB962C8B-B14F-4D97-AF65-F5344CB8AC3E}">
        <p14:creationId xmlns:p14="http://schemas.microsoft.com/office/powerpoint/2010/main" val="20753067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07368" y="523154"/>
            <a:ext cx="10361084" cy="7269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xfrm>
            <a:off x="119336" y="1250129"/>
            <a:ext cx="11875537" cy="5112568"/>
          </a:xfrm>
          <a:ln/>
        </p:spPr>
        <p:txBody>
          <a:bodyPr/>
          <a:lstStyle/>
          <a:p>
            <a:pPr marL="4572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Contributions in 802.11bn discuss many power save features for AP and STA like below:</a:t>
            </a:r>
          </a:p>
          <a:p>
            <a:pPr marL="85725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Dynamic Power Save : </a:t>
            </a:r>
            <a:r>
              <a:rPr lang="en-US" sz="1400" dirty="0"/>
              <a:t>Defines that a </a:t>
            </a:r>
            <a:r>
              <a:rPr lang="en-IN" sz="1400" dirty="0"/>
              <a:t>STA that is a UHR Mobile AP or a UHR non-AP STA wherein the STA may transition from a lower capability mode to a higher capability mode upon reception of an initial control frame. [1]</a:t>
            </a:r>
          </a:p>
          <a:p>
            <a:pPr marL="85725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Scheduled AP Power Save: </a:t>
            </a:r>
            <a:r>
              <a:rPr lang="en-IN" sz="1400" dirty="0"/>
              <a:t>Defines AP Power Save mechanism through adjustment of the AP’s schedule &amp; capability in periodic intervals [2][3]</a:t>
            </a:r>
          </a:p>
          <a:p>
            <a:pPr marL="85725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Cross Link Power Save: </a:t>
            </a:r>
            <a:r>
              <a:rPr lang="en-IN" sz="1400" dirty="0">
                <a:cs typeface="+mn-cs"/>
              </a:rPr>
              <a:t>Defines allowing a signalling mechanism to indicate the power management mode of  other affiliated links on one enabled link [4]. Alternatively, for an AP an active state can be defined with one active link and the proposal allows the other links to transition from doze state to awake state or vice versa based on need or requests from non-AP STA. [5]</a:t>
            </a:r>
            <a:endParaRPr lang="en-IN" sz="1200" b="1" dirty="0">
              <a:cs typeface="+mn-cs"/>
            </a:endParaRPr>
          </a:p>
          <a:p>
            <a:pPr marL="4572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IN" sz="1800" b="0" dirty="0"/>
              <a:t>Related to Dynamic Power Save, the group has also built consensus on below aspect [6]:</a:t>
            </a:r>
          </a:p>
          <a:p>
            <a:pPr marL="85725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IN" sz="1600" dirty="0"/>
              <a:t>Motion 9: </a:t>
            </a:r>
            <a:r>
              <a:rPr lang="en-US" sz="1600" dirty="0" err="1"/>
              <a:t>TGbn</a:t>
            </a:r>
            <a:r>
              <a:rPr lang="en-US" sz="1600" dirty="0"/>
              <a:t> defines a power save mode for a STA that is a UHR Mobile AP or a UHR non-AP STA wherein the STA may transition from a lower capability mode to a higher capability mode upon reception of an initial control frame</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Lower capability mode (</a:t>
            </a:r>
            <a:r>
              <a:rPr lang="en-US" sz="1400" b="1" dirty="0"/>
              <a:t>e.g., 20 MHz BW, one SS, limited data rates, PPDU format</a:t>
            </a:r>
            <a:r>
              <a:rPr lang="en-US" sz="1400" dirty="0"/>
              <a:t>)</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Higher capability mode (</a:t>
            </a:r>
            <a:r>
              <a:rPr lang="en-US" sz="1400" b="1" dirty="0"/>
              <a:t>e.g., operating BW, NSS and MCSs, with at least one higher capability than that in the lower power capability mode</a:t>
            </a:r>
            <a:r>
              <a:rPr lang="en-US" sz="1400" dirty="0"/>
              <a:t>)</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Initial Control frame is TBD</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Whether that applies for a non-mobile AP is TBD</a:t>
            </a:r>
          </a:p>
          <a:p>
            <a:pPr marL="85725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IN" sz="1400" dirty="0">
              <a:cs typeface="+mn-cs"/>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B3165115-9078-433B-A278-1F5ED971F63A}" type="slidenum">
              <a:rPr lang="en-GB"/>
              <a:pPr/>
              <a:t>2</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Manasi Ekkundi, Samsung Electronics</a:t>
            </a:r>
          </a:p>
        </p:txBody>
      </p:sp>
      <p:sp>
        <p:nvSpPr>
          <p:cNvPr id="4" name="Date Placeholder 3"/>
          <p:cNvSpPr>
            <a:spLocks noGrp="1"/>
          </p:cNvSpPr>
          <p:nvPr>
            <p:ph type="dt" idx="10"/>
          </p:nvPr>
        </p:nvSpPr>
        <p:spPr>
          <a:xfrm>
            <a:off x="929217" y="333375"/>
            <a:ext cx="2499764" cy="273050"/>
          </a:xfrm>
        </p:spPr>
        <p:txBody>
          <a:bodyPr/>
          <a:lstStyle/>
          <a:p>
            <a:r>
              <a:rPr lang="en-US"/>
              <a:t>September 2024</a:t>
            </a:r>
            <a:endParaRPr lang="en-GB"/>
          </a:p>
        </p:txBody>
      </p:sp>
    </p:spTree>
    <p:extLst>
      <p:ext uri="{BB962C8B-B14F-4D97-AF65-F5344CB8AC3E}">
        <p14:creationId xmlns:p14="http://schemas.microsoft.com/office/powerpoint/2010/main" val="10259551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What is the definition of Low Capability Mode &amp; High Capability Mode?</a:t>
            </a:r>
          </a:p>
        </p:txBody>
      </p:sp>
      <p:sp>
        <p:nvSpPr>
          <p:cNvPr id="3" name="Content Placeholder 2"/>
          <p:cNvSpPr>
            <a:spLocks noGrp="1"/>
          </p:cNvSpPr>
          <p:nvPr>
            <p:ph idx="1"/>
          </p:nvPr>
        </p:nvSpPr>
        <p:spPr>
          <a:xfrm>
            <a:off x="548719" y="1862339"/>
            <a:ext cx="5547281" cy="4113213"/>
          </a:xfrm>
        </p:spPr>
        <p:txBody>
          <a:bodyPr/>
          <a:lstStyle/>
          <a:p>
            <a:pPr>
              <a:buFont typeface="Arial" panose="020B0604020202020204" pitchFamily="34" charset="0"/>
              <a:buChar char="•"/>
            </a:pPr>
            <a:r>
              <a:rPr lang="en-IN" sz="2000" dirty="0"/>
              <a:t>There are different types of devices that cater to different use cases and need to meet different KPIs like throughput, reliability, latency, connectivity/coverage, mobility and power consumption.</a:t>
            </a:r>
          </a:p>
          <a:p>
            <a:pPr>
              <a:buFont typeface="Arial" panose="020B0604020202020204" pitchFamily="34" charset="0"/>
              <a:buChar char="•"/>
            </a:pPr>
            <a:r>
              <a:rPr lang="en-IN" sz="2000" dirty="0"/>
              <a:t>The question is:</a:t>
            </a:r>
          </a:p>
          <a:p>
            <a:pPr lvl="1">
              <a:buFont typeface="Arial" panose="020B0604020202020204" pitchFamily="34" charset="0"/>
              <a:buChar char="•"/>
            </a:pPr>
            <a:r>
              <a:rPr lang="en-IN" sz="1600" dirty="0"/>
              <a:t>Considering such a vast and diverse ecosystem of STAs, how can we define a framework to indicate/update low and high capability modes of operation for each STA so that it meets the aforementioned KPIs?</a:t>
            </a:r>
          </a:p>
          <a:p>
            <a:pPr>
              <a:buFont typeface="Arial" panose="020B0604020202020204" pitchFamily="34" charset="0"/>
              <a:buChar char="•"/>
            </a:pPr>
            <a:r>
              <a:rPr lang="en-IN" sz="2000" dirty="0"/>
              <a:t>The proposal:</a:t>
            </a:r>
          </a:p>
          <a:p>
            <a:pPr lvl="1">
              <a:buFont typeface="Arial" panose="020B0604020202020204" pitchFamily="34" charset="0"/>
              <a:buChar char="•"/>
            </a:pPr>
            <a:r>
              <a:rPr lang="en-IN" sz="1600" dirty="0"/>
              <a:t>The specification should provide a flexible framework that allows each STA to define their own definition of high and low capability mode and have a method to indicate the same to it’s peer STA.</a:t>
            </a: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1"/>
          </p:nvPr>
        </p:nvSpPr>
        <p:spPr>
          <a:xfrm>
            <a:off x="7143757" y="6475414"/>
            <a:ext cx="4246027" cy="180975"/>
          </a:xfrm>
        </p:spPr>
        <p:txBody>
          <a:bodyPr/>
          <a:lstStyle/>
          <a:p>
            <a:r>
              <a:rPr lang="en-GB"/>
              <a:t>Manasi Ekkundi, Samsung Electronics</a:t>
            </a:r>
            <a:endParaRPr lang="en-GB" dirty="0"/>
          </a:p>
        </p:txBody>
      </p:sp>
      <p:sp>
        <p:nvSpPr>
          <p:cNvPr id="6" name="Date Placeholder 5"/>
          <p:cNvSpPr>
            <a:spLocks noGrp="1"/>
          </p:cNvSpPr>
          <p:nvPr>
            <p:ph type="dt" idx="10"/>
          </p:nvPr>
        </p:nvSpPr>
        <p:spPr>
          <a:xfrm>
            <a:off x="929217" y="333375"/>
            <a:ext cx="2499764" cy="273050"/>
          </a:xfrm>
        </p:spPr>
        <p:txBody>
          <a:bodyPr/>
          <a:lstStyle/>
          <a:p>
            <a:r>
              <a:rPr lang="en-US"/>
              <a:t>September 2024</a:t>
            </a:r>
            <a:endParaRPr lang="en-GB" dirty="0"/>
          </a:p>
        </p:txBody>
      </p:sp>
      <p:grpSp>
        <p:nvGrpSpPr>
          <p:cNvPr id="172" name="Group 171"/>
          <p:cNvGrpSpPr/>
          <p:nvPr/>
        </p:nvGrpSpPr>
        <p:grpSpPr>
          <a:xfrm>
            <a:off x="6672065" y="1862339"/>
            <a:ext cx="4769948" cy="3078829"/>
            <a:chOff x="6672065" y="1862339"/>
            <a:chExt cx="4769948" cy="3078829"/>
          </a:xfrm>
        </p:grpSpPr>
        <p:sp>
          <p:nvSpPr>
            <p:cNvPr id="161" name="TextBox 160"/>
            <p:cNvSpPr txBox="1"/>
            <p:nvPr/>
          </p:nvSpPr>
          <p:spPr>
            <a:xfrm>
              <a:off x="9266770" y="1862339"/>
              <a:ext cx="455574" cy="338554"/>
            </a:xfrm>
            <a:prstGeom prst="rect">
              <a:avLst/>
            </a:prstGeom>
            <a:noFill/>
          </p:spPr>
          <p:txBody>
            <a:bodyPr wrap="none" rtlCol="0">
              <a:spAutoFit/>
            </a:bodyPr>
            <a:lstStyle/>
            <a:p>
              <a:pPr defTabSz="1741475" eaLnBrk="1" fontAlgn="auto" latinLnBrk="1" hangingPunct="1">
                <a:spcBef>
                  <a:spcPts val="0"/>
                </a:spcBef>
                <a:spcAft>
                  <a:spcPts val="0"/>
                </a:spcAft>
                <a:buClrTx/>
                <a:buSzTx/>
                <a:buFontTx/>
                <a:buNone/>
              </a:pPr>
              <a:r>
                <a:rPr lang="en-IN" sz="1600" b="1" dirty="0">
                  <a:solidFill>
                    <a:prstClr val="black"/>
                  </a:solidFill>
                  <a:latin typeface="맑은 고딕"/>
                  <a:ea typeface="+mn-ea"/>
                </a:rPr>
                <a:t>AP</a:t>
              </a:r>
            </a:p>
          </p:txBody>
        </p:sp>
        <p:pic>
          <p:nvPicPr>
            <p:cNvPr id="162" name="Picture 161"/>
            <p:cNvPicPr>
              <a:picLocks noChangeAspect="1"/>
            </p:cNvPicPr>
            <p:nvPr/>
          </p:nvPicPr>
          <p:blipFill>
            <a:blip r:embed="rId3"/>
            <a:stretch>
              <a:fillRect/>
            </a:stretch>
          </p:blipFill>
          <p:spPr>
            <a:xfrm>
              <a:off x="6672065" y="2204864"/>
              <a:ext cx="4769948" cy="2736304"/>
            </a:xfrm>
            <a:prstGeom prst="rect">
              <a:avLst/>
            </a:prstGeom>
          </p:spPr>
        </p:pic>
      </p:grpSp>
      <p:grpSp>
        <p:nvGrpSpPr>
          <p:cNvPr id="165" name="Group 164"/>
          <p:cNvGrpSpPr/>
          <p:nvPr/>
        </p:nvGrpSpPr>
        <p:grpSpPr>
          <a:xfrm>
            <a:off x="6406920" y="2290802"/>
            <a:ext cx="1885346" cy="1692710"/>
            <a:chOff x="6406920" y="2290802"/>
            <a:chExt cx="1885346" cy="1692710"/>
          </a:xfrm>
        </p:grpSpPr>
        <p:sp>
          <p:nvSpPr>
            <p:cNvPr id="163" name="Oval 162"/>
            <p:cNvSpPr/>
            <p:nvPr/>
          </p:nvSpPr>
          <p:spPr>
            <a:xfrm rot="20154155">
              <a:off x="6654211" y="2877073"/>
              <a:ext cx="1638055" cy="1106439"/>
            </a:xfrm>
            <a:prstGeom prst="ellipse">
              <a:avLst/>
            </a:prstGeom>
            <a:noFill/>
            <a:ln w="25400" cap="flat" cmpd="sng" algn="ctr">
              <a:solidFill>
                <a:srgbClr val="00B050"/>
              </a:solidFill>
              <a:prstDash val="lgDash"/>
            </a:ln>
            <a:effectLst/>
          </p:spPr>
          <p:txBody>
            <a:bodyPr rtlCol="0" anchor="ctr"/>
            <a:lstStyle/>
            <a:p>
              <a:pPr marL="0" marR="0" lvl="0" indent="0" algn="ctr" defTabSz="1741475" eaLnBrk="1" fontAlgn="auto" latinLnBrk="1" hangingPunct="1">
                <a:lnSpc>
                  <a:spcPct val="100000"/>
                </a:lnSpc>
                <a:spcBef>
                  <a:spcPts val="0"/>
                </a:spcBef>
                <a:spcAft>
                  <a:spcPts val="0"/>
                </a:spcAft>
                <a:buClrTx/>
                <a:buSzTx/>
                <a:buFontTx/>
                <a:buNone/>
                <a:tabLst/>
                <a:defRPr/>
              </a:pPr>
              <a:endParaRPr kumimoji="0" lang="en-IN" sz="3428" b="0" i="0" u="none" strike="noStrike" kern="0" cap="none" spc="0" normalizeH="0" baseline="0" noProof="0">
                <a:ln>
                  <a:noFill/>
                </a:ln>
                <a:solidFill>
                  <a:prstClr val="white"/>
                </a:solidFill>
                <a:effectLst/>
                <a:uLnTx/>
                <a:uFillTx/>
                <a:latin typeface="맑은 고딕"/>
                <a:ea typeface="+mn-ea"/>
                <a:cs typeface="+mn-cs"/>
              </a:endParaRPr>
            </a:p>
          </p:txBody>
        </p:sp>
        <p:sp>
          <p:nvSpPr>
            <p:cNvPr id="164" name="TextBox 163"/>
            <p:cNvSpPr txBox="1"/>
            <p:nvPr/>
          </p:nvSpPr>
          <p:spPr>
            <a:xfrm>
              <a:off x="6406920" y="2290802"/>
              <a:ext cx="1066318" cy="600164"/>
            </a:xfrm>
            <a:prstGeom prst="rect">
              <a:avLst/>
            </a:prstGeom>
            <a:noFill/>
          </p:spPr>
          <p:txBody>
            <a:bodyPr wrap="none" rtlCol="0">
              <a:spAutoFit/>
            </a:bodyPr>
            <a:lstStyle/>
            <a:p>
              <a:pPr marL="0" marR="0" lvl="0" indent="0" defTabSz="1741475" eaLnBrk="1" fontAlgn="auto" latinLnBrk="1" hangingPunct="1">
                <a:lnSpc>
                  <a:spcPct val="100000"/>
                </a:lnSpc>
                <a:spcBef>
                  <a:spcPts val="0"/>
                </a:spcBef>
                <a:spcAft>
                  <a:spcPts val="0"/>
                </a:spcAft>
                <a:buClrTx/>
                <a:buSzTx/>
                <a:buFontTx/>
                <a:buNone/>
                <a:tabLst/>
                <a:defRPr/>
              </a:pPr>
              <a:r>
                <a:rPr kumimoji="0" lang="en-IN" sz="1100" b="1" i="0" u="none" strike="noStrike" kern="0" cap="none" spc="0" normalizeH="0" baseline="0" noProof="0" dirty="0">
                  <a:ln>
                    <a:noFill/>
                  </a:ln>
                  <a:solidFill>
                    <a:prstClr val="black"/>
                  </a:solidFill>
                  <a:effectLst/>
                  <a:uLnTx/>
                  <a:uFillTx/>
                  <a:latin typeface="맑은 고딕"/>
                  <a:ea typeface="+mn-ea"/>
                </a:rPr>
                <a:t>Low </a:t>
              </a:r>
            </a:p>
            <a:p>
              <a:pPr marL="0" marR="0" lvl="0" indent="0" defTabSz="1741475" eaLnBrk="1" fontAlgn="auto" latinLnBrk="1" hangingPunct="1">
                <a:lnSpc>
                  <a:spcPct val="100000"/>
                </a:lnSpc>
                <a:spcBef>
                  <a:spcPts val="0"/>
                </a:spcBef>
                <a:spcAft>
                  <a:spcPts val="0"/>
                </a:spcAft>
                <a:buClrTx/>
                <a:buSzTx/>
                <a:buFontTx/>
                <a:buNone/>
                <a:tabLst/>
                <a:defRPr/>
              </a:pPr>
              <a:r>
                <a:rPr kumimoji="0" lang="en-IN" sz="1100" b="1" i="0" u="none" strike="noStrike" kern="0" cap="none" spc="0" normalizeH="0" baseline="0" noProof="0" dirty="0">
                  <a:ln>
                    <a:noFill/>
                  </a:ln>
                  <a:solidFill>
                    <a:prstClr val="black"/>
                  </a:solidFill>
                  <a:effectLst/>
                  <a:uLnTx/>
                  <a:uFillTx/>
                  <a:latin typeface="맑은 고딕"/>
                  <a:ea typeface="+mn-ea"/>
                </a:rPr>
                <a:t>Power</a:t>
              </a:r>
            </a:p>
            <a:p>
              <a:pPr marL="0" marR="0" lvl="0" indent="0" defTabSz="1741475" eaLnBrk="1" fontAlgn="auto" latinLnBrk="1" hangingPunct="1">
                <a:lnSpc>
                  <a:spcPct val="100000"/>
                </a:lnSpc>
                <a:spcBef>
                  <a:spcPts val="0"/>
                </a:spcBef>
                <a:spcAft>
                  <a:spcPts val="0"/>
                </a:spcAft>
                <a:buClrTx/>
                <a:buSzTx/>
                <a:buFontTx/>
                <a:buNone/>
                <a:tabLst/>
                <a:defRPr/>
              </a:pPr>
              <a:r>
                <a:rPr kumimoji="0" lang="en-IN" sz="1100" b="1" i="0" u="none" strike="noStrike" kern="0" cap="none" spc="0" normalizeH="0" baseline="0" noProof="0" dirty="0">
                  <a:ln>
                    <a:noFill/>
                  </a:ln>
                  <a:solidFill>
                    <a:prstClr val="black"/>
                  </a:solidFill>
                  <a:effectLst/>
                  <a:uLnTx/>
                  <a:uFillTx/>
                  <a:latin typeface="맑은 고딕"/>
                  <a:ea typeface="+mn-ea"/>
                </a:rPr>
                <a:t>consumption</a:t>
              </a:r>
            </a:p>
          </p:txBody>
        </p:sp>
      </p:grpSp>
      <p:grpSp>
        <p:nvGrpSpPr>
          <p:cNvPr id="168" name="Group 167"/>
          <p:cNvGrpSpPr/>
          <p:nvPr/>
        </p:nvGrpSpPr>
        <p:grpSpPr>
          <a:xfrm>
            <a:off x="7450417" y="3725846"/>
            <a:ext cx="2231395" cy="2045799"/>
            <a:chOff x="7450417" y="3725846"/>
            <a:chExt cx="2231395" cy="2045799"/>
          </a:xfrm>
        </p:grpSpPr>
        <p:sp>
          <p:nvSpPr>
            <p:cNvPr id="166" name="Oval 165"/>
            <p:cNvSpPr/>
            <p:nvPr/>
          </p:nvSpPr>
          <p:spPr>
            <a:xfrm>
              <a:off x="7513731" y="3725846"/>
              <a:ext cx="2168081" cy="1445635"/>
            </a:xfrm>
            <a:prstGeom prst="ellipse">
              <a:avLst/>
            </a:prstGeom>
            <a:noFill/>
            <a:ln w="25400" cap="flat" cmpd="sng" algn="ctr">
              <a:solidFill>
                <a:srgbClr val="FFC000"/>
              </a:solidFill>
              <a:prstDash val="lgDash"/>
            </a:ln>
            <a:effectLst/>
          </p:spPr>
          <p:txBody>
            <a:bodyPr rtlCol="0" anchor="ctr"/>
            <a:lstStyle/>
            <a:p>
              <a:pPr marL="0" marR="0" lvl="0" indent="0" algn="ctr" defTabSz="1741475" eaLnBrk="1" fontAlgn="auto" latinLnBrk="1" hangingPunct="1">
                <a:lnSpc>
                  <a:spcPct val="100000"/>
                </a:lnSpc>
                <a:spcBef>
                  <a:spcPts val="0"/>
                </a:spcBef>
                <a:spcAft>
                  <a:spcPts val="0"/>
                </a:spcAft>
                <a:buClrTx/>
                <a:buSzTx/>
                <a:buFontTx/>
                <a:buNone/>
                <a:tabLst/>
                <a:defRPr/>
              </a:pPr>
              <a:endParaRPr kumimoji="0" lang="en-IN" sz="3428" b="0" i="0" u="none" strike="noStrike" kern="0" cap="none" spc="0" normalizeH="0" baseline="0" noProof="0">
                <a:ln>
                  <a:noFill/>
                </a:ln>
                <a:solidFill>
                  <a:prstClr val="white"/>
                </a:solidFill>
                <a:effectLst/>
                <a:uLnTx/>
                <a:uFillTx/>
                <a:latin typeface="맑은 고딕"/>
                <a:ea typeface="+mn-ea"/>
                <a:cs typeface="+mn-cs"/>
              </a:endParaRPr>
            </a:p>
          </p:txBody>
        </p:sp>
        <p:sp>
          <p:nvSpPr>
            <p:cNvPr id="167" name="TextBox 166"/>
            <p:cNvSpPr txBox="1"/>
            <p:nvPr/>
          </p:nvSpPr>
          <p:spPr>
            <a:xfrm>
              <a:off x="7450417" y="5171481"/>
              <a:ext cx="1157689" cy="600164"/>
            </a:xfrm>
            <a:prstGeom prst="rect">
              <a:avLst/>
            </a:prstGeom>
            <a:noFill/>
          </p:spPr>
          <p:txBody>
            <a:bodyPr wrap="none" rtlCol="0">
              <a:spAutoFit/>
            </a:bodyPr>
            <a:lstStyle/>
            <a:p>
              <a:pPr marL="0" marR="0" lvl="0" indent="0" defTabSz="1741475" eaLnBrk="1" fontAlgn="auto" latinLnBrk="1" hangingPunct="1">
                <a:lnSpc>
                  <a:spcPct val="100000"/>
                </a:lnSpc>
                <a:spcBef>
                  <a:spcPts val="0"/>
                </a:spcBef>
                <a:spcAft>
                  <a:spcPts val="0"/>
                </a:spcAft>
                <a:buClrTx/>
                <a:buSzTx/>
                <a:buFontTx/>
                <a:buNone/>
                <a:tabLst/>
                <a:defRPr/>
              </a:pPr>
              <a:r>
                <a:rPr kumimoji="0" lang="en-IN" sz="1100" b="1" i="0" u="none" strike="noStrike" kern="0" cap="none" spc="0" normalizeH="0" baseline="0" noProof="0" dirty="0">
                  <a:ln>
                    <a:noFill/>
                  </a:ln>
                  <a:solidFill>
                    <a:prstClr val="black"/>
                  </a:solidFill>
                  <a:effectLst/>
                  <a:uLnTx/>
                  <a:uFillTx/>
                  <a:latin typeface="맑은 고딕"/>
                  <a:ea typeface="+mn-ea"/>
                </a:rPr>
                <a:t>Opportunistic </a:t>
              </a:r>
            </a:p>
            <a:p>
              <a:pPr marL="0" marR="0" lvl="0" indent="0" defTabSz="1741475" eaLnBrk="1" fontAlgn="auto" latinLnBrk="1" hangingPunct="1">
                <a:lnSpc>
                  <a:spcPct val="100000"/>
                </a:lnSpc>
                <a:spcBef>
                  <a:spcPts val="0"/>
                </a:spcBef>
                <a:spcAft>
                  <a:spcPts val="0"/>
                </a:spcAft>
                <a:buClrTx/>
                <a:buSzTx/>
                <a:buFontTx/>
                <a:buNone/>
                <a:tabLst/>
                <a:defRPr/>
              </a:pPr>
              <a:r>
                <a:rPr kumimoji="0" lang="en-IN" sz="1100" b="1" i="0" u="none" strike="noStrike" kern="0" cap="none" spc="0" normalizeH="0" baseline="0" noProof="0" dirty="0">
                  <a:ln>
                    <a:noFill/>
                  </a:ln>
                  <a:solidFill>
                    <a:prstClr val="black"/>
                  </a:solidFill>
                  <a:effectLst/>
                  <a:uLnTx/>
                  <a:uFillTx/>
                  <a:latin typeface="맑은 고딕"/>
                  <a:ea typeface="+mn-ea"/>
                </a:rPr>
                <a:t>Power</a:t>
              </a:r>
            </a:p>
            <a:p>
              <a:pPr marL="0" marR="0" lvl="0" indent="0" defTabSz="1741475" eaLnBrk="1" fontAlgn="auto" latinLnBrk="1" hangingPunct="1">
                <a:lnSpc>
                  <a:spcPct val="100000"/>
                </a:lnSpc>
                <a:spcBef>
                  <a:spcPts val="0"/>
                </a:spcBef>
                <a:spcAft>
                  <a:spcPts val="0"/>
                </a:spcAft>
                <a:buClrTx/>
                <a:buSzTx/>
                <a:buFontTx/>
                <a:buNone/>
                <a:tabLst/>
                <a:defRPr/>
              </a:pPr>
              <a:r>
                <a:rPr kumimoji="0" lang="en-IN" sz="1100" b="1" i="0" u="none" strike="noStrike" kern="0" cap="none" spc="0" normalizeH="0" baseline="0" noProof="0" dirty="0">
                  <a:ln>
                    <a:noFill/>
                  </a:ln>
                  <a:solidFill>
                    <a:prstClr val="black"/>
                  </a:solidFill>
                  <a:effectLst/>
                  <a:uLnTx/>
                  <a:uFillTx/>
                  <a:latin typeface="맑은 고딕"/>
                  <a:ea typeface="+mn-ea"/>
                </a:rPr>
                <a:t>consumption</a:t>
              </a:r>
            </a:p>
          </p:txBody>
        </p:sp>
      </p:grpSp>
      <p:grpSp>
        <p:nvGrpSpPr>
          <p:cNvPr id="171" name="Group 170"/>
          <p:cNvGrpSpPr/>
          <p:nvPr/>
        </p:nvGrpSpPr>
        <p:grpSpPr>
          <a:xfrm>
            <a:off x="9554927" y="3167873"/>
            <a:ext cx="2024286" cy="1773295"/>
            <a:chOff x="9554927" y="3167873"/>
            <a:chExt cx="2024286" cy="1773295"/>
          </a:xfrm>
        </p:grpSpPr>
        <p:sp>
          <p:nvSpPr>
            <p:cNvPr id="169" name="Oval 168"/>
            <p:cNvSpPr/>
            <p:nvPr/>
          </p:nvSpPr>
          <p:spPr>
            <a:xfrm rot="20154155">
              <a:off x="9554927" y="3167873"/>
              <a:ext cx="1808626" cy="1302095"/>
            </a:xfrm>
            <a:prstGeom prst="ellipse">
              <a:avLst/>
            </a:prstGeom>
            <a:noFill/>
            <a:ln w="25400" cap="flat" cmpd="sng" algn="ctr">
              <a:solidFill>
                <a:srgbClr val="FF0000"/>
              </a:solidFill>
              <a:prstDash val="lgDash"/>
            </a:ln>
            <a:effectLst/>
          </p:spPr>
          <p:txBody>
            <a:bodyPr rtlCol="0" anchor="ctr"/>
            <a:lstStyle/>
            <a:p>
              <a:pPr marL="0" marR="0" lvl="0" indent="0" algn="ctr" defTabSz="1741475" eaLnBrk="1" fontAlgn="auto" latinLnBrk="1" hangingPunct="1">
                <a:lnSpc>
                  <a:spcPct val="100000"/>
                </a:lnSpc>
                <a:spcBef>
                  <a:spcPts val="0"/>
                </a:spcBef>
                <a:spcAft>
                  <a:spcPts val="0"/>
                </a:spcAft>
                <a:buClrTx/>
                <a:buSzTx/>
                <a:buFontTx/>
                <a:buNone/>
                <a:tabLst/>
                <a:defRPr/>
              </a:pPr>
              <a:endParaRPr kumimoji="0" lang="en-IN" sz="3428" b="0" i="0" u="none" strike="noStrike" kern="0" cap="none" spc="0" normalizeH="0" baseline="0" noProof="0">
                <a:ln>
                  <a:noFill/>
                </a:ln>
                <a:solidFill>
                  <a:prstClr val="white"/>
                </a:solidFill>
                <a:effectLst/>
                <a:uLnTx/>
                <a:uFillTx/>
                <a:latin typeface="맑은 고딕"/>
                <a:ea typeface="+mn-ea"/>
                <a:cs typeface="+mn-cs"/>
              </a:endParaRPr>
            </a:p>
          </p:txBody>
        </p:sp>
        <p:sp>
          <p:nvSpPr>
            <p:cNvPr id="170" name="TextBox 169"/>
            <p:cNvSpPr txBox="1"/>
            <p:nvPr/>
          </p:nvSpPr>
          <p:spPr>
            <a:xfrm>
              <a:off x="10440760" y="4479503"/>
              <a:ext cx="1138453" cy="461665"/>
            </a:xfrm>
            <a:prstGeom prst="rect">
              <a:avLst/>
            </a:prstGeom>
            <a:noFill/>
          </p:spPr>
          <p:txBody>
            <a:bodyPr wrap="none" rtlCol="0">
              <a:spAutoFit/>
            </a:bodyPr>
            <a:lstStyle/>
            <a:p>
              <a:pPr marL="0" marR="0" lvl="0" indent="0" defTabSz="1741475" eaLnBrk="1" fontAlgn="auto" latinLnBrk="1" hangingPunct="1">
                <a:lnSpc>
                  <a:spcPct val="100000"/>
                </a:lnSpc>
                <a:spcBef>
                  <a:spcPts val="0"/>
                </a:spcBef>
                <a:spcAft>
                  <a:spcPts val="0"/>
                </a:spcAft>
                <a:buClrTx/>
                <a:buSzTx/>
                <a:buFontTx/>
                <a:buNone/>
                <a:tabLst/>
                <a:defRPr/>
              </a:pPr>
              <a:r>
                <a:rPr kumimoji="0" lang="en-IN" sz="1200" b="1" i="0" u="none" strike="noStrike" kern="0" cap="none" spc="0" normalizeH="0" baseline="0" noProof="0" dirty="0">
                  <a:ln>
                    <a:noFill/>
                  </a:ln>
                  <a:solidFill>
                    <a:prstClr val="black"/>
                  </a:solidFill>
                  <a:effectLst/>
                  <a:uLnTx/>
                  <a:uFillTx/>
                  <a:latin typeface="맑은 고딕"/>
                  <a:ea typeface="+mn-ea"/>
                </a:rPr>
                <a:t>High Power</a:t>
              </a:r>
            </a:p>
            <a:p>
              <a:pPr marL="0" marR="0" lvl="0" indent="0" defTabSz="1741475" eaLnBrk="1" fontAlgn="auto" latinLnBrk="1" hangingPunct="1">
                <a:lnSpc>
                  <a:spcPct val="100000"/>
                </a:lnSpc>
                <a:spcBef>
                  <a:spcPts val="0"/>
                </a:spcBef>
                <a:spcAft>
                  <a:spcPts val="0"/>
                </a:spcAft>
                <a:buClrTx/>
                <a:buSzTx/>
                <a:buFontTx/>
                <a:buNone/>
                <a:tabLst/>
                <a:defRPr/>
              </a:pPr>
              <a:r>
                <a:rPr kumimoji="0" lang="en-IN" sz="1200" b="1" i="0" u="none" strike="noStrike" kern="0" cap="none" spc="0" normalizeH="0" baseline="0" noProof="0" dirty="0">
                  <a:ln>
                    <a:noFill/>
                  </a:ln>
                  <a:solidFill>
                    <a:prstClr val="black"/>
                  </a:solidFill>
                  <a:effectLst/>
                  <a:uLnTx/>
                  <a:uFillTx/>
                  <a:latin typeface="맑은 고딕"/>
                  <a:ea typeface="+mn-ea"/>
                </a:rPr>
                <a:t>consumption</a:t>
              </a:r>
            </a:p>
          </p:txBody>
        </p:sp>
      </p:grpSp>
    </p:spTree>
    <p:extLst>
      <p:ext uri="{BB962C8B-B14F-4D97-AF65-F5344CB8AC3E}">
        <p14:creationId xmlns:p14="http://schemas.microsoft.com/office/powerpoint/2010/main" val="269464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5"/>
                                        </p:tgtEl>
                                        <p:attrNameLst>
                                          <p:attrName>style.visibility</p:attrName>
                                        </p:attrNameLst>
                                      </p:cBhvr>
                                      <p:to>
                                        <p:strVal val="visible"/>
                                      </p:to>
                                    </p:set>
                                    <p:anim calcmode="lin" valueType="num">
                                      <p:cBhvr additive="base">
                                        <p:cTn id="7" dur="500" fill="hold"/>
                                        <p:tgtEl>
                                          <p:spTgt spid="165"/>
                                        </p:tgtEl>
                                        <p:attrNameLst>
                                          <p:attrName>ppt_x</p:attrName>
                                        </p:attrNameLst>
                                      </p:cBhvr>
                                      <p:tavLst>
                                        <p:tav tm="0">
                                          <p:val>
                                            <p:strVal val="#ppt_x"/>
                                          </p:val>
                                        </p:tav>
                                        <p:tav tm="100000">
                                          <p:val>
                                            <p:strVal val="#ppt_x"/>
                                          </p:val>
                                        </p:tav>
                                      </p:tavLst>
                                    </p:anim>
                                    <p:anim calcmode="lin" valueType="num">
                                      <p:cBhvr additive="base">
                                        <p:cTn id="8" dur="500" fill="hold"/>
                                        <p:tgtEl>
                                          <p:spTgt spid="16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8"/>
                                        </p:tgtEl>
                                        <p:attrNameLst>
                                          <p:attrName>style.visibility</p:attrName>
                                        </p:attrNameLst>
                                      </p:cBhvr>
                                      <p:to>
                                        <p:strVal val="visible"/>
                                      </p:to>
                                    </p:set>
                                    <p:anim calcmode="lin" valueType="num">
                                      <p:cBhvr additive="base">
                                        <p:cTn id="13" dur="500" fill="hold"/>
                                        <p:tgtEl>
                                          <p:spTgt spid="168"/>
                                        </p:tgtEl>
                                        <p:attrNameLst>
                                          <p:attrName>ppt_x</p:attrName>
                                        </p:attrNameLst>
                                      </p:cBhvr>
                                      <p:tavLst>
                                        <p:tav tm="0">
                                          <p:val>
                                            <p:strVal val="#ppt_x"/>
                                          </p:val>
                                        </p:tav>
                                        <p:tav tm="100000">
                                          <p:val>
                                            <p:strVal val="#ppt_x"/>
                                          </p:val>
                                        </p:tav>
                                      </p:tavLst>
                                    </p:anim>
                                    <p:anim calcmode="lin" valueType="num">
                                      <p:cBhvr additive="base">
                                        <p:cTn id="14" dur="500" fill="hold"/>
                                        <p:tgtEl>
                                          <p:spTgt spid="16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1"/>
                                        </p:tgtEl>
                                        <p:attrNameLst>
                                          <p:attrName>style.visibility</p:attrName>
                                        </p:attrNameLst>
                                      </p:cBhvr>
                                      <p:to>
                                        <p:strVal val="visible"/>
                                      </p:to>
                                    </p:set>
                                    <p:anim calcmode="lin" valueType="num">
                                      <p:cBhvr additive="base">
                                        <p:cTn id="19" dur="500" fill="hold"/>
                                        <p:tgtEl>
                                          <p:spTgt spid="171"/>
                                        </p:tgtEl>
                                        <p:attrNameLst>
                                          <p:attrName>ppt_x</p:attrName>
                                        </p:attrNameLst>
                                      </p:cBhvr>
                                      <p:tavLst>
                                        <p:tav tm="0">
                                          <p:val>
                                            <p:strVal val="#ppt_x"/>
                                          </p:val>
                                        </p:tav>
                                        <p:tav tm="100000">
                                          <p:val>
                                            <p:strVal val="#ppt_x"/>
                                          </p:val>
                                        </p:tav>
                                      </p:tavLst>
                                    </p:anim>
                                    <p:anim calcmode="lin" valueType="num">
                                      <p:cBhvr additive="base">
                                        <p:cTn id="20" dur="500" fill="hold"/>
                                        <p:tgtEl>
                                          <p:spTgt spid="1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857789023"/>
              </p:ext>
            </p:extLst>
          </p:nvPr>
        </p:nvGraphicFramePr>
        <p:xfrm>
          <a:off x="769310" y="445072"/>
          <a:ext cx="10506175" cy="39536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23" name="Straight Connector 22"/>
          <p:cNvCxnSpPr/>
          <p:nvPr/>
        </p:nvCxnSpPr>
        <p:spPr bwMode="auto">
          <a:xfrm>
            <a:off x="1336868" y="3625434"/>
            <a:ext cx="9938617" cy="3177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flipV="1">
            <a:off x="1190950" y="4382410"/>
            <a:ext cx="10084535" cy="2614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Straight Connector 27"/>
          <p:cNvCxnSpPr/>
          <p:nvPr/>
        </p:nvCxnSpPr>
        <p:spPr bwMode="auto">
          <a:xfrm>
            <a:off x="1012770" y="5175372"/>
            <a:ext cx="1026271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 name="Title 1"/>
          <p:cNvSpPr>
            <a:spLocks noGrp="1"/>
          </p:cNvSpPr>
          <p:nvPr>
            <p:ph type="title"/>
          </p:nvPr>
        </p:nvSpPr>
        <p:spPr/>
        <p:txBody>
          <a:bodyPr/>
          <a:lstStyle/>
          <a:p>
            <a:r>
              <a:rPr lang="en-IN" sz="2800" dirty="0"/>
              <a:t>A Typical Sequence of Power Save Feature – Support &amp; Usage</a:t>
            </a:r>
          </a:p>
        </p:txBody>
      </p:sp>
      <p:sp>
        <p:nvSpPr>
          <p:cNvPr id="5" name="Footer Placeholder 4"/>
          <p:cNvSpPr>
            <a:spLocks noGrp="1"/>
          </p:cNvSpPr>
          <p:nvPr>
            <p:ph type="ftr" idx="11"/>
          </p:nvPr>
        </p:nvSpPr>
        <p:spPr>
          <a:xfrm>
            <a:off x="7143757" y="6475414"/>
            <a:ext cx="4246027" cy="180975"/>
          </a:xfrm>
        </p:spPr>
        <p:txBody>
          <a:bodyPr/>
          <a:lstStyle/>
          <a:p>
            <a:r>
              <a:rPr lang="en-GB"/>
              <a:t>Manasi Ekkundi, Samsung Electronics</a:t>
            </a:r>
            <a:endParaRPr lang="en-GB" dirty="0"/>
          </a:p>
        </p:txBody>
      </p:sp>
      <p:sp>
        <p:nvSpPr>
          <p:cNvPr id="6" name="Date Placeholder 5"/>
          <p:cNvSpPr>
            <a:spLocks noGrp="1"/>
          </p:cNvSpPr>
          <p:nvPr>
            <p:ph type="dt" idx="10"/>
          </p:nvPr>
        </p:nvSpPr>
        <p:spPr>
          <a:xfrm>
            <a:off x="929217" y="333375"/>
            <a:ext cx="2499764" cy="273050"/>
          </a:xfrm>
        </p:spPr>
        <p:txBody>
          <a:bodyPr/>
          <a:lstStyle/>
          <a:p>
            <a:r>
              <a:rPr lang="en-US"/>
              <a:t>September 2024</a:t>
            </a:r>
            <a:endParaRPr lang="en-GB" dirty="0"/>
          </a:p>
        </p:txBody>
      </p:sp>
      <p:pic>
        <p:nvPicPr>
          <p:cNvPr id="9" name="Picture 8"/>
          <p:cNvPicPr>
            <a:picLocks noChangeAspect="1"/>
          </p:cNvPicPr>
          <p:nvPr/>
        </p:nvPicPr>
        <p:blipFill>
          <a:blip r:embed="rId8"/>
          <a:stretch>
            <a:fillRect/>
          </a:stretch>
        </p:blipFill>
        <p:spPr>
          <a:xfrm>
            <a:off x="312110" y="3316034"/>
            <a:ext cx="457200" cy="514350"/>
          </a:xfrm>
          <a:prstGeom prst="rect">
            <a:avLst/>
          </a:prstGeom>
        </p:spPr>
      </p:pic>
      <p:pic>
        <p:nvPicPr>
          <p:cNvPr id="11" name="Picture 10"/>
          <p:cNvPicPr>
            <a:picLocks noChangeAspect="1"/>
          </p:cNvPicPr>
          <p:nvPr/>
        </p:nvPicPr>
        <p:blipFill>
          <a:blip r:embed="rId9"/>
          <a:stretch>
            <a:fillRect/>
          </a:stretch>
        </p:blipFill>
        <p:spPr>
          <a:xfrm>
            <a:off x="249701" y="4051417"/>
            <a:ext cx="448444" cy="587073"/>
          </a:xfrm>
          <a:prstGeom prst="rect">
            <a:avLst/>
          </a:prstGeom>
        </p:spPr>
      </p:pic>
      <p:pic>
        <p:nvPicPr>
          <p:cNvPr id="12" name="Picture 11"/>
          <p:cNvPicPr>
            <a:picLocks noChangeAspect="1"/>
          </p:cNvPicPr>
          <p:nvPr/>
        </p:nvPicPr>
        <p:blipFill>
          <a:blip r:embed="rId10"/>
          <a:stretch>
            <a:fillRect/>
          </a:stretch>
        </p:blipFill>
        <p:spPr>
          <a:xfrm>
            <a:off x="105685" y="4953883"/>
            <a:ext cx="742486" cy="506569"/>
          </a:xfrm>
          <a:prstGeom prst="rect">
            <a:avLst/>
          </a:prstGeom>
        </p:spPr>
      </p:pic>
      <p:sp>
        <p:nvSpPr>
          <p:cNvPr id="14" name="Rectangle 13"/>
          <p:cNvSpPr/>
          <p:nvPr/>
        </p:nvSpPr>
        <p:spPr>
          <a:xfrm>
            <a:off x="1007546" y="4130514"/>
            <a:ext cx="2352150" cy="415498"/>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p>
            <a:r>
              <a:rPr lang="en-IN" sz="1050" b="1" dirty="0">
                <a:solidFill>
                  <a:schemeClr val="tx1"/>
                </a:solidFill>
                <a:latin typeface="+mn-lt"/>
                <a:ea typeface="+mn-ea"/>
              </a:rPr>
              <a:t>Low</a:t>
            </a:r>
            <a:r>
              <a:rPr lang="en-IN" sz="1050" dirty="0">
                <a:solidFill>
                  <a:schemeClr val="tx1"/>
                </a:solidFill>
                <a:latin typeface="+mn-lt"/>
                <a:ea typeface="+mn-ea"/>
              </a:rPr>
              <a:t>: 40 MHz, 1 link, 2NSS, 16QAM</a:t>
            </a:r>
          </a:p>
          <a:p>
            <a:r>
              <a:rPr lang="en-IN" sz="1050" b="1" dirty="0">
                <a:solidFill>
                  <a:schemeClr val="tx1"/>
                </a:solidFill>
                <a:latin typeface="+mn-lt"/>
                <a:ea typeface="+mn-ea"/>
              </a:rPr>
              <a:t>High</a:t>
            </a:r>
            <a:r>
              <a:rPr lang="en-IN" sz="1050" dirty="0">
                <a:solidFill>
                  <a:schemeClr val="tx1"/>
                </a:solidFill>
                <a:latin typeface="+mn-lt"/>
                <a:ea typeface="+mn-ea"/>
              </a:rPr>
              <a:t>: 160MHz, 2 link, 4NSS,256QAM</a:t>
            </a:r>
          </a:p>
        </p:txBody>
      </p:sp>
      <p:sp>
        <p:nvSpPr>
          <p:cNvPr id="15" name="Rectangle 14"/>
          <p:cNvSpPr/>
          <p:nvPr/>
        </p:nvSpPr>
        <p:spPr>
          <a:xfrm>
            <a:off x="1007546" y="4923601"/>
            <a:ext cx="2534668" cy="430887"/>
          </a:xfrm>
          <a:prstGeom prst="rect">
            <a:avLst/>
          </a:prstGeom>
          <a:ln/>
        </p:spPr>
        <p:style>
          <a:lnRef idx="1">
            <a:schemeClr val="accent4"/>
          </a:lnRef>
          <a:fillRef idx="2">
            <a:schemeClr val="accent4"/>
          </a:fillRef>
          <a:effectRef idx="1">
            <a:schemeClr val="accent4"/>
          </a:effectRef>
          <a:fontRef idx="minor">
            <a:schemeClr val="dk1"/>
          </a:fontRef>
        </p:style>
        <p:txBody>
          <a:bodyPr wrap="none">
            <a:spAutoFit/>
          </a:bodyPr>
          <a:lstStyle/>
          <a:p>
            <a:r>
              <a:rPr lang="en-IN" sz="1100" b="1" dirty="0">
                <a:solidFill>
                  <a:schemeClr val="tx1"/>
                </a:solidFill>
                <a:latin typeface="+mn-lt"/>
                <a:ea typeface="+mn-ea"/>
              </a:rPr>
              <a:t>Low</a:t>
            </a:r>
            <a:r>
              <a:rPr lang="en-IN" sz="1100" dirty="0">
                <a:solidFill>
                  <a:schemeClr val="tx1"/>
                </a:solidFill>
                <a:latin typeface="+mn-lt"/>
                <a:ea typeface="+mn-ea"/>
              </a:rPr>
              <a:t>: 20 MHz, 1 link, 1NSS, QPSK</a:t>
            </a:r>
          </a:p>
          <a:p>
            <a:r>
              <a:rPr lang="en-IN" sz="1100" b="1" dirty="0">
                <a:solidFill>
                  <a:schemeClr val="tx1"/>
                </a:solidFill>
                <a:latin typeface="+mn-lt"/>
                <a:ea typeface="+mn-ea"/>
              </a:rPr>
              <a:t>High</a:t>
            </a:r>
            <a:r>
              <a:rPr lang="en-IN" sz="1100" dirty="0">
                <a:solidFill>
                  <a:schemeClr val="tx1"/>
                </a:solidFill>
                <a:latin typeface="+mn-lt"/>
                <a:ea typeface="+mn-ea"/>
              </a:rPr>
              <a:t>: 320MHz, 3 link, 4NSS, 1024QAM</a:t>
            </a:r>
          </a:p>
        </p:txBody>
      </p:sp>
      <p:sp>
        <p:nvSpPr>
          <p:cNvPr id="13" name="Rectangle 12"/>
          <p:cNvSpPr/>
          <p:nvPr/>
        </p:nvSpPr>
        <p:spPr>
          <a:xfrm>
            <a:off x="1007546" y="3371480"/>
            <a:ext cx="2276208" cy="430887"/>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p>
            <a:r>
              <a:rPr lang="en-IN" sz="1100" b="1" dirty="0">
                <a:solidFill>
                  <a:schemeClr val="tx1"/>
                </a:solidFill>
              </a:rPr>
              <a:t>Low</a:t>
            </a:r>
            <a:r>
              <a:rPr lang="en-IN" sz="1100" dirty="0">
                <a:solidFill>
                  <a:schemeClr val="tx1"/>
                </a:solidFill>
              </a:rPr>
              <a:t>: 20MHz, 1 link, 1NSS, QPSK</a:t>
            </a:r>
          </a:p>
          <a:p>
            <a:r>
              <a:rPr lang="en-IN" sz="1100" b="1" dirty="0">
                <a:solidFill>
                  <a:schemeClr val="tx1"/>
                </a:solidFill>
              </a:rPr>
              <a:t>High</a:t>
            </a:r>
            <a:r>
              <a:rPr lang="en-IN" sz="1100" dirty="0">
                <a:solidFill>
                  <a:schemeClr val="tx1"/>
                </a:solidFill>
              </a:rPr>
              <a:t>: 40MHz, 1 link, 2NSS,16QAM</a:t>
            </a:r>
          </a:p>
        </p:txBody>
      </p:sp>
      <p:sp>
        <p:nvSpPr>
          <p:cNvPr id="21" name="TextBox 20"/>
          <p:cNvSpPr txBox="1"/>
          <p:nvPr/>
        </p:nvSpPr>
        <p:spPr>
          <a:xfrm>
            <a:off x="1487488" y="5805264"/>
            <a:ext cx="184731" cy="461665"/>
          </a:xfrm>
          <a:prstGeom prst="rect">
            <a:avLst/>
          </a:prstGeom>
          <a:noFill/>
        </p:spPr>
        <p:txBody>
          <a:bodyPr wrap="none" rtlCol="0">
            <a:spAutoFit/>
          </a:bodyPr>
          <a:lstStyle/>
          <a:p>
            <a:endParaRPr lang="en-IN" dirty="0">
              <a:solidFill>
                <a:schemeClr val="tx1"/>
              </a:solidFill>
            </a:endParaRPr>
          </a:p>
        </p:txBody>
      </p:sp>
      <p:sp>
        <p:nvSpPr>
          <p:cNvPr id="32" name="TextBox 31"/>
          <p:cNvSpPr txBox="1"/>
          <p:nvPr/>
        </p:nvSpPr>
        <p:spPr>
          <a:xfrm>
            <a:off x="4007768" y="3573209"/>
            <a:ext cx="1075936" cy="461665"/>
          </a:xfrm>
          <a:prstGeom prst="rect">
            <a:avLst/>
          </a:prstGeom>
          <a:noFill/>
        </p:spPr>
        <p:txBody>
          <a:bodyPr wrap="none" rtlCol="0">
            <a:spAutoFit/>
          </a:bodyPr>
          <a:lstStyle/>
          <a:p>
            <a:r>
              <a:rPr lang="en-IN" dirty="0"/>
              <a:t>PS-ON</a:t>
            </a:r>
          </a:p>
        </p:txBody>
      </p:sp>
      <p:sp>
        <p:nvSpPr>
          <p:cNvPr id="37" name="Action Button: Forward or Next 36">
            <a:hlinkClick r:id="" action="ppaction://hlinkshowjump?jump=nextslide" highlightClick="1"/>
          </p:cNvPr>
          <p:cNvSpPr/>
          <p:nvPr/>
        </p:nvSpPr>
        <p:spPr bwMode="auto">
          <a:xfrm>
            <a:off x="3685299" y="3364941"/>
            <a:ext cx="432048" cy="485103"/>
          </a:xfrm>
          <a:prstGeom prst="actionButtonForwardNex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N" sz="2400" b="0" i="0" u="none" strike="noStrike" cap="none" normalizeH="0" baseline="0">
              <a:ln>
                <a:noFill/>
              </a:ln>
              <a:solidFill>
                <a:schemeClr val="bg1"/>
              </a:solidFill>
              <a:effectLst/>
              <a:latin typeface="Times New Roman" pitchFamily="16" charset="0"/>
              <a:ea typeface="MS Gothic" charset="-128"/>
            </a:endParaRPr>
          </a:p>
        </p:txBody>
      </p:sp>
      <p:sp>
        <p:nvSpPr>
          <p:cNvPr id="38" name="Action Button: Forward or Next 37">
            <a:hlinkClick r:id="" action="ppaction://hlinkshowjump?jump=nextslide" highlightClick="1"/>
          </p:cNvPr>
          <p:cNvSpPr/>
          <p:nvPr/>
        </p:nvSpPr>
        <p:spPr bwMode="auto">
          <a:xfrm>
            <a:off x="3685299" y="4165596"/>
            <a:ext cx="432048" cy="485103"/>
          </a:xfrm>
          <a:prstGeom prst="actionButtonForwardNex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N" sz="2400" b="0" i="0" u="none" strike="noStrike" cap="none" normalizeH="0" baseline="0">
              <a:ln>
                <a:noFill/>
              </a:ln>
              <a:solidFill>
                <a:schemeClr val="bg1"/>
              </a:solidFill>
              <a:effectLst/>
              <a:latin typeface="Times New Roman" pitchFamily="16" charset="0"/>
              <a:ea typeface="MS Gothic" charset="-128"/>
            </a:endParaRPr>
          </a:p>
        </p:txBody>
      </p:sp>
      <p:sp>
        <p:nvSpPr>
          <p:cNvPr id="39" name="Action Button: Forward or Next 38">
            <a:hlinkClick r:id="" action="ppaction://hlinkshowjump?jump=nextslide" highlightClick="1"/>
          </p:cNvPr>
          <p:cNvSpPr/>
          <p:nvPr/>
        </p:nvSpPr>
        <p:spPr bwMode="auto">
          <a:xfrm>
            <a:off x="3685299" y="4902595"/>
            <a:ext cx="432048" cy="485103"/>
          </a:xfrm>
          <a:prstGeom prst="actionButtonForwardNex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N" sz="2400" b="0" i="0" u="none" strike="noStrike" cap="none" normalizeH="0" baseline="0">
              <a:ln>
                <a:noFill/>
              </a:ln>
              <a:solidFill>
                <a:schemeClr val="bg1"/>
              </a:solidFill>
              <a:effectLst/>
              <a:latin typeface="Times New Roman" pitchFamily="16" charset="0"/>
              <a:ea typeface="MS Gothic" charset="-128"/>
            </a:endParaRPr>
          </a:p>
        </p:txBody>
      </p:sp>
      <p:sp>
        <p:nvSpPr>
          <p:cNvPr id="40" name="TextBox 39"/>
          <p:cNvSpPr txBox="1"/>
          <p:nvPr/>
        </p:nvSpPr>
        <p:spPr>
          <a:xfrm>
            <a:off x="4230860" y="3380893"/>
            <a:ext cx="576064" cy="26161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Low</a:t>
            </a:r>
          </a:p>
        </p:txBody>
      </p:sp>
      <p:sp>
        <p:nvSpPr>
          <p:cNvPr id="41" name="TextBox 40"/>
          <p:cNvSpPr txBox="1"/>
          <p:nvPr/>
        </p:nvSpPr>
        <p:spPr>
          <a:xfrm>
            <a:off x="4260601" y="4149776"/>
            <a:ext cx="576064" cy="26161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Low</a:t>
            </a:r>
          </a:p>
        </p:txBody>
      </p:sp>
      <p:sp>
        <p:nvSpPr>
          <p:cNvPr id="42" name="TextBox 41"/>
          <p:cNvSpPr txBox="1"/>
          <p:nvPr/>
        </p:nvSpPr>
        <p:spPr>
          <a:xfrm>
            <a:off x="4306918" y="4913762"/>
            <a:ext cx="576064" cy="26161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Low</a:t>
            </a:r>
          </a:p>
        </p:txBody>
      </p:sp>
      <p:cxnSp>
        <p:nvCxnSpPr>
          <p:cNvPr id="45" name="Elbow Connector 44"/>
          <p:cNvCxnSpPr>
            <a:stCxn id="40" idx="3"/>
            <a:endCxn id="48" idx="1"/>
          </p:cNvCxnSpPr>
          <p:nvPr/>
        </p:nvCxnSpPr>
        <p:spPr bwMode="auto">
          <a:xfrm flipV="1">
            <a:off x="4806924" y="3313390"/>
            <a:ext cx="673355" cy="198308"/>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48" name="TextBox 47"/>
          <p:cNvSpPr txBox="1"/>
          <p:nvPr/>
        </p:nvSpPr>
        <p:spPr>
          <a:xfrm>
            <a:off x="5480279" y="3182585"/>
            <a:ext cx="543713" cy="26161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 High</a:t>
            </a:r>
          </a:p>
        </p:txBody>
      </p:sp>
      <p:sp>
        <p:nvSpPr>
          <p:cNvPr id="49" name="TextBox 48"/>
          <p:cNvSpPr txBox="1"/>
          <p:nvPr/>
        </p:nvSpPr>
        <p:spPr>
          <a:xfrm>
            <a:off x="5507331" y="3792089"/>
            <a:ext cx="516661" cy="26161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High</a:t>
            </a:r>
          </a:p>
        </p:txBody>
      </p:sp>
      <p:sp>
        <p:nvSpPr>
          <p:cNvPr id="50" name="TextBox 49"/>
          <p:cNvSpPr txBox="1"/>
          <p:nvPr/>
        </p:nvSpPr>
        <p:spPr>
          <a:xfrm>
            <a:off x="5511405" y="4529518"/>
            <a:ext cx="543076" cy="26161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High</a:t>
            </a:r>
          </a:p>
        </p:txBody>
      </p:sp>
      <p:cxnSp>
        <p:nvCxnSpPr>
          <p:cNvPr id="51" name="Elbow Connector 50"/>
          <p:cNvCxnSpPr>
            <a:stCxn id="41" idx="3"/>
            <a:endCxn id="49" idx="1"/>
          </p:cNvCxnSpPr>
          <p:nvPr/>
        </p:nvCxnSpPr>
        <p:spPr bwMode="auto">
          <a:xfrm flipV="1">
            <a:off x="4836665" y="3922894"/>
            <a:ext cx="670666" cy="357687"/>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53" name="Elbow Connector 52"/>
          <p:cNvCxnSpPr>
            <a:stCxn id="42" idx="3"/>
            <a:endCxn id="50" idx="1"/>
          </p:cNvCxnSpPr>
          <p:nvPr/>
        </p:nvCxnSpPr>
        <p:spPr bwMode="auto">
          <a:xfrm flipV="1">
            <a:off x="4882982" y="4660323"/>
            <a:ext cx="628423" cy="384244"/>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68" name="TextBox 67"/>
          <p:cNvSpPr txBox="1"/>
          <p:nvPr/>
        </p:nvSpPr>
        <p:spPr>
          <a:xfrm>
            <a:off x="5016691" y="3046323"/>
            <a:ext cx="463588" cy="307777"/>
          </a:xfrm>
          <a:prstGeom prst="rect">
            <a:avLst/>
          </a:prstGeom>
          <a:noFill/>
        </p:spPr>
        <p:txBody>
          <a:bodyPr wrap="none" rtlCol="0">
            <a:spAutoFit/>
          </a:bodyPr>
          <a:lstStyle/>
          <a:p>
            <a:r>
              <a:rPr lang="en-IN" sz="1400" dirty="0">
                <a:solidFill>
                  <a:schemeClr val="tx1"/>
                </a:solidFill>
              </a:rPr>
              <a:t>ICF</a:t>
            </a:r>
          </a:p>
        </p:txBody>
      </p:sp>
      <p:sp>
        <p:nvSpPr>
          <p:cNvPr id="69" name="TextBox 68"/>
          <p:cNvSpPr txBox="1"/>
          <p:nvPr/>
        </p:nvSpPr>
        <p:spPr>
          <a:xfrm>
            <a:off x="5110308" y="3657211"/>
            <a:ext cx="463588" cy="307777"/>
          </a:xfrm>
          <a:prstGeom prst="rect">
            <a:avLst/>
          </a:prstGeom>
          <a:noFill/>
        </p:spPr>
        <p:txBody>
          <a:bodyPr wrap="none" rtlCol="0">
            <a:spAutoFit/>
          </a:bodyPr>
          <a:lstStyle/>
          <a:p>
            <a:r>
              <a:rPr lang="en-IN" sz="1400" dirty="0">
                <a:solidFill>
                  <a:schemeClr val="tx1"/>
                </a:solidFill>
              </a:rPr>
              <a:t>ICF</a:t>
            </a:r>
          </a:p>
        </p:txBody>
      </p:sp>
      <p:sp>
        <p:nvSpPr>
          <p:cNvPr id="70" name="TextBox 69"/>
          <p:cNvSpPr txBox="1"/>
          <p:nvPr/>
        </p:nvSpPr>
        <p:spPr>
          <a:xfrm>
            <a:off x="5133693" y="4394865"/>
            <a:ext cx="463588" cy="307777"/>
          </a:xfrm>
          <a:prstGeom prst="rect">
            <a:avLst/>
          </a:prstGeom>
          <a:noFill/>
        </p:spPr>
        <p:txBody>
          <a:bodyPr wrap="none" rtlCol="0">
            <a:spAutoFit/>
          </a:bodyPr>
          <a:lstStyle/>
          <a:p>
            <a:r>
              <a:rPr lang="en-IN" sz="1400" dirty="0">
                <a:solidFill>
                  <a:schemeClr val="tx1"/>
                </a:solidFill>
              </a:rPr>
              <a:t>ICF</a:t>
            </a:r>
          </a:p>
        </p:txBody>
      </p:sp>
      <p:sp>
        <p:nvSpPr>
          <p:cNvPr id="74" name="TextBox 73"/>
          <p:cNvSpPr txBox="1"/>
          <p:nvPr/>
        </p:nvSpPr>
        <p:spPr>
          <a:xfrm>
            <a:off x="6193841" y="3179979"/>
            <a:ext cx="543713" cy="26161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 Data</a:t>
            </a:r>
          </a:p>
        </p:txBody>
      </p:sp>
      <p:sp>
        <p:nvSpPr>
          <p:cNvPr id="75" name="TextBox 74"/>
          <p:cNvSpPr txBox="1"/>
          <p:nvPr/>
        </p:nvSpPr>
        <p:spPr>
          <a:xfrm>
            <a:off x="6199743" y="3797067"/>
            <a:ext cx="537811" cy="26161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 Data</a:t>
            </a:r>
          </a:p>
        </p:txBody>
      </p:sp>
      <p:sp>
        <p:nvSpPr>
          <p:cNvPr id="76" name="TextBox 75"/>
          <p:cNvSpPr txBox="1"/>
          <p:nvPr/>
        </p:nvSpPr>
        <p:spPr>
          <a:xfrm>
            <a:off x="6225704" y="4544960"/>
            <a:ext cx="543713" cy="26161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 Data</a:t>
            </a:r>
          </a:p>
        </p:txBody>
      </p:sp>
      <p:cxnSp>
        <p:nvCxnSpPr>
          <p:cNvPr id="78" name="Straight Arrow Connector 77"/>
          <p:cNvCxnSpPr>
            <a:stCxn id="48" idx="3"/>
            <a:endCxn id="74" idx="1"/>
          </p:cNvCxnSpPr>
          <p:nvPr/>
        </p:nvCxnSpPr>
        <p:spPr bwMode="auto">
          <a:xfrm flipV="1">
            <a:off x="6023992" y="3310784"/>
            <a:ext cx="169849" cy="2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9" name="Straight Arrow Connector 78"/>
          <p:cNvCxnSpPr/>
          <p:nvPr/>
        </p:nvCxnSpPr>
        <p:spPr bwMode="auto">
          <a:xfrm flipV="1">
            <a:off x="6023992" y="3927872"/>
            <a:ext cx="169849" cy="2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0" name="Straight Arrow Connector 79"/>
          <p:cNvCxnSpPr/>
          <p:nvPr/>
        </p:nvCxnSpPr>
        <p:spPr bwMode="auto">
          <a:xfrm flipV="1">
            <a:off x="6055855" y="4676644"/>
            <a:ext cx="169849" cy="2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1" name="TextBox 80"/>
          <p:cNvSpPr txBox="1"/>
          <p:nvPr/>
        </p:nvSpPr>
        <p:spPr>
          <a:xfrm>
            <a:off x="6995084" y="3379727"/>
            <a:ext cx="576064" cy="26161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Low</a:t>
            </a:r>
          </a:p>
        </p:txBody>
      </p:sp>
      <p:sp>
        <p:nvSpPr>
          <p:cNvPr id="82" name="TextBox 81"/>
          <p:cNvSpPr txBox="1"/>
          <p:nvPr/>
        </p:nvSpPr>
        <p:spPr>
          <a:xfrm>
            <a:off x="7033336" y="4120800"/>
            <a:ext cx="576064" cy="26161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Low</a:t>
            </a:r>
          </a:p>
        </p:txBody>
      </p:sp>
      <p:sp>
        <p:nvSpPr>
          <p:cNvPr id="83" name="TextBox 82"/>
          <p:cNvSpPr txBox="1"/>
          <p:nvPr/>
        </p:nvSpPr>
        <p:spPr>
          <a:xfrm>
            <a:off x="7052250" y="4920882"/>
            <a:ext cx="576064" cy="261610"/>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Low</a:t>
            </a:r>
          </a:p>
        </p:txBody>
      </p:sp>
      <p:cxnSp>
        <p:nvCxnSpPr>
          <p:cNvPr id="85" name="Elbow Connector 84"/>
          <p:cNvCxnSpPr>
            <a:stCxn id="74" idx="3"/>
            <a:endCxn id="81" idx="1"/>
          </p:cNvCxnSpPr>
          <p:nvPr/>
        </p:nvCxnSpPr>
        <p:spPr bwMode="auto">
          <a:xfrm>
            <a:off x="6737554" y="3310784"/>
            <a:ext cx="257530" cy="199748"/>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90" name="Elbow Connector 89"/>
          <p:cNvCxnSpPr>
            <a:stCxn id="75" idx="3"/>
            <a:endCxn id="82" idx="1"/>
          </p:cNvCxnSpPr>
          <p:nvPr/>
        </p:nvCxnSpPr>
        <p:spPr bwMode="auto">
          <a:xfrm>
            <a:off x="6737554" y="3927872"/>
            <a:ext cx="295782" cy="323733"/>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93" name="Elbow Connector 92"/>
          <p:cNvCxnSpPr>
            <a:stCxn id="76" idx="3"/>
            <a:endCxn id="83" idx="1"/>
          </p:cNvCxnSpPr>
          <p:nvPr/>
        </p:nvCxnSpPr>
        <p:spPr bwMode="auto">
          <a:xfrm>
            <a:off x="6769417" y="4675765"/>
            <a:ext cx="282833" cy="375922"/>
          </a:xfrm>
          <a:prstGeom prst="bentConnector3">
            <a:avLst/>
          </a:prstGeom>
          <a:solidFill>
            <a:srgbClr val="00B8FF"/>
          </a:solidFill>
          <a:ln w="9525" cap="flat" cmpd="sng" algn="ctr">
            <a:solidFill>
              <a:schemeClr val="tx1"/>
            </a:solidFill>
            <a:prstDash val="solid"/>
            <a:round/>
            <a:headEnd type="none" w="med" len="med"/>
            <a:tailEnd type="triangle"/>
          </a:ln>
          <a:effectLst/>
        </p:spPr>
      </p:cxnSp>
      <p:sp>
        <p:nvSpPr>
          <p:cNvPr id="99" name="Explosion 1 98"/>
          <p:cNvSpPr/>
          <p:nvPr/>
        </p:nvSpPr>
        <p:spPr bwMode="auto">
          <a:xfrm>
            <a:off x="8433074" y="3312599"/>
            <a:ext cx="365757" cy="521220"/>
          </a:xfrm>
          <a:prstGeom prst="irregularSeal1">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N" sz="2400" b="0" i="0" u="none" strike="noStrike" cap="none" normalizeH="0" baseline="0">
              <a:ln>
                <a:noFill/>
              </a:ln>
              <a:solidFill>
                <a:schemeClr val="bg1"/>
              </a:solidFill>
              <a:effectLst/>
              <a:latin typeface="Times New Roman" pitchFamily="16" charset="0"/>
              <a:ea typeface="MS Gothic" charset="-128"/>
            </a:endParaRPr>
          </a:p>
        </p:txBody>
      </p:sp>
      <p:sp>
        <p:nvSpPr>
          <p:cNvPr id="100" name="TextBox 99"/>
          <p:cNvSpPr txBox="1"/>
          <p:nvPr/>
        </p:nvSpPr>
        <p:spPr>
          <a:xfrm>
            <a:off x="8306997" y="3046331"/>
            <a:ext cx="759054" cy="276999"/>
          </a:xfrm>
          <a:prstGeom prst="rect">
            <a:avLst/>
          </a:prstGeom>
          <a:noFill/>
        </p:spPr>
        <p:txBody>
          <a:bodyPr wrap="none" rtlCol="0">
            <a:spAutoFit/>
          </a:bodyPr>
          <a:lstStyle/>
          <a:p>
            <a:r>
              <a:rPr lang="en-IN" sz="1200" dirty="0">
                <a:solidFill>
                  <a:schemeClr val="tx1"/>
                </a:solidFill>
              </a:rPr>
              <a:t>Workout </a:t>
            </a:r>
          </a:p>
        </p:txBody>
      </p:sp>
      <p:sp>
        <p:nvSpPr>
          <p:cNvPr id="101" name="Explosion 1 100"/>
          <p:cNvSpPr/>
          <p:nvPr/>
        </p:nvSpPr>
        <p:spPr bwMode="auto">
          <a:xfrm>
            <a:off x="8503646" y="4199086"/>
            <a:ext cx="365757" cy="521220"/>
          </a:xfrm>
          <a:prstGeom prst="irregularSeal1">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N" sz="2400" b="0" i="0" u="none" strike="noStrike" cap="none" normalizeH="0" baseline="0">
              <a:ln>
                <a:noFill/>
              </a:ln>
              <a:solidFill>
                <a:schemeClr val="bg1"/>
              </a:solidFill>
              <a:effectLst/>
              <a:latin typeface="Times New Roman" pitchFamily="16" charset="0"/>
              <a:ea typeface="MS Gothic" charset="-128"/>
            </a:endParaRPr>
          </a:p>
        </p:txBody>
      </p:sp>
      <p:sp>
        <p:nvSpPr>
          <p:cNvPr id="102" name="TextBox 101"/>
          <p:cNvSpPr txBox="1"/>
          <p:nvPr/>
        </p:nvSpPr>
        <p:spPr>
          <a:xfrm>
            <a:off x="8391351" y="3831463"/>
            <a:ext cx="614271" cy="461665"/>
          </a:xfrm>
          <a:prstGeom prst="rect">
            <a:avLst/>
          </a:prstGeom>
          <a:noFill/>
        </p:spPr>
        <p:txBody>
          <a:bodyPr wrap="none" rtlCol="0">
            <a:spAutoFit/>
          </a:bodyPr>
          <a:lstStyle/>
          <a:p>
            <a:r>
              <a:rPr lang="en-IN" sz="1200" dirty="0">
                <a:solidFill>
                  <a:schemeClr val="tx1"/>
                </a:solidFill>
              </a:rPr>
              <a:t>Low</a:t>
            </a:r>
          </a:p>
          <a:p>
            <a:r>
              <a:rPr lang="en-IN" sz="1200" dirty="0">
                <a:solidFill>
                  <a:schemeClr val="tx1"/>
                </a:solidFill>
              </a:rPr>
              <a:t>battery</a:t>
            </a:r>
          </a:p>
        </p:txBody>
      </p:sp>
      <p:sp>
        <p:nvSpPr>
          <p:cNvPr id="103" name="Explosion 1 102"/>
          <p:cNvSpPr/>
          <p:nvPr/>
        </p:nvSpPr>
        <p:spPr bwMode="auto">
          <a:xfrm>
            <a:off x="8516917" y="5015165"/>
            <a:ext cx="365757" cy="521220"/>
          </a:xfrm>
          <a:prstGeom prst="irregularSeal1">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N" sz="2400" b="0" i="0" u="none" strike="noStrike" cap="none" normalizeH="0" baseline="0">
              <a:ln>
                <a:noFill/>
              </a:ln>
              <a:solidFill>
                <a:schemeClr val="bg1"/>
              </a:solidFill>
              <a:effectLst/>
              <a:latin typeface="Times New Roman" pitchFamily="16" charset="0"/>
              <a:ea typeface="MS Gothic" charset="-128"/>
            </a:endParaRPr>
          </a:p>
        </p:txBody>
      </p:sp>
      <p:sp>
        <p:nvSpPr>
          <p:cNvPr id="104" name="TextBox 103"/>
          <p:cNvSpPr txBox="1"/>
          <p:nvPr/>
        </p:nvSpPr>
        <p:spPr>
          <a:xfrm>
            <a:off x="8242370" y="4666678"/>
            <a:ext cx="1037800" cy="553998"/>
          </a:xfrm>
          <a:prstGeom prst="rect">
            <a:avLst/>
          </a:prstGeom>
          <a:noFill/>
        </p:spPr>
        <p:txBody>
          <a:bodyPr wrap="square" rtlCol="0">
            <a:spAutoFit/>
          </a:bodyPr>
          <a:lstStyle/>
          <a:p>
            <a:r>
              <a:rPr lang="en-IN" sz="1000" dirty="0">
                <a:solidFill>
                  <a:schemeClr val="tx1"/>
                </a:solidFill>
              </a:rPr>
              <a:t>Toggle Background </a:t>
            </a:r>
          </a:p>
          <a:p>
            <a:r>
              <a:rPr lang="en-IN" sz="1000" dirty="0">
                <a:solidFill>
                  <a:schemeClr val="tx1"/>
                </a:solidFill>
              </a:rPr>
              <a:t>data</a:t>
            </a:r>
          </a:p>
        </p:txBody>
      </p:sp>
      <p:sp>
        <p:nvSpPr>
          <p:cNvPr id="105" name="TextBox 104"/>
          <p:cNvSpPr txBox="1"/>
          <p:nvPr/>
        </p:nvSpPr>
        <p:spPr>
          <a:xfrm>
            <a:off x="9146636" y="3388130"/>
            <a:ext cx="1619111" cy="430887"/>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Mode update: To choose throughput</a:t>
            </a:r>
          </a:p>
        </p:txBody>
      </p:sp>
      <p:sp>
        <p:nvSpPr>
          <p:cNvPr id="106" name="TextBox 105"/>
          <p:cNvSpPr txBox="1"/>
          <p:nvPr/>
        </p:nvSpPr>
        <p:spPr>
          <a:xfrm>
            <a:off x="9105149" y="4133761"/>
            <a:ext cx="1619111" cy="430887"/>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Mode update : To choose battery life</a:t>
            </a:r>
          </a:p>
        </p:txBody>
      </p:sp>
      <p:sp>
        <p:nvSpPr>
          <p:cNvPr id="107" name="TextBox 106"/>
          <p:cNvSpPr txBox="1"/>
          <p:nvPr/>
        </p:nvSpPr>
        <p:spPr>
          <a:xfrm>
            <a:off x="9128855" y="4918307"/>
            <a:ext cx="1619111" cy="430887"/>
          </a:xfrm>
          <a:prstGeom prst="rect">
            <a:avLst/>
          </a:prstGeom>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en-GB"/>
            </a:defPPr>
            <a:lvl1pPr>
              <a:defRPr sz="1100" b="1">
                <a:solidFill>
                  <a:schemeClr val="tx1"/>
                </a:solidFill>
                <a:latin typeface="+mn-lt"/>
                <a:ea typeface="+mn-ea"/>
              </a:defRPr>
            </a:lvl1pPr>
            <a:lvl2pPr>
              <a:defRPr>
                <a:solidFill>
                  <a:schemeClr val="dk1"/>
                </a:solidFill>
                <a:latin typeface="+mn-lt"/>
                <a:ea typeface="+mn-ea"/>
              </a:defRPr>
            </a:lvl2pPr>
            <a:lvl3pPr>
              <a:defRPr>
                <a:solidFill>
                  <a:schemeClr val="dk1"/>
                </a:solidFill>
                <a:latin typeface="+mn-lt"/>
                <a:ea typeface="+mn-ea"/>
              </a:defRPr>
            </a:lvl3pPr>
            <a:lvl4pPr>
              <a:defRPr>
                <a:solidFill>
                  <a:schemeClr val="dk1"/>
                </a:solidFill>
                <a:latin typeface="+mn-lt"/>
                <a:ea typeface="+mn-ea"/>
              </a:defRPr>
            </a:lvl4pPr>
            <a:lvl5pPr>
              <a:defRPr>
                <a:solidFill>
                  <a:schemeClr val="dk1"/>
                </a:solidFill>
                <a:latin typeface="+mn-lt"/>
                <a:ea typeface="+mn-ea"/>
              </a:defRPr>
            </a:lvl5pPr>
            <a:lvl6pPr>
              <a:defRPr>
                <a:solidFill>
                  <a:schemeClr val="dk1"/>
                </a:solidFill>
                <a:latin typeface="+mn-lt"/>
                <a:ea typeface="+mn-ea"/>
              </a:defRPr>
            </a:lvl6pPr>
            <a:lvl7pPr>
              <a:defRPr>
                <a:solidFill>
                  <a:schemeClr val="dk1"/>
                </a:solidFill>
                <a:latin typeface="+mn-lt"/>
                <a:ea typeface="+mn-ea"/>
              </a:defRPr>
            </a:lvl7pPr>
            <a:lvl8pPr>
              <a:defRPr>
                <a:solidFill>
                  <a:schemeClr val="dk1"/>
                </a:solidFill>
                <a:latin typeface="+mn-lt"/>
                <a:ea typeface="+mn-ea"/>
              </a:defRPr>
            </a:lvl8pPr>
            <a:lvl9pPr>
              <a:defRPr>
                <a:solidFill>
                  <a:schemeClr val="dk1"/>
                </a:solidFill>
                <a:latin typeface="+mn-lt"/>
                <a:ea typeface="+mn-ea"/>
              </a:defRPr>
            </a:lvl9pPr>
          </a:lstStyle>
          <a:p>
            <a:r>
              <a:rPr lang="en-IN" dirty="0"/>
              <a:t>Mode update : To choose optimization</a:t>
            </a:r>
          </a:p>
        </p:txBody>
      </p:sp>
      <p:sp>
        <p:nvSpPr>
          <p:cNvPr id="108" name="TextBox 107"/>
          <p:cNvSpPr txBox="1"/>
          <p:nvPr/>
        </p:nvSpPr>
        <p:spPr>
          <a:xfrm>
            <a:off x="380840" y="5920794"/>
            <a:ext cx="2582758" cy="307777"/>
          </a:xfrm>
          <a:prstGeom prst="rect">
            <a:avLst/>
          </a:prstGeom>
          <a:noFill/>
        </p:spPr>
        <p:txBody>
          <a:bodyPr wrap="none" rtlCol="0">
            <a:spAutoFit/>
          </a:bodyPr>
          <a:lstStyle/>
          <a:p>
            <a:r>
              <a:rPr lang="en-IN" sz="1400" dirty="0">
                <a:solidFill>
                  <a:srgbClr val="C00000"/>
                </a:solidFill>
              </a:rPr>
              <a:t>Where to send these capabilities?</a:t>
            </a:r>
          </a:p>
        </p:txBody>
      </p:sp>
      <p:cxnSp>
        <p:nvCxnSpPr>
          <p:cNvPr id="110" name="Straight Arrow Connector 109"/>
          <p:cNvCxnSpPr>
            <a:stCxn id="108" idx="0"/>
          </p:cNvCxnSpPr>
          <p:nvPr/>
        </p:nvCxnSpPr>
        <p:spPr bwMode="auto">
          <a:xfrm flipH="1" flipV="1">
            <a:off x="1670177" y="5446598"/>
            <a:ext cx="2042" cy="4741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7" name="TextBox 116"/>
          <p:cNvSpPr txBox="1"/>
          <p:nvPr/>
        </p:nvSpPr>
        <p:spPr>
          <a:xfrm>
            <a:off x="8882674" y="5850164"/>
            <a:ext cx="2111475" cy="523220"/>
          </a:xfrm>
          <a:prstGeom prst="rect">
            <a:avLst/>
          </a:prstGeom>
          <a:noFill/>
        </p:spPr>
        <p:txBody>
          <a:bodyPr wrap="none" rtlCol="0">
            <a:spAutoFit/>
          </a:bodyPr>
          <a:lstStyle/>
          <a:p>
            <a:r>
              <a:rPr lang="en-IN" sz="1400" dirty="0">
                <a:solidFill>
                  <a:srgbClr val="C00000"/>
                </a:solidFill>
              </a:rPr>
              <a:t>How to indicate the choice</a:t>
            </a:r>
          </a:p>
          <a:p>
            <a:r>
              <a:rPr lang="en-IN" sz="1400" dirty="0">
                <a:solidFill>
                  <a:srgbClr val="C00000"/>
                </a:solidFill>
              </a:rPr>
              <a:t>of mode?</a:t>
            </a:r>
          </a:p>
        </p:txBody>
      </p:sp>
      <p:cxnSp>
        <p:nvCxnSpPr>
          <p:cNvPr id="118" name="Straight Arrow Connector 117"/>
          <p:cNvCxnSpPr/>
          <p:nvPr/>
        </p:nvCxnSpPr>
        <p:spPr bwMode="auto">
          <a:xfrm flipH="1" flipV="1">
            <a:off x="9912424" y="5421164"/>
            <a:ext cx="2042" cy="4741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9" name="Action Button: Forward or Next 58">
            <a:hlinkClick r:id="" action="ppaction://hlinkshowjump?jump=nextslide" highlightClick="1"/>
          </p:cNvPr>
          <p:cNvSpPr/>
          <p:nvPr/>
        </p:nvSpPr>
        <p:spPr bwMode="auto">
          <a:xfrm>
            <a:off x="10900324" y="1450792"/>
            <a:ext cx="304495" cy="191879"/>
          </a:xfrm>
          <a:prstGeom prst="actionButtonForwardNex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N" sz="2400" b="0" i="0" u="none" strike="noStrike" cap="none" normalizeH="0" baseline="0">
              <a:ln>
                <a:noFill/>
              </a:ln>
              <a:solidFill>
                <a:schemeClr val="bg1"/>
              </a:solidFill>
              <a:effectLst/>
              <a:latin typeface="Times New Roman" pitchFamily="16" charset="0"/>
              <a:ea typeface="MS Gothic" charset="-128"/>
            </a:endParaRPr>
          </a:p>
        </p:txBody>
      </p:sp>
      <p:sp>
        <p:nvSpPr>
          <p:cNvPr id="3" name="TextBox 2"/>
          <p:cNvSpPr txBox="1"/>
          <p:nvPr/>
        </p:nvSpPr>
        <p:spPr>
          <a:xfrm>
            <a:off x="11240337" y="1342953"/>
            <a:ext cx="854721" cy="430887"/>
          </a:xfrm>
          <a:prstGeom prst="rect">
            <a:avLst/>
          </a:prstGeom>
          <a:noFill/>
        </p:spPr>
        <p:txBody>
          <a:bodyPr wrap="none" rtlCol="0">
            <a:spAutoFit/>
          </a:bodyPr>
          <a:lstStyle/>
          <a:p>
            <a:r>
              <a:rPr lang="en-IN" sz="1100" dirty="0">
                <a:solidFill>
                  <a:schemeClr val="tx1"/>
                </a:solidFill>
              </a:rPr>
              <a:t>Power Save</a:t>
            </a:r>
          </a:p>
          <a:p>
            <a:r>
              <a:rPr lang="en-IN" sz="1100" dirty="0">
                <a:solidFill>
                  <a:schemeClr val="tx1"/>
                </a:solidFill>
              </a:rPr>
              <a:t> mode ON</a:t>
            </a:r>
          </a:p>
        </p:txBody>
      </p:sp>
      <p:sp>
        <p:nvSpPr>
          <p:cNvPr id="61" name="Explosion 1 60"/>
          <p:cNvSpPr/>
          <p:nvPr/>
        </p:nvSpPr>
        <p:spPr bwMode="auto">
          <a:xfrm>
            <a:off x="10911945" y="1716195"/>
            <a:ext cx="222345" cy="317007"/>
          </a:xfrm>
          <a:prstGeom prst="irregularSeal1">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N" sz="2400" b="0" i="0" u="none" strike="noStrike" cap="none" normalizeH="0" baseline="0">
              <a:ln>
                <a:noFill/>
              </a:ln>
              <a:solidFill>
                <a:schemeClr val="bg1"/>
              </a:solidFill>
              <a:effectLst/>
              <a:latin typeface="Times New Roman" pitchFamily="16" charset="0"/>
              <a:ea typeface="MS Gothic" charset="-128"/>
            </a:endParaRPr>
          </a:p>
        </p:txBody>
      </p:sp>
      <p:sp>
        <p:nvSpPr>
          <p:cNvPr id="62" name="TextBox 61"/>
          <p:cNvSpPr txBox="1"/>
          <p:nvPr/>
        </p:nvSpPr>
        <p:spPr>
          <a:xfrm>
            <a:off x="11204819" y="1744701"/>
            <a:ext cx="1048685" cy="261610"/>
          </a:xfrm>
          <a:prstGeom prst="rect">
            <a:avLst/>
          </a:prstGeom>
          <a:noFill/>
        </p:spPr>
        <p:txBody>
          <a:bodyPr wrap="none" rtlCol="0">
            <a:spAutoFit/>
          </a:bodyPr>
          <a:lstStyle/>
          <a:p>
            <a:r>
              <a:rPr lang="en-IN" sz="1100" dirty="0">
                <a:solidFill>
                  <a:schemeClr val="tx1"/>
                </a:solidFill>
              </a:rPr>
              <a:t>Event Detected</a:t>
            </a:r>
          </a:p>
        </p:txBody>
      </p:sp>
      <p:sp>
        <p:nvSpPr>
          <p:cNvPr id="63" name="TextBox 62"/>
          <p:cNvSpPr txBox="1"/>
          <p:nvPr/>
        </p:nvSpPr>
        <p:spPr>
          <a:xfrm>
            <a:off x="4734632" y="5774486"/>
            <a:ext cx="2289409" cy="523220"/>
          </a:xfrm>
          <a:prstGeom prst="rect">
            <a:avLst/>
          </a:prstGeom>
          <a:noFill/>
        </p:spPr>
        <p:txBody>
          <a:bodyPr wrap="none" rtlCol="0">
            <a:spAutoFit/>
          </a:bodyPr>
          <a:lstStyle>
            <a:defPPr>
              <a:defRPr lang="en-GB"/>
            </a:defPPr>
            <a:lvl1pPr>
              <a:defRPr sz="1400">
                <a:solidFill>
                  <a:srgbClr val="C00000"/>
                </a:solidFill>
              </a:defRPr>
            </a:lvl1pPr>
          </a:lstStyle>
          <a:p>
            <a:r>
              <a:rPr lang="en-IN" dirty="0"/>
              <a:t>What is the definition of </a:t>
            </a:r>
          </a:p>
          <a:p>
            <a:r>
              <a:rPr lang="en-IN" dirty="0"/>
              <a:t>Low / High capability mode?</a:t>
            </a:r>
          </a:p>
        </p:txBody>
      </p:sp>
      <p:cxnSp>
        <p:nvCxnSpPr>
          <p:cNvPr id="64" name="Straight Arrow Connector 63"/>
          <p:cNvCxnSpPr/>
          <p:nvPr/>
        </p:nvCxnSpPr>
        <p:spPr bwMode="auto">
          <a:xfrm flipH="1" flipV="1">
            <a:off x="5913331" y="5351798"/>
            <a:ext cx="2042" cy="4741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920743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IN" dirty="0"/>
              <a:t>Capabilities for Power Save Feature</a:t>
            </a:r>
          </a:p>
        </p:txBody>
      </p:sp>
      <p:sp>
        <p:nvSpPr>
          <p:cNvPr id="3" name="Content Placeholder 2"/>
          <p:cNvSpPr>
            <a:spLocks noGrp="1"/>
          </p:cNvSpPr>
          <p:nvPr>
            <p:ph idx="1"/>
          </p:nvPr>
        </p:nvSpPr>
        <p:spPr>
          <a:xfrm>
            <a:off x="335360" y="1333559"/>
            <a:ext cx="10361084" cy="1648816"/>
          </a:xfrm>
        </p:spPr>
        <p:txBody>
          <a:bodyPr/>
          <a:lstStyle/>
          <a:p>
            <a:r>
              <a:rPr lang="en-IN" dirty="0"/>
              <a:t>Option 1: Legacy Capability Design</a:t>
            </a:r>
          </a:p>
          <a:p>
            <a:endParaRPr lang="en-IN" dirty="0"/>
          </a:p>
          <a:p>
            <a:endParaRPr lang="en-IN" dirty="0"/>
          </a:p>
          <a:p>
            <a:r>
              <a:rPr lang="en-IN" dirty="0"/>
              <a:t> </a:t>
            </a:r>
          </a:p>
          <a:p>
            <a:endParaRPr lang="en-IN" dirty="0"/>
          </a:p>
        </p:txBody>
      </p:sp>
      <p:sp>
        <p:nvSpPr>
          <p:cNvPr id="4" name="Slide Number Placeholder 3"/>
          <p:cNvSpPr>
            <a:spLocks noGrp="1"/>
          </p:cNvSpPr>
          <p:nvPr>
            <p:ph type="sldNum" idx="12"/>
          </p:nvPr>
        </p:nvSpPr>
        <p:spPr>
          <a:xfrm>
            <a:off x="5671567" y="6544223"/>
            <a:ext cx="704849" cy="363537"/>
          </a:xfrm>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1"/>
          </p:nvPr>
        </p:nvSpPr>
        <p:spPr>
          <a:xfrm>
            <a:off x="7168481" y="6495757"/>
            <a:ext cx="4246027" cy="180975"/>
          </a:xfrm>
        </p:spPr>
        <p:txBody>
          <a:bodyPr/>
          <a:lstStyle/>
          <a:p>
            <a:r>
              <a:rPr lang="en-GB" dirty="0" err="1"/>
              <a:t>Manasi</a:t>
            </a:r>
            <a:r>
              <a:rPr lang="en-GB" dirty="0"/>
              <a:t> </a:t>
            </a:r>
            <a:r>
              <a:rPr lang="en-GB" dirty="0" err="1"/>
              <a:t>Ekkundi</a:t>
            </a:r>
            <a:r>
              <a:rPr lang="en-GB" dirty="0"/>
              <a:t>, Samsung Electronics</a:t>
            </a:r>
          </a:p>
        </p:txBody>
      </p:sp>
      <p:sp>
        <p:nvSpPr>
          <p:cNvPr id="6" name="Date Placeholder 5"/>
          <p:cNvSpPr>
            <a:spLocks noGrp="1"/>
          </p:cNvSpPr>
          <p:nvPr>
            <p:ph type="dt" idx="10"/>
          </p:nvPr>
        </p:nvSpPr>
        <p:spPr>
          <a:xfrm>
            <a:off x="929217" y="333375"/>
            <a:ext cx="2499764" cy="273050"/>
          </a:xfrm>
        </p:spPr>
        <p:txBody>
          <a:bodyPr/>
          <a:lstStyle/>
          <a:p>
            <a:r>
              <a:rPr lang="en-US"/>
              <a:t>September 2024</a:t>
            </a:r>
            <a:endParaRPr lang="en-GB" dirty="0"/>
          </a:p>
        </p:txBody>
      </p:sp>
      <p:graphicFrame>
        <p:nvGraphicFramePr>
          <p:cNvPr id="7" name="Diagram 6"/>
          <p:cNvGraphicFramePr/>
          <p:nvPr>
            <p:extLst>
              <p:ext uri="{D42A27DB-BD31-4B8C-83A1-F6EECF244321}">
                <p14:modId xmlns:p14="http://schemas.microsoft.com/office/powerpoint/2010/main" val="3110895655"/>
              </p:ext>
            </p:extLst>
          </p:nvPr>
        </p:nvGraphicFramePr>
        <p:xfrm>
          <a:off x="1703511" y="1820118"/>
          <a:ext cx="8640960" cy="931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p:cNvSpPr txBox="1"/>
          <p:nvPr/>
        </p:nvSpPr>
        <p:spPr>
          <a:xfrm>
            <a:off x="302940" y="5692715"/>
            <a:ext cx="11953328" cy="830997"/>
          </a:xfrm>
          <a:prstGeom prst="rect">
            <a:avLst/>
          </a:prstGeom>
          <a:noFill/>
        </p:spPr>
        <p:txBody>
          <a:bodyPr wrap="square" rtlCol="0">
            <a:spAutoFit/>
          </a:bodyPr>
          <a:lstStyle/>
          <a:p>
            <a:pPr marL="342900" indent="-342900">
              <a:buFont typeface="Arial" panose="020B0604020202020204" pitchFamily="34" charset="0"/>
              <a:buChar char="•"/>
            </a:pPr>
            <a:r>
              <a:rPr lang="en-IN" sz="1600" b="1" dirty="0">
                <a:solidFill>
                  <a:schemeClr val="tx1"/>
                </a:solidFill>
              </a:rPr>
              <a:t>Option 1</a:t>
            </a:r>
            <a:r>
              <a:rPr lang="en-IN" sz="1600" dirty="0">
                <a:solidFill>
                  <a:schemeClr val="tx1"/>
                </a:solidFill>
              </a:rPr>
              <a:t>: When power save feature is turned ON, UHR Non-AP STA in this illustration can move to highest capability as indicated in UHR Capabilities or it can be based on only scheduling requirements and/or inbound data packet characteristics.</a:t>
            </a:r>
          </a:p>
          <a:p>
            <a:pPr marL="342900" indent="-342900">
              <a:buFont typeface="Arial" panose="020B0604020202020204" pitchFamily="34" charset="0"/>
              <a:buChar char="•"/>
            </a:pPr>
            <a:r>
              <a:rPr lang="en-IN" sz="1600" b="1" dirty="0">
                <a:solidFill>
                  <a:schemeClr val="tx1"/>
                </a:solidFill>
              </a:rPr>
              <a:t>Cons</a:t>
            </a:r>
            <a:r>
              <a:rPr lang="en-IN" sz="1600" dirty="0">
                <a:solidFill>
                  <a:schemeClr val="tx1"/>
                </a:solidFill>
              </a:rPr>
              <a:t>: This option follows legacy design but does not take into account STA’s power saving requirement. </a:t>
            </a:r>
          </a:p>
        </p:txBody>
      </p:sp>
      <p:grpSp>
        <p:nvGrpSpPr>
          <p:cNvPr id="13" name="Group 12"/>
          <p:cNvGrpSpPr/>
          <p:nvPr/>
        </p:nvGrpSpPr>
        <p:grpSpPr>
          <a:xfrm>
            <a:off x="1127448" y="3099576"/>
            <a:ext cx="8764595" cy="2211424"/>
            <a:chOff x="303921" y="1947726"/>
            <a:chExt cx="8764595" cy="2211424"/>
          </a:xfrm>
        </p:grpSpPr>
        <p:grpSp>
          <p:nvGrpSpPr>
            <p:cNvPr id="14" name="Group 13"/>
            <p:cNvGrpSpPr/>
            <p:nvPr/>
          </p:nvGrpSpPr>
          <p:grpSpPr>
            <a:xfrm>
              <a:off x="303921" y="2169603"/>
              <a:ext cx="8764595" cy="1989547"/>
              <a:chOff x="58572" y="2056345"/>
              <a:chExt cx="8764595" cy="1989547"/>
            </a:xfrm>
          </p:grpSpPr>
          <p:cxnSp>
            <p:nvCxnSpPr>
              <p:cNvPr id="17" name="Straight Connector 16"/>
              <p:cNvCxnSpPr/>
              <p:nvPr/>
            </p:nvCxnSpPr>
            <p:spPr bwMode="auto">
              <a:xfrm>
                <a:off x="1232914" y="2708920"/>
                <a:ext cx="7511693" cy="2395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a:off x="1232914" y="3429000"/>
                <a:ext cx="7590253" cy="3345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532081" y="2568809"/>
                <a:ext cx="700833" cy="261610"/>
              </a:xfrm>
              <a:prstGeom prst="rect">
                <a:avLst/>
              </a:prstGeom>
              <a:noFill/>
              <a:ln>
                <a:solidFill>
                  <a:schemeClr val="tx1"/>
                </a:solidFill>
              </a:ln>
            </p:spPr>
            <p:txBody>
              <a:bodyPr wrap="none" rtlCol="0">
                <a:spAutoFit/>
              </a:bodyPr>
              <a:lstStyle/>
              <a:p>
                <a:r>
                  <a:rPr lang="en-IN" sz="1100" dirty="0">
                    <a:solidFill>
                      <a:schemeClr val="tx1"/>
                    </a:solidFill>
                  </a:rPr>
                  <a:t>UHR AP</a:t>
                </a:r>
              </a:p>
            </p:txBody>
          </p:sp>
          <p:sp>
            <p:nvSpPr>
              <p:cNvPr id="20" name="TextBox 19"/>
              <p:cNvSpPr txBox="1"/>
              <p:nvPr/>
            </p:nvSpPr>
            <p:spPr>
              <a:xfrm>
                <a:off x="282627" y="3223211"/>
                <a:ext cx="969562" cy="400110"/>
              </a:xfrm>
              <a:prstGeom prst="rect">
                <a:avLst/>
              </a:prstGeom>
              <a:noFill/>
              <a:ln>
                <a:solidFill>
                  <a:schemeClr val="tx1"/>
                </a:solidFill>
              </a:ln>
            </p:spPr>
            <p:txBody>
              <a:bodyPr wrap="square" rtlCol="0">
                <a:spAutoFit/>
              </a:bodyPr>
              <a:lstStyle/>
              <a:p>
                <a:r>
                  <a:rPr lang="en-IN" sz="1000" dirty="0">
                    <a:solidFill>
                      <a:schemeClr val="tx1"/>
                    </a:solidFill>
                  </a:rPr>
                  <a:t>UHR</a:t>
                </a:r>
              </a:p>
              <a:p>
                <a:r>
                  <a:rPr lang="en-IN" sz="1000" dirty="0">
                    <a:solidFill>
                      <a:schemeClr val="tx1"/>
                    </a:solidFill>
                  </a:rPr>
                  <a:t>Non-AP STA</a:t>
                </a:r>
              </a:p>
            </p:txBody>
          </p:sp>
          <p:sp>
            <p:nvSpPr>
              <p:cNvPr id="21" name="TextBox 20"/>
              <p:cNvSpPr txBox="1"/>
              <p:nvPr/>
            </p:nvSpPr>
            <p:spPr>
              <a:xfrm>
                <a:off x="58572" y="3630394"/>
                <a:ext cx="1132794" cy="415498"/>
              </a:xfrm>
              <a:prstGeom prst="rect">
                <a:avLst/>
              </a:prstGeom>
              <a:noFill/>
            </p:spPr>
            <p:txBody>
              <a:bodyPr wrap="square" rtlCol="0">
                <a:spAutoFit/>
              </a:bodyPr>
              <a:lstStyle/>
              <a:p>
                <a:r>
                  <a:rPr lang="en-IN" sz="700" dirty="0">
                    <a:solidFill>
                      <a:schemeClr val="tx1"/>
                    </a:solidFill>
                  </a:rPr>
                  <a:t>(</a:t>
                </a:r>
                <a:r>
                  <a:rPr lang="en-IN" sz="700" dirty="0" err="1">
                    <a:solidFill>
                      <a:schemeClr val="tx1"/>
                    </a:solidFill>
                  </a:rPr>
                  <a:t>eg</a:t>
                </a:r>
                <a:r>
                  <a:rPr lang="en-IN" sz="700" dirty="0">
                    <a:solidFill>
                      <a:schemeClr val="tx1"/>
                    </a:solidFill>
                  </a:rPr>
                  <a:t>: Wearable, </a:t>
                </a:r>
              </a:p>
              <a:p>
                <a:r>
                  <a:rPr lang="en-IN" sz="700" dirty="0">
                    <a:solidFill>
                      <a:schemeClr val="tx1"/>
                    </a:solidFill>
                  </a:rPr>
                  <a:t>Smartphone with low battery)</a:t>
                </a:r>
              </a:p>
            </p:txBody>
          </p:sp>
          <p:sp>
            <p:nvSpPr>
              <p:cNvPr id="22" name="TextBox 21"/>
              <p:cNvSpPr txBox="1"/>
              <p:nvPr/>
            </p:nvSpPr>
            <p:spPr>
              <a:xfrm>
                <a:off x="1612672" y="2193394"/>
                <a:ext cx="353943" cy="515526"/>
              </a:xfrm>
              <a:prstGeom prst="rect">
                <a:avLst/>
              </a:prstGeom>
              <a:noFill/>
              <a:ln>
                <a:solidFill>
                  <a:schemeClr val="tx1"/>
                </a:solidFill>
              </a:ln>
            </p:spPr>
            <p:txBody>
              <a:bodyPr vert="vert270" wrap="none" rtlCol="0">
                <a:spAutoFit/>
              </a:bodyPr>
              <a:lstStyle/>
              <a:p>
                <a:r>
                  <a:rPr lang="en-IN" sz="1100" dirty="0">
                    <a:solidFill>
                      <a:schemeClr val="tx1"/>
                    </a:solidFill>
                  </a:rPr>
                  <a:t>Beacon</a:t>
                </a:r>
              </a:p>
            </p:txBody>
          </p:sp>
          <p:sp>
            <p:nvSpPr>
              <p:cNvPr id="23" name="TextBox 22"/>
              <p:cNvSpPr txBox="1"/>
              <p:nvPr/>
            </p:nvSpPr>
            <p:spPr>
              <a:xfrm>
                <a:off x="2179099" y="2793222"/>
                <a:ext cx="461665" cy="637354"/>
              </a:xfrm>
              <a:prstGeom prst="rect">
                <a:avLst/>
              </a:prstGeom>
              <a:noFill/>
              <a:ln>
                <a:solidFill>
                  <a:schemeClr val="tx1"/>
                </a:solidFill>
              </a:ln>
            </p:spPr>
            <p:txBody>
              <a:bodyPr vert="vert270" wrap="none" rtlCol="0">
                <a:spAutoFit/>
              </a:bodyPr>
              <a:lstStyle/>
              <a:p>
                <a:r>
                  <a:rPr lang="en-IN" sz="900" dirty="0">
                    <a:solidFill>
                      <a:schemeClr val="tx1"/>
                    </a:solidFill>
                  </a:rPr>
                  <a:t>Association</a:t>
                </a:r>
              </a:p>
              <a:p>
                <a:r>
                  <a:rPr lang="en-IN" sz="900" dirty="0">
                    <a:solidFill>
                      <a:schemeClr val="tx1"/>
                    </a:solidFill>
                  </a:rPr>
                  <a:t>Request</a:t>
                </a:r>
              </a:p>
            </p:txBody>
          </p:sp>
          <p:sp>
            <p:nvSpPr>
              <p:cNvPr id="24" name="TextBox 23"/>
              <p:cNvSpPr txBox="1"/>
              <p:nvPr/>
            </p:nvSpPr>
            <p:spPr>
              <a:xfrm>
                <a:off x="2855640" y="2071566"/>
                <a:ext cx="461665" cy="637354"/>
              </a:xfrm>
              <a:prstGeom prst="rect">
                <a:avLst/>
              </a:prstGeom>
              <a:noFill/>
              <a:ln>
                <a:solidFill>
                  <a:schemeClr val="tx1"/>
                </a:solidFill>
              </a:ln>
            </p:spPr>
            <p:txBody>
              <a:bodyPr vert="vert270" wrap="none" rtlCol="0">
                <a:spAutoFit/>
              </a:bodyPr>
              <a:lstStyle/>
              <a:p>
                <a:r>
                  <a:rPr lang="en-IN" sz="900" dirty="0">
                    <a:solidFill>
                      <a:schemeClr val="tx1"/>
                    </a:solidFill>
                  </a:rPr>
                  <a:t>Association</a:t>
                </a:r>
              </a:p>
              <a:p>
                <a:r>
                  <a:rPr lang="en-IN" sz="900" dirty="0">
                    <a:solidFill>
                      <a:schemeClr val="tx1"/>
                    </a:solidFill>
                  </a:rPr>
                  <a:t>Response</a:t>
                </a:r>
              </a:p>
            </p:txBody>
          </p:sp>
          <p:sp>
            <p:nvSpPr>
              <p:cNvPr id="25" name="TextBox 24"/>
              <p:cNvSpPr txBox="1"/>
              <p:nvPr/>
            </p:nvSpPr>
            <p:spPr>
              <a:xfrm>
                <a:off x="5562190" y="2056345"/>
                <a:ext cx="652617" cy="646331"/>
              </a:xfrm>
              <a:prstGeom prst="rect">
                <a:avLst/>
              </a:prstGeom>
              <a:noFill/>
              <a:ln>
                <a:solidFill>
                  <a:schemeClr val="tx1"/>
                </a:solidFill>
              </a:ln>
            </p:spPr>
            <p:txBody>
              <a:bodyPr vert="horz" wrap="square" rtlCol="0">
                <a:spAutoFit/>
              </a:bodyPr>
              <a:lstStyle/>
              <a:p>
                <a:r>
                  <a:rPr lang="en-IN" sz="900" dirty="0">
                    <a:solidFill>
                      <a:schemeClr val="tx1"/>
                    </a:solidFill>
                  </a:rPr>
                  <a:t>DATA</a:t>
                </a:r>
              </a:p>
              <a:p>
                <a:endParaRPr lang="en-IN" sz="900" dirty="0">
                  <a:solidFill>
                    <a:schemeClr val="tx1"/>
                  </a:solidFill>
                </a:endParaRPr>
              </a:p>
              <a:p>
                <a:endParaRPr lang="en-IN" sz="900" dirty="0">
                  <a:solidFill>
                    <a:schemeClr val="tx1"/>
                  </a:solidFill>
                </a:endParaRPr>
              </a:p>
              <a:p>
                <a:endParaRPr lang="en-IN" sz="900" dirty="0">
                  <a:solidFill>
                    <a:schemeClr val="tx1"/>
                  </a:solidFill>
                </a:endParaRPr>
              </a:p>
            </p:txBody>
          </p:sp>
          <p:sp>
            <p:nvSpPr>
              <p:cNvPr id="26" name="TextBox 25"/>
              <p:cNvSpPr txBox="1"/>
              <p:nvPr/>
            </p:nvSpPr>
            <p:spPr>
              <a:xfrm>
                <a:off x="6299068" y="2785912"/>
                <a:ext cx="323165" cy="637354"/>
              </a:xfrm>
              <a:prstGeom prst="rect">
                <a:avLst/>
              </a:prstGeom>
              <a:noFill/>
              <a:ln>
                <a:solidFill>
                  <a:schemeClr val="tx1"/>
                </a:solidFill>
              </a:ln>
            </p:spPr>
            <p:txBody>
              <a:bodyPr vert="vert270" wrap="square" rtlCol="0">
                <a:spAutoFit/>
              </a:bodyPr>
              <a:lstStyle/>
              <a:p>
                <a:r>
                  <a:rPr lang="en-IN" sz="900" dirty="0">
                    <a:solidFill>
                      <a:schemeClr val="tx1"/>
                    </a:solidFill>
                  </a:rPr>
                  <a:t>ACK</a:t>
                </a:r>
              </a:p>
            </p:txBody>
          </p:sp>
          <p:sp>
            <p:nvSpPr>
              <p:cNvPr id="27" name="TextBox 26"/>
              <p:cNvSpPr txBox="1"/>
              <p:nvPr/>
            </p:nvSpPr>
            <p:spPr>
              <a:xfrm>
                <a:off x="4847465" y="2372981"/>
                <a:ext cx="323165" cy="348665"/>
              </a:xfrm>
              <a:prstGeom prst="rect">
                <a:avLst/>
              </a:prstGeom>
              <a:noFill/>
              <a:ln>
                <a:solidFill>
                  <a:schemeClr val="tx1"/>
                </a:solidFill>
              </a:ln>
            </p:spPr>
            <p:txBody>
              <a:bodyPr vert="vert270" wrap="square" rtlCol="0">
                <a:spAutoFit/>
              </a:bodyPr>
              <a:lstStyle/>
              <a:p>
                <a:r>
                  <a:rPr lang="en-IN" sz="900" dirty="0">
                    <a:solidFill>
                      <a:schemeClr val="tx1"/>
                    </a:solidFill>
                  </a:rPr>
                  <a:t>ICF</a:t>
                </a:r>
              </a:p>
            </p:txBody>
          </p:sp>
          <p:sp>
            <p:nvSpPr>
              <p:cNvPr id="28" name="TextBox 27"/>
              <p:cNvSpPr txBox="1"/>
              <p:nvPr/>
            </p:nvSpPr>
            <p:spPr>
              <a:xfrm>
                <a:off x="5210728" y="3021240"/>
                <a:ext cx="323165" cy="414886"/>
              </a:xfrm>
              <a:prstGeom prst="rect">
                <a:avLst/>
              </a:prstGeom>
              <a:noFill/>
              <a:ln>
                <a:solidFill>
                  <a:schemeClr val="tx1"/>
                </a:solidFill>
              </a:ln>
            </p:spPr>
            <p:txBody>
              <a:bodyPr vert="vert270" wrap="square" rtlCol="0">
                <a:spAutoFit/>
              </a:bodyPr>
              <a:lstStyle/>
              <a:p>
                <a:r>
                  <a:rPr lang="en-IN" sz="900" dirty="0">
                    <a:solidFill>
                      <a:schemeClr val="tx1"/>
                    </a:solidFill>
                  </a:rPr>
                  <a:t>ICR</a:t>
                </a:r>
              </a:p>
            </p:txBody>
          </p:sp>
          <p:sp>
            <p:nvSpPr>
              <p:cNvPr id="29" name="TextBox 28"/>
              <p:cNvSpPr txBox="1"/>
              <p:nvPr/>
            </p:nvSpPr>
            <p:spPr>
              <a:xfrm>
                <a:off x="1301106" y="3489174"/>
                <a:ext cx="2169184" cy="230832"/>
              </a:xfrm>
              <a:prstGeom prst="rect">
                <a:avLst/>
              </a:prstGeom>
              <a:solidFill>
                <a:schemeClr val="bg2">
                  <a:lumMod val="20000"/>
                  <a:lumOff val="80000"/>
                </a:schemeClr>
              </a:solidFill>
            </p:spPr>
            <p:txBody>
              <a:bodyPr wrap="none" rtlCol="0">
                <a:spAutoFit/>
              </a:bodyPr>
              <a:lstStyle>
                <a:defPPr>
                  <a:defRPr lang="en-GB"/>
                </a:defPPr>
                <a:lvl1pPr>
                  <a:defRPr sz="900">
                    <a:solidFill>
                      <a:schemeClr val="tx1"/>
                    </a:solidFill>
                  </a:defRPr>
                </a:lvl1pPr>
              </a:lstStyle>
              <a:p>
                <a:r>
                  <a:rPr lang="en-IN" dirty="0"/>
                  <a:t>(Capability High: 160MHz, 2 links, 2NSS)</a:t>
                </a:r>
              </a:p>
            </p:txBody>
          </p:sp>
        </p:grpSp>
        <p:sp>
          <p:nvSpPr>
            <p:cNvPr id="15" name="TextBox 14"/>
            <p:cNvSpPr txBox="1"/>
            <p:nvPr/>
          </p:nvSpPr>
          <p:spPr>
            <a:xfrm>
              <a:off x="989514" y="1947726"/>
              <a:ext cx="2143536" cy="230832"/>
            </a:xfrm>
            <a:prstGeom prst="rect">
              <a:avLst/>
            </a:prstGeom>
            <a:solidFill>
              <a:schemeClr val="bg2">
                <a:lumMod val="20000"/>
                <a:lumOff val="80000"/>
              </a:schemeClr>
            </a:solidFill>
          </p:spPr>
          <p:txBody>
            <a:bodyPr wrap="none" rtlCol="0">
              <a:spAutoFit/>
            </a:bodyPr>
            <a:lstStyle/>
            <a:p>
              <a:r>
                <a:rPr lang="en-IN" sz="900" dirty="0">
                  <a:solidFill>
                    <a:schemeClr val="tx1"/>
                  </a:solidFill>
                </a:rPr>
                <a:t>(Capability: High: 320MHz,3links, 4NSS)</a:t>
              </a:r>
            </a:p>
          </p:txBody>
        </p:sp>
        <p:sp>
          <p:nvSpPr>
            <p:cNvPr id="16" name="TextBox 15"/>
            <p:cNvSpPr txBox="1"/>
            <p:nvPr/>
          </p:nvSpPr>
          <p:spPr>
            <a:xfrm>
              <a:off x="5442145" y="2045687"/>
              <a:ext cx="1901148" cy="2096008"/>
            </a:xfrm>
            <a:prstGeom prst="rect">
              <a:avLst/>
            </a:prstGeom>
            <a:noFill/>
            <a:ln w="28575">
              <a:solidFill>
                <a:srgbClr val="00B050"/>
              </a:solidFill>
              <a:prstDash val="dash"/>
            </a:ln>
          </p:spPr>
          <p:txBody>
            <a:bodyPr wrap="square" rtlCol="0">
              <a:spAutoFit/>
            </a:bodyPr>
            <a:lstStyle/>
            <a:p>
              <a:endParaRPr lang="en-IN" dirty="0"/>
            </a:p>
          </p:txBody>
        </p:sp>
      </p:grpSp>
      <p:sp>
        <p:nvSpPr>
          <p:cNvPr id="30" name="TextBox 29"/>
          <p:cNvSpPr txBox="1"/>
          <p:nvPr/>
        </p:nvSpPr>
        <p:spPr>
          <a:xfrm>
            <a:off x="4582817" y="4054797"/>
            <a:ext cx="323165" cy="635106"/>
          </a:xfrm>
          <a:prstGeom prst="rect">
            <a:avLst/>
          </a:prstGeom>
          <a:solidFill>
            <a:schemeClr val="accent3">
              <a:lumMod val="85000"/>
            </a:schemeClr>
          </a:solidFill>
          <a:ln>
            <a:solidFill>
              <a:schemeClr val="tx1"/>
            </a:solidFill>
          </a:ln>
        </p:spPr>
        <p:txBody>
          <a:bodyPr vert="vert270" wrap="square" rtlCol="0">
            <a:spAutoFit/>
          </a:bodyPr>
          <a:lstStyle/>
          <a:p>
            <a:r>
              <a:rPr lang="en-IN" sz="900" dirty="0">
                <a:solidFill>
                  <a:schemeClr val="tx1"/>
                </a:solidFill>
              </a:rPr>
              <a:t>DPS-ON</a:t>
            </a:r>
          </a:p>
        </p:txBody>
      </p:sp>
      <p:cxnSp>
        <p:nvCxnSpPr>
          <p:cNvPr id="31" name="Straight Arrow Connector 30"/>
          <p:cNvCxnSpPr/>
          <p:nvPr/>
        </p:nvCxnSpPr>
        <p:spPr bwMode="auto">
          <a:xfrm>
            <a:off x="4745175" y="4947407"/>
            <a:ext cx="1607083" cy="874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p:cNvSpPr txBox="1"/>
          <p:nvPr/>
        </p:nvSpPr>
        <p:spPr>
          <a:xfrm>
            <a:off x="4836188" y="4457541"/>
            <a:ext cx="1611339" cy="461665"/>
          </a:xfrm>
          <a:prstGeom prst="rect">
            <a:avLst/>
          </a:prstGeom>
          <a:noFill/>
        </p:spPr>
        <p:txBody>
          <a:bodyPr wrap="none" rtlCol="0">
            <a:spAutoFit/>
          </a:bodyPr>
          <a:lstStyle/>
          <a:p>
            <a:r>
              <a:rPr lang="en-IN" sz="1200" dirty="0">
                <a:solidFill>
                  <a:schemeClr val="tx1"/>
                </a:solidFill>
              </a:rPr>
              <a:t>Low Capability</a:t>
            </a:r>
          </a:p>
          <a:p>
            <a:r>
              <a:rPr lang="en-IN" sz="1200" dirty="0">
                <a:solidFill>
                  <a:schemeClr val="tx1"/>
                </a:solidFill>
              </a:rPr>
              <a:t>(20Mhz, 1links, 1NSS)</a:t>
            </a:r>
          </a:p>
        </p:txBody>
      </p:sp>
      <p:cxnSp>
        <p:nvCxnSpPr>
          <p:cNvPr id="33" name="Straight Arrow Connector 32"/>
          <p:cNvCxnSpPr/>
          <p:nvPr/>
        </p:nvCxnSpPr>
        <p:spPr bwMode="auto">
          <a:xfrm>
            <a:off x="6367128" y="4951779"/>
            <a:ext cx="1607083" cy="874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4" name="TextBox 33"/>
          <p:cNvSpPr txBox="1"/>
          <p:nvPr/>
        </p:nvSpPr>
        <p:spPr>
          <a:xfrm>
            <a:off x="6478537" y="4738892"/>
            <a:ext cx="1688283" cy="461665"/>
          </a:xfrm>
          <a:prstGeom prst="rect">
            <a:avLst/>
          </a:prstGeom>
          <a:noFill/>
        </p:spPr>
        <p:txBody>
          <a:bodyPr wrap="none" rtlCol="0">
            <a:spAutoFit/>
          </a:bodyPr>
          <a:lstStyle/>
          <a:p>
            <a:r>
              <a:rPr lang="en-IN" sz="1200" dirty="0">
                <a:solidFill>
                  <a:schemeClr val="tx1"/>
                </a:solidFill>
              </a:rPr>
              <a:t>High Capability</a:t>
            </a:r>
          </a:p>
          <a:p>
            <a:r>
              <a:rPr lang="en-IN" sz="1200" dirty="0">
                <a:solidFill>
                  <a:schemeClr val="tx1"/>
                </a:solidFill>
              </a:rPr>
              <a:t>(</a:t>
            </a:r>
            <a:r>
              <a:rPr lang="en-IN" sz="1200" dirty="0">
                <a:solidFill>
                  <a:srgbClr val="FF0000"/>
                </a:solidFill>
              </a:rPr>
              <a:t>160Mhz, 2links, 2NSS</a:t>
            </a:r>
            <a:r>
              <a:rPr lang="en-IN" sz="1200" dirty="0">
                <a:solidFill>
                  <a:schemeClr val="tx1"/>
                </a:solidFill>
              </a:rPr>
              <a:t>)</a:t>
            </a:r>
          </a:p>
        </p:txBody>
      </p:sp>
      <p:cxnSp>
        <p:nvCxnSpPr>
          <p:cNvPr id="35" name="Straight Arrow Connector 34"/>
          <p:cNvCxnSpPr/>
          <p:nvPr/>
        </p:nvCxnSpPr>
        <p:spPr bwMode="auto">
          <a:xfrm>
            <a:off x="8206400" y="4953322"/>
            <a:ext cx="1607083" cy="874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6" name="TextBox 35"/>
          <p:cNvSpPr txBox="1"/>
          <p:nvPr/>
        </p:nvSpPr>
        <p:spPr>
          <a:xfrm>
            <a:off x="8156980" y="4457540"/>
            <a:ext cx="1611339" cy="461665"/>
          </a:xfrm>
          <a:prstGeom prst="rect">
            <a:avLst/>
          </a:prstGeom>
          <a:noFill/>
        </p:spPr>
        <p:txBody>
          <a:bodyPr wrap="none" rtlCol="0">
            <a:spAutoFit/>
          </a:bodyPr>
          <a:lstStyle/>
          <a:p>
            <a:r>
              <a:rPr lang="en-IN" sz="1200" dirty="0">
                <a:solidFill>
                  <a:schemeClr val="tx1"/>
                </a:solidFill>
              </a:rPr>
              <a:t>Low Capability</a:t>
            </a:r>
          </a:p>
          <a:p>
            <a:r>
              <a:rPr lang="en-IN" sz="1200" dirty="0">
                <a:solidFill>
                  <a:schemeClr val="tx1"/>
                </a:solidFill>
              </a:rPr>
              <a:t>(20Mhz, 1links, 1NSS)</a:t>
            </a:r>
          </a:p>
        </p:txBody>
      </p:sp>
      <p:cxnSp>
        <p:nvCxnSpPr>
          <p:cNvPr id="11" name="Curved Connector 10"/>
          <p:cNvCxnSpPr>
            <a:stCxn id="29" idx="2"/>
            <a:endCxn id="16" idx="2"/>
          </p:cNvCxnSpPr>
          <p:nvPr/>
        </p:nvCxnSpPr>
        <p:spPr bwMode="auto">
          <a:xfrm rot="16200000" flipH="1">
            <a:off x="5181195" y="3258493"/>
            <a:ext cx="308431" cy="3761672"/>
          </a:xfrm>
          <a:prstGeom prst="curvedConnector3">
            <a:avLst>
              <a:gd name="adj1" fmla="val 174117"/>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69306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80" y="341653"/>
            <a:ext cx="10361084" cy="1065213"/>
          </a:xfrm>
        </p:spPr>
        <p:txBody>
          <a:bodyPr/>
          <a:lstStyle/>
          <a:p>
            <a:r>
              <a:rPr lang="en-IN" dirty="0"/>
              <a:t>Capabilities for Power Save Feature</a:t>
            </a:r>
          </a:p>
        </p:txBody>
      </p:sp>
      <p:sp>
        <p:nvSpPr>
          <p:cNvPr id="4" name="Slide Number Placeholder 3"/>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1"/>
          </p:nvPr>
        </p:nvSpPr>
        <p:spPr>
          <a:xfrm>
            <a:off x="7143757" y="6475414"/>
            <a:ext cx="4246027" cy="180975"/>
          </a:xfrm>
        </p:spPr>
        <p:txBody>
          <a:bodyPr/>
          <a:lstStyle/>
          <a:p>
            <a:r>
              <a:rPr lang="en-GB"/>
              <a:t>Manasi Ekkundi, Samsung Electronics</a:t>
            </a:r>
            <a:endParaRPr lang="en-GB" dirty="0"/>
          </a:p>
        </p:txBody>
      </p:sp>
      <p:sp>
        <p:nvSpPr>
          <p:cNvPr id="6" name="Date Placeholder 5"/>
          <p:cNvSpPr>
            <a:spLocks noGrp="1"/>
          </p:cNvSpPr>
          <p:nvPr>
            <p:ph type="dt" idx="10"/>
          </p:nvPr>
        </p:nvSpPr>
        <p:spPr>
          <a:xfrm>
            <a:off x="929217" y="333375"/>
            <a:ext cx="2499764" cy="273050"/>
          </a:xfrm>
        </p:spPr>
        <p:txBody>
          <a:bodyPr/>
          <a:lstStyle/>
          <a:p>
            <a:r>
              <a:rPr lang="en-US"/>
              <a:t>September 2024</a:t>
            </a:r>
            <a:endParaRPr lang="en-GB" dirty="0"/>
          </a:p>
        </p:txBody>
      </p:sp>
      <p:sp>
        <p:nvSpPr>
          <p:cNvPr id="81" name="Content Placeholder 2"/>
          <p:cNvSpPr txBox="1">
            <a:spLocks/>
          </p:cNvSpPr>
          <p:nvPr/>
        </p:nvSpPr>
        <p:spPr bwMode="auto">
          <a:xfrm>
            <a:off x="337965" y="1218946"/>
            <a:ext cx="10361084" cy="14579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IN" kern="0" dirty="0"/>
              <a:t>Option 2: UHR Capability Design for Power Save</a:t>
            </a:r>
          </a:p>
          <a:p>
            <a:endParaRPr lang="en-IN" kern="0" dirty="0"/>
          </a:p>
        </p:txBody>
      </p:sp>
      <p:graphicFrame>
        <p:nvGraphicFramePr>
          <p:cNvPr id="82" name="Diagram 81"/>
          <p:cNvGraphicFramePr/>
          <p:nvPr>
            <p:extLst>
              <p:ext uri="{D42A27DB-BD31-4B8C-83A1-F6EECF244321}">
                <p14:modId xmlns:p14="http://schemas.microsoft.com/office/powerpoint/2010/main" val="758765743"/>
              </p:ext>
            </p:extLst>
          </p:nvPr>
        </p:nvGraphicFramePr>
        <p:xfrm>
          <a:off x="1613806" y="1626712"/>
          <a:ext cx="8640960" cy="931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8" name="Group 87"/>
          <p:cNvGrpSpPr/>
          <p:nvPr/>
        </p:nvGrpSpPr>
        <p:grpSpPr>
          <a:xfrm>
            <a:off x="1136209" y="3200223"/>
            <a:ext cx="8764595" cy="2298129"/>
            <a:chOff x="1085497" y="3256045"/>
            <a:chExt cx="8764595" cy="2298129"/>
          </a:xfrm>
        </p:grpSpPr>
        <p:grpSp>
          <p:nvGrpSpPr>
            <p:cNvPr id="57" name="Group 56"/>
            <p:cNvGrpSpPr/>
            <p:nvPr/>
          </p:nvGrpSpPr>
          <p:grpSpPr>
            <a:xfrm>
              <a:off x="1085497" y="3256045"/>
              <a:ext cx="8764595" cy="2298129"/>
              <a:chOff x="303921" y="1861021"/>
              <a:chExt cx="8764595" cy="2298129"/>
            </a:xfrm>
          </p:grpSpPr>
          <p:grpSp>
            <p:nvGrpSpPr>
              <p:cNvPr id="58" name="Group 57"/>
              <p:cNvGrpSpPr/>
              <p:nvPr/>
            </p:nvGrpSpPr>
            <p:grpSpPr>
              <a:xfrm>
                <a:off x="303921" y="2169603"/>
                <a:ext cx="8764595" cy="1989547"/>
                <a:chOff x="58572" y="2056345"/>
                <a:chExt cx="8764595" cy="1989547"/>
              </a:xfrm>
            </p:grpSpPr>
            <p:cxnSp>
              <p:nvCxnSpPr>
                <p:cNvPr id="61" name="Straight Connector 60"/>
                <p:cNvCxnSpPr/>
                <p:nvPr/>
              </p:nvCxnSpPr>
              <p:spPr bwMode="auto">
                <a:xfrm>
                  <a:off x="1232914" y="2708920"/>
                  <a:ext cx="7511693" cy="2395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Straight Connector 61"/>
                <p:cNvCxnSpPr/>
                <p:nvPr/>
              </p:nvCxnSpPr>
              <p:spPr bwMode="auto">
                <a:xfrm>
                  <a:off x="1232914" y="3429000"/>
                  <a:ext cx="7590253" cy="3345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3" name="TextBox 62"/>
                <p:cNvSpPr txBox="1"/>
                <p:nvPr/>
              </p:nvSpPr>
              <p:spPr>
                <a:xfrm>
                  <a:off x="532081" y="2568809"/>
                  <a:ext cx="700833" cy="261610"/>
                </a:xfrm>
                <a:prstGeom prst="rect">
                  <a:avLst/>
                </a:prstGeom>
                <a:noFill/>
                <a:ln>
                  <a:solidFill>
                    <a:schemeClr val="tx1"/>
                  </a:solidFill>
                </a:ln>
              </p:spPr>
              <p:txBody>
                <a:bodyPr wrap="none" rtlCol="0">
                  <a:spAutoFit/>
                </a:bodyPr>
                <a:lstStyle/>
                <a:p>
                  <a:r>
                    <a:rPr lang="en-IN" sz="1100" dirty="0">
                      <a:solidFill>
                        <a:schemeClr val="tx1"/>
                      </a:solidFill>
                    </a:rPr>
                    <a:t>UHR AP</a:t>
                  </a:r>
                </a:p>
              </p:txBody>
            </p:sp>
            <p:sp>
              <p:nvSpPr>
                <p:cNvPr id="64" name="TextBox 63"/>
                <p:cNvSpPr txBox="1"/>
                <p:nvPr/>
              </p:nvSpPr>
              <p:spPr>
                <a:xfrm>
                  <a:off x="282627" y="3223211"/>
                  <a:ext cx="969562" cy="400110"/>
                </a:xfrm>
                <a:prstGeom prst="rect">
                  <a:avLst/>
                </a:prstGeom>
                <a:noFill/>
                <a:ln>
                  <a:solidFill>
                    <a:schemeClr val="tx1"/>
                  </a:solidFill>
                </a:ln>
              </p:spPr>
              <p:txBody>
                <a:bodyPr wrap="square" rtlCol="0">
                  <a:spAutoFit/>
                </a:bodyPr>
                <a:lstStyle/>
                <a:p>
                  <a:r>
                    <a:rPr lang="en-IN" sz="1000" dirty="0">
                      <a:solidFill>
                        <a:schemeClr val="tx1"/>
                      </a:solidFill>
                    </a:rPr>
                    <a:t>UHR</a:t>
                  </a:r>
                </a:p>
                <a:p>
                  <a:r>
                    <a:rPr lang="en-IN" sz="1000" dirty="0">
                      <a:solidFill>
                        <a:schemeClr val="tx1"/>
                      </a:solidFill>
                    </a:rPr>
                    <a:t>Non-AP STA</a:t>
                  </a:r>
                </a:p>
              </p:txBody>
            </p:sp>
            <p:sp>
              <p:nvSpPr>
                <p:cNvPr id="65" name="TextBox 64"/>
                <p:cNvSpPr txBox="1"/>
                <p:nvPr/>
              </p:nvSpPr>
              <p:spPr>
                <a:xfrm>
                  <a:off x="58572" y="3630394"/>
                  <a:ext cx="1132794" cy="415498"/>
                </a:xfrm>
                <a:prstGeom prst="rect">
                  <a:avLst/>
                </a:prstGeom>
                <a:noFill/>
              </p:spPr>
              <p:txBody>
                <a:bodyPr wrap="square" rtlCol="0">
                  <a:spAutoFit/>
                </a:bodyPr>
                <a:lstStyle/>
                <a:p>
                  <a:r>
                    <a:rPr lang="en-IN" sz="700" dirty="0">
                      <a:solidFill>
                        <a:schemeClr val="tx1"/>
                      </a:solidFill>
                    </a:rPr>
                    <a:t>(</a:t>
                  </a:r>
                  <a:r>
                    <a:rPr lang="en-IN" sz="700" dirty="0" err="1">
                      <a:solidFill>
                        <a:schemeClr val="tx1"/>
                      </a:solidFill>
                    </a:rPr>
                    <a:t>eg</a:t>
                  </a:r>
                  <a:r>
                    <a:rPr lang="en-IN" sz="700" dirty="0">
                      <a:solidFill>
                        <a:schemeClr val="tx1"/>
                      </a:solidFill>
                    </a:rPr>
                    <a:t>: Wearable, </a:t>
                  </a:r>
                </a:p>
                <a:p>
                  <a:r>
                    <a:rPr lang="en-IN" sz="700" dirty="0">
                      <a:solidFill>
                        <a:schemeClr val="tx1"/>
                      </a:solidFill>
                    </a:rPr>
                    <a:t>Smartphone with low battery)</a:t>
                  </a:r>
                </a:p>
              </p:txBody>
            </p:sp>
            <p:sp>
              <p:nvSpPr>
                <p:cNvPr id="66" name="TextBox 65"/>
                <p:cNvSpPr txBox="1"/>
                <p:nvPr/>
              </p:nvSpPr>
              <p:spPr>
                <a:xfrm>
                  <a:off x="1612672" y="2193394"/>
                  <a:ext cx="353943" cy="515526"/>
                </a:xfrm>
                <a:prstGeom prst="rect">
                  <a:avLst/>
                </a:prstGeom>
                <a:noFill/>
                <a:ln>
                  <a:solidFill>
                    <a:schemeClr val="tx1"/>
                  </a:solidFill>
                </a:ln>
              </p:spPr>
              <p:txBody>
                <a:bodyPr vert="vert270" wrap="none" rtlCol="0">
                  <a:spAutoFit/>
                </a:bodyPr>
                <a:lstStyle/>
                <a:p>
                  <a:r>
                    <a:rPr lang="en-IN" sz="1100" dirty="0">
                      <a:solidFill>
                        <a:schemeClr val="tx1"/>
                      </a:solidFill>
                    </a:rPr>
                    <a:t>Beacon</a:t>
                  </a:r>
                </a:p>
              </p:txBody>
            </p:sp>
            <p:sp>
              <p:nvSpPr>
                <p:cNvPr id="67" name="TextBox 66"/>
                <p:cNvSpPr txBox="1"/>
                <p:nvPr/>
              </p:nvSpPr>
              <p:spPr>
                <a:xfrm>
                  <a:off x="2179099" y="2793222"/>
                  <a:ext cx="461665" cy="637354"/>
                </a:xfrm>
                <a:prstGeom prst="rect">
                  <a:avLst/>
                </a:prstGeom>
                <a:noFill/>
                <a:ln>
                  <a:solidFill>
                    <a:schemeClr val="tx1"/>
                  </a:solidFill>
                </a:ln>
              </p:spPr>
              <p:txBody>
                <a:bodyPr vert="vert270" wrap="none" rtlCol="0">
                  <a:spAutoFit/>
                </a:bodyPr>
                <a:lstStyle/>
                <a:p>
                  <a:r>
                    <a:rPr lang="en-IN" sz="900" dirty="0">
                      <a:solidFill>
                        <a:schemeClr val="tx1"/>
                      </a:solidFill>
                    </a:rPr>
                    <a:t>Association</a:t>
                  </a:r>
                </a:p>
                <a:p>
                  <a:r>
                    <a:rPr lang="en-IN" sz="900" dirty="0">
                      <a:solidFill>
                        <a:schemeClr val="tx1"/>
                      </a:solidFill>
                    </a:rPr>
                    <a:t>Request</a:t>
                  </a:r>
                </a:p>
              </p:txBody>
            </p:sp>
            <p:sp>
              <p:nvSpPr>
                <p:cNvPr id="68" name="TextBox 67"/>
                <p:cNvSpPr txBox="1"/>
                <p:nvPr/>
              </p:nvSpPr>
              <p:spPr>
                <a:xfrm>
                  <a:off x="2855640" y="2071566"/>
                  <a:ext cx="461665" cy="637354"/>
                </a:xfrm>
                <a:prstGeom prst="rect">
                  <a:avLst/>
                </a:prstGeom>
                <a:noFill/>
                <a:ln>
                  <a:solidFill>
                    <a:schemeClr val="tx1"/>
                  </a:solidFill>
                </a:ln>
              </p:spPr>
              <p:txBody>
                <a:bodyPr vert="vert270" wrap="none" rtlCol="0">
                  <a:spAutoFit/>
                </a:bodyPr>
                <a:lstStyle/>
                <a:p>
                  <a:r>
                    <a:rPr lang="en-IN" sz="900" dirty="0">
                      <a:solidFill>
                        <a:schemeClr val="tx1"/>
                      </a:solidFill>
                    </a:rPr>
                    <a:t>Association</a:t>
                  </a:r>
                </a:p>
                <a:p>
                  <a:r>
                    <a:rPr lang="en-IN" sz="900" dirty="0">
                      <a:solidFill>
                        <a:schemeClr val="tx1"/>
                      </a:solidFill>
                    </a:rPr>
                    <a:t>Response</a:t>
                  </a:r>
                </a:p>
              </p:txBody>
            </p:sp>
            <p:sp>
              <p:nvSpPr>
                <p:cNvPr id="69" name="TextBox 68"/>
                <p:cNvSpPr txBox="1"/>
                <p:nvPr/>
              </p:nvSpPr>
              <p:spPr>
                <a:xfrm>
                  <a:off x="5562190" y="2056345"/>
                  <a:ext cx="652617" cy="646331"/>
                </a:xfrm>
                <a:prstGeom prst="rect">
                  <a:avLst/>
                </a:prstGeom>
                <a:noFill/>
                <a:ln>
                  <a:solidFill>
                    <a:schemeClr val="tx1"/>
                  </a:solidFill>
                </a:ln>
              </p:spPr>
              <p:txBody>
                <a:bodyPr vert="horz" wrap="square" rtlCol="0">
                  <a:spAutoFit/>
                </a:bodyPr>
                <a:lstStyle/>
                <a:p>
                  <a:r>
                    <a:rPr lang="en-IN" sz="900" dirty="0">
                      <a:solidFill>
                        <a:schemeClr val="tx1"/>
                      </a:solidFill>
                    </a:rPr>
                    <a:t>DATA</a:t>
                  </a:r>
                </a:p>
                <a:p>
                  <a:endParaRPr lang="en-IN" sz="900" dirty="0">
                    <a:solidFill>
                      <a:schemeClr val="tx1"/>
                    </a:solidFill>
                  </a:endParaRPr>
                </a:p>
                <a:p>
                  <a:endParaRPr lang="en-IN" sz="900" dirty="0">
                    <a:solidFill>
                      <a:schemeClr val="tx1"/>
                    </a:solidFill>
                  </a:endParaRPr>
                </a:p>
                <a:p>
                  <a:endParaRPr lang="en-IN" sz="900" dirty="0">
                    <a:solidFill>
                      <a:schemeClr val="tx1"/>
                    </a:solidFill>
                  </a:endParaRPr>
                </a:p>
              </p:txBody>
            </p:sp>
            <p:sp>
              <p:nvSpPr>
                <p:cNvPr id="70" name="TextBox 69"/>
                <p:cNvSpPr txBox="1"/>
                <p:nvPr/>
              </p:nvSpPr>
              <p:spPr>
                <a:xfrm>
                  <a:off x="6299068" y="2785912"/>
                  <a:ext cx="323165" cy="637354"/>
                </a:xfrm>
                <a:prstGeom prst="rect">
                  <a:avLst/>
                </a:prstGeom>
                <a:noFill/>
                <a:ln>
                  <a:solidFill>
                    <a:schemeClr val="tx1"/>
                  </a:solidFill>
                </a:ln>
              </p:spPr>
              <p:txBody>
                <a:bodyPr vert="vert270" wrap="square" rtlCol="0">
                  <a:spAutoFit/>
                </a:bodyPr>
                <a:lstStyle/>
                <a:p>
                  <a:r>
                    <a:rPr lang="en-IN" sz="900" dirty="0">
                      <a:solidFill>
                        <a:schemeClr val="tx1"/>
                      </a:solidFill>
                    </a:rPr>
                    <a:t>ACK</a:t>
                  </a:r>
                </a:p>
              </p:txBody>
            </p:sp>
            <p:sp>
              <p:nvSpPr>
                <p:cNvPr id="71" name="TextBox 70"/>
                <p:cNvSpPr txBox="1"/>
                <p:nvPr/>
              </p:nvSpPr>
              <p:spPr>
                <a:xfrm>
                  <a:off x="4847465" y="2372981"/>
                  <a:ext cx="323165" cy="348665"/>
                </a:xfrm>
                <a:prstGeom prst="rect">
                  <a:avLst/>
                </a:prstGeom>
                <a:noFill/>
                <a:ln>
                  <a:solidFill>
                    <a:schemeClr val="tx1"/>
                  </a:solidFill>
                </a:ln>
              </p:spPr>
              <p:txBody>
                <a:bodyPr vert="vert270" wrap="square" rtlCol="0">
                  <a:spAutoFit/>
                </a:bodyPr>
                <a:lstStyle/>
                <a:p>
                  <a:r>
                    <a:rPr lang="en-IN" sz="900" dirty="0">
                      <a:solidFill>
                        <a:schemeClr val="tx1"/>
                      </a:solidFill>
                    </a:rPr>
                    <a:t>ICF</a:t>
                  </a:r>
                </a:p>
              </p:txBody>
            </p:sp>
            <p:sp>
              <p:nvSpPr>
                <p:cNvPr id="72" name="TextBox 71"/>
                <p:cNvSpPr txBox="1"/>
                <p:nvPr/>
              </p:nvSpPr>
              <p:spPr>
                <a:xfrm>
                  <a:off x="5210728" y="3021240"/>
                  <a:ext cx="323165" cy="414886"/>
                </a:xfrm>
                <a:prstGeom prst="rect">
                  <a:avLst/>
                </a:prstGeom>
                <a:noFill/>
                <a:ln>
                  <a:solidFill>
                    <a:schemeClr val="tx1"/>
                  </a:solidFill>
                </a:ln>
              </p:spPr>
              <p:txBody>
                <a:bodyPr vert="vert270" wrap="square" rtlCol="0">
                  <a:spAutoFit/>
                </a:bodyPr>
                <a:lstStyle/>
                <a:p>
                  <a:r>
                    <a:rPr lang="en-IN" sz="900" dirty="0">
                      <a:solidFill>
                        <a:schemeClr val="tx1"/>
                      </a:solidFill>
                    </a:rPr>
                    <a:t>ICR</a:t>
                  </a:r>
                </a:p>
              </p:txBody>
            </p:sp>
            <p:sp>
              <p:nvSpPr>
                <p:cNvPr id="73" name="TextBox 72"/>
                <p:cNvSpPr txBox="1"/>
                <p:nvPr/>
              </p:nvSpPr>
              <p:spPr>
                <a:xfrm>
                  <a:off x="1301106" y="3489174"/>
                  <a:ext cx="2198038" cy="369332"/>
                </a:xfrm>
                <a:prstGeom prst="rect">
                  <a:avLst/>
                </a:prstGeom>
                <a:solidFill>
                  <a:schemeClr val="bg2">
                    <a:lumMod val="20000"/>
                    <a:lumOff val="80000"/>
                  </a:schemeClr>
                </a:solidFill>
              </p:spPr>
              <p:txBody>
                <a:bodyPr wrap="none" rtlCol="0">
                  <a:spAutoFit/>
                </a:bodyPr>
                <a:lstStyle>
                  <a:defPPr>
                    <a:defRPr lang="en-GB"/>
                  </a:defPPr>
                  <a:lvl1pPr>
                    <a:defRPr sz="900">
                      <a:solidFill>
                        <a:schemeClr val="tx1"/>
                      </a:solidFill>
                    </a:defRPr>
                  </a:lvl1pPr>
                </a:lstStyle>
                <a:p>
                  <a:r>
                    <a:rPr lang="en-IN" dirty="0"/>
                    <a:t>(Capability High: 160MHz, 2 links, 2NSS</a:t>
                  </a:r>
                </a:p>
                <a:p>
                  <a:r>
                    <a:rPr lang="en-IN" dirty="0"/>
                    <a:t>Power Save  High: 80MHz, 2 links, 2 NSS)</a:t>
                  </a:r>
                </a:p>
              </p:txBody>
            </p:sp>
          </p:grpSp>
          <p:sp>
            <p:nvSpPr>
              <p:cNvPr id="59" name="TextBox 58"/>
              <p:cNvSpPr txBox="1"/>
              <p:nvPr/>
            </p:nvSpPr>
            <p:spPr>
              <a:xfrm>
                <a:off x="761199" y="1861021"/>
                <a:ext cx="2201244" cy="369332"/>
              </a:xfrm>
              <a:prstGeom prst="rect">
                <a:avLst/>
              </a:prstGeom>
              <a:solidFill>
                <a:schemeClr val="bg2">
                  <a:lumMod val="20000"/>
                  <a:lumOff val="80000"/>
                </a:schemeClr>
              </a:solidFill>
            </p:spPr>
            <p:txBody>
              <a:bodyPr wrap="none" rtlCol="0">
                <a:spAutoFit/>
              </a:bodyPr>
              <a:lstStyle/>
              <a:p>
                <a:r>
                  <a:rPr lang="en-IN" sz="900" dirty="0">
                    <a:solidFill>
                      <a:schemeClr val="tx1"/>
                    </a:solidFill>
                  </a:rPr>
                  <a:t>(Capability: High: 320MHz,3links, 4NSS</a:t>
                </a:r>
              </a:p>
              <a:p>
                <a:r>
                  <a:rPr lang="en-IN" sz="900" dirty="0">
                    <a:solidFill>
                      <a:schemeClr val="tx1"/>
                    </a:solidFill>
                  </a:rPr>
                  <a:t>Power Save High: 160Mhz, 2 links, 2 NSS)</a:t>
                </a:r>
              </a:p>
            </p:txBody>
          </p:sp>
          <p:sp>
            <p:nvSpPr>
              <p:cNvPr id="60" name="TextBox 59"/>
              <p:cNvSpPr txBox="1"/>
              <p:nvPr/>
            </p:nvSpPr>
            <p:spPr>
              <a:xfrm>
                <a:off x="5442145" y="2045687"/>
                <a:ext cx="1901148" cy="2096008"/>
              </a:xfrm>
              <a:prstGeom prst="rect">
                <a:avLst/>
              </a:prstGeom>
              <a:noFill/>
              <a:ln w="28575">
                <a:solidFill>
                  <a:srgbClr val="00B050"/>
                </a:solidFill>
                <a:prstDash val="dash"/>
              </a:ln>
            </p:spPr>
            <p:txBody>
              <a:bodyPr wrap="square" rtlCol="0">
                <a:spAutoFit/>
              </a:bodyPr>
              <a:lstStyle/>
              <a:p>
                <a:endParaRPr lang="en-IN" dirty="0"/>
              </a:p>
            </p:txBody>
          </p:sp>
        </p:grpSp>
        <p:sp>
          <p:nvSpPr>
            <p:cNvPr id="74" name="TextBox 73"/>
            <p:cNvSpPr txBox="1"/>
            <p:nvPr/>
          </p:nvSpPr>
          <p:spPr>
            <a:xfrm>
              <a:off x="4540866" y="4297971"/>
              <a:ext cx="323165" cy="635106"/>
            </a:xfrm>
            <a:prstGeom prst="rect">
              <a:avLst/>
            </a:prstGeom>
            <a:solidFill>
              <a:schemeClr val="accent3">
                <a:lumMod val="85000"/>
              </a:schemeClr>
            </a:solidFill>
            <a:ln>
              <a:solidFill>
                <a:schemeClr val="tx1"/>
              </a:solidFill>
            </a:ln>
          </p:spPr>
          <p:txBody>
            <a:bodyPr vert="vert270" wrap="square" rtlCol="0">
              <a:spAutoFit/>
            </a:bodyPr>
            <a:lstStyle/>
            <a:p>
              <a:r>
                <a:rPr lang="en-IN" sz="900" dirty="0">
                  <a:solidFill>
                    <a:schemeClr val="tx1"/>
                  </a:solidFill>
                </a:rPr>
                <a:t>DPS-ON</a:t>
              </a:r>
            </a:p>
          </p:txBody>
        </p:sp>
        <p:cxnSp>
          <p:nvCxnSpPr>
            <p:cNvPr id="75" name="Straight Arrow Connector 74"/>
            <p:cNvCxnSpPr/>
            <p:nvPr/>
          </p:nvCxnSpPr>
          <p:spPr bwMode="auto">
            <a:xfrm>
              <a:off x="4703224" y="5190581"/>
              <a:ext cx="1607083" cy="874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6" name="TextBox 75"/>
            <p:cNvSpPr txBox="1"/>
            <p:nvPr/>
          </p:nvSpPr>
          <p:spPr>
            <a:xfrm>
              <a:off x="4794237" y="4700715"/>
              <a:ext cx="1611339" cy="461665"/>
            </a:xfrm>
            <a:prstGeom prst="rect">
              <a:avLst/>
            </a:prstGeom>
            <a:noFill/>
          </p:spPr>
          <p:txBody>
            <a:bodyPr wrap="none" rtlCol="0">
              <a:spAutoFit/>
            </a:bodyPr>
            <a:lstStyle/>
            <a:p>
              <a:r>
                <a:rPr lang="en-IN" sz="1200" dirty="0">
                  <a:solidFill>
                    <a:schemeClr val="tx1"/>
                  </a:solidFill>
                </a:rPr>
                <a:t>Low Capability</a:t>
              </a:r>
            </a:p>
            <a:p>
              <a:r>
                <a:rPr lang="en-IN" sz="1200" dirty="0">
                  <a:solidFill>
                    <a:schemeClr val="tx1"/>
                  </a:solidFill>
                </a:rPr>
                <a:t>(20Mhz, 1links, 1NSS)</a:t>
              </a:r>
            </a:p>
          </p:txBody>
        </p:sp>
        <p:cxnSp>
          <p:nvCxnSpPr>
            <p:cNvPr id="77" name="Straight Arrow Connector 76"/>
            <p:cNvCxnSpPr/>
            <p:nvPr/>
          </p:nvCxnSpPr>
          <p:spPr bwMode="auto">
            <a:xfrm>
              <a:off x="6325177" y="5194953"/>
              <a:ext cx="1607083" cy="874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8" name="TextBox 77"/>
            <p:cNvSpPr txBox="1"/>
            <p:nvPr/>
          </p:nvSpPr>
          <p:spPr>
            <a:xfrm>
              <a:off x="6436586" y="4982066"/>
              <a:ext cx="1645002" cy="461665"/>
            </a:xfrm>
            <a:prstGeom prst="rect">
              <a:avLst/>
            </a:prstGeom>
            <a:noFill/>
          </p:spPr>
          <p:txBody>
            <a:bodyPr wrap="none" rtlCol="0">
              <a:spAutoFit/>
            </a:bodyPr>
            <a:lstStyle/>
            <a:p>
              <a:r>
                <a:rPr lang="en-IN" sz="1200" dirty="0">
                  <a:solidFill>
                    <a:schemeClr val="tx1"/>
                  </a:solidFill>
                </a:rPr>
                <a:t>High Capability</a:t>
              </a:r>
            </a:p>
            <a:p>
              <a:r>
                <a:rPr lang="en-IN" sz="1200" dirty="0">
                  <a:solidFill>
                    <a:schemeClr val="tx1"/>
                  </a:solidFill>
                </a:rPr>
                <a:t>(</a:t>
              </a:r>
              <a:r>
                <a:rPr lang="en-IN" sz="1200" dirty="0">
                  <a:solidFill>
                    <a:srgbClr val="00B050"/>
                  </a:solidFill>
                </a:rPr>
                <a:t>80MHz, 2links, 2NSS</a:t>
              </a:r>
              <a:r>
                <a:rPr lang="en-IN" sz="1200" dirty="0">
                  <a:solidFill>
                    <a:schemeClr val="tx1"/>
                  </a:solidFill>
                </a:rPr>
                <a:t>)</a:t>
              </a:r>
            </a:p>
          </p:txBody>
        </p:sp>
        <p:cxnSp>
          <p:nvCxnSpPr>
            <p:cNvPr id="79" name="Straight Arrow Connector 78"/>
            <p:cNvCxnSpPr/>
            <p:nvPr/>
          </p:nvCxnSpPr>
          <p:spPr bwMode="auto">
            <a:xfrm>
              <a:off x="8164449" y="5196496"/>
              <a:ext cx="1607083" cy="874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0" name="TextBox 79"/>
            <p:cNvSpPr txBox="1"/>
            <p:nvPr/>
          </p:nvSpPr>
          <p:spPr>
            <a:xfrm>
              <a:off x="8115029" y="4700714"/>
              <a:ext cx="1611339" cy="461665"/>
            </a:xfrm>
            <a:prstGeom prst="rect">
              <a:avLst/>
            </a:prstGeom>
            <a:noFill/>
          </p:spPr>
          <p:txBody>
            <a:bodyPr wrap="none" rtlCol="0">
              <a:spAutoFit/>
            </a:bodyPr>
            <a:lstStyle/>
            <a:p>
              <a:r>
                <a:rPr lang="en-IN" sz="1200" dirty="0">
                  <a:solidFill>
                    <a:schemeClr val="tx1"/>
                  </a:solidFill>
                </a:rPr>
                <a:t>Low Capability</a:t>
              </a:r>
            </a:p>
            <a:p>
              <a:r>
                <a:rPr lang="en-IN" sz="1200" dirty="0">
                  <a:solidFill>
                    <a:schemeClr val="tx1"/>
                  </a:solidFill>
                </a:rPr>
                <a:t>(20Mhz, 1links, 1NSS)</a:t>
              </a:r>
            </a:p>
          </p:txBody>
        </p:sp>
      </p:grpSp>
      <p:sp>
        <p:nvSpPr>
          <p:cNvPr id="83" name="TextBox 82"/>
          <p:cNvSpPr txBox="1"/>
          <p:nvPr/>
        </p:nvSpPr>
        <p:spPr>
          <a:xfrm>
            <a:off x="1776567" y="2540103"/>
            <a:ext cx="1927131" cy="430887"/>
          </a:xfrm>
          <a:prstGeom prst="rect">
            <a:avLst/>
          </a:prstGeom>
          <a:noFill/>
        </p:spPr>
        <p:txBody>
          <a:bodyPr wrap="none" rtlCol="0">
            <a:spAutoFit/>
          </a:bodyPr>
          <a:lstStyle/>
          <a:p>
            <a:r>
              <a:rPr lang="en-IN" sz="1100" dirty="0">
                <a:solidFill>
                  <a:schemeClr val="tx1"/>
                </a:solidFill>
              </a:rPr>
              <a:t>Indicates the highest capability</a:t>
            </a:r>
          </a:p>
          <a:p>
            <a:r>
              <a:rPr lang="en-IN" sz="1100" dirty="0">
                <a:solidFill>
                  <a:schemeClr val="tx1"/>
                </a:solidFill>
              </a:rPr>
              <a:t> supported by STA</a:t>
            </a:r>
          </a:p>
        </p:txBody>
      </p:sp>
      <p:sp>
        <p:nvSpPr>
          <p:cNvPr id="84" name="TextBox 83"/>
          <p:cNvSpPr txBox="1"/>
          <p:nvPr/>
        </p:nvSpPr>
        <p:spPr>
          <a:xfrm>
            <a:off x="4764691" y="2574382"/>
            <a:ext cx="2414444" cy="261610"/>
          </a:xfrm>
          <a:prstGeom prst="rect">
            <a:avLst/>
          </a:prstGeom>
          <a:noFill/>
        </p:spPr>
        <p:txBody>
          <a:bodyPr wrap="none" rtlCol="0">
            <a:spAutoFit/>
          </a:bodyPr>
          <a:lstStyle/>
          <a:p>
            <a:r>
              <a:rPr lang="en-IN" sz="1100" dirty="0">
                <a:solidFill>
                  <a:schemeClr val="tx1"/>
                </a:solidFill>
              </a:rPr>
              <a:t>Indicates the highest during power save</a:t>
            </a:r>
          </a:p>
        </p:txBody>
      </p:sp>
      <p:sp>
        <p:nvSpPr>
          <p:cNvPr id="86" name="Rectangle 85"/>
          <p:cNvSpPr/>
          <p:nvPr/>
        </p:nvSpPr>
        <p:spPr>
          <a:xfrm>
            <a:off x="155473" y="5661872"/>
            <a:ext cx="11465192" cy="830997"/>
          </a:xfrm>
          <a:prstGeom prst="rect">
            <a:avLst/>
          </a:prstGeom>
        </p:spPr>
        <p:txBody>
          <a:bodyPr wrap="square">
            <a:spAutoFit/>
          </a:bodyPr>
          <a:lstStyle/>
          <a:p>
            <a:pPr marL="342900" lvl="0" indent="-342900">
              <a:buFont typeface="Arial" panose="020B0604020202020204" pitchFamily="34" charset="0"/>
              <a:buChar char="•"/>
            </a:pPr>
            <a:r>
              <a:rPr lang="en-IN" sz="1600" b="1" dirty="0">
                <a:solidFill>
                  <a:srgbClr val="000000"/>
                </a:solidFill>
              </a:rPr>
              <a:t>Option 2</a:t>
            </a:r>
            <a:r>
              <a:rPr lang="en-IN" sz="1600" dirty="0">
                <a:solidFill>
                  <a:srgbClr val="000000"/>
                </a:solidFill>
              </a:rPr>
              <a:t>: The STA can indicate that, even if it supports higher capabilities, in power save mode, it can restrict its highest capability of operation. This can ensure that STA power saving requirements are also included in the decision to transition to high capability mode. There is more flexibility available to STA to indicate its preferences.</a:t>
            </a:r>
          </a:p>
        </p:txBody>
      </p:sp>
    </p:spTree>
    <p:extLst>
      <p:ext uri="{BB962C8B-B14F-4D97-AF65-F5344CB8AC3E}">
        <p14:creationId xmlns:p14="http://schemas.microsoft.com/office/powerpoint/2010/main" val="2430768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270" y="484244"/>
            <a:ext cx="10876371" cy="914400"/>
          </a:xfrm>
        </p:spPr>
        <p:txBody>
          <a:bodyPr/>
          <a:lstStyle/>
          <a:p>
            <a:r>
              <a:rPr lang="en-IN" dirty="0"/>
              <a:t>Power Save Mode Indication Change</a:t>
            </a: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1"/>
          </p:nvPr>
        </p:nvSpPr>
        <p:spPr>
          <a:xfrm>
            <a:off x="7143757" y="6475414"/>
            <a:ext cx="4246027" cy="180975"/>
          </a:xfrm>
        </p:spPr>
        <p:txBody>
          <a:bodyPr/>
          <a:lstStyle/>
          <a:p>
            <a:r>
              <a:rPr lang="en-GB"/>
              <a:t>Manasi Ekkundi, Samsung Electronics</a:t>
            </a:r>
            <a:endParaRPr lang="en-GB" dirty="0"/>
          </a:p>
        </p:txBody>
      </p:sp>
      <p:sp>
        <p:nvSpPr>
          <p:cNvPr id="6" name="Date Placeholder 5"/>
          <p:cNvSpPr>
            <a:spLocks noGrp="1"/>
          </p:cNvSpPr>
          <p:nvPr>
            <p:ph type="dt" idx="10"/>
          </p:nvPr>
        </p:nvSpPr>
        <p:spPr>
          <a:xfrm>
            <a:off x="929217" y="333375"/>
            <a:ext cx="2499764" cy="273050"/>
          </a:xfrm>
        </p:spPr>
        <p:txBody>
          <a:bodyPr/>
          <a:lstStyle/>
          <a:p>
            <a:r>
              <a:rPr lang="en-US"/>
              <a:t>September 2024</a:t>
            </a:r>
            <a:endParaRPr lang="en-GB" dirty="0"/>
          </a:p>
        </p:txBody>
      </p:sp>
      <p:grpSp>
        <p:nvGrpSpPr>
          <p:cNvPr id="76" name="Group 75"/>
          <p:cNvGrpSpPr/>
          <p:nvPr/>
        </p:nvGrpSpPr>
        <p:grpSpPr>
          <a:xfrm>
            <a:off x="1314528" y="1776178"/>
            <a:ext cx="9329851" cy="2845372"/>
            <a:chOff x="150525" y="1914859"/>
            <a:chExt cx="9329851" cy="2845372"/>
          </a:xfrm>
        </p:grpSpPr>
        <p:cxnSp>
          <p:nvCxnSpPr>
            <p:cNvPr id="8" name="Straight Connector 7"/>
            <p:cNvCxnSpPr/>
            <p:nvPr/>
          </p:nvCxnSpPr>
          <p:spPr bwMode="auto">
            <a:xfrm>
              <a:off x="1292681" y="2713228"/>
              <a:ext cx="8187695" cy="430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p:cNvCxnSpPr>
              <a:stCxn id="13" idx="3"/>
            </p:cNvCxnSpPr>
            <p:nvPr/>
          </p:nvCxnSpPr>
          <p:spPr bwMode="auto">
            <a:xfrm>
              <a:off x="1252189" y="3423266"/>
              <a:ext cx="8228187" cy="573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TextBox 11"/>
            <p:cNvSpPr txBox="1"/>
            <p:nvPr/>
          </p:nvSpPr>
          <p:spPr>
            <a:xfrm>
              <a:off x="150525" y="2566768"/>
              <a:ext cx="1141659" cy="261610"/>
            </a:xfrm>
            <a:prstGeom prst="rect">
              <a:avLst/>
            </a:prstGeom>
            <a:noFill/>
            <a:ln>
              <a:solidFill>
                <a:schemeClr val="tx1"/>
              </a:solidFill>
            </a:ln>
          </p:spPr>
          <p:txBody>
            <a:bodyPr wrap="none" rtlCol="0">
              <a:spAutoFit/>
            </a:bodyPr>
            <a:lstStyle/>
            <a:p>
              <a:r>
                <a:rPr lang="en-IN" sz="1100" dirty="0">
                  <a:solidFill>
                    <a:schemeClr val="tx1"/>
                  </a:solidFill>
                </a:rPr>
                <a:t>UHR Mobile AP</a:t>
              </a:r>
            </a:p>
          </p:txBody>
        </p:sp>
        <p:sp>
          <p:nvSpPr>
            <p:cNvPr id="13" name="TextBox 12"/>
            <p:cNvSpPr txBox="1"/>
            <p:nvPr/>
          </p:nvSpPr>
          <p:spPr>
            <a:xfrm>
              <a:off x="282627" y="3223211"/>
              <a:ext cx="969562" cy="400110"/>
            </a:xfrm>
            <a:prstGeom prst="rect">
              <a:avLst/>
            </a:prstGeom>
            <a:noFill/>
            <a:ln>
              <a:solidFill>
                <a:schemeClr val="tx1"/>
              </a:solidFill>
            </a:ln>
          </p:spPr>
          <p:txBody>
            <a:bodyPr wrap="square" rtlCol="0">
              <a:spAutoFit/>
            </a:bodyPr>
            <a:lstStyle/>
            <a:p>
              <a:r>
                <a:rPr lang="en-IN" sz="1000" dirty="0">
                  <a:solidFill>
                    <a:schemeClr val="tx1"/>
                  </a:solidFill>
                </a:rPr>
                <a:t>UHR</a:t>
              </a:r>
            </a:p>
            <a:p>
              <a:r>
                <a:rPr lang="en-IN" sz="1000" dirty="0">
                  <a:solidFill>
                    <a:schemeClr val="tx1"/>
                  </a:solidFill>
                </a:rPr>
                <a:t>Non-AP STA</a:t>
              </a:r>
            </a:p>
          </p:txBody>
        </p:sp>
        <p:sp>
          <p:nvSpPr>
            <p:cNvPr id="26" name="TextBox 25"/>
            <p:cNvSpPr txBox="1"/>
            <p:nvPr/>
          </p:nvSpPr>
          <p:spPr>
            <a:xfrm>
              <a:off x="1320087" y="1914859"/>
              <a:ext cx="461665" cy="782714"/>
            </a:xfrm>
            <a:prstGeom prst="rect">
              <a:avLst/>
            </a:prstGeom>
            <a:solidFill>
              <a:schemeClr val="accent3">
                <a:lumMod val="85000"/>
              </a:schemeClr>
            </a:solidFill>
            <a:ln>
              <a:solidFill>
                <a:schemeClr val="tx1"/>
              </a:solidFill>
            </a:ln>
          </p:spPr>
          <p:txBody>
            <a:bodyPr vert="vert270" wrap="square" rtlCol="0">
              <a:spAutoFit/>
            </a:bodyPr>
            <a:lstStyle/>
            <a:p>
              <a:r>
                <a:rPr lang="en-IN" sz="900" dirty="0">
                  <a:solidFill>
                    <a:schemeClr val="tx1"/>
                  </a:solidFill>
                </a:rPr>
                <a:t>DPS-ON (Beacon)</a:t>
              </a:r>
            </a:p>
          </p:txBody>
        </p:sp>
        <p:sp>
          <p:nvSpPr>
            <p:cNvPr id="27" name="TextBox 26"/>
            <p:cNvSpPr txBox="1"/>
            <p:nvPr/>
          </p:nvSpPr>
          <p:spPr>
            <a:xfrm>
              <a:off x="2021156" y="3107430"/>
              <a:ext cx="323165" cy="321570"/>
            </a:xfrm>
            <a:prstGeom prst="rect">
              <a:avLst/>
            </a:prstGeom>
            <a:noFill/>
            <a:ln>
              <a:solidFill>
                <a:schemeClr val="tx1"/>
              </a:solidFill>
            </a:ln>
          </p:spPr>
          <p:txBody>
            <a:bodyPr vert="vert270" wrap="square" rtlCol="0">
              <a:spAutoFit/>
            </a:bodyPr>
            <a:lstStyle/>
            <a:p>
              <a:r>
                <a:rPr lang="en-IN" sz="900" dirty="0">
                  <a:solidFill>
                    <a:schemeClr val="tx1"/>
                  </a:solidFill>
                </a:rPr>
                <a:t>ICF</a:t>
              </a:r>
            </a:p>
          </p:txBody>
        </p:sp>
        <p:sp>
          <p:nvSpPr>
            <p:cNvPr id="28" name="TextBox 27"/>
            <p:cNvSpPr txBox="1"/>
            <p:nvPr/>
          </p:nvSpPr>
          <p:spPr>
            <a:xfrm>
              <a:off x="2403486" y="2154340"/>
              <a:ext cx="323165" cy="554579"/>
            </a:xfrm>
            <a:prstGeom prst="rect">
              <a:avLst/>
            </a:prstGeom>
            <a:noFill/>
            <a:ln>
              <a:solidFill>
                <a:schemeClr val="tx1"/>
              </a:solidFill>
            </a:ln>
          </p:spPr>
          <p:txBody>
            <a:bodyPr vert="vert270" wrap="square" rtlCol="0">
              <a:spAutoFit/>
            </a:bodyPr>
            <a:lstStyle/>
            <a:p>
              <a:r>
                <a:rPr lang="en-IN" sz="900" dirty="0">
                  <a:solidFill>
                    <a:schemeClr val="tx1"/>
                  </a:solidFill>
                </a:rPr>
                <a:t>ICR</a:t>
              </a:r>
            </a:p>
          </p:txBody>
        </p:sp>
        <p:sp>
          <p:nvSpPr>
            <p:cNvPr id="29" name="TextBox 28"/>
            <p:cNvSpPr txBox="1"/>
            <p:nvPr/>
          </p:nvSpPr>
          <p:spPr>
            <a:xfrm>
              <a:off x="2858356" y="2776332"/>
              <a:ext cx="652617" cy="646331"/>
            </a:xfrm>
            <a:prstGeom prst="rect">
              <a:avLst/>
            </a:prstGeom>
            <a:noFill/>
            <a:ln>
              <a:solidFill>
                <a:schemeClr val="tx1"/>
              </a:solidFill>
            </a:ln>
          </p:spPr>
          <p:txBody>
            <a:bodyPr vert="horz" wrap="square" rtlCol="0">
              <a:spAutoFit/>
            </a:bodyPr>
            <a:lstStyle/>
            <a:p>
              <a:r>
                <a:rPr lang="en-IN" sz="900" dirty="0">
                  <a:solidFill>
                    <a:schemeClr val="tx1"/>
                  </a:solidFill>
                </a:rPr>
                <a:t>DATA</a:t>
              </a:r>
            </a:p>
            <a:p>
              <a:endParaRPr lang="en-IN" sz="900" dirty="0">
                <a:solidFill>
                  <a:schemeClr val="tx1"/>
                </a:solidFill>
              </a:endParaRPr>
            </a:p>
            <a:p>
              <a:endParaRPr lang="en-IN" sz="900" dirty="0">
                <a:solidFill>
                  <a:schemeClr val="tx1"/>
                </a:solidFill>
              </a:endParaRPr>
            </a:p>
            <a:p>
              <a:endParaRPr lang="en-IN" sz="900" dirty="0">
                <a:solidFill>
                  <a:schemeClr val="tx1"/>
                </a:solidFill>
              </a:endParaRPr>
            </a:p>
          </p:txBody>
        </p:sp>
        <p:sp>
          <p:nvSpPr>
            <p:cNvPr id="30" name="TextBox 29"/>
            <p:cNvSpPr txBox="1"/>
            <p:nvPr/>
          </p:nvSpPr>
          <p:spPr>
            <a:xfrm>
              <a:off x="3548217" y="2154340"/>
              <a:ext cx="323165" cy="563194"/>
            </a:xfrm>
            <a:prstGeom prst="rect">
              <a:avLst/>
            </a:prstGeom>
            <a:noFill/>
            <a:ln>
              <a:solidFill>
                <a:schemeClr val="tx1"/>
              </a:solidFill>
            </a:ln>
          </p:spPr>
          <p:txBody>
            <a:bodyPr vert="vert270" wrap="square" rtlCol="0">
              <a:spAutoFit/>
            </a:bodyPr>
            <a:lstStyle/>
            <a:p>
              <a:r>
                <a:rPr lang="en-IN" sz="900" dirty="0">
                  <a:solidFill>
                    <a:schemeClr val="tx1"/>
                  </a:solidFill>
                </a:rPr>
                <a:t>ACK</a:t>
              </a:r>
            </a:p>
          </p:txBody>
        </p:sp>
        <p:sp>
          <p:nvSpPr>
            <p:cNvPr id="31" name="TextBox 30"/>
            <p:cNvSpPr txBox="1"/>
            <p:nvPr/>
          </p:nvSpPr>
          <p:spPr>
            <a:xfrm>
              <a:off x="4031886" y="3115928"/>
              <a:ext cx="323165" cy="321570"/>
            </a:xfrm>
            <a:prstGeom prst="rect">
              <a:avLst/>
            </a:prstGeom>
            <a:noFill/>
            <a:ln>
              <a:solidFill>
                <a:schemeClr val="tx1"/>
              </a:solidFill>
            </a:ln>
          </p:spPr>
          <p:txBody>
            <a:bodyPr vert="vert270" wrap="square" rtlCol="0">
              <a:spAutoFit/>
            </a:bodyPr>
            <a:lstStyle/>
            <a:p>
              <a:r>
                <a:rPr lang="en-IN" sz="900" dirty="0">
                  <a:solidFill>
                    <a:schemeClr val="tx1"/>
                  </a:solidFill>
                </a:rPr>
                <a:t>ICF</a:t>
              </a:r>
            </a:p>
          </p:txBody>
        </p:sp>
        <p:sp>
          <p:nvSpPr>
            <p:cNvPr id="32" name="TextBox 31"/>
            <p:cNvSpPr txBox="1"/>
            <p:nvPr/>
          </p:nvSpPr>
          <p:spPr>
            <a:xfrm>
              <a:off x="4364680" y="2154339"/>
              <a:ext cx="323165" cy="544407"/>
            </a:xfrm>
            <a:prstGeom prst="rect">
              <a:avLst/>
            </a:prstGeom>
            <a:noFill/>
            <a:ln>
              <a:solidFill>
                <a:schemeClr val="tx1"/>
              </a:solidFill>
            </a:ln>
          </p:spPr>
          <p:txBody>
            <a:bodyPr vert="vert270" wrap="square" rtlCol="0">
              <a:spAutoFit/>
            </a:bodyPr>
            <a:lstStyle/>
            <a:p>
              <a:r>
                <a:rPr lang="en-IN" sz="900" dirty="0">
                  <a:solidFill>
                    <a:schemeClr val="tx1"/>
                  </a:solidFill>
                </a:rPr>
                <a:t>ICR</a:t>
              </a:r>
            </a:p>
          </p:txBody>
        </p:sp>
        <p:sp>
          <p:nvSpPr>
            <p:cNvPr id="33" name="TextBox 32"/>
            <p:cNvSpPr txBox="1"/>
            <p:nvPr/>
          </p:nvSpPr>
          <p:spPr>
            <a:xfrm>
              <a:off x="4719936" y="2777978"/>
              <a:ext cx="652617" cy="646331"/>
            </a:xfrm>
            <a:prstGeom prst="rect">
              <a:avLst/>
            </a:prstGeom>
            <a:noFill/>
            <a:ln>
              <a:solidFill>
                <a:schemeClr val="tx1"/>
              </a:solidFill>
            </a:ln>
          </p:spPr>
          <p:txBody>
            <a:bodyPr vert="horz" wrap="square" rtlCol="0">
              <a:spAutoFit/>
            </a:bodyPr>
            <a:lstStyle/>
            <a:p>
              <a:r>
                <a:rPr lang="en-IN" sz="900" dirty="0">
                  <a:solidFill>
                    <a:schemeClr val="tx1"/>
                  </a:solidFill>
                </a:rPr>
                <a:t>DATA</a:t>
              </a:r>
            </a:p>
            <a:p>
              <a:endParaRPr lang="en-IN" sz="900" dirty="0">
                <a:solidFill>
                  <a:schemeClr val="tx1"/>
                </a:solidFill>
              </a:endParaRPr>
            </a:p>
            <a:p>
              <a:endParaRPr lang="en-IN" sz="900" dirty="0">
                <a:solidFill>
                  <a:schemeClr val="tx1"/>
                </a:solidFill>
              </a:endParaRPr>
            </a:p>
            <a:p>
              <a:endParaRPr lang="en-IN" sz="900" dirty="0">
                <a:solidFill>
                  <a:schemeClr val="tx1"/>
                </a:solidFill>
              </a:endParaRPr>
            </a:p>
          </p:txBody>
        </p:sp>
        <p:sp>
          <p:nvSpPr>
            <p:cNvPr id="34" name="TextBox 33"/>
            <p:cNvSpPr txBox="1"/>
            <p:nvPr/>
          </p:nvSpPr>
          <p:spPr>
            <a:xfrm>
              <a:off x="5484293" y="2134627"/>
              <a:ext cx="323165" cy="564119"/>
            </a:xfrm>
            <a:prstGeom prst="rect">
              <a:avLst/>
            </a:prstGeom>
            <a:noFill/>
            <a:ln>
              <a:solidFill>
                <a:schemeClr val="tx1"/>
              </a:solidFill>
            </a:ln>
          </p:spPr>
          <p:txBody>
            <a:bodyPr vert="vert270" wrap="square" rtlCol="0">
              <a:spAutoFit/>
            </a:bodyPr>
            <a:lstStyle/>
            <a:p>
              <a:r>
                <a:rPr lang="en-IN" sz="900" dirty="0">
                  <a:solidFill>
                    <a:schemeClr val="tx1"/>
                  </a:solidFill>
                </a:rPr>
                <a:t>ACK</a:t>
              </a:r>
            </a:p>
          </p:txBody>
        </p:sp>
        <p:sp>
          <p:nvSpPr>
            <p:cNvPr id="35" name="TextBox 34"/>
            <p:cNvSpPr txBox="1"/>
            <p:nvPr/>
          </p:nvSpPr>
          <p:spPr>
            <a:xfrm>
              <a:off x="5847356" y="3099123"/>
              <a:ext cx="323165" cy="321570"/>
            </a:xfrm>
            <a:prstGeom prst="rect">
              <a:avLst/>
            </a:prstGeom>
            <a:noFill/>
            <a:ln>
              <a:solidFill>
                <a:schemeClr val="tx1"/>
              </a:solidFill>
            </a:ln>
          </p:spPr>
          <p:txBody>
            <a:bodyPr vert="vert270" wrap="square" rtlCol="0">
              <a:spAutoFit/>
            </a:bodyPr>
            <a:lstStyle/>
            <a:p>
              <a:r>
                <a:rPr lang="en-IN" sz="900" dirty="0">
                  <a:solidFill>
                    <a:schemeClr val="tx1"/>
                  </a:solidFill>
                </a:rPr>
                <a:t>ICF</a:t>
              </a:r>
            </a:p>
          </p:txBody>
        </p:sp>
        <p:sp>
          <p:nvSpPr>
            <p:cNvPr id="36" name="TextBox 35"/>
            <p:cNvSpPr txBox="1"/>
            <p:nvPr/>
          </p:nvSpPr>
          <p:spPr>
            <a:xfrm>
              <a:off x="6226523" y="2111363"/>
              <a:ext cx="323165" cy="587383"/>
            </a:xfrm>
            <a:prstGeom prst="rect">
              <a:avLst/>
            </a:prstGeom>
            <a:noFill/>
            <a:ln>
              <a:solidFill>
                <a:schemeClr val="tx1"/>
              </a:solidFill>
            </a:ln>
          </p:spPr>
          <p:txBody>
            <a:bodyPr vert="vert270" wrap="square" rtlCol="0">
              <a:spAutoFit/>
            </a:bodyPr>
            <a:lstStyle/>
            <a:p>
              <a:r>
                <a:rPr lang="en-IN" sz="900" dirty="0">
                  <a:solidFill>
                    <a:schemeClr val="tx1"/>
                  </a:solidFill>
                </a:rPr>
                <a:t>ICR</a:t>
              </a:r>
            </a:p>
          </p:txBody>
        </p:sp>
        <p:sp>
          <p:nvSpPr>
            <p:cNvPr id="37" name="TextBox 36"/>
            <p:cNvSpPr txBox="1"/>
            <p:nvPr/>
          </p:nvSpPr>
          <p:spPr>
            <a:xfrm>
              <a:off x="6645324" y="2787567"/>
              <a:ext cx="652617" cy="646331"/>
            </a:xfrm>
            <a:prstGeom prst="rect">
              <a:avLst/>
            </a:prstGeom>
            <a:noFill/>
            <a:ln>
              <a:solidFill>
                <a:schemeClr val="tx1"/>
              </a:solidFill>
            </a:ln>
          </p:spPr>
          <p:txBody>
            <a:bodyPr vert="horz" wrap="square" rtlCol="0">
              <a:spAutoFit/>
            </a:bodyPr>
            <a:lstStyle/>
            <a:p>
              <a:r>
                <a:rPr lang="en-IN" sz="900" dirty="0">
                  <a:solidFill>
                    <a:schemeClr val="tx1"/>
                  </a:solidFill>
                </a:rPr>
                <a:t>DATA</a:t>
              </a:r>
            </a:p>
            <a:p>
              <a:endParaRPr lang="en-IN" sz="900" dirty="0">
                <a:solidFill>
                  <a:schemeClr val="tx1"/>
                </a:solidFill>
              </a:endParaRPr>
            </a:p>
            <a:p>
              <a:endParaRPr lang="en-IN" sz="900" dirty="0">
                <a:solidFill>
                  <a:schemeClr val="tx1"/>
                </a:solidFill>
              </a:endParaRPr>
            </a:p>
            <a:p>
              <a:endParaRPr lang="en-IN" sz="900" dirty="0">
                <a:solidFill>
                  <a:schemeClr val="tx1"/>
                </a:solidFill>
              </a:endParaRPr>
            </a:p>
          </p:txBody>
        </p:sp>
        <p:sp>
          <p:nvSpPr>
            <p:cNvPr id="38" name="TextBox 37"/>
            <p:cNvSpPr txBox="1"/>
            <p:nvPr/>
          </p:nvSpPr>
          <p:spPr>
            <a:xfrm>
              <a:off x="7345273" y="2093626"/>
              <a:ext cx="323165" cy="626193"/>
            </a:xfrm>
            <a:prstGeom prst="rect">
              <a:avLst/>
            </a:prstGeom>
            <a:noFill/>
            <a:ln>
              <a:solidFill>
                <a:schemeClr val="tx1"/>
              </a:solidFill>
            </a:ln>
          </p:spPr>
          <p:txBody>
            <a:bodyPr vert="vert270" wrap="square" rtlCol="0">
              <a:spAutoFit/>
            </a:bodyPr>
            <a:lstStyle/>
            <a:p>
              <a:r>
                <a:rPr lang="en-IN" sz="900" dirty="0">
                  <a:solidFill>
                    <a:schemeClr val="tx1"/>
                  </a:solidFill>
                </a:rPr>
                <a:t>ACK</a:t>
              </a:r>
            </a:p>
          </p:txBody>
        </p:sp>
        <p:cxnSp>
          <p:nvCxnSpPr>
            <p:cNvPr id="44" name="Straight Arrow Connector 43"/>
            <p:cNvCxnSpPr/>
            <p:nvPr/>
          </p:nvCxnSpPr>
          <p:spPr bwMode="auto">
            <a:xfrm>
              <a:off x="1799414" y="3922906"/>
              <a:ext cx="646944" cy="674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7" name="TextBox 46"/>
            <p:cNvSpPr txBox="1"/>
            <p:nvPr/>
          </p:nvSpPr>
          <p:spPr>
            <a:xfrm>
              <a:off x="1490279" y="4003626"/>
              <a:ext cx="1149674" cy="276999"/>
            </a:xfrm>
            <a:prstGeom prst="rect">
              <a:avLst/>
            </a:prstGeom>
            <a:noFill/>
          </p:spPr>
          <p:txBody>
            <a:bodyPr wrap="none" rtlCol="0">
              <a:spAutoFit/>
            </a:bodyPr>
            <a:lstStyle/>
            <a:p>
              <a:r>
                <a:rPr lang="en-IN" sz="1200" dirty="0">
                  <a:solidFill>
                    <a:schemeClr val="tx1"/>
                  </a:solidFill>
                </a:rPr>
                <a:t>Low Capability</a:t>
              </a:r>
            </a:p>
          </p:txBody>
        </p:sp>
        <p:cxnSp>
          <p:nvCxnSpPr>
            <p:cNvPr id="48" name="Straight Arrow Connector 47"/>
            <p:cNvCxnSpPr/>
            <p:nvPr/>
          </p:nvCxnSpPr>
          <p:spPr bwMode="auto">
            <a:xfrm flipV="1">
              <a:off x="2446358" y="3922905"/>
              <a:ext cx="1470645" cy="2054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0" name="TextBox 49"/>
            <p:cNvSpPr txBox="1"/>
            <p:nvPr/>
          </p:nvSpPr>
          <p:spPr>
            <a:xfrm>
              <a:off x="2520768" y="3657846"/>
              <a:ext cx="1175322" cy="276999"/>
            </a:xfrm>
            <a:prstGeom prst="rect">
              <a:avLst/>
            </a:prstGeom>
            <a:noFill/>
          </p:spPr>
          <p:txBody>
            <a:bodyPr wrap="none" rtlCol="0">
              <a:spAutoFit/>
            </a:bodyPr>
            <a:lstStyle/>
            <a:p>
              <a:r>
                <a:rPr lang="en-IN" sz="1200" dirty="0">
                  <a:solidFill>
                    <a:schemeClr val="tx1"/>
                  </a:solidFill>
                </a:rPr>
                <a:t>High Capability</a:t>
              </a:r>
            </a:p>
          </p:txBody>
        </p:sp>
        <p:cxnSp>
          <p:nvCxnSpPr>
            <p:cNvPr id="51" name="Straight Arrow Connector 50"/>
            <p:cNvCxnSpPr/>
            <p:nvPr/>
          </p:nvCxnSpPr>
          <p:spPr bwMode="auto">
            <a:xfrm flipV="1">
              <a:off x="3871382" y="3922906"/>
              <a:ext cx="616398" cy="674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2" name="TextBox 51"/>
            <p:cNvSpPr txBox="1"/>
            <p:nvPr/>
          </p:nvSpPr>
          <p:spPr>
            <a:xfrm>
              <a:off x="3573975" y="3965090"/>
              <a:ext cx="1149674" cy="276999"/>
            </a:xfrm>
            <a:prstGeom prst="rect">
              <a:avLst/>
            </a:prstGeom>
            <a:noFill/>
          </p:spPr>
          <p:txBody>
            <a:bodyPr wrap="none" rtlCol="0">
              <a:spAutoFit/>
            </a:bodyPr>
            <a:lstStyle/>
            <a:p>
              <a:r>
                <a:rPr lang="en-IN" sz="1200" dirty="0">
                  <a:solidFill>
                    <a:schemeClr val="tx1"/>
                  </a:solidFill>
                </a:rPr>
                <a:t>Low Capability</a:t>
              </a:r>
            </a:p>
          </p:txBody>
        </p:sp>
        <p:cxnSp>
          <p:nvCxnSpPr>
            <p:cNvPr id="54" name="Straight Arrow Connector 53"/>
            <p:cNvCxnSpPr/>
            <p:nvPr/>
          </p:nvCxnSpPr>
          <p:spPr bwMode="auto">
            <a:xfrm flipV="1">
              <a:off x="4487780" y="3922541"/>
              <a:ext cx="1389881" cy="7107"/>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5" name="TextBox 54"/>
            <p:cNvSpPr txBox="1"/>
            <p:nvPr/>
          </p:nvSpPr>
          <p:spPr>
            <a:xfrm>
              <a:off x="4625649" y="3666448"/>
              <a:ext cx="1175322" cy="276999"/>
            </a:xfrm>
            <a:prstGeom prst="rect">
              <a:avLst/>
            </a:prstGeom>
            <a:noFill/>
          </p:spPr>
          <p:txBody>
            <a:bodyPr wrap="none" rtlCol="0">
              <a:spAutoFit/>
            </a:bodyPr>
            <a:lstStyle/>
            <a:p>
              <a:r>
                <a:rPr lang="en-IN" sz="1200" dirty="0">
                  <a:solidFill>
                    <a:schemeClr val="tx1"/>
                  </a:solidFill>
                </a:rPr>
                <a:t>High Capability</a:t>
              </a:r>
            </a:p>
          </p:txBody>
        </p:sp>
        <p:cxnSp>
          <p:nvCxnSpPr>
            <p:cNvPr id="56" name="Straight Arrow Connector 55"/>
            <p:cNvCxnSpPr/>
            <p:nvPr/>
          </p:nvCxnSpPr>
          <p:spPr bwMode="auto">
            <a:xfrm>
              <a:off x="6296998" y="3907886"/>
              <a:ext cx="152719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7" name="TextBox 56"/>
            <p:cNvSpPr txBox="1"/>
            <p:nvPr/>
          </p:nvSpPr>
          <p:spPr>
            <a:xfrm>
              <a:off x="6543194" y="3675135"/>
              <a:ext cx="1175322" cy="276999"/>
            </a:xfrm>
            <a:prstGeom prst="rect">
              <a:avLst/>
            </a:prstGeom>
            <a:noFill/>
          </p:spPr>
          <p:txBody>
            <a:bodyPr wrap="none" rtlCol="0">
              <a:spAutoFit/>
            </a:bodyPr>
            <a:lstStyle/>
            <a:p>
              <a:r>
                <a:rPr lang="en-IN" sz="1200" dirty="0">
                  <a:solidFill>
                    <a:schemeClr val="tx1"/>
                  </a:solidFill>
                </a:rPr>
                <a:t>High Capability</a:t>
              </a:r>
            </a:p>
          </p:txBody>
        </p:sp>
        <p:cxnSp>
          <p:nvCxnSpPr>
            <p:cNvPr id="58" name="Straight Arrow Connector 57"/>
            <p:cNvCxnSpPr/>
            <p:nvPr/>
          </p:nvCxnSpPr>
          <p:spPr bwMode="auto">
            <a:xfrm flipV="1">
              <a:off x="5877661" y="3907886"/>
              <a:ext cx="444620" cy="6517"/>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9" name="TextBox 58"/>
            <p:cNvSpPr txBox="1"/>
            <p:nvPr/>
          </p:nvSpPr>
          <p:spPr>
            <a:xfrm>
              <a:off x="5561842" y="3972492"/>
              <a:ext cx="1149674" cy="276999"/>
            </a:xfrm>
            <a:prstGeom prst="rect">
              <a:avLst/>
            </a:prstGeom>
            <a:noFill/>
          </p:spPr>
          <p:txBody>
            <a:bodyPr wrap="none" rtlCol="0">
              <a:spAutoFit/>
            </a:bodyPr>
            <a:lstStyle/>
            <a:p>
              <a:r>
                <a:rPr lang="en-IN" sz="1200" dirty="0">
                  <a:solidFill>
                    <a:schemeClr val="tx1"/>
                  </a:solidFill>
                </a:rPr>
                <a:t>Low Capability</a:t>
              </a:r>
            </a:p>
          </p:txBody>
        </p:sp>
        <p:sp>
          <p:nvSpPr>
            <p:cNvPr id="77" name="TextBox 76"/>
            <p:cNvSpPr txBox="1"/>
            <p:nvPr/>
          </p:nvSpPr>
          <p:spPr>
            <a:xfrm>
              <a:off x="3132084" y="4452454"/>
              <a:ext cx="3919856" cy="307777"/>
            </a:xfrm>
            <a:prstGeom prst="rect">
              <a:avLst/>
            </a:prstGeom>
            <a:solidFill>
              <a:srgbClr val="FFF3E7"/>
            </a:solidFill>
            <a:ln>
              <a:solidFill>
                <a:schemeClr val="tx1"/>
              </a:solidFill>
            </a:ln>
          </p:spPr>
          <p:txBody>
            <a:bodyPr wrap="none" rtlCol="0">
              <a:spAutoFit/>
            </a:bodyPr>
            <a:lstStyle/>
            <a:p>
              <a:r>
                <a:rPr lang="en-IN" sz="1400" dirty="0">
                  <a:solidFill>
                    <a:schemeClr val="tx1"/>
                  </a:solidFill>
                </a:rPr>
                <a:t>1. Toggling between Low &amp; High Capability modes</a:t>
              </a:r>
            </a:p>
          </p:txBody>
        </p:sp>
        <p:cxnSp>
          <p:nvCxnSpPr>
            <p:cNvPr id="78" name="Straight Arrow Connector 77"/>
            <p:cNvCxnSpPr>
              <a:stCxn id="77" idx="1"/>
            </p:cNvCxnSpPr>
            <p:nvPr/>
          </p:nvCxnSpPr>
          <p:spPr bwMode="auto">
            <a:xfrm flipH="1" flipV="1">
              <a:off x="2968200" y="3972492"/>
              <a:ext cx="163884" cy="633851"/>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cxnSp>
          <p:nvCxnSpPr>
            <p:cNvPr id="80" name="Straight Arrow Connector 79"/>
            <p:cNvCxnSpPr>
              <a:stCxn id="77" idx="0"/>
            </p:cNvCxnSpPr>
            <p:nvPr/>
          </p:nvCxnSpPr>
          <p:spPr bwMode="auto">
            <a:xfrm flipV="1">
              <a:off x="5092012" y="3931540"/>
              <a:ext cx="32704" cy="520914"/>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cxnSp>
          <p:nvCxnSpPr>
            <p:cNvPr id="82" name="Straight Arrow Connector 81"/>
            <p:cNvCxnSpPr>
              <a:stCxn id="77" idx="3"/>
              <a:endCxn id="57" idx="2"/>
            </p:cNvCxnSpPr>
            <p:nvPr/>
          </p:nvCxnSpPr>
          <p:spPr bwMode="auto">
            <a:xfrm flipV="1">
              <a:off x="7051940" y="3952134"/>
              <a:ext cx="78915" cy="654209"/>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grpSp>
      <p:sp>
        <p:nvSpPr>
          <p:cNvPr id="7" name="Content Placeholder 6"/>
          <p:cNvSpPr>
            <a:spLocks noGrp="1"/>
          </p:cNvSpPr>
          <p:nvPr>
            <p:ph idx="1"/>
          </p:nvPr>
        </p:nvSpPr>
        <p:spPr>
          <a:xfrm>
            <a:off x="180468" y="5154862"/>
            <a:ext cx="11597973" cy="1429141"/>
          </a:xfrm>
        </p:spPr>
        <p:txBody>
          <a:bodyPr/>
          <a:lstStyle/>
          <a:p>
            <a:pPr>
              <a:buFont typeface="Arial" panose="020B0604020202020204" pitchFamily="34" charset="0"/>
              <a:buChar char="•"/>
            </a:pPr>
            <a:r>
              <a:rPr lang="en-IN" sz="1800" b="0" dirty="0"/>
              <a:t>In this use case, we see that a UHR Mobile AP is toggling multiple times from low to high capability mode as requested by the Non-AP STA which causes more overhead.</a:t>
            </a:r>
          </a:p>
          <a:p>
            <a:pPr>
              <a:buFont typeface="Arial" panose="020B0604020202020204" pitchFamily="34" charset="0"/>
              <a:buChar char="•"/>
            </a:pPr>
            <a:r>
              <a:rPr lang="en-IN" sz="1800" b="0" dirty="0"/>
              <a:t>Hence there is a need to define a method to indicate changed power save mode to handle such toggling issues.</a:t>
            </a:r>
          </a:p>
          <a:p>
            <a:pPr>
              <a:buFont typeface="Arial" panose="020B0604020202020204" pitchFamily="34" charset="0"/>
              <a:buChar char="•"/>
            </a:pPr>
            <a:endParaRPr lang="en-IN" sz="1800" b="0" dirty="0"/>
          </a:p>
        </p:txBody>
      </p:sp>
      <p:sp>
        <p:nvSpPr>
          <p:cNvPr id="46" name="Rectangle 45"/>
          <p:cNvSpPr/>
          <p:nvPr/>
        </p:nvSpPr>
        <p:spPr>
          <a:xfrm>
            <a:off x="111627" y="1185089"/>
            <a:ext cx="11014201" cy="369332"/>
          </a:xfrm>
          <a:prstGeom prst="rect">
            <a:avLst/>
          </a:prstGeom>
        </p:spPr>
        <p:txBody>
          <a:bodyPr wrap="square">
            <a:spAutoFit/>
          </a:bodyPr>
          <a:lstStyle/>
          <a:p>
            <a:pPr marL="0" indent="0"/>
            <a:r>
              <a:rPr lang="en-IN" sz="1800" b="1" dirty="0">
                <a:solidFill>
                  <a:schemeClr val="tx1"/>
                </a:solidFill>
              </a:rPr>
              <a:t>Use Case: Toggling between High Capability mode and Low Capability mode</a:t>
            </a:r>
          </a:p>
        </p:txBody>
      </p:sp>
    </p:spTree>
    <p:extLst>
      <p:ext uri="{BB962C8B-B14F-4D97-AF65-F5344CB8AC3E}">
        <p14:creationId xmlns:p14="http://schemas.microsoft.com/office/powerpoint/2010/main" val="2158452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360"/>
            <a:ext cx="10361084" cy="1065213"/>
          </a:xfrm>
        </p:spPr>
        <p:txBody>
          <a:bodyPr/>
          <a:lstStyle/>
          <a:p>
            <a:r>
              <a:rPr lang="en-IN" dirty="0"/>
              <a:t>Illustration of Power Save Mode Notification</a:t>
            </a: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1"/>
          </p:nvPr>
        </p:nvSpPr>
        <p:spPr>
          <a:xfrm>
            <a:off x="7143757" y="6475414"/>
            <a:ext cx="4246027" cy="180975"/>
          </a:xfrm>
        </p:spPr>
        <p:txBody>
          <a:bodyPr/>
          <a:lstStyle/>
          <a:p>
            <a:r>
              <a:rPr lang="en-GB"/>
              <a:t>Manasi Ekkundi, Samsung Electronics</a:t>
            </a:r>
            <a:endParaRPr lang="en-GB" dirty="0"/>
          </a:p>
        </p:txBody>
      </p:sp>
      <p:sp>
        <p:nvSpPr>
          <p:cNvPr id="6" name="Date Placeholder 5"/>
          <p:cNvSpPr>
            <a:spLocks noGrp="1"/>
          </p:cNvSpPr>
          <p:nvPr>
            <p:ph type="dt" idx="10"/>
          </p:nvPr>
        </p:nvSpPr>
        <p:spPr>
          <a:xfrm>
            <a:off x="929217" y="333375"/>
            <a:ext cx="2499764" cy="273050"/>
          </a:xfrm>
        </p:spPr>
        <p:txBody>
          <a:bodyPr/>
          <a:lstStyle/>
          <a:p>
            <a:r>
              <a:rPr lang="en-US"/>
              <a:t>September 2024</a:t>
            </a:r>
            <a:endParaRPr lang="en-GB" dirty="0"/>
          </a:p>
        </p:txBody>
      </p:sp>
      <p:cxnSp>
        <p:nvCxnSpPr>
          <p:cNvPr id="8" name="Straight Connector 7"/>
          <p:cNvCxnSpPr/>
          <p:nvPr/>
        </p:nvCxnSpPr>
        <p:spPr bwMode="auto">
          <a:xfrm>
            <a:off x="2043230" y="2797379"/>
            <a:ext cx="8187695" cy="430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p:cNvCxnSpPr>
            <a:stCxn id="11" idx="3"/>
          </p:cNvCxnSpPr>
          <p:nvPr/>
        </p:nvCxnSpPr>
        <p:spPr bwMode="auto">
          <a:xfrm>
            <a:off x="2002738" y="3507417"/>
            <a:ext cx="8773782" cy="785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901074" y="2650919"/>
            <a:ext cx="1141659" cy="261610"/>
          </a:xfrm>
          <a:prstGeom prst="rect">
            <a:avLst/>
          </a:prstGeom>
          <a:noFill/>
          <a:ln>
            <a:solidFill>
              <a:schemeClr val="tx1"/>
            </a:solidFill>
          </a:ln>
        </p:spPr>
        <p:txBody>
          <a:bodyPr wrap="none" rtlCol="0">
            <a:spAutoFit/>
          </a:bodyPr>
          <a:lstStyle/>
          <a:p>
            <a:r>
              <a:rPr lang="en-IN" sz="1100" dirty="0">
                <a:solidFill>
                  <a:schemeClr val="tx1"/>
                </a:solidFill>
              </a:rPr>
              <a:t>UHR Mobile AP</a:t>
            </a:r>
          </a:p>
        </p:txBody>
      </p:sp>
      <p:sp>
        <p:nvSpPr>
          <p:cNvPr id="11" name="TextBox 10"/>
          <p:cNvSpPr txBox="1"/>
          <p:nvPr/>
        </p:nvSpPr>
        <p:spPr>
          <a:xfrm>
            <a:off x="1033176" y="3307362"/>
            <a:ext cx="969562" cy="400110"/>
          </a:xfrm>
          <a:prstGeom prst="rect">
            <a:avLst/>
          </a:prstGeom>
          <a:noFill/>
          <a:ln>
            <a:solidFill>
              <a:schemeClr val="tx1"/>
            </a:solidFill>
          </a:ln>
        </p:spPr>
        <p:txBody>
          <a:bodyPr wrap="square" rtlCol="0">
            <a:spAutoFit/>
          </a:bodyPr>
          <a:lstStyle/>
          <a:p>
            <a:r>
              <a:rPr lang="en-IN" sz="1000" dirty="0">
                <a:solidFill>
                  <a:schemeClr val="tx1"/>
                </a:solidFill>
              </a:rPr>
              <a:t>UHR</a:t>
            </a:r>
          </a:p>
          <a:p>
            <a:r>
              <a:rPr lang="en-IN" sz="1000" dirty="0">
                <a:solidFill>
                  <a:schemeClr val="tx1"/>
                </a:solidFill>
              </a:rPr>
              <a:t>Non-AP STA</a:t>
            </a:r>
          </a:p>
        </p:txBody>
      </p:sp>
      <p:sp>
        <p:nvSpPr>
          <p:cNvPr id="12" name="TextBox 11"/>
          <p:cNvSpPr txBox="1"/>
          <p:nvPr/>
        </p:nvSpPr>
        <p:spPr>
          <a:xfrm>
            <a:off x="2070636" y="1999010"/>
            <a:ext cx="461665" cy="782714"/>
          </a:xfrm>
          <a:prstGeom prst="rect">
            <a:avLst/>
          </a:prstGeom>
          <a:solidFill>
            <a:schemeClr val="accent3">
              <a:lumMod val="85000"/>
            </a:schemeClr>
          </a:solidFill>
          <a:ln>
            <a:solidFill>
              <a:schemeClr val="tx1"/>
            </a:solidFill>
          </a:ln>
        </p:spPr>
        <p:txBody>
          <a:bodyPr vert="vert270" wrap="square" rtlCol="0">
            <a:spAutoFit/>
          </a:bodyPr>
          <a:lstStyle/>
          <a:p>
            <a:r>
              <a:rPr lang="en-IN" sz="900" dirty="0">
                <a:solidFill>
                  <a:schemeClr val="tx1"/>
                </a:solidFill>
              </a:rPr>
              <a:t>DPS-ON (Beacon)</a:t>
            </a:r>
          </a:p>
        </p:txBody>
      </p:sp>
      <p:sp>
        <p:nvSpPr>
          <p:cNvPr id="13" name="TextBox 12"/>
          <p:cNvSpPr txBox="1"/>
          <p:nvPr/>
        </p:nvSpPr>
        <p:spPr>
          <a:xfrm>
            <a:off x="2771705" y="3191581"/>
            <a:ext cx="323165" cy="321570"/>
          </a:xfrm>
          <a:prstGeom prst="rect">
            <a:avLst/>
          </a:prstGeom>
          <a:noFill/>
          <a:ln>
            <a:solidFill>
              <a:schemeClr val="tx1"/>
            </a:solidFill>
          </a:ln>
        </p:spPr>
        <p:txBody>
          <a:bodyPr vert="vert270" wrap="square" rtlCol="0">
            <a:spAutoFit/>
          </a:bodyPr>
          <a:lstStyle/>
          <a:p>
            <a:r>
              <a:rPr lang="en-IN" sz="900" dirty="0">
                <a:solidFill>
                  <a:schemeClr val="tx1"/>
                </a:solidFill>
              </a:rPr>
              <a:t>ICF</a:t>
            </a:r>
          </a:p>
        </p:txBody>
      </p:sp>
      <p:sp>
        <p:nvSpPr>
          <p:cNvPr id="14" name="TextBox 13"/>
          <p:cNvSpPr txBox="1"/>
          <p:nvPr/>
        </p:nvSpPr>
        <p:spPr>
          <a:xfrm>
            <a:off x="3154035" y="2238491"/>
            <a:ext cx="323165" cy="554579"/>
          </a:xfrm>
          <a:prstGeom prst="rect">
            <a:avLst/>
          </a:prstGeom>
          <a:noFill/>
          <a:ln>
            <a:solidFill>
              <a:schemeClr val="tx1"/>
            </a:solidFill>
          </a:ln>
        </p:spPr>
        <p:txBody>
          <a:bodyPr vert="vert270" wrap="square" rtlCol="0">
            <a:spAutoFit/>
          </a:bodyPr>
          <a:lstStyle/>
          <a:p>
            <a:r>
              <a:rPr lang="en-IN" sz="900" dirty="0">
                <a:solidFill>
                  <a:schemeClr val="tx1"/>
                </a:solidFill>
              </a:rPr>
              <a:t>ICR</a:t>
            </a:r>
          </a:p>
        </p:txBody>
      </p:sp>
      <p:sp>
        <p:nvSpPr>
          <p:cNvPr id="15" name="TextBox 14"/>
          <p:cNvSpPr txBox="1"/>
          <p:nvPr/>
        </p:nvSpPr>
        <p:spPr>
          <a:xfrm>
            <a:off x="3608905" y="2860483"/>
            <a:ext cx="652617" cy="646331"/>
          </a:xfrm>
          <a:prstGeom prst="rect">
            <a:avLst/>
          </a:prstGeom>
          <a:noFill/>
          <a:ln>
            <a:solidFill>
              <a:schemeClr val="tx1"/>
            </a:solidFill>
          </a:ln>
        </p:spPr>
        <p:txBody>
          <a:bodyPr vert="horz" wrap="square" rtlCol="0">
            <a:spAutoFit/>
          </a:bodyPr>
          <a:lstStyle/>
          <a:p>
            <a:r>
              <a:rPr lang="en-IN" sz="900" dirty="0">
                <a:solidFill>
                  <a:schemeClr val="tx1"/>
                </a:solidFill>
              </a:rPr>
              <a:t>DATA</a:t>
            </a:r>
          </a:p>
          <a:p>
            <a:endParaRPr lang="en-IN" sz="900" dirty="0">
              <a:solidFill>
                <a:schemeClr val="tx1"/>
              </a:solidFill>
            </a:endParaRPr>
          </a:p>
          <a:p>
            <a:endParaRPr lang="en-IN" sz="900" dirty="0">
              <a:solidFill>
                <a:schemeClr val="tx1"/>
              </a:solidFill>
            </a:endParaRPr>
          </a:p>
          <a:p>
            <a:endParaRPr lang="en-IN" sz="900" dirty="0">
              <a:solidFill>
                <a:schemeClr val="tx1"/>
              </a:solidFill>
            </a:endParaRPr>
          </a:p>
        </p:txBody>
      </p:sp>
      <p:sp>
        <p:nvSpPr>
          <p:cNvPr id="16" name="TextBox 15"/>
          <p:cNvSpPr txBox="1"/>
          <p:nvPr/>
        </p:nvSpPr>
        <p:spPr>
          <a:xfrm>
            <a:off x="4298766" y="2238491"/>
            <a:ext cx="323165" cy="563194"/>
          </a:xfrm>
          <a:prstGeom prst="rect">
            <a:avLst/>
          </a:prstGeom>
          <a:noFill/>
          <a:ln>
            <a:solidFill>
              <a:schemeClr val="tx1"/>
            </a:solidFill>
          </a:ln>
        </p:spPr>
        <p:txBody>
          <a:bodyPr vert="vert270" wrap="square" rtlCol="0">
            <a:spAutoFit/>
          </a:bodyPr>
          <a:lstStyle/>
          <a:p>
            <a:r>
              <a:rPr lang="en-IN" sz="900" dirty="0">
                <a:solidFill>
                  <a:schemeClr val="tx1"/>
                </a:solidFill>
              </a:rPr>
              <a:t>ACK</a:t>
            </a:r>
          </a:p>
        </p:txBody>
      </p:sp>
      <p:sp>
        <p:nvSpPr>
          <p:cNvPr id="17" name="TextBox 16"/>
          <p:cNvSpPr txBox="1"/>
          <p:nvPr/>
        </p:nvSpPr>
        <p:spPr>
          <a:xfrm>
            <a:off x="4782435" y="3200079"/>
            <a:ext cx="323165" cy="321570"/>
          </a:xfrm>
          <a:prstGeom prst="rect">
            <a:avLst/>
          </a:prstGeom>
          <a:noFill/>
          <a:ln>
            <a:solidFill>
              <a:schemeClr val="tx1"/>
            </a:solidFill>
          </a:ln>
        </p:spPr>
        <p:txBody>
          <a:bodyPr vert="vert270" wrap="square" rtlCol="0">
            <a:spAutoFit/>
          </a:bodyPr>
          <a:lstStyle/>
          <a:p>
            <a:r>
              <a:rPr lang="en-IN" sz="900" dirty="0">
                <a:solidFill>
                  <a:schemeClr val="tx1"/>
                </a:solidFill>
              </a:rPr>
              <a:t>ICF</a:t>
            </a:r>
          </a:p>
        </p:txBody>
      </p:sp>
      <p:sp>
        <p:nvSpPr>
          <p:cNvPr id="18" name="TextBox 17"/>
          <p:cNvSpPr txBox="1"/>
          <p:nvPr/>
        </p:nvSpPr>
        <p:spPr>
          <a:xfrm>
            <a:off x="5115229" y="2238490"/>
            <a:ext cx="323165" cy="544407"/>
          </a:xfrm>
          <a:prstGeom prst="rect">
            <a:avLst/>
          </a:prstGeom>
          <a:noFill/>
          <a:ln>
            <a:solidFill>
              <a:schemeClr val="tx1"/>
            </a:solidFill>
          </a:ln>
        </p:spPr>
        <p:txBody>
          <a:bodyPr vert="vert270" wrap="square" rtlCol="0">
            <a:spAutoFit/>
          </a:bodyPr>
          <a:lstStyle/>
          <a:p>
            <a:r>
              <a:rPr lang="en-IN" sz="900" dirty="0">
                <a:solidFill>
                  <a:schemeClr val="tx1"/>
                </a:solidFill>
              </a:rPr>
              <a:t>ICR</a:t>
            </a:r>
          </a:p>
        </p:txBody>
      </p:sp>
      <p:sp>
        <p:nvSpPr>
          <p:cNvPr id="19" name="TextBox 18"/>
          <p:cNvSpPr txBox="1"/>
          <p:nvPr/>
        </p:nvSpPr>
        <p:spPr>
          <a:xfrm>
            <a:off x="5470485" y="2862129"/>
            <a:ext cx="652617" cy="646331"/>
          </a:xfrm>
          <a:prstGeom prst="rect">
            <a:avLst/>
          </a:prstGeom>
          <a:noFill/>
          <a:ln>
            <a:solidFill>
              <a:schemeClr val="tx1"/>
            </a:solidFill>
          </a:ln>
        </p:spPr>
        <p:txBody>
          <a:bodyPr vert="horz" wrap="square" rtlCol="0">
            <a:spAutoFit/>
          </a:bodyPr>
          <a:lstStyle/>
          <a:p>
            <a:r>
              <a:rPr lang="en-IN" sz="900" dirty="0">
                <a:solidFill>
                  <a:schemeClr val="tx1"/>
                </a:solidFill>
              </a:rPr>
              <a:t>DATA</a:t>
            </a:r>
          </a:p>
          <a:p>
            <a:endParaRPr lang="en-IN" sz="900" dirty="0">
              <a:solidFill>
                <a:schemeClr val="tx1"/>
              </a:solidFill>
            </a:endParaRPr>
          </a:p>
          <a:p>
            <a:endParaRPr lang="en-IN" sz="900" dirty="0">
              <a:solidFill>
                <a:schemeClr val="tx1"/>
              </a:solidFill>
            </a:endParaRPr>
          </a:p>
          <a:p>
            <a:endParaRPr lang="en-IN" sz="900" dirty="0">
              <a:solidFill>
                <a:schemeClr val="tx1"/>
              </a:solidFill>
            </a:endParaRPr>
          </a:p>
        </p:txBody>
      </p:sp>
      <p:sp>
        <p:nvSpPr>
          <p:cNvPr id="20" name="TextBox 19"/>
          <p:cNvSpPr txBox="1"/>
          <p:nvPr/>
        </p:nvSpPr>
        <p:spPr>
          <a:xfrm>
            <a:off x="6234842" y="2218778"/>
            <a:ext cx="323165" cy="564119"/>
          </a:xfrm>
          <a:prstGeom prst="rect">
            <a:avLst/>
          </a:prstGeom>
          <a:noFill/>
          <a:ln>
            <a:solidFill>
              <a:schemeClr val="tx1"/>
            </a:solidFill>
          </a:ln>
        </p:spPr>
        <p:txBody>
          <a:bodyPr vert="vert270" wrap="square" rtlCol="0">
            <a:spAutoFit/>
          </a:bodyPr>
          <a:lstStyle/>
          <a:p>
            <a:r>
              <a:rPr lang="en-IN" sz="900" dirty="0">
                <a:solidFill>
                  <a:schemeClr val="tx1"/>
                </a:solidFill>
              </a:rPr>
              <a:t>ACK</a:t>
            </a:r>
          </a:p>
        </p:txBody>
      </p:sp>
      <p:cxnSp>
        <p:nvCxnSpPr>
          <p:cNvPr id="25" name="Straight Arrow Connector 24"/>
          <p:cNvCxnSpPr/>
          <p:nvPr/>
        </p:nvCxnSpPr>
        <p:spPr bwMode="auto">
          <a:xfrm>
            <a:off x="2544591" y="3653807"/>
            <a:ext cx="646944" cy="674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6" name="TextBox 25"/>
          <p:cNvSpPr txBox="1"/>
          <p:nvPr/>
        </p:nvSpPr>
        <p:spPr>
          <a:xfrm>
            <a:off x="2045921" y="3676852"/>
            <a:ext cx="1149674" cy="276999"/>
          </a:xfrm>
          <a:prstGeom prst="rect">
            <a:avLst/>
          </a:prstGeom>
          <a:noFill/>
        </p:spPr>
        <p:txBody>
          <a:bodyPr wrap="none" rtlCol="0">
            <a:spAutoFit/>
          </a:bodyPr>
          <a:lstStyle/>
          <a:p>
            <a:r>
              <a:rPr lang="en-IN" sz="1200" dirty="0">
                <a:solidFill>
                  <a:schemeClr val="tx1"/>
                </a:solidFill>
              </a:rPr>
              <a:t>Low Capability</a:t>
            </a:r>
          </a:p>
        </p:txBody>
      </p:sp>
      <p:cxnSp>
        <p:nvCxnSpPr>
          <p:cNvPr id="27" name="Straight Arrow Connector 26"/>
          <p:cNvCxnSpPr/>
          <p:nvPr/>
        </p:nvCxnSpPr>
        <p:spPr bwMode="auto">
          <a:xfrm flipV="1">
            <a:off x="3191535" y="3653806"/>
            <a:ext cx="1470645" cy="2054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8" name="TextBox 27"/>
          <p:cNvSpPr txBox="1"/>
          <p:nvPr/>
        </p:nvSpPr>
        <p:spPr>
          <a:xfrm>
            <a:off x="3216455" y="3474293"/>
            <a:ext cx="1385316" cy="400110"/>
          </a:xfrm>
          <a:prstGeom prst="rect">
            <a:avLst/>
          </a:prstGeom>
          <a:noFill/>
        </p:spPr>
        <p:txBody>
          <a:bodyPr wrap="none" rtlCol="0">
            <a:spAutoFit/>
          </a:bodyPr>
          <a:lstStyle/>
          <a:p>
            <a:r>
              <a:rPr lang="en-IN" sz="1000" dirty="0">
                <a:solidFill>
                  <a:schemeClr val="tx1"/>
                </a:solidFill>
              </a:rPr>
              <a:t>High Capability</a:t>
            </a:r>
          </a:p>
          <a:p>
            <a:r>
              <a:rPr lang="en-IN" sz="1000" dirty="0">
                <a:solidFill>
                  <a:schemeClr val="tx1"/>
                </a:solidFill>
              </a:rPr>
              <a:t>(40MHz, 1 link, 2NSS)</a:t>
            </a:r>
          </a:p>
        </p:txBody>
      </p:sp>
      <p:cxnSp>
        <p:nvCxnSpPr>
          <p:cNvPr id="29" name="Straight Arrow Connector 28"/>
          <p:cNvCxnSpPr/>
          <p:nvPr/>
        </p:nvCxnSpPr>
        <p:spPr bwMode="auto">
          <a:xfrm flipV="1">
            <a:off x="4616559" y="3653807"/>
            <a:ext cx="616398" cy="674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0" name="TextBox 29"/>
          <p:cNvSpPr txBox="1"/>
          <p:nvPr/>
        </p:nvSpPr>
        <p:spPr>
          <a:xfrm>
            <a:off x="4319152" y="3695991"/>
            <a:ext cx="1149674" cy="276999"/>
          </a:xfrm>
          <a:prstGeom prst="rect">
            <a:avLst/>
          </a:prstGeom>
          <a:noFill/>
        </p:spPr>
        <p:txBody>
          <a:bodyPr wrap="none" rtlCol="0">
            <a:spAutoFit/>
          </a:bodyPr>
          <a:lstStyle/>
          <a:p>
            <a:r>
              <a:rPr lang="en-IN" sz="1200" dirty="0">
                <a:solidFill>
                  <a:schemeClr val="tx1"/>
                </a:solidFill>
              </a:rPr>
              <a:t>Low Capability</a:t>
            </a:r>
          </a:p>
        </p:txBody>
      </p:sp>
      <p:cxnSp>
        <p:nvCxnSpPr>
          <p:cNvPr id="31" name="Straight Arrow Connector 30"/>
          <p:cNvCxnSpPr/>
          <p:nvPr/>
        </p:nvCxnSpPr>
        <p:spPr bwMode="auto">
          <a:xfrm flipV="1">
            <a:off x="5232957" y="3653443"/>
            <a:ext cx="1389881" cy="7107"/>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5" name="Straight Arrow Connector 34"/>
          <p:cNvCxnSpPr/>
          <p:nvPr/>
        </p:nvCxnSpPr>
        <p:spPr bwMode="auto">
          <a:xfrm flipV="1">
            <a:off x="6622838" y="3638788"/>
            <a:ext cx="444620" cy="6517"/>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6" name="TextBox 35"/>
          <p:cNvSpPr txBox="1"/>
          <p:nvPr/>
        </p:nvSpPr>
        <p:spPr>
          <a:xfrm>
            <a:off x="6609375" y="3610492"/>
            <a:ext cx="1149674" cy="276999"/>
          </a:xfrm>
          <a:prstGeom prst="rect">
            <a:avLst/>
          </a:prstGeom>
          <a:noFill/>
        </p:spPr>
        <p:txBody>
          <a:bodyPr wrap="none" rtlCol="0">
            <a:spAutoFit/>
          </a:bodyPr>
          <a:lstStyle/>
          <a:p>
            <a:r>
              <a:rPr lang="en-IN" sz="1200" dirty="0">
                <a:solidFill>
                  <a:schemeClr val="tx1"/>
                </a:solidFill>
              </a:rPr>
              <a:t>Low Capability</a:t>
            </a:r>
          </a:p>
        </p:txBody>
      </p:sp>
      <p:sp>
        <p:nvSpPr>
          <p:cNvPr id="37" name="TextBox 36"/>
          <p:cNvSpPr txBox="1"/>
          <p:nvPr/>
        </p:nvSpPr>
        <p:spPr>
          <a:xfrm>
            <a:off x="2972300" y="4233355"/>
            <a:ext cx="3919856" cy="307777"/>
          </a:xfrm>
          <a:prstGeom prst="rect">
            <a:avLst/>
          </a:prstGeom>
          <a:solidFill>
            <a:srgbClr val="FFF3E7"/>
          </a:solidFill>
          <a:ln>
            <a:solidFill>
              <a:schemeClr val="tx1"/>
            </a:solidFill>
          </a:ln>
        </p:spPr>
        <p:txBody>
          <a:bodyPr wrap="none" rtlCol="0">
            <a:spAutoFit/>
          </a:bodyPr>
          <a:lstStyle/>
          <a:p>
            <a:r>
              <a:rPr lang="en-IN" sz="1400" dirty="0">
                <a:solidFill>
                  <a:schemeClr val="tx1"/>
                </a:solidFill>
              </a:rPr>
              <a:t>1. Toggling between Low &amp; High Capability modes</a:t>
            </a:r>
          </a:p>
        </p:txBody>
      </p:sp>
      <p:cxnSp>
        <p:nvCxnSpPr>
          <p:cNvPr id="38" name="Straight Arrow Connector 37"/>
          <p:cNvCxnSpPr>
            <a:stCxn id="37" idx="1"/>
          </p:cNvCxnSpPr>
          <p:nvPr/>
        </p:nvCxnSpPr>
        <p:spPr bwMode="auto">
          <a:xfrm flipH="1" flipV="1">
            <a:off x="2544591" y="3674348"/>
            <a:ext cx="427709" cy="712896"/>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cxnSp>
        <p:nvCxnSpPr>
          <p:cNvPr id="39" name="Straight Arrow Connector 38"/>
          <p:cNvCxnSpPr>
            <a:stCxn id="37" idx="0"/>
          </p:cNvCxnSpPr>
          <p:nvPr/>
        </p:nvCxnSpPr>
        <p:spPr bwMode="auto">
          <a:xfrm flipV="1">
            <a:off x="4932228" y="3712441"/>
            <a:ext cx="32704" cy="520914"/>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cxnSp>
        <p:nvCxnSpPr>
          <p:cNvPr id="40" name="Straight Arrow Connector 39"/>
          <p:cNvCxnSpPr>
            <a:stCxn id="37" idx="3"/>
          </p:cNvCxnSpPr>
          <p:nvPr/>
        </p:nvCxnSpPr>
        <p:spPr bwMode="auto">
          <a:xfrm flipV="1">
            <a:off x="6892156" y="3635345"/>
            <a:ext cx="163884" cy="751899"/>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sp>
        <p:nvSpPr>
          <p:cNvPr id="44" name="TextBox 43"/>
          <p:cNvSpPr txBox="1"/>
          <p:nvPr/>
        </p:nvSpPr>
        <p:spPr>
          <a:xfrm>
            <a:off x="7005660" y="2098075"/>
            <a:ext cx="461665" cy="687832"/>
          </a:xfrm>
          <a:prstGeom prst="rect">
            <a:avLst/>
          </a:prstGeom>
          <a:solidFill>
            <a:schemeClr val="accent3">
              <a:lumMod val="85000"/>
            </a:schemeClr>
          </a:solidFill>
          <a:ln>
            <a:solidFill>
              <a:schemeClr val="tx1"/>
            </a:solidFill>
          </a:ln>
        </p:spPr>
        <p:txBody>
          <a:bodyPr vert="vert270" wrap="square" rtlCol="0">
            <a:spAutoFit/>
          </a:bodyPr>
          <a:lstStyle/>
          <a:p>
            <a:r>
              <a:rPr lang="en-IN" sz="900" dirty="0">
                <a:solidFill>
                  <a:schemeClr val="tx1"/>
                </a:solidFill>
              </a:rPr>
              <a:t>DPS mode Change</a:t>
            </a:r>
          </a:p>
        </p:txBody>
      </p:sp>
      <p:sp>
        <p:nvSpPr>
          <p:cNvPr id="45" name="TextBox 44"/>
          <p:cNvSpPr txBox="1"/>
          <p:nvPr/>
        </p:nvSpPr>
        <p:spPr>
          <a:xfrm>
            <a:off x="6322652" y="2859403"/>
            <a:ext cx="1806905" cy="230832"/>
          </a:xfrm>
          <a:prstGeom prst="rect">
            <a:avLst/>
          </a:prstGeom>
          <a:noFill/>
        </p:spPr>
        <p:txBody>
          <a:bodyPr wrap="none" rtlCol="0">
            <a:spAutoFit/>
          </a:bodyPr>
          <a:lstStyle/>
          <a:p>
            <a:r>
              <a:rPr lang="en-IN" sz="900" dirty="0">
                <a:solidFill>
                  <a:srgbClr val="00B050"/>
                </a:solidFill>
              </a:rPr>
              <a:t>(Mode: Low 40MHz,1 link, 2NSS)</a:t>
            </a:r>
          </a:p>
        </p:txBody>
      </p:sp>
      <p:sp>
        <p:nvSpPr>
          <p:cNvPr id="46" name="TextBox 45"/>
          <p:cNvSpPr txBox="1"/>
          <p:nvPr/>
        </p:nvSpPr>
        <p:spPr>
          <a:xfrm>
            <a:off x="955997" y="1600616"/>
            <a:ext cx="2198038" cy="369332"/>
          </a:xfrm>
          <a:prstGeom prst="rect">
            <a:avLst/>
          </a:prstGeom>
          <a:solidFill>
            <a:schemeClr val="bg2">
              <a:lumMod val="20000"/>
              <a:lumOff val="80000"/>
            </a:schemeClr>
          </a:solidFill>
        </p:spPr>
        <p:txBody>
          <a:bodyPr wrap="none" rtlCol="0">
            <a:spAutoFit/>
          </a:bodyPr>
          <a:lstStyle>
            <a:defPPr>
              <a:defRPr lang="en-GB"/>
            </a:defPPr>
            <a:lvl1pPr>
              <a:defRPr sz="900">
                <a:solidFill>
                  <a:schemeClr val="tx1"/>
                </a:solidFill>
              </a:defRPr>
            </a:lvl1pPr>
          </a:lstStyle>
          <a:p>
            <a:r>
              <a:rPr lang="en-IN" dirty="0"/>
              <a:t>(Capability High: 160MHz, 2 links, 4NSS</a:t>
            </a:r>
          </a:p>
          <a:p>
            <a:r>
              <a:rPr lang="en-IN" dirty="0"/>
              <a:t>Power Save  High: 80MHz, 2 links, 2 NSS)</a:t>
            </a:r>
          </a:p>
        </p:txBody>
      </p:sp>
      <p:sp>
        <p:nvSpPr>
          <p:cNvPr id="47" name="TextBox 46"/>
          <p:cNvSpPr txBox="1"/>
          <p:nvPr/>
        </p:nvSpPr>
        <p:spPr>
          <a:xfrm>
            <a:off x="5311609" y="3493438"/>
            <a:ext cx="1385316" cy="400110"/>
          </a:xfrm>
          <a:prstGeom prst="rect">
            <a:avLst/>
          </a:prstGeom>
          <a:noFill/>
        </p:spPr>
        <p:txBody>
          <a:bodyPr wrap="none" rtlCol="0">
            <a:spAutoFit/>
          </a:bodyPr>
          <a:lstStyle/>
          <a:p>
            <a:r>
              <a:rPr lang="en-IN" sz="1000" dirty="0">
                <a:solidFill>
                  <a:schemeClr val="tx1"/>
                </a:solidFill>
              </a:rPr>
              <a:t>High Capability</a:t>
            </a:r>
          </a:p>
          <a:p>
            <a:r>
              <a:rPr lang="en-IN" sz="1000" dirty="0">
                <a:solidFill>
                  <a:schemeClr val="tx1"/>
                </a:solidFill>
              </a:rPr>
              <a:t>(40MHz, 1 link, 2NSS)</a:t>
            </a:r>
          </a:p>
        </p:txBody>
      </p:sp>
      <p:sp>
        <p:nvSpPr>
          <p:cNvPr id="48" name="TextBox 47"/>
          <p:cNvSpPr txBox="1"/>
          <p:nvPr/>
        </p:nvSpPr>
        <p:spPr>
          <a:xfrm>
            <a:off x="8184232" y="2876913"/>
            <a:ext cx="652617" cy="646331"/>
          </a:xfrm>
          <a:prstGeom prst="rect">
            <a:avLst/>
          </a:prstGeom>
          <a:noFill/>
          <a:ln>
            <a:solidFill>
              <a:schemeClr val="tx1"/>
            </a:solidFill>
          </a:ln>
        </p:spPr>
        <p:txBody>
          <a:bodyPr vert="horz" wrap="square" rtlCol="0">
            <a:spAutoFit/>
          </a:bodyPr>
          <a:lstStyle/>
          <a:p>
            <a:r>
              <a:rPr lang="en-IN" sz="900" dirty="0">
                <a:solidFill>
                  <a:schemeClr val="tx1"/>
                </a:solidFill>
              </a:rPr>
              <a:t>DATA</a:t>
            </a:r>
          </a:p>
          <a:p>
            <a:endParaRPr lang="en-IN" sz="900" dirty="0">
              <a:solidFill>
                <a:schemeClr val="tx1"/>
              </a:solidFill>
            </a:endParaRPr>
          </a:p>
          <a:p>
            <a:endParaRPr lang="en-IN" sz="900" dirty="0">
              <a:solidFill>
                <a:schemeClr val="tx1"/>
              </a:solidFill>
            </a:endParaRPr>
          </a:p>
          <a:p>
            <a:endParaRPr lang="en-IN" sz="900" dirty="0">
              <a:solidFill>
                <a:schemeClr val="tx1"/>
              </a:solidFill>
            </a:endParaRPr>
          </a:p>
        </p:txBody>
      </p:sp>
      <p:sp>
        <p:nvSpPr>
          <p:cNvPr id="49" name="TextBox 48"/>
          <p:cNvSpPr txBox="1"/>
          <p:nvPr/>
        </p:nvSpPr>
        <p:spPr>
          <a:xfrm>
            <a:off x="8933707" y="2226358"/>
            <a:ext cx="323165" cy="563194"/>
          </a:xfrm>
          <a:prstGeom prst="rect">
            <a:avLst/>
          </a:prstGeom>
          <a:noFill/>
          <a:ln>
            <a:solidFill>
              <a:schemeClr val="tx1"/>
            </a:solidFill>
          </a:ln>
        </p:spPr>
        <p:txBody>
          <a:bodyPr vert="vert270" wrap="square" rtlCol="0">
            <a:spAutoFit/>
          </a:bodyPr>
          <a:lstStyle/>
          <a:p>
            <a:r>
              <a:rPr lang="en-IN" sz="900" dirty="0">
                <a:solidFill>
                  <a:schemeClr val="tx1"/>
                </a:solidFill>
              </a:rPr>
              <a:t>ACK</a:t>
            </a:r>
          </a:p>
        </p:txBody>
      </p:sp>
      <p:sp>
        <p:nvSpPr>
          <p:cNvPr id="50" name="TextBox 49"/>
          <p:cNvSpPr txBox="1"/>
          <p:nvPr/>
        </p:nvSpPr>
        <p:spPr>
          <a:xfrm>
            <a:off x="9480102" y="2870323"/>
            <a:ext cx="652617" cy="646331"/>
          </a:xfrm>
          <a:prstGeom prst="rect">
            <a:avLst/>
          </a:prstGeom>
          <a:noFill/>
          <a:ln>
            <a:solidFill>
              <a:schemeClr val="tx1"/>
            </a:solidFill>
          </a:ln>
        </p:spPr>
        <p:txBody>
          <a:bodyPr vert="horz" wrap="square" rtlCol="0">
            <a:spAutoFit/>
          </a:bodyPr>
          <a:lstStyle/>
          <a:p>
            <a:r>
              <a:rPr lang="en-IN" sz="900" dirty="0">
                <a:solidFill>
                  <a:schemeClr val="tx1"/>
                </a:solidFill>
              </a:rPr>
              <a:t>DATA</a:t>
            </a:r>
          </a:p>
          <a:p>
            <a:endParaRPr lang="en-IN" sz="900" dirty="0">
              <a:solidFill>
                <a:schemeClr val="tx1"/>
              </a:solidFill>
            </a:endParaRPr>
          </a:p>
          <a:p>
            <a:endParaRPr lang="en-IN" sz="900" dirty="0">
              <a:solidFill>
                <a:schemeClr val="tx1"/>
              </a:solidFill>
            </a:endParaRPr>
          </a:p>
          <a:p>
            <a:endParaRPr lang="en-IN" sz="900" dirty="0">
              <a:solidFill>
                <a:schemeClr val="tx1"/>
              </a:solidFill>
            </a:endParaRPr>
          </a:p>
        </p:txBody>
      </p:sp>
      <p:sp>
        <p:nvSpPr>
          <p:cNvPr id="51" name="TextBox 50"/>
          <p:cNvSpPr txBox="1"/>
          <p:nvPr/>
        </p:nvSpPr>
        <p:spPr>
          <a:xfrm>
            <a:off x="10154408" y="2234185"/>
            <a:ext cx="323165" cy="563194"/>
          </a:xfrm>
          <a:prstGeom prst="rect">
            <a:avLst/>
          </a:prstGeom>
          <a:noFill/>
          <a:ln>
            <a:solidFill>
              <a:schemeClr val="tx1"/>
            </a:solidFill>
          </a:ln>
        </p:spPr>
        <p:txBody>
          <a:bodyPr vert="vert270" wrap="square" rtlCol="0">
            <a:spAutoFit/>
          </a:bodyPr>
          <a:lstStyle/>
          <a:p>
            <a:r>
              <a:rPr lang="en-IN" sz="900" dirty="0">
                <a:solidFill>
                  <a:schemeClr val="tx1"/>
                </a:solidFill>
              </a:rPr>
              <a:t>ACK</a:t>
            </a:r>
          </a:p>
        </p:txBody>
      </p:sp>
      <p:sp>
        <p:nvSpPr>
          <p:cNvPr id="57" name="TextBox 56"/>
          <p:cNvSpPr txBox="1"/>
          <p:nvPr/>
        </p:nvSpPr>
        <p:spPr>
          <a:xfrm>
            <a:off x="7910516" y="4274522"/>
            <a:ext cx="2727039" cy="523220"/>
          </a:xfrm>
          <a:prstGeom prst="rect">
            <a:avLst/>
          </a:prstGeom>
          <a:solidFill>
            <a:schemeClr val="accent5">
              <a:lumMod val="20000"/>
              <a:lumOff val="80000"/>
            </a:schemeClr>
          </a:solidFill>
          <a:ln>
            <a:solidFill>
              <a:schemeClr val="tx1"/>
            </a:solidFill>
          </a:ln>
        </p:spPr>
        <p:txBody>
          <a:bodyPr wrap="square" rtlCol="0">
            <a:spAutoFit/>
          </a:bodyPr>
          <a:lstStyle/>
          <a:p>
            <a:r>
              <a:rPr lang="en-IN" sz="1400" dirty="0">
                <a:solidFill>
                  <a:schemeClr val="tx1"/>
                </a:solidFill>
              </a:rPr>
              <a:t>Toggling &amp; need of ICF-ICR</a:t>
            </a:r>
          </a:p>
          <a:p>
            <a:r>
              <a:rPr lang="en-IN" sz="1400" dirty="0">
                <a:solidFill>
                  <a:schemeClr val="tx1"/>
                </a:solidFill>
              </a:rPr>
              <a:t>reduced</a:t>
            </a:r>
          </a:p>
        </p:txBody>
      </p:sp>
      <p:cxnSp>
        <p:nvCxnSpPr>
          <p:cNvPr id="58" name="Straight Arrow Connector 57"/>
          <p:cNvCxnSpPr/>
          <p:nvPr/>
        </p:nvCxnSpPr>
        <p:spPr bwMode="auto">
          <a:xfrm flipV="1">
            <a:off x="10637556" y="3493438"/>
            <a:ext cx="163884" cy="751899"/>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cxnSp>
        <p:nvCxnSpPr>
          <p:cNvPr id="60" name="Straight Arrow Connector 59"/>
          <p:cNvCxnSpPr/>
          <p:nvPr/>
        </p:nvCxnSpPr>
        <p:spPr bwMode="auto">
          <a:xfrm flipH="1" flipV="1">
            <a:off x="7524991" y="3488313"/>
            <a:ext cx="380293" cy="786209"/>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sp>
        <p:nvSpPr>
          <p:cNvPr id="64" name="Content Placeholder 6"/>
          <p:cNvSpPr>
            <a:spLocks noGrp="1"/>
          </p:cNvSpPr>
          <p:nvPr>
            <p:ph idx="1"/>
          </p:nvPr>
        </p:nvSpPr>
        <p:spPr>
          <a:xfrm>
            <a:off x="310772" y="4886322"/>
            <a:ext cx="11597973" cy="1429141"/>
          </a:xfrm>
        </p:spPr>
        <p:txBody>
          <a:bodyPr/>
          <a:lstStyle/>
          <a:p>
            <a:pPr>
              <a:buFont typeface="Arial" panose="020B0604020202020204" pitchFamily="34" charset="0"/>
              <a:buChar char="•"/>
            </a:pPr>
            <a:r>
              <a:rPr lang="en-IN" sz="1400" b="0" dirty="0"/>
              <a:t>Power Save mode change indication can be sent to change the operation of the device in low capability mode from lowest the device supports to a higher value to reduce toggling as shown in this use case.</a:t>
            </a:r>
          </a:p>
          <a:p>
            <a:pPr>
              <a:buFont typeface="Arial" panose="020B0604020202020204" pitchFamily="34" charset="0"/>
              <a:buChar char="•"/>
            </a:pPr>
            <a:r>
              <a:rPr lang="en-IN" sz="1400" b="0" dirty="0"/>
              <a:t>In some other examples, we could also have this message be used to update the high capability mode of operation during power save to fine tune its performance to match certain throughput or latency requirements.</a:t>
            </a:r>
          </a:p>
          <a:p>
            <a:pPr>
              <a:buFont typeface="Arial" panose="020B0604020202020204" pitchFamily="34" charset="0"/>
              <a:buChar char="•"/>
            </a:pPr>
            <a:r>
              <a:rPr lang="en-IN" sz="1400" b="0" dirty="0"/>
              <a:t>The framework here provides flexibility to change the current low capability or high capability mode of operation during functioning of Power Save feature.</a:t>
            </a:r>
          </a:p>
        </p:txBody>
      </p:sp>
    </p:spTree>
    <p:extLst>
      <p:ext uri="{BB962C8B-B14F-4D97-AF65-F5344CB8AC3E}">
        <p14:creationId xmlns:p14="http://schemas.microsoft.com/office/powerpoint/2010/main" val="1106331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IN" dirty="0"/>
              <a:t>Proposal: Capability Mode Usage and Definition</a:t>
            </a:r>
          </a:p>
        </p:txBody>
      </p:sp>
      <p:sp>
        <p:nvSpPr>
          <p:cNvPr id="3" name="Content Placeholder 2"/>
          <p:cNvSpPr>
            <a:spLocks noGrp="1"/>
          </p:cNvSpPr>
          <p:nvPr>
            <p:ph idx="1"/>
          </p:nvPr>
        </p:nvSpPr>
        <p:spPr>
          <a:xfrm>
            <a:off x="612776" y="1297864"/>
            <a:ext cx="10777008" cy="5011456"/>
          </a:xfrm>
        </p:spPr>
        <p:txBody>
          <a:bodyPr/>
          <a:lstStyle/>
          <a:p>
            <a:pPr>
              <a:buFont typeface="Arial" panose="020B0604020202020204" pitchFamily="34" charset="0"/>
              <a:buChar char="•"/>
            </a:pPr>
            <a:r>
              <a:rPr lang="en-IN" dirty="0"/>
              <a:t>We propose that it is necessary to define the Capability mode and use the said definition to set and communicate the lowest and highest capability supported by STA and update the same even when a change in power save mode is needed.</a:t>
            </a: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1"/>
          </p:nvPr>
        </p:nvSpPr>
        <p:spPr>
          <a:xfrm>
            <a:off x="7143757" y="6475414"/>
            <a:ext cx="4246027" cy="180975"/>
          </a:xfrm>
        </p:spPr>
        <p:txBody>
          <a:bodyPr/>
          <a:lstStyle/>
          <a:p>
            <a:r>
              <a:rPr lang="en-GB"/>
              <a:t>Manasi Ekkundi, Samsung Electronics</a:t>
            </a:r>
            <a:endParaRPr lang="en-GB" dirty="0"/>
          </a:p>
        </p:txBody>
      </p:sp>
      <p:sp>
        <p:nvSpPr>
          <p:cNvPr id="6" name="Date Placeholder 5"/>
          <p:cNvSpPr>
            <a:spLocks noGrp="1"/>
          </p:cNvSpPr>
          <p:nvPr>
            <p:ph type="dt" idx="10"/>
          </p:nvPr>
        </p:nvSpPr>
        <p:spPr>
          <a:xfrm>
            <a:off x="929217" y="333375"/>
            <a:ext cx="2499764" cy="273050"/>
          </a:xfrm>
        </p:spPr>
        <p:txBody>
          <a:bodyPr/>
          <a:lstStyle/>
          <a:p>
            <a:r>
              <a:rPr lang="en-US"/>
              <a:t>September 2024</a:t>
            </a:r>
            <a:endParaRPr lang="en-GB" dirty="0"/>
          </a:p>
        </p:txBody>
      </p:sp>
      <p:sp>
        <p:nvSpPr>
          <p:cNvPr id="7" name="TextBox 6"/>
          <p:cNvSpPr txBox="1"/>
          <p:nvPr/>
        </p:nvSpPr>
        <p:spPr>
          <a:xfrm>
            <a:off x="4729418" y="2552968"/>
            <a:ext cx="2014654" cy="707886"/>
          </a:xfrm>
          <a:prstGeom prst="rect">
            <a:avLst/>
          </a:prstGeom>
          <a:noFill/>
          <a:ln>
            <a:solidFill>
              <a:schemeClr val="tx1"/>
            </a:solidFill>
          </a:ln>
        </p:spPr>
        <p:txBody>
          <a:bodyPr wrap="square" rtlCol="0">
            <a:spAutoFit/>
          </a:bodyPr>
          <a:lstStyle/>
          <a:p>
            <a:r>
              <a:rPr lang="en-IN" sz="2000" dirty="0">
                <a:solidFill>
                  <a:schemeClr val="tx1"/>
                </a:solidFill>
              </a:rPr>
              <a:t>Capability Mode </a:t>
            </a:r>
          </a:p>
          <a:p>
            <a:r>
              <a:rPr lang="en-IN" sz="2000" dirty="0">
                <a:solidFill>
                  <a:schemeClr val="tx1"/>
                </a:solidFill>
              </a:rPr>
              <a:t>Definition</a:t>
            </a:r>
          </a:p>
        </p:txBody>
      </p:sp>
      <p:sp>
        <p:nvSpPr>
          <p:cNvPr id="8" name="TextBox 7"/>
          <p:cNvSpPr txBox="1"/>
          <p:nvPr/>
        </p:nvSpPr>
        <p:spPr>
          <a:xfrm>
            <a:off x="1487488" y="3800160"/>
            <a:ext cx="2196435" cy="707886"/>
          </a:xfrm>
          <a:prstGeom prst="rect">
            <a:avLst/>
          </a:prstGeom>
          <a:noFill/>
          <a:ln>
            <a:solidFill>
              <a:schemeClr val="tx1"/>
            </a:solidFill>
          </a:ln>
        </p:spPr>
        <p:txBody>
          <a:bodyPr wrap="square" rtlCol="0">
            <a:spAutoFit/>
          </a:bodyPr>
          <a:lstStyle/>
          <a:p>
            <a:r>
              <a:rPr lang="en-IN" sz="2000" dirty="0">
                <a:solidFill>
                  <a:schemeClr val="tx1"/>
                </a:solidFill>
              </a:rPr>
              <a:t>Device Capabilities</a:t>
            </a:r>
          </a:p>
          <a:p>
            <a:r>
              <a:rPr lang="en-IN" sz="2000" dirty="0">
                <a:solidFill>
                  <a:schemeClr val="tx1"/>
                </a:solidFill>
              </a:rPr>
              <a:t>(High)</a:t>
            </a:r>
          </a:p>
        </p:txBody>
      </p:sp>
      <p:sp>
        <p:nvSpPr>
          <p:cNvPr id="10" name="TextBox 9"/>
          <p:cNvSpPr txBox="1"/>
          <p:nvPr/>
        </p:nvSpPr>
        <p:spPr>
          <a:xfrm>
            <a:off x="7824192" y="3800160"/>
            <a:ext cx="2513830" cy="707886"/>
          </a:xfrm>
          <a:prstGeom prst="rect">
            <a:avLst/>
          </a:prstGeom>
          <a:noFill/>
          <a:ln>
            <a:solidFill>
              <a:schemeClr val="tx1"/>
            </a:solidFill>
          </a:ln>
        </p:spPr>
        <p:txBody>
          <a:bodyPr wrap="none" rtlCol="0">
            <a:spAutoFit/>
          </a:bodyPr>
          <a:lstStyle/>
          <a:p>
            <a:r>
              <a:rPr lang="en-IN" sz="2000" dirty="0">
                <a:solidFill>
                  <a:schemeClr val="tx1"/>
                </a:solidFill>
              </a:rPr>
              <a:t>Change in Power Save</a:t>
            </a:r>
          </a:p>
          <a:p>
            <a:r>
              <a:rPr lang="en-IN" sz="2000" dirty="0">
                <a:solidFill>
                  <a:schemeClr val="tx1"/>
                </a:solidFill>
              </a:rPr>
              <a:t>Mode (High/Low)</a:t>
            </a:r>
          </a:p>
        </p:txBody>
      </p:sp>
      <p:cxnSp>
        <p:nvCxnSpPr>
          <p:cNvPr id="12" name="Straight Connector 11"/>
          <p:cNvCxnSpPr/>
          <p:nvPr/>
        </p:nvCxnSpPr>
        <p:spPr bwMode="auto">
          <a:xfrm>
            <a:off x="2585706" y="3640922"/>
            <a:ext cx="6462622" cy="41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p:cNvCxnSpPr>
            <a:stCxn id="7" idx="2"/>
          </p:cNvCxnSpPr>
          <p:nvPr/>
        </p:nvCxnSpPr>
        <p:spPr bwMode="auto">
          <a:xfrm flipH="1">
            <a:off x="5735961" y="3260854"/>
            <a:ext cx="784" cy="38417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Straight Connector 22"/>
          <p:cNvCxnSpPr>
            <a:endCxn id="8" idx="0"/>
          </p:cNvCxnSpPr>
          <p:nvPr/>
        </p:nvCxnSpPr>
        <p:spPr bwMode="auto">
          <a:xfrm>
            <a:off x="2585706" y="3640922"/>
            <a:ext cx="0" cy="15923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048328" y="3640922"/>
            <a:ext cx="0" cy="15923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TextBox 30"/>
          <p:cNvSpPr txBox="1"/>
          <p:nvPr/>
        </p:nvSpPr>
        <p:spPr>
          <a:xfrm>
            <a:off x="1775520" y="4869160"/>
            <a:ext cx="2376264" cy="646331"/>
          </a:xfrm>
          <a:prstGeom prst="rect">
            <a:avLst/>
          </a:prstGeom>
          <a:noFill/>
          <a:ln>
            <a:solidFill>
              <a:schemeClr val="tx1"/>
            </a:solidFill>
          </a:ln>
        </p:spPr>
        <p:txBody>
          <a:bodyPr wrap="square" rtlCol="0">
            <a:spAutoFit/>
          </a:bodyPr>
          <a:lstStyle/>
          <a:p>
            <a:r>
              <a:rPr lang="en-IN" sz="1200" dirty="0">
                <a:solidFill>
                  <a:schemeClr val="tx1"/>
                </a:solidFill>
              </a:rPr>
              <a:t>Beacon/(Re)-Association </a:t>
            </a:r>
            <a:r>
              <a:rPr lang="en-IN" sz="1200" dirty="0" err="1">
                <a:solidFill>
                  <a:schemeClr val="tx1"/>
                </a:solidFill>
              </a:rPr>
              <a:t>Req-Rsp</a:t>
            </a:r>
            <a:r>
              <a:rPr lang="en-IN" sz="1200" dirty="0">
                <a:solidFill>
                  <a:schemeClr val="tx1"/>
                </a:solidFill>
              </a:rPr>
              <a:t>/Probe </a:t>
            </a:r>
            <a:r>
              <a:rPr lang="en-IN" sz="1200" dirty="0" err="1">
                <a:solidFill>
                  <a:schemeClr val="tx1"/>
                </a:solidFill>
              </a:rPr>
              <a:t>Req-Rsp</a:t>
            </a:r>
            <a:r>
              <a:rPr lang="en-IN" sz="1200" dirty="0">
                <a:solidFill>
                  <a:schemeClr val="tx1"/>
                </a:solidFill>
              </a:rPr>
              <a:t>/ New Message[7]</a:t>
            </a:r>
          </a:p>
        </p:txBody>
      </p:sp>
      <p:sp>
        <p:nvSpPr>
          <p:cNvPr id="32" name="TextBox 31"/>
          <p:cNvSpPr txBox="1"/>
          <p:nvPr/>
        </p:nvSpPr>
        <p:spPr>
          <a:xfrm>
            <a:off x="1775520" y="5657635"/>
            <a:ext cx="2376264" cy="830997"/>
          </a:xfrm>
          <a:prstGeom prst="rect">
            <a:avLst/>
          </a:prstGeom>
          <a:noFill/>
          <a:ln>
            <a:solidFill>
              <a:schemeClr val="tx1"/>
            </a:solidFill>
          </a:ln>
        </p:spPr>
        <p:txBody>
          <a:bodyPr wrap="square" rtlCol="0">
            <a:spAutoFit/>
          </a:bodyPr>
          <a:lstStyle/>
          <a:p>
            <a:r>
              <a:rPr lang="en-IN" sz="1200" dirty="0">
                <a:solidFill>
                  <a:schemeClr val="tx1"/>
                </a:solidFill>
              </a:rPr>
              <a:t>Includes BW, MCS, Number of links, NSS </a:t>
            </a:r>
            <a:r>
              <a:rPr lang="en-IN" sz="1200" dirty="0" err="1">
                <a:solidFill>
                  <a:schemeClr val="tx1"/>
                </a:solidFill>
              </a:rPr>
              <a:t>etc</a:t>
            </a:r>
            <a:r>
              <a:rPr lang="en-IN" sz="1200" dirty="0">
                <a:solidFill>
                  <a:schemeClr val="tx1"/>
                </a:solidFill>
              </a:rPr>
              <a:t> for lowest and highest capability modes supported by STA</a:t>
            </a:r>
          </a:p>
        </p:txBody>
      </p:sp>
      <p:sp>
        <p:nvSpPr>
          <p:cNvPr id="35" name="TextBox 34"/>
          <p:cNvSpPr txBox="1"/>
          <p:nvPr/>
        </p:nvSpPr>
        <p:spPr>
          <a:xfrm>
            <a:off x="8156070" y="4898249"/>
            <a:ext cx="2376264" cy="276999"/>
          </a:xfrm>
          <a:prstGeom prst="rect">
            <a:avLst/>
          </a:prstGeom>
          <a:noFill/>
          <a:ln>
            <a:solidFill>
              <a:schemeClr val="tx1"/>
            </a:solidFill>
          </a:ln>
        </p:spPr>
        <p:txBody>
          <a:bodyPr wrap="square" rtlCol="0">
            <a:spAutoFit/>
          </a:bodyPr>
          <a:lstStyle/>
          <a:p>
            <a:r>
              <a:rPr lang="en-IN" sz="1200" dirty="0">
                <a:solidFill>
                  <a:schemeClr val="tx1"/>
                </a:solidFill>
              </a:rPr>
              <a:t>Management/Action Frame (New)</a:t>
            </a:r>
          </a:p>
        </p:txBody>
      </p:sp>
      <p:sp>
        <p:nvSpPr>
          <p:cNvPr id="36" name="TextBox 35"/>
          <p:cNvSpPr txBox="1"/>
          <p:nvPr/>
        </p:nvSpPr>
        <p:spPr>
          <a:xfrm>
            <a:off x="8156070" y="5711988"/>
            <a:ext cx="2462348" cy="646331"/>
          </a:xfrm>
          <a:prstGeom prst="rect">
            <a:avLst/>
          </a:prstGeom>
          <a:noFill/>
          <a:ln>
            <a:solidFill>
              <a:schemeClr val="tx1"/>
            </a:solidFill>
          </a:ln>
        </p:spPr>
        <p:txBody>
          <a:bodyPr wrap="square" rtlCol="0">
            <a:spAutoFit/>
          </a:bodyPr>
          <a:lstStyle/>
          <a:p>
            <a:r>
              <a:rPr lang="en-IN" sz="1200" dirty="0">
                <a:solidFill>
                  <a:schemeClr val="tx1"/>
                </a:solidFill>
              </a:rPr>
              <a:t>Includes BW, MCS, Number of links, NSS </a:t>
            </a:r>
            <a:r>
              <a:rPr lang="en-IN" sz="1200" dirty="0" err="1">
                <a:solidFill>
                  <a:schemeClr val="tx1"/>
                </a:solidFill>
              </a:rPr>
              <a:t>etc</a:t>
            </a:r>
            <a:r>
              <a:rPr lang="en-IN" sz="1200" dirty="0">
                <a:solidFill>
                  <a:schemeClr val="tx1"/>
                </a:solidFill>
              </a:rPr>
              <a:t> of current capability mode</a:t>
            </a:r>
          </a:p>
        </p:txBody>
      </p:sp>
      <p:cxnSp>
        <p:nvCxnSpPr>
          <p:cNvPr id="37" name="Straight Connector 36"/>
          <p:cNvCxnSpPr/>
          <p:nvPr/>
        </p:nvCxnSpPr>
        <p:spPr bwMode="auto">
          <a:xfrm flipH="1">
            <a:off x="1482768" y="4494153"/>
            <a:ext cx="784" cy="196736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flipH="1">
            <a:off x="7868038" y="4508046"/>
            <a:ext cx="784" cy="196736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Connector 41"/>
          <p:cNvCxnSpPr>
            <a:endCxn id="31" idx="1"/>
          </p:cNvCxnSpPr>
          <p:nvPr/>
        </p:nvCxnSpPr>
        <p:spPr bwMode="auto">
          <a:xfrm>
            <a:off x="1482768" y="5192325"/>
            <a:ext cx="292752" cy="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3" name="Straight Connector 42"/>
          <p:cNvCxnSpPr/>
          <p:nvPr/>
        </p:nvCxnSpPr>
        <p:spPr bwMode="auto">
          <a:xfrm>
            <a:off x="1478832" y="6027469"/>
            <a:ext cx="292752" cy="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Straight Connector 49"/>
          <p:cNvCxnSpPr>
            <a:endCxn id="35" idx="1"/>
          </p:cNvCxnSpPr>
          <p:nvPr/>
        </p:nvCxnSpPr>
        <p:spPr bwMode="auto">
          <a:xfrm flipV="1">
            <a:off x="7868038" y="5036749"/>
            <a:ext cx="288032" cy="15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Straight Connector 51"/>
          <p:cNvCxnSpPr>
            <a:endCxn id="36" idx="1"/>
          </p:cNvCxnSpPr>
          <p:nvPr/>
        </p:nvCxnSpPr>
        <p:spPr bwMode="auto">
          <a:xfrm>
            <a:off x="7868038" y="6023950"/>
            <a:ext cx="288032" cy="7186"/>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7450525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Copy</Template>
  <TotalTime>29147</TotalTime>
  <Words>1890</Words>
  <Application>Microsoft Office PowerPoint</Application>
  <PresentationFormat>Widescreen</PresentationFormat>
  <Paragraphs>308</Paragraphs>
  <Slides>12</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맑은 고딕</vt:lpstr>
      <vt:lpstr>Arial</vt:lpstr>
      <vt:lpstr>Times New Roman</vt:lpstr>
      <vt:lpstr>Office Theme</vt:lpstr>
      <vt:lpstr>Document</vt:lpstr>
      <vt:lpstr>[Discussion on Power Save Mode &amp; Capabilities Management]</vt:lpstr>
      <vt:lpstr>Introduction</vt:lpstr>
      <vt:lpstr>What is the definition of Low Capability Mode &amp; High Capability Mode?</vt:lpstr>
      <vt:lpstr>A Typical Sequence of Power Save Feature – Support &amp; Usage</vt:lpstr>
      <vt:lpstr>Capabilities for Power Save Feature</vt:lpstr>
      <vt:lpstr>Capabilities for Power Save Feature</vt:lpstr>
      <vt:lpstr>Power Save Mode Indication Change</vt:lpstr>
      <vt:lpstr>Illustration of Power Save Mode Notification</vt:lpstr>
      <vt:lpstr>Proposal: Capability Mode Usage and Definition</vt:lpstr>
      <vt:lpstr>Straw Poll 1</vt:lpstr>
      <vt:lpstr>Straw Poll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Power Save Mode Management]</dc:title>
  <dc:creator>manasi.e</dc:creator>
  <cp:keywords/>
  <cp:lastModifiedBy>MANASI E/Connectivity Standards /SRI-Bangalore/Staff Engineer/Samsung Electronics</cp:lastModifiedBy>
  <cp:revision>87</cp:revision>
  <cp:lastPrinted>1601-01-01T00:00:00Z</cp:lastPrinted>
  <dcterms:created xsi:type="dcterms:W3CDTF">2024-09-04T06:04:35Z</dcterms:created>
  <dcterms:modified xsi:type="dcterms:W3CDTF">2025-07-21T10:10:28Z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