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3"/>
  </p:notesMasterIdLst>
  <p:handoutMasterIdLst>
    <p:handoutMasterId r:id="rId14"/>
  </p:handoutMasterIdLst>
  <p:sldIdLst>
    <p:sldId id="269" r:id="rId2"/>
    <p:sldId id="640" r:id="rId3"/>
    <p:sldId id="659" r:id="rId4"/>
    <p:sldId id="650" r:id="rId5"/>
    <p:sldId id="655" r:id="rId6"/>
    <p:sldId id="660" r:id="rId7"/>
    <p:sldId id="656" r:id="rId8"/>
    <p:sldId id="657" r:id="rId9"/>
    <p:sldId id="658" r:id="rId10"/>
    <p:sldId id="500" r:id="rId11"/>
    <p:sldId id="616"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8" clrIdx="3">
    <p:extLst>
      <p:ext uri="{19B8F6BF-5375-455C-9EA6-DF929625EA0E}">
        <p15:presenceInfo xmlns:p15="http://schemas.microsoft.com/office/powerpoint/2012/main" userId="28a9accb1e342249" providerId="Windows Live"/>
      </p:ext>
    </p:extLst>
  </p:cmAuthor>
  <p:cmAuthor id="5" name="徐伟杰" initials="徐伟杰" lastIdx="1" clrIdx="4">
    <p:extLst>
      <p:ext uri="{19B8F6BF-5375-455C-9EA6-DF929625EA0E}">
        <p15:presenceInfo xmlns:p15="http://schemas.microsoft.com/office/powerpoint/2012/main" userId="S::xuweijie@oppo.com::ce5401eb-1e1c-4103-a2cb-630c8c5122b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94" autoAdjust="0"/>
    <p:restoredTop sz="86797" autoAdjust="0"/>
  </p:normalViewPr>
  <p:slideViewPr>
    <p:cSldViewPr>
      <p:cViewPr varScale="1">
        <p:scale>
          <a:sx n="115" d="100"/>
          <a:sy n="115" d="100"/>
        </p:scale>
        <p:origin x="1104" y="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11</a:t>
            </a:fld>
            <a:endParaRPr lang="zh-CN" altLang="en-US"/>
          </a:p>
        </p:txBody>
      </p:sp>
    </p:spTree>
    <p:extLst>
      <p:ext uri="{BB962C8B-B14F-4D97-AF65-F5344CB8AC3E}">
        <p14:creationId xmlns:p14="http://schemas.microsoft.com/office/powerpoint/2010/main" val="171618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1" y="95706"/>
            <a:ext cx="2365777" cy="215444"/>
          </a:xfrm>
          <a:ln/>
        </p:spPr>
        <p:txBody>
          <a:bodyPr/>
          <a:lstStyle/>
          <a:p>
            <a:r>
              <a:rPr lang="en-US" dirty="0"/>
              <a:t>doc.: IEEE 802.11-yy/1264r0r0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D99C81-0716-ED02-34ED-EB7CC91A4D7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5516BA3F-C354-08AA-4C38-5587DDC5E717}"/>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FA0E67FB-D25F-1AF4-C2CF-9F69F9070AB5}"/>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B79EBF9B-F218-4E53-454F-D2214C500304}"/>
              </a:ext>
            </a:extLst>
          </p:cNvPr>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3047012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990470-01B9-1AF6-A10E-BE3328B634D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76677633-C020-2982-0B19-EBF4EE98AE12}"/>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E5A46BBA-1299-D4BC-DED6-0947AAC59509}"/>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BCD245F6-93EB-6B21-71AE-CEF1CF340435}"/>
              </a:ext>
            </a:extLst>
          </p:cNvPr>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3423289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C2A1C-2D23-36CB-6772-6FD0AF386983}"/>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EE5944DC-F985-9744-9A92-88CD1867ECEF}"/>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9AC745F3-CCD0-3016-97D5-9FF0430FE353}"/>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F6DABF19-0DD2-2346-2A76-5673AA5B6DD9}"/>
              </a:ext>
            </a:extLst>
          </p:cNvPr>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2824541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AD950-C3B8-6CC8-A0B8-24ABB5BE1083}"/>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F8A6EA37-C1E2-2A2D-C9FD-26BE3756E358}"/>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72ACA303-F8C5-2F98-757B-7BE60EA08AAC}"/>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6420FFA9-CE06-3B0F-9FAA-B54DFAA6F0E6}"/>
              </a:ext>
            </a:extLst>
          </p:cNvPr>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1716542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7F808-5159-9026-F10C-AEC7199FF54F}"/>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16F74E8A-06E6-8C4D-302A-C3D141EEF5E3}"/>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A0CAB956-8F50-326A-53B4-84C349E525D0}"/>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0FF18951-21F0-4B05-4C7C-F11E0AF556C3}"/>
              </a:ext>
            </a:extLst>
          </p:cNvPr>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2885005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565845-9727-23EE-877C-85804F987864}"/>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98C112D-F773-3643-6A62-3FB25CBA55FB}"/>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8F6EA827-54A4-715B-9B32-84D172BA7D68}"/>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A7B50622-298E-A68D-F0BB-86BBC68BCC33}"/>
              </a:ext>
            </a:extLst>
          </p:cNvPr>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1208746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4EC688-BCFE-F8A6-8F35-826256B259B5}"/>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AF31BE07-3A2E-02EB-6F54-12BF4BF2C906}"/>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3AE2E780-6433-3C28-4FED-D142691F5D35}"/>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F764CFA9-F219-DB03-277C-52F6A89E9573}"/>
              </a:ext>
            </a:extLst>
          </p:cNvPr>
          <p:cNvSpPr>
            <a:spLocks noGrp="1"/>
          </p:cNvSpPr>
          <p:nvPr>
            <p:ph type="sldNum" sz="quarter" idx="10"/>
          </p:nvPr>
        </p:nvSpPr>
        <p:spPr/>
        <p:txBody>
          <a:bodyPr/>
          <a:lstStyle/>
          <a:p>
            <a:fld id="{C7B46C3B-569A-42B4-9985-4ED4A729088E}" type="slidenum">
              <a:rPr lang="zh-CN" altLang="en-US" smtClean="0"/>
              <a:t>9</a:t>
            </a:fld>
            <a:endParaRPr lang="zh-CN" altLang="en-US"/>
          </a:p>
        </p:txBody>
      </p:sp>
    </p:spTree>
    <p:extLst>
      <p:ext uri="{BB962C8B-B14F-4D97-AF65-F5344CB8AC3E}">
        <p14:creationId xmlns:p14="http://schemas.microsoft.com/office/powerpoint/2010/main" val="3264284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dirty="0">
                <a:solidFill>
                  <a:schemeClr val="tx1"/>
                </a:solidFill>
              </a:rPr>
              <a:t>WPT PHY Design Considerations</a:t>
            </a: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2025-07-29</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3567582750"/>
              </p:ext>
            </p:extLst>
          </p:nvPr>
        </p:nvGraphicFramePr>
        <p:xfrm>
          <a:off x="838200" y="2701138"/>
          <a:ext cx="7886702" cy="2569376"/>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r>
                        <a:rPr lang="en-GB" sz="1200" b="0" dirty="0" err="1">
                          <a:effectLst/>
                          <a:latin typeface="Times New Roman" panose="02020603050405020304" pitchFamily="18" charset="0"/>
                          <a:ea typeface="+mn-ea"/>
                          <a:cs typeface="Times New Roman" panose="02020603050405020304" pitchFamily="18" charset="0"/>
                        </a:rPr>
                        <a:t>Chuangfeng</a:t>
                      </a:r>
                      <a:r>
                        <a:rPr lang="en-GB" sz="1200" b="0" dirty="0">
                          <a:effectLst/>
                          <a:latin typeface="Times New Roman" panose="02020603050405020304" pitchFamily="18" charset="0"/>
                          <a:ea typeface="+mn-ea"/>
                          <a:cs typeface="Times New Roman" panose="02020603050405020304" pitchFamily="18" charset="0"/>
                        </a:rPr>
                        <a:t> He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dirty="0">
                          <a:latin typeface="Times New Roman" panose="02020603050405020304" pitchFamily="18" charset="0"/>
                          <a:ea typeface="+mn-ea"/>
                          <a:cs typeface="Times New Roman" panose="02020603050405020304" pitchFamily="18" charset="0"/>
                        </a:rPr>
                        <a:t>Ke Wang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802.11-25/1264r0</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indent="0" algn="just">
              <a:buNone/>
            </a:pPr>
            <a:r>
              <a:rPr lang="en-US" altLang="zh-CN" sz="1800" dirty="0">
                <a:latin typeface="+mn-lt"/>
              </a:rPr>
              <a:t>[1]</a:t>
            </a:r>
            <a:r>
              <a:rPr lang="en-GB" altLang="zh-CN" sz="1800" dirty="0">
                <a:latin typeface="+mn-lt"/>
              </a:rPr>
              <a:t> “Updated Technical Report on support of AMP IoT devices in WLAN,” IEEE 802.11-23/2203r1, Feb. 2024</a:t>
            </a:r>
          </a:p>
          <a:p>
            <a:pPr marL="0" indent="0" algn="just">
              <a:buNone/>
            </a:pPr>
            <a:r>
              <a:rPr lang="en-GB" altLang="zh-CN" sz="1800" dirty="0">
                <a:latin typeface="+mn-lt"/>
              </a:rPr>
              <a:t>[2] “900MHz </a:t>
            </a:r>
            <a:r>
              <a:rPr lang="zh-CN" altLang="en-US" sz="1800" dirty="0">
                <a:latin typeface="+mn-lt"/>
              </a:rPr>
              <a:t>频段射频识别（</a:t>
            </a:r>
            <a:r>
              <a:rPr lang="en-GB" altLang="zh-CN" sz="1800" dirty="0">
                <a:latin typeface="+mn-lt"/>
              </a:rPr>
              <a:t>RFID</a:t>
            </a:r>
            <a:r>
              <a:rPr lang="zh-CN" altLang="en-GB" sz="1800" dirty="0">
                <a:latin typeface="+mn-lt"/>
              </a:rPr>
              <a:t>）</a:t>
            </a:r>
            <a:r>
              <a:rPr lang="zh-CN" altLang="en-US" sz="1800" dirty="0">
                <a:latin typeface="+mn-lt"/>
              </a:rPr>
              <a:t>设备无线电管理规定”</a:t>
            </a:r>
            <a:endParaRPr lang="en-GB" altLang="zh-CN" sz="1800" dirty="0">
              <a:latin typeface="+mn-lt"/>
            </a:endParaRPr>
          </a:p>
          <a:p>
            <a:pPr marL="0" indent="0" algn="just">
              <a:buNone/>
            </a:pPr>
            <a:r>
              <a:rPr lang="en-GB" altLang="zh-CN" sz="1800" dirty="0">
                <a:latin typeface="+mn-lt"/>
              </a:rPr>
              <a:t>[3] “PHY Design for AMP in S1G,” IEEE 802.11-25/1261r0, Jul. 2024</a:t>
            </a:r>
          </a:p>
          <a:p>
            <a:pPr marL="0" indent="0" algn="just">
              <a:buNone/>
            </a:pPr>
            <a:endParaRPr lang="zh-CN" altLang="en-US" sz="1800" dirty="0">
              <a:latin typeface="+mn-lt"/>
            </a:endParaRPr>
          </a:p>
          <a:p>
            <a:pPr marL="0" indent="0" algn="just">
              <a:buNone/>
            </a:pPr>
            <a:endParaRPr lang="en-GB" altLang="zh-CN" sz="1800" dirty="0">
              <a:latin typeface="+mn-lt"/>
            </a:endParaRPr>
          </a:p>
          <a:p>
            <a:pPr marL="0" indent="0" algn="just"/>
            <a:endParaRPr lang="en-GB" altLang="zh-CN" sz="1800" dirty="0">
              <a:latin typeface="+mn-lt"/>
            </a:endParaRPr>
          </a:p>
          <a:p>
            <a:pPr marL="0" indent="0" algn="just"/>
            <a:endParaRPr lang="en-GB" altLang="zh-CN" sz="1800" dirty="0">
              <a:latin typeface="+mn-lt"/>
            </a:endParaRPr>
          </a:p>
          <a:p>
            <a:pPr marL="0" indent="0" algn="just">
              <a:buNone/>
            </a:pPr>
            <a:r>
              <a:rPr lang="en-US" altLang="zh-CN" sz="1800" dirty="0">
                <a:latin typeface="+mn-lt"/>
              </a:rPr>
              <a:t>  </a:t>
            </a:r>
            <a:endParaRPr lang="en-GB" altLang="zh-CN" sz="1800" dirty="0">
              <a:latin typeface="+mn-lt"/>
            </a:endParaRPr>
          </a:p>
          <a:p>
            <a:pPr marL="0" indent="0" algn="just">
              <a:buNone/>
            </a:pPr>
            <a:endParaRPr lang="en-US" altLang="zh-CN" sz="1800" dirty="0">
              <a:latin typeface="+mn-lt"/>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802.11-25/1264r0</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SP1</a:t>
            </a:r>
            <a:endParaRPr lang="zh-CN" altLang="en-US" sz="2700" b="1" dirty="0">
              <a:solidFill>
                <a:schemeClr val="tx2"/>
              </a:solidFill>
              <a:latin typeface="+mj-lt"/>
              <a:ea typeface="+mj-ea"/>
              <a:cs typeface="+mj-cs"/>
            </a:endParaRPr>
          </a:p>
        </p:txBody>
      </p:sp>
      <p:sp>
        <p:nvSpPr>
          <p:cNvPr id="18" name="文本框 17"/>
          <p:cNvSpPr txBox="1"/>
          <p:nvPr/>
        </p:nvSpPr>
        <p:spPr>
          <a:xfrm>
            <a:off x="266700" y="1338393"/>
            <a:ext cx="8610600" cy="3484095"/>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2400" b="1" dirty="0">
                <a:cs typeface="Times New Roman" panose="02020603050405020304" pitchFamily="18" charset="0"/>
              </a:rPr>
              <a:t>Do you agree to capture the following text to </a:t>
            </a:r>
            <a:r>
              <a:rPr lang="en-GB" altLang="zh-CN" sz="2400" b="1" dirty="0" err="1">
                <a:cs typeface="Times New Roman" panose="02020603050405020304" pitchFamily="18" charset="0"/>
              </a:rPr>
              <a:t>TGbp</a:t>
            </a:r>
            <a:r>
              <a:rPr lang="en-GB" altLang="zh-CN" sz="2400" b="1" dirty="0">
                <a:cs typeface="Times New Roman" panose="02020603050405020304" pitchFamily="18" charset="0"/>
              </a:rPr>
              <a:t> SFD?</a:t>
            </a:r>
          </a:p>
          <a:p>
            <a:pPr marL="800100" lvl="2" indent="-342900" algn="just">
              <a:lnSpc>
                <a:spcPct val="150000"/>
              </a:lnSpc>
              <a:spcBef>
                <a:spcPts val="0"/>
              </a:spcBef>
              <a:spcAft>
                <a:spcPts val="600"/>
              </a:spcAft>
              <a:buFont typeface="Courier New" panose="02070309020205020404" pitchFamily="49" charset="0"/>
              <a:buChar char="o"/>
            </a:pPr>
            <a:r>
              <a:rPr lang="en-GB" altLang="zh-CN" sz="2400" b="1" dirty="0">
                <a:cs typeface="Times New Roman" panose="02020603050405020304" pitchFamily="18" charset="0"/>
              </a:rPr>
              <a:t>11bp specifies, in S1G, WPT PPDU format with at least a preamble and a charging field.</a:t>
            </a:r>
          </a:p>
          <a:p>
            <a:pPr marL="800100" lvl="2" indent="-342900" algn="just">
              <a:lnSpc>
                <a:spcPct val="150000"/>
              </a:lnSpc>
              <a:spcBef>
                <a:spcPts val="0"/>
              </a:spcBef>
              <a:spcAft>
                <a:spcPts val="600"/>
              </a:spcAft>
              <a:buFont typeface="Courier New" panose="02070309020205020404" pitchFamily="49" charset="0"/>
              <a:buChar char="o"/>
            </a:pPr>
            <a:r>
              <a:rPr lang="en-GB" altLang="zh-CN" sz="2400" b="1" dirty="0">
                <a:cs typeface="Times New Roman" panose="02020603050405020304" pitchFamily="18" charset="0"/>
              </a:rPr>
              <a:t>The WPT PPDU can be a legacy 802.11 preamble</a:t>
            </a:r>
            <a:endParaRPr lang="en-US" altLang="zh-CN" sz="2000" b="1"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2000"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11</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157294620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Yinan Qi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In this contribution, we discuss the PHY design of WPT.</a:t>
            </a:r>
            <a:endParaRPr lang="en-GB" altLang="zh-CN" sz="2400" b="1"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802.11-25/1264r0</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89EEA5-8775-59B6-296F-F2891214B677}"/>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6DA462DA-6951-845A-037E-C107E7148A05}"/>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Recap of WPT Progress</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5D483BB0-047E-30F9-C42E-24F9B1AF728C}"/>
              </a:ext>
            </a:extLst>
          </p:cNvPr>
          <p:cNvSpPr txBox="1"/>
          <p:nvPr/>
        </p:nvSpPr>
        <p:spPr>
          <a:xfrm>
            <a:off x="696912" y="1282312"/>
            <a:ext cx="7761288" cy="4201150"/>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b="1" dirty="0">
                <a:cs typeface="Times New Roman" panose="02020603050405020304" pitchFamily="18" charset="0"/>
              </a:rPr>
              <a:t>Agreement</a:t>
            </a:r>
            <a:r>
              <a:rPr lang="en-GB" sz="2000" dirty="0">
                <a:cs typeface="Times New Roman" panose="02020603050405020304" pitchFamily="18" charset="0"/>
              </a:rPr>
              <a:t>: WPT signals from two or more transmitters in S1GHz are allowed to occupy the same channel simultaneously.</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At least mono-static backscattering will be supported in S1G.</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Coexistence is a critical issue</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WPT </a:t>
            </a:r>
            <a:r>
              <a:rPr lang="en-GB" sz="1800" dirty="0" err="1">
                <a:cs typeface="Times New Roman" panose="02020603050405020304" pitchFamily="18" charset="0"/>
              </a:rPr>
              <a:t>v.s</a:t>
            </a:r>
            <a:r>
              <a:rPr lang="en-GB" sz="1800" dirty="0">
                <a:cs typeface="Times New Roman" panose="02020603050405020304" pitchFamily="18" charset="0"/>
              </a:rPr>
              <a:t>. other S1G systems</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WPT and AMP communication in S1G </a:t>
            </a:r>
            <a:r>
              <a:rPr lang="en-GB" sz="1800" dirty="0" err="1">
                <a:cs typeface="Times New Roman" panose="02020603050405020304" pitchFamily="18" charset="0"/>
              </a:rPr>
              <a:t>v.s</a:t>
            </a:r>
            <a:r>
              <a:rPr lang="en-GB" sz="1800" dirty="0">
                <a:cs typeface="Times New Roman" panose="02020603050405020304" pitchFamily="18" charset="0"/>
              </a:rPr>
              <a:t>. legacy 802.11 S1G system and other S1G systems</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WPT </a:t>
            </a:r>
            <a:r>
              <a:rPr lang="en-GB" sz="1800" dirty="0" err="1">
                <a:cs typeface="Times New Roman" panose="02020603050405020304" pitchFamily="18" charset="0"/>
              </a:rPr>
              <a:t>v.s</a:t>
            </a:r>
            <a:r>
              <a:rPr lang="en-GB" sz="1800" dirty="0">
                <a:cs typeface="Times New Roman" panose="02020603050405020304" pitchFamily="18" charset="0"/>
              </a:rPr>
              <a:t>. AMP communication in S1G</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Coexistence cannot be fully addressed if WPT is left for implementation only.</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Simple PHY design, i.e., channelization, waveform, etc., is needed for WPT.</a:t>
            </a:r>
          </a:p>
        </p:txBody>
      </p:sp>
      <p:sp>
        <p:nvSpPr>
          <p:cNvPr id="16" name="Footer Placeholder 2">
            <a:extLst>
              <a:ext uri="{FF2B5EF4-FFF2-40B4-BE49-F238E27FC236}">
                <a16:creationId xmlns:a16="http://schemas.microsoft.com/office/drawing/2014/main" id="{4ED062F8-2D27-22D6-B8D2-526B8094B190}"/>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76F1B342-6C08-9CFB-00F4-162B7E400123}"/>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BBB3B935-2849-321F-AA31-6B5D592CEBC1}"/>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802.11-25/1264r0</a:t>
            </a:r>
            <a:endParaRPr lang="en-SG" sz="1800" dirty="0">
              <a:latin typeface="+mn-lt"/>
            </a:endParaRPr>
          </a:p>
        </p:txBody>
      </p:sp>
      <p:sp>
        <p:nvSpPr>
          <p:cNvPr id="9" name="Date Placeholder 3">
            <a:extLst>
              <a:ext uri="{FF2B5EF4-FFF2-40B4-BE49-F238E27FC236}">
                <a16:creationId xmlns:a16="http://schemas.microsoft.com/office/drawing/2014/main" id="{6F3E3FC1-1467-6F19-59FE-5A7C513798D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89968309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4CFC2D-63D2-488D-2C9E-DA7D562F822E}"/>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6136F729-49C9-C1B4-8DD8-344D467E8B13}"/>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Channelization of WPT</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A77874D8-497C-0B94-8CF8-946903C0D57E}"/>
              </a:ext>
            </a:extLst>
          </p:cNvPr>
          <p:cNvSpPr txBox="1"/>
          <p:nvPr/>
        </p:nvSpPr>
        <p:spPr>
          <a:xfrm>
            <a:off x="696912" y="1282312"/>
            <a:ext cx="7761288" cy="4401205"/>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The following frequency bands can be considered for WPT as well as AMP communication [1]-[2]</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USA: frequency bands 902-928MHz</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EU: 863 to 870 MHz and 915 to 921 MHz band</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China: 920-925MHz</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As mentioned in our companion contribution [3], different regulations should be complied with in different regions/countries.</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Channel bandwidth differs</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For example, USA 1MHz, EU 200k/400kHz, China 250kHz</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Same channel bandwidth can be considered for both WPT and AMP communication</a:t>
            </a:r>
          </a:p>
          <a:p>
            <a:pPr marL="800100" lvl="2" indent="-342900" algn="just">
              <a:spcBef>
                <a:spcPts val="0"/>
              </a:spcBef>
              <a:spcAft>
                <a:spcPts val="600"/>
              </a:spcAft>
              <a:buFont typeface="Arial" panose="020B0604020202020204" pitchFamily="34" charset="0"/>
              <a:buChar char="•"/>
            </a:pPr>
            <a:endParaRPr lang="en-GB"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C6F8F6E6-5357-C939-FED3-DBB5F5823913}"/>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6DB5DA19-67B1-9929-1E5D-EDF913A4B45D}"/>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AE4497FE-73F6-C89B-51A2-A68CAFB7D25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802.11-25/1264r0</a:t>
            </a:r>
            <a:endParaRPr lang="en-SG" sz="1800" dirty="0">
              <a:latin typeface="+mn-lt"/>
            </a:endParaRPr>
          </a:p>
        </p:txBody>
      </p:sp>
      <p:sp>
        <p:nvSpPr>
          <p:cNvPr id="9" name="Date Placeholder 3">
            <a:extLst>
              <a:ext uri="{FF2B5EF4-FFF2-40B4-BE49-F238E27FC236}">
                <a16:creationId xmlns:a16="http://schemas.microsoft.com/office/drawing/2014/main" id="{2DB24EB2-A41D-2C0C-70DC-F94242306BA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294919575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FD3A3-812B-6975-038A-484A41F148DB}"/>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6B24275E-C234-37C6-600B-53AFF402BD5E}"/>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WPT PPDU</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D50549C9-77B6-FD73-EE13-C1F5C19502AD}"/>
              </a:ext>
            </a:extLst>
          </p:cNvPr>
          <p:cNvSpPr txBox="1"/>
          <p:nvPr/>
        </p:nvSpPr>
        <p:spPr>
          <a:xfrm>
            <a:off x="696912" y="1282312"/>
            <a:ext cx="7761288" cy="4555093"/>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A simple WPT frame can be considered with at least two following parts</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Preamble: it should carry certain information that is understandable to the energizers so that they know the current signal in the air is the WPT signal and they are also allowed to transmit WPT signals; </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Charging part: this part is designed for WPT with high efficiency.</a:t>
            </a:r>
          </a:p>
          <a:p>
            <a:pPr marL="800100" lvl="2" indent="-342900" algn="just">
              <a:spcBef>
                <a:spcPts val="0"/>
              </a:spcBef>
              <a:spcAft>
                <a:spcPts val="600"/>
              </a:spcAft>
              <a:buFont typeface="Courier New" panose="02070309020205020404" pitchFamily="49" charset="0"/>
              <a:buChar char="o"/>
            </a:pPr>
            <a:endParaRPr lang="en-GB" sz="2000" dirty="0">
              <a:cs typeface="Times New Roman" panose="02020603050405020304" pitchFamily="18" charset="0"/>
            </a:endParaRPr>
          </a:p>
          <a:p>
            <a:pPr marL="800100" lvl="2" indent="-342900" algn="just">
              <a:spcBef>
                <a:spcPts val="0"/>
              </a:spcBef>
              <a:spcAft>
                <a:spcPts val="600"/>
              </a:spcAft>
              <a:buFont typeface="Courier New" panose="02070309020205020404" pitchFamily="49" charset="0"/>
              <a:buChar char="o"/>
            </a:pPr>
            <a:endParaRPr lang="en-GB" sz="2000" dirty="0">
              <a:cs typeface="Times New Roman" panose="02020603050405020304" pitchFamily="18" charset="0"/>
            </a:endParaRPr>
          </a:p>
          <a:p>
            <a:pPr marL="800100" lvl="2" indent="-342900" algn="just">
              <a:spcBef>
                <a:spcPts val="0"/>
              </a:spcBef>
              <a:spcAft>
                <a:spcPts val="600"/>
              </a:spcAft>
              <a:buFont typeface="Courier New" panose="02070309020205020404" pitchFamily="49" charset="0"/>
              <a:buChar char="o"/>
            </a:pPr>
            <a:endParaRPr lang="en-GB" sz="2000" dirty="0">
              <a:cs typeface="Times New Roman" panose="02020603050405020304" pitchFamily="18" charset="0"/>
            </a:endParaRP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Preamble only readable to newly deployed energizers </a:t>
            </a:r>
            <a:r>
              <a:rPr lang="en-GB" sz="2000" dirty="0">
                <a:cs typeface="Times New Roman" panose="02020603050405020304" pitchFamily="18" charset="0"/>
                <a:sym typeface="Wingdings" panose="05000000000000000000" pitchFamily="2" charset="2"/>
              </a:rPr>
              <a:t> </a:t>
            </a:r>
            <a:r>
              <a:rPr lang="en-GB" sz="2000" dirty="0">
                <a:cs typeface="Times New Roman" panose="02020603050405020304" pitchFamily="18" charset="0"/>
              </a:rPr>
              <a:t>coexistence with other S1G systems including legacy 802.11ah can be easily handled with simple preamble design.</a:t>
            </a:r>
          </a:p>
        </p:txBody>
      </p:sp>
      <p:sp>
        <p:nvSpPr>
          <p:cNvPr id="16" name="Footer Placeholder 2">
            <a:extLst>
              <a:ext uri="{FF2B5EF4-FFF2-40B4-BE49-F238E27FC236}">
                <a16:creationId xmlns:a16="http://schemas.microsoft.com/office/drawing/2014/main" id="{7B235467-BBB9-C1B2-FFFB-D91F68C70546}"/>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EAA913C-1A89-7DCB-AB2E-7AE74ABFC6C9}"/>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091D0E09-30E1-80DC-B0AA-2D9DC9344E2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802.11-25/1264r0</a:t>
            </a:r>
            <a:endParaRPr lang="en-SG" sz="1800" dirty="0">
              <a:latin typeface="+mn-lt"/>
            </a:endParaRPr>
          </a:p>
        </p:txBody>
      </p:sp>
      <p:sp>
        <p:nvSpPr>
          <p:cNvPr id="9" name="Date Placeholder 3">
            <a:extLst>
              <a:ext uri="{FF2B5EF4-FFF2-40B4-BE49-F238E27FC236}">
                <a16:creationId xmlns:a16="http://schemas.microsoft.com/office/drawing/2014/main" id="{C7EA7AB7-296C-0457-08C8-16AB5975F051}"/>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3" name="Picture 2">
            <a:extLst>
              <a:ext uri="{FF2B5EF4-FFF2-40B4-BE49-F238E27FC236}">
                <a16:creationId xmlns:a16="http://schemas.microsoft.com/office/drawing/2014/main" id="{58278670-1E6C-51D0-3E71-5B5677AF78B1}"/>
              </a:ext>
            </a:extLst>
          </p:cNvPr>
          <p:cNvPicPr>
            <a:picLocks noChangeAspect="1"/>
          </p:cNvPicPr>
          <p:nvPr/>
        </p:nvPicPr>
        <p:blipFill>
          <a:blip r:embed="rId3"/>
          <a:stretch>
            <a:fillRect/>
          </a:stretch>
        </p:blipFill>
        <p:spPr>
          <a:xfrm>
            <a:off x="1255713" y="3810000"/>
            <a:ext cx="7239000" cy="787476"/>
          </a:xfrm>
          <a:prstGeom prst="rect">
            <a:avLst/>
          </a:prstGeom>
        </p:spPr>
      </p:pic>
    </p:spTree>
    <p:extLst>
      <p:ext uri="{BB962C8B-B14F-4D97-AF65-F5344CB8AC3E}">
        <p14:creationId xmlns:p14="http://schemas.microsoft.com/office/powerpoint/2010/main" val="400923573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454013-D43C-1DA0-3CBC-B992BA183731}"/>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14C91368-F193-07C7-73C6-E75111283E7D}"/>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Preamble Design</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DB2FDE8A-CE40-852D-2602-804DE62CDA64}"/>
              </a:ext>
            </a:extLst>
          </p:cNvPr>
          <p:cNvSpPr txBox="1"/>
          <p:nvPr/>
        </p:nvSpPr>
        <p:spPr>
          <a:xfrm>
            <a:off x="696912" y="1282312"/>
            <a:ext cx="7761288" cy="4431983"/>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A new preamble can be designed for WPT</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Considering legacy PPDU design, the preamble can contain the following parts:</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Synchronization part</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The energizer needs to back off when colliding with communication signal, it needs at least a simple internal clock to maintain certain timeline. </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A synchronization sequence can provide some timing to the energizer. </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Signalling part</a:t>
            </a:r>
          </a:p>
          <a:p>
            <a:pPr marL="1257300" lvl="3" indent="-34290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WPT frame duration: indicate the total duration of the WPT PPDU;</a:t>
            </a:r>
          </a:p>
          <a:p>
            <a:pPr marL="1257300" lvl="3" indent="-34290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Energizer ID: the ID of the energizer transmitting the WPT signal;</a:t>
            </a:r>
          </a:p>
          <a:p>
            <a:pPr marL="1257300" lvl="3" indent="-34290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Etc.</a:t>
            </a:r>
            <a:endParaRPr lang="en-GB" sz="18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106BB2A1-D3B6-C1EA-076F-23641FC5FDBE}"/>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3788A6B6-227B-076A-FA53-5BA8F951AD49}"/>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1491167C-1E21-6F59-4822-FBB93EB95030}"/>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802.11-25/1264r0</a:t>
            </a:r>
            <a:endParaRPr lang="en-SG" sz="1800" dirty="0">
              <a:latin typeface="+mn-lt"/>
            </a:endParaRPr>
          </a:p>
        </p:txBody>
      </p:sp>
      <p:sp>
        <p:nvSpPr>
          <p:cNvPr id="9" name="Date Placeholder 3">
            <a:extLst>
              <a:ext uri="{FF2B5EF4-FFF2-40B4-BE49-F238E27FC236}">
                <a16:creationId xmlns:a16="http://schemas.microsoft.com/office/drawing/2014/main" id="{586517BC-1850-BB3E-6660-6D5C50E2CFBC}"/>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77827193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170C63-644A-5DE4-8AA5-F11AEFD3BD6E}"/>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AFE55871-82BB-7573-78B3-1FB0F76F5FE4}"/>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Preamble Design</a:t>
            </a:r>
          </a:p>
        </p:txBody>
      </p:sp>
      <p:sp>
        <p:nvSpPr>
          <p:cNvPr id="18" name="文本框 17">
            <a:extLst>
              <a:ext uri="{FF2B5EF4-FFF2-40B4-BE49-F238E27FC236}">
                <a16:creationId xmlns:a16="http://schemas.microsoft.com/office/drawing/2014/main" id="{ECBC7ADF-C28D-6700-71BB-3D4E88785B7E}"/>
              </a:ext>
            </a:extLst>
          </p:cNvPr>
          <p:cNvSpPr txBox="1"/>
          <p:nvPr/>
        </p:nvSpPr>
        <p:spPr>
          <a:xfrm>
            <a:off x="696912" y="1282312"/>
            <a:ext cx="7761288" cy="4093428"/>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Reuse the legacy 802.11ah preamble with some enhancements</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Pros: guarantee the coexistence with legacy </a:t>
            </a:r>
            <a:r>
              <a:rPr lang="en-GB" sz="2000" dirty="0" err="1">
                <a:cs typeface="Times New Roman" panose="02020603050405020304" pitchFamily="18" charset="0"/>
              </a:rPr>
              <a:t>WiFi</a:t>
            </a:r>
            <a:r>
              <a:rPr lang="en-GB" sz="2000" dirty="0">
                <a:cs typeface="Times New Roman" panose="02020603050405020304" pitchFamily="18" charset="0"/>
              </a:rPr>
              <a:t> devices</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Design principles</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Legacy devices can read useful information from the preamble, e.g., length of PPDU</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No misunderstanding for legacy devices</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Energizers should understand the preamble and acquire necessary information</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Consider to insert WPT information field after legacy preamble</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Legacy preamble cannot carry much WPT information</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Coexistence is maintained. </a:t>
            </a:r>
          </a:p>
        </p:txBody>
      </p:sp>
      <p:sp>
        <p:nvSpPr>
          <p:cNvPr id="16" name="Footer Placeholder 2">
            <a:extLst>
              <a:ext uri="{FF2B5EF4-FFF2-40B4-BE49-F238E27FC236}">
                <a16:creationId xmlns:a16="http://schemas.microsoft.com/office/drawing/2014/main" id="{859815BE-3896-872E-53DE-5AC9B895C0A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D18FAE24-E2C8-AF25-E01B-8BCF80320414}"/>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990B3910-87D0-FF7D-CC7E-6EA146D10AFA}"/>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802.11-25/1264r0</a:t>
            </a:r>
            <a:endParaRPr lang="en-SG" sz="1800" dirty="0">
              <a:latin typeface="+mn-lt"/>
            </a:endParaRPr>
          </a:p>
        </p:txBody>
      </p:sp>
      <p:sp>
        <p:nvSpPr>
          <p:cNvPr id="9" name="Date Placeholder 3">
            <a:extLst>
              <a:ext uri="{FF2B5EF4-FFF2-40B4-BE49-F238E27FC236}">
                <a16:creationId xmlns:a16="http://schemas.microsoft.com/office/drawing/2014/main" id="{5ABAEF19-A5E7-8A3C-DB4C-28D79407BC40}"/>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4" name="Picture 3">
            <a:extLst>
              <a:ext uri="{FF2B5EF4-FFF2-40B4-BE49-F238E27FC236}">
                <a16:creationId xmlns:a16="http://schemas.microsoft.com/office/drawing/2014/main" id="{F00A2022-786C-5AF8-B5B8-515D8698BEF4}"/>
              </a:ext>
            </a:extLst>
          </p:cNvPr>
          <p:cNvPicPr>
            <a:picLocks noChangeAspect="1"/>
          </p:cNvPicPr>
          <p:nvPr/>
        </p:nvPicPr>
        <p:blipFill>
          <a:blip r:embed="rId3"/>
          <a:stretch>
            <a:fillRect/>
          </a:stretch>
        </p:blipFill>
        <p:spPr>
          <a:xfrm>
            <a:off x="990600" y="5449586"/>
            <a:ext cx="7696200" cy="920795"/>
          </a:xfrm>
          <a:prstGeom prst="rect">
            <a:avLst/>
          </a:prstGeom>
        </p:spPr>
      </p:pic>
    </p:spTree>
    <p:extLst>
      <p:ext uri="{BB962C8B-B14F-4D97-AF65-F5344CB8AC3E}">
        <p14:creationId xmlns:p14="http://schemas.microsoft.com/office/powerpoint/2010/main" val="414120831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3A3830-B9EC-2483-4E62-82E90E60BEB5}"/>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C630D308-12F7-F5C3-18BE-04525D844A95}"/>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Waveform</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EF6A8FF4-E68C-E40C-55B0-792DB17AC00B}"/>
              </a:ext>
            </a:extLst>
          </p:cNvPr>
          <p:cNvSpPr txBox="1"/>
          <p:nvPr/>
        </p:nvSpPr>
        <p:spPr>
          <a:xfrm>
            <a:off x="696912" y="1282312"/>
            <a:ext cx="7761288" cy="4170372"/>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The following waveforms can be considered for the WPT frame:</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Sine waveform or Single carrier (SC)</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Employed for its simplicity</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Low PAPR </a:t>
            </a:r>
            <a:r>
              <a:rPr lang="en-GB" sz="2000" dirty="0">
                <a:cs typeface="Times New Roman" panose="02020603050405020304" pitchFamily="18" charset="0"/>
                <a:sym typeface="Wingdings" panose="05000000000000000000" pitchFamily="2" charset="2"/>
              </a:rPr>
              <a:t></a:t>
            </a:r>
            <a:r>
              <a:rPr lang="en-GB" sz="2000" dirty="0">
                <a:cs typeface="Times New Roman" panose="02020603050405020304" pitchFamily="18" charset="0"/>
              </a:rPr>
              <a:t> its wireless charging efficiency may also be low</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Multi-carrier (MC):</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Backward compatible with legacy OFDM hardware</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High PAPR </a:t>
            </a:r>
            <a:r>
              <a:rPr lang="en-GB" sz="2000" dirty="0">
                <a:cs typeface="Times New Roman" panose="02020603050405020304" pitchFamily="18" charset="0"/>
                <a:sym typeface="Wingdings" panose="05000000000000000000" pitchFamily="2" charset="2"/>
              </a:rPr>
              <a:t></a:t>
            </a:r>
            <a:r>
              <a:rPr lang="en-GB" sz="2000" dirty="0">
                <a:cs typeface="Times New Roman" panose="02020603050405020304" pitchFamily="18" charset="0"/>
              </a:rPr>
              <a:t> its wireless charging efficiency is high.</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Unified waveform of WPT and AMP communication in S1G</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Low complexity</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Better coexistence</a:t>
            </a:r>
          </a:p>
        </p:txBody>
      </p:sp>
      <p:sp>
        <p:nvSpPr>
          <p:cNvPr id="16" name="Footer Placeholder 2">
            <a:extLst>
              <a:ext uri="{FF2B5EF4-FFF2-40B4-BE49-F238E27FC236}">
                <a16:creationId xmlns:a16="http://schemas.microsoft.com/office/drawing/2014/main" id="{C6341621-C637-B7EA-C95B-D3750F1F051D}"/>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B85E79ED-27F8-6BA2-3C1C-07062EA17ECB}"/>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F70ED268-B5F4-E78D-5A7C-AF96E02CB809}"/>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802.11-25/1264r0</a:t>
            </a:r>
            <a:endParaRPr lang="en-SG" sz="1800" dirty="0">
              <a:latin typeface="+mn-lt"/>
            </a:endParaRPr>
          </a:p>
        </p:txBody>
      </p:sp>
      <p:sp>
        <p:nvSpPr>
          <p:cNvPr id="9" name="Date Placeholder 3">
            <a:extLst>
              <a:ext uri="{FF2B5EF4-FFF2-40B4-BE49-F238E27FC236}">
                <a16:creationId xmlns:a16="http://schemas.microsoft.com/office/drawing/2014/main" id="{91521761-9A6E-3F68-B848-5B34D465FEEA}"/>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249070422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52A353-103F-CF15-3C4D-B730BA54723F}"/>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C3455572-9408-2B08-3E2A-CA1B283741C7}"/>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Integration with AMP S1G PPDU</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FA5E2885-70CA-2CD5-192F-911012F1073E}"/>
              </a:ext>
            </a:extLst>
          </p:cNvPr>
          <p:cNvSpPr txBox="1"/>
          <p:nvPr/>
        </p:nvSpPr>
        <p:spPr>
          <a:xfrm>
            <a:off x="696912" y="1282312"/>
            <a:ext cx="7761288" cy="3323987"/>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Instead of designing a new WPT PPDU, integrating WPT with AMP S1G PPDU can also be considered.</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Differentiate excitation and WPT</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Excitation only for backscattering by AMP devices</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WPT for charging</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Consider additional WPT field in PPDU with multiple combinations</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Example 1: legacy preamble + WPT + AMP DL + AMP excitation for charging and data communication</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Example 2: legacy preamble + WPT for charging only</a:t>
            </a:r>
          </a:p>
        </p:txBody>
      </p:sp>
      <p:sp>
        <p:nvSpPr>
          <p:cNvPr id="16" name="Footer Placeholder 2">
            <a:extLst>
              <a:ext uri="{FF2B5EF4-FFF2-40B4-BE49-F238E27FC236}">
                <a16:creationId xmlns:a16="http://schemas.microsoft.com/office/drawing/2014/main" id="{47410B6D-7112-F80F-7216-18ED2A298175}"/>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3B0BC477-51D6-E771-2B8E-C62335C2B6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9</a:t>
            </a:fld>
            <a:endParaRPr lang="en-US" dirty="0"/>
          </a:p>
        </p:txBody>
      </p:sp>
      <p:sp>
        <p:nvSpPr>
          <p:cNvPr id="8" name="Rectangle 1">
            <a:extLst>
              <a:ext uri="{FF2B5EF4-FFF2-40B4-BE49-F238E27FC236}">
                <a16:creationId xmlns:a16="http://schemas.microsoft.com/office/drawing/2014/main" id="{5AECA83A-235C-A3F9-8862-B9E738F3B576}"/>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802.11-25/1264r0</a:t>
            </a:r>
            <a:endParaRPr lang="en-SG" sz="1800" dirty="0">
              <a:latin typeface="+mn-lt"/>
            </a:endParaRPr>
          </a:p>
        </p:txBody>
      </p:sp>
      <p:sp>
        <p:nvSpPr>
          <p:cNvPr id="9" name="Date Placeholder 3">
            <a:extLst>
              <a:ext uri="{FF2B5EF4-FFF2-40B4-BE49-F238E27FC236}">
                <a16:creationId xmlns:a16="http://schemas.microsoft.com/office/drawing/2014/main" id="{EB1C1D90-AD35-BCC7-B401-BB58886C019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2" name="Picture 1">
            <a:extLst>
              <a:ext uri="{FF2B5EF4-FFF2-40B4-BE49-F238E27FC236}">
                <a16:creationId xmlns:a16="http://schemas.microsoft.com/office/drawing/2014/main" id="{A284E432-776E-CEA9-A728-637D97AD66B6}"/>
              </a:ext>
            </a:extLst>
          </p:cNvPr>
          <p:cNvPicPr>
            <a:picLocks noChangeAspect="1"/>
          </p:cNvPicPr>
          <p:nvPr/>
        </p:nvPicPr>
        <p:blipFill>
          <a:blip r:embed="rId3"/>
          <a:stretch>
            <a:fillRect/>
          </a:stretch>
        </p:blipFill>
        <p:spPr>
          <a:xfrm>
            <a:off x="397272" y="4591244"/>
            <a:ext cx="8425656" cy="895156"/>
          </a:xfrm>
          <a:prstGeom prst="rect">
            <a:avLst/>
          </a:prstGeom>
        </p:spPr>
      </p:pic>
      <p:pic>
        <p:nvPicPr>
          <p:cNvPr id="3" name="Picture 2">
            <a:extLst>
              <a:ext uri="{FF2B5EF4-FFF2-40B4-BE49-F238E27FC236}">
                <a16:creationId xmlns:a16="http://schemas.microsoft.com/office/drawing/2014/main" id="{9598BC76-C7F5-3D9E-4019-ECB955FE1C8D}"/>
              </a:ext>
            </a:extLst>
          </p:cNvPr>
          <p:cNvPicPr>
            <a:picLocks noChangeAspect="1"/>
          </p:cNvPicPr>
          <p:nvPr/>
        </p:nvPicPr>
        <p:blipFill>
          <a:blip r:embed="rId4"/>
          <a:stretch>
            <a:fillRect/>
          </a:stretch>
        </p:blipFill>
        <p:spPr>
          <a:xfrm>
            <a:off x="360452" y="5486400"/>
            <a:ext cx="2721768" cy="938541"/>
          </a:xfrm>
          <a:prstGeom prst="rect">
            <a:avLst/>
          </a:prstGeom>
        </p:spPr>
      </p:pic>
    </p:spTree>
    <p:extLst>
      <p:ext uri="{BB962C8B-B14F-4D97-AF65-F5344CB8AC3E}">
        <p14:creationId xmlns:p14="http://schemas.microsoft.com/office/powerpoint/2010/main" val="37469497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0</TotalTime>
  <Words>928</Words>
  <Application>Microsoft Office PowerPoint</Application>
  <PresentationFormat>On-screen Show (4:3)</PresentationFormat>
  <Paragraphs>158</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Courier New</vt:lpstr>
      <vt:lpstr>Times New Roman</vt:lpstr>
      <vt:lpstr>Wingdings</vt:lpstr>
      <vt:lpstr>ACcord Submission Template</vt:lpstr>
      <vt:lpstr>WPT PHY Design Considerations</vt:lpstr>
      <vt:lpstr>Abstract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vt:lpstr>
      <vt:lpstr>PowerPoint Presentation</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Yinan Qi</cp:lastModifiedBy>
  <cp:revision>2067</cp:revision>
  <cp:lastPrinted>1998-02-10T13:28:00Z</cp:lastPrinted>
  <dcterms:created xsi:type="dcterms:W3CDTF">2009-12-02T19:05:00Z</dcterms:created>
  <dcterms:modified xsi:type="dcterms:W3CDTF">2025-07-28T07:19:11Z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