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640" r:id="rId3"/>
    <p:sldId id="650" r:id="rId4"/>
    <p:sldId id="656" r:id="rId5"/>
    <p:sldId id="657" r:id="rId6"/>
    <p:sldId id="652" r:id="rId7"/>
    <p:sldId id="658" r:id="rId8"/>
    <p:sldId id="659" r:id="rId9"/>
    <p:sldId id="660" r:id="rId10"/>
    <p:sldId id="645" r:id="rId11"/>
    <p:sldId id="661" r:id="rId12"/>
    <p:sldId id="655" r:id="rId13"/>
    <p:sldId id="500" r:id="rId14"/>
    <p:sldId id="607" r:id="rId15"/>
    <p:sldId id="662" r:id="rId16"/>
    <p:sldId id="663" r:id="rId17"/>
    <p:sldId id="664" r:id="rId18"/>
    <p:sldId id="61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F114D-798F-EFEC-D532-9E9CC9B67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29B139C-CF11-7B7E-620B-529E7A453B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94052E-E670-144D-57B6-F8542D76F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859B27B-C3CB-1AB7-5488-B08ED08A3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18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A113D-6BD6-3C86-20B8-AB82C154B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448DD54-801E-3E51-3903-8EF062A65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E9F388E-B856-A938-3FEB-7834147FA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25F071D-2B25-386A-2223-45981BDF87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311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02794-7111-C0FE-4C20-186BB8A20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2F80CAF-7F3F-C0DA-596A-75D62514F3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630B4CF-2F66-E22D-09B9-DB0C2CB2CC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3F323D-2E04-D883-40EA-74616EECA8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883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5B747-DFAE-E4F8-6628-CA3CB0BB2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40F9CE7-EAEB-A285-72F1-A3670113FA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E85722B-6ABF-F031-9B24-D418AAB5CE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F05D278-4D32-3FC5-5D00-962E123F41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573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938E2-93E1-7C8F-F505-C5FA3E427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93AE39E-6EE6-C510-4F16-65A5883DBF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76E6284-5D40-8723-6D47-8935B5BADD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3BE27B7-ABD3-450A-1EBA-EBB28A0DC3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36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3C869-B732-1986-AB7B-884B02B6F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943A71A-FF7C-7B5F-58D7-61C54D4C9D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1297FF8-D12F-D47F-48E5-9A5348601E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732622-424F-EDEA-700B-44C413BC11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488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802.11-yy/1263r0r0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90470-01B9-1AF6-A10E-BE3328B63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6677633-C020-2982-0B19-EBF4EE98AE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5A46BBA-1299-D4BC-DED6-0947AAC595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CD245F6-93EB-6B21-71AE-CEF1CF34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28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64259-1737-D116-272F-D856125C9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4A48337-B6FA-EBFD-D75A-A8091D8E4F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E175088-DDAF-D4E4-76D1-ADB27D6C39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5BCF55-32ED-A809-1CF1-659BF9D13C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5124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CF9F8-288D-7C8E-9655-9BAFB3EF3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934029B-674E-BD8A-12EA-463033E538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A5972F9-6A99-368B-5B2E-79FBF7A784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471D0B-6D1A-8D8B-1364-08198A15B0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346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BD6ED-E54B-F082-DB83-3C5FDE0EB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815A0E5-B0D1-DCE7-E31D-7ACC7F89B2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302AEF2-9A0A-CCB8-7CBB-2BA71C2BB7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3A9376B-CDFA-56DD-670A-F863761DAC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634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45C8C2-D04C-0EC8-F689-509B487BD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ABFC963-CEC4-4090-4A26-6962164EF7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D561114-1900-DD5B-87AF-25389A0BA7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268E562-FCF9-E405-DC4A-17E0DD735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372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6ABC8-7099-169A-6190-12695C6DE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AA7295D-AFB0-AE91-E47C-A9FB7307C2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2508359-B66B-DF50-CE52-D15C58544C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720527-9CDF-B934-8E36-55F24EE7C0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675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6372F-EAAD-0E03-4300-E523C128C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43E6313-ACA8-AE0C-12DA-A86CCFAC36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A560780-C2C5-29C0-A3E3-452E7BCB0C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F5513E4-B8AC-CA84-5951-1EE45EA927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14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Remaining </a:t>
            </a:r>
            <a:r>
              <a:rPr lang="en-US">
                <a:solidFill>
                  <a:schemeClr val="tx1"/>
                </a:solidFill>
              </a:rPr>
              <a:t>Issues on WPT </a:t>
            </a:r>
            <a:r>
              <a:rPr lang="en-US" dirty="0">
                <a:solidFill>
                  <a:schemeClr val="tx1"/>
                </a:solidFill>
              </a:rPr>
              <a:t>Protocols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480019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Chuangfeng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09055-13CB-77A2-AAB1-8ACF397A8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8B4A63C-9808-B270-4ABD-A6731107EDD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Charging Procedure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1238B0E-537D-7A47-00D7-9729E8037B53}"/>
              </a:ext>
            </a:extLst>
          </p:cNvPr>
          <p:cNvSpPr txBox="1"/>
          <p:nvPr/>
        </p:nvSpPr>
        <p:spPr>
          <a:xfrm>
            <a:off x="696912" y="1282312"/>
            <a:ext cx="7761288" cy="329320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WPT procedure: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Initialization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AMP non-AP STA EH capability reporting;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Energizer capability reporting.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WPT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AMP non-AP STA power parameters reporting (optional);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AMP requests WPT (optional)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AP send WPT related parameters to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Energizer acks AP request and initiate WPT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WPT and Tx/Rx procedures can repeat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BE9F162-C3E2-DD6A-6BE5-26A1BAD47C1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699F56B-C355-9689-BACD-1B89379088A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246A738-1FCA-0989-EA8A-FE3AA066133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917600A-279D-A460-7D75-346733CFACE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ACABB-5A0B-F80B-6360-BDFF667B5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464" y="4188257"/>
            <a:ext cx="5442471" cy="22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0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854DE-58BA-9A43-3192-BEB8EB4F0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E68065A-6E91-71A6-46B9-42B9A8E3C7E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Charging Procedure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D3043E5-78A7-807E-8973-EA416A06F66B}"/>
              </a:ext>
            </a:extLst>
          </p:cNvPr>
          <p:cNvSpPr txBox="1"/>
          <p:nvPr/>
        </p:nvSpPr>
        <p:spPr>
          <a:xfrm>
            <a:off x="696912" y="1282312"/>
            <a:ext cx="7761288" cy="18004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WPT duration: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Longer than certain threshold to guarantee the AMP devices are sufficiently charged.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It is a time window in which the energizer may need to do LBT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actual WPT Tx duration may be shorter than the WPT duration.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C454C44-75D2-5FED-5B98-88A4E17FC11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A73C83F-5CA6-558B-F004-F0141C42DB3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CB6F6170-78DC-1675-8EA2-4C73DFAAB63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B8E3485-94D9-D966-4347-50F03392895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A2E0F4-033C-6EE0-923F-7754969B6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241902"/>
            <a:ext cx="6438900" cy="2692785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ACEF1475-A138-E145-7E75-E9308AB8849E}"/>
              </a:ext>
            </a:extLst>
          </p:cNvPr>
          <p:cNvSpPr/>
          <p:nvPr/>
        </p:nvSpPr>
        <p:spPr bwMode="auto">
          <a:xfrm>
            <a:off x="6607232" y="3862614"/>
            <a:ext cx="2057400" cy="633186"/>
          </a:xfrm>
          <a:prstGeom prst="wedgeRectCallout">
            <a:avLst>
              <a:gd name="adj1" fmla="val -55638"/>
              <a:gd name="adj2" fmla="val 8140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57CEDE-1995-0244-F1CD-AABD2F74FFE6}"/>
              </a:ext>
            </a:extLst>
          </p:cNvPr>
          <p:cNvSpPr txBox="1"/>
          <p:nvPr/>
        </p:nvSpPr>
        <p:spPr>
          <a:xfrm>
            <a:off x="7055727" y="4111083"/>
            <a:ext cx="533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LBT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3A4651-3C14-9437-8CA0-53A8FF5D0FF6}"/>
              </a:ext>
            </a:extLst>
          </p:cNvPr>
          <p:cNvSpPr txBox="1"/>
          <p:nvPr/>
        </p:nvSpPr>
        <p:spPr>
          <a:xfrm>
            <a:off x="7579549" y="4113552"/>
            <a:ext cx="75088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WPT Tx</a:t>
            </a:r>
          </a:p>
        </p:txBody>
      </p:sp>
    </p:spTree>
    <p:extLst>
      <p:ext uri="{BB962C8B-B14F-4D97-AF65-F5344CB8AC3E}">
        <p14:creationId xmlns:p14="http://schemas.microsoft.com/office/powerpoint/2010/main" val="24770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ACE96A-3359-AC66-29EC-324464EF6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69588A9-2AA7-3B5B-72CC-1504766DC9EF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Correspondence Between Energizer and AMP non-AP STA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110B768-7F76-7492-BA73-ABE40A95B244}"/>
              </a:ext>
            </a:extLst>
          </p:cNvPr>
          <p:cNvSpPr txBox="1"/>
          <p:nvPr/>
        </p:nvSpPr>
        <p:spPr>
          <a:xfrm>
            <a:off x="696912" y="1282312"/>
            <a:ext cx="7761288" cy="276998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Each energizer can correspond to one to multiple AMP non-AP STA [1].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Excitation: essential to activate the correct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WPT: optimize the WPT and reduce the interference caused by the WPT signals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How to establish correspondence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Exchange of energizer ID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Report by the non-AP STA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DEECF52-F41D-29B6-85E6-EC716AD4820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0F84AF7-6E12-187E-6BF3-9DAA9B5F27DC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E7C895D-0751-C465-64C3-C0A768248A6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6A2DB3D-370E-464A-DC44-46B9818D6FF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633BEA-0C5B-F80B-2F35-9CE26E8CD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248" y="4114800"/>
            <a:ext cx="3921802" cy="229173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46F1259-679E-6BFD-E5E1-631A9476B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82036"/>
              </p:ext>
            </p:extLst>
          </p:nvPr>
        </p:nvGraphicFramePr>
        <p:xfrm>
          <a:off x="4457700" y="4785368"/>
          <a:ext cx="4026535" cy="950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1755">
                  <a:extLst>
                    <a:ext uri="{9D8B030D-6E8A-4147-A177-3AD203B41FA5}">
                      <a16:colId xmlns:a16="http://schemas.microsoft.com/office/drawing/2014/main" val="4121977152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495767403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2395374363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Energizer A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Energizer B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676299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AMP a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</a:rPr>
                        <a:t>√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18662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AMP b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</a:rPr>
                        <a:t>√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56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8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“Follow up on Correspondence between Energizers and AMP non-AP STAs,” IEEE 802.11-25/0792r0, May 2025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49546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18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18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b="1" dirty="0">
                <a:cs typeface="Times New Roman" panose="02020603050405020304" pitchFamily="18" charset="0"/>
              </a:rPr>
              <a:t>AMP devices shall support to reporting at least following energy harvesting related information</a:t>
            </a:r>
          </a:p>
          <a:p>
            <a:pPr marL="1714500" lvl="4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b="1" dirty="0">
                <a:cs typeface="Times New Roman" panose="02020603050405020304" pitchFamily="18" charset="0"/>
              </a:rPr>
              <a:t>Power source type, e.g., RF, solar, vibration; </a:t>
            </a:r>
          </a:p>
          <a:p>
            <a:pPr marL="1714500" lvl="4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b="1" dirty="0">
                <a:cs typeface="Times New Roman" panose="02020603050405020304" pitchFamily="18" charset="0"/>
              </a:rPr>
              <a:t>Whether or not energy storage is supported;</a:t>
            </a:r>
          </a:p>
          <a:p>
            <a:pPr marL="1714500" lvl="4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b="1" dirty="0">
                <a:cs typeface="Times New Roman" panose="02020603050405020304" pitchFamily="18" charset="0"/>
              </a:rPr>
              <a:t>The amount of energy that can be stored;</a:t>
            </a:r>
          </a:p>
          <a:p>
            <a:pPr marL="1714500" lvl="4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b="1" dirty="0">
                <a:cs typeface="Times New Roman" panose="02020603050405020304" pitchFamily="18" charset="0"/>
              </a:rPr>
              <a:t>RF energy harvesting operation frequency.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FEF3A-B7ED-E548-DDE4-DA7285138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9C612FE-64CC-F62A-2E4E-827F00E8B75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794DEB1-6C2C-FC3D-B4DB-9AD855F08FE1}"/>
              </a:ext>
            </a:extLst>
          </p:cNvPr>
          <p:cNvSpPr txBox="1"/>
          <p:nvPr/>
        </p:nvSpPr>
        <p:spPr>
          <a:xfrm>
            <a:off x="266700" y="1338393"/>
            <a:ext cx="8610600" cy="31258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18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18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b="1" dirty="0">
                <a:cs typeface="Times New Roman" panose="02020603050405020304" pitchFamily="18" charset="0"/>
              </a:rPr>
              <a:t>AMP devices reporting is requested by the AP and the reporting procedure should happen during the initial connection procedures, e.g., association or authentication.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601D055D-42FC-0B37-BC0A-0D24138DB43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C217559-054E-9CBD-873E-B70405C5BAFC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9BA5D1D-6857-51B2-6C0E-A527CFD7BBC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070A669-6E44-C78A-F1DE-B68FDF3A530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7294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C1849-8104-C52B-3382-049856546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8778F0B-E89B-5CC3-9E60-FD7F049FF54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FC4840E-9D56-EE98-80DA-79AB7295B679}"/>
              </a:ext>
            </a:extLst>
          </p:cNvPr>
          <p:cNvSpPr txBox="1"/>
          <p:nvPr/>
        </p:nvSpPr>
        <p:spPr>
          <a:xfrm>
            <a:off x="266700" y="1338393"/>
            <a:ext cx="8610600" cy="27103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18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18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b="1" dirty="0">
                <a:cs typeface="Times New Roman" panose="02020603050405020304" pitchFamily="18" charset="0"/>
              </a:rPr>
              <a:t>Energizer capability reporting is requested by the AP and the reporting procedure should happen once the energizer is connected to the AMP AP.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DF55A4F-A953-4FF2-EF07-B8FFCABFBA3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E58613EB-67CF-1617-BB81-E63774FCB64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9F76A11-47AB-5D11-77AE-6FB183C5153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87C7C2A-6DD6-C6A3-4E2F-598CDFECFE1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7902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00CCC-A8FD-8F03-0954-9542EC2C0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BC41FB4-9746-3C5F-59C8-281B29D52AB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6A00EA1-E37D-68D4-815B-527E969C7ABF}"/>
              </a:ext>
            </a:extLst>
          </p:cNvPr>
          <p:cNvSpPr txBox="1"/>
          <p:nvPr/>
        </p:nvSpPr>
        <p:spPr>
          <a:xfrm>
            <a:off x="266700" y="1338393"/>
            <a:ext cx="8610600" cy="40030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18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18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b="1" dirty="0">
                <a:cs typeface="Times New Roman" panose="02020603050405020304" pitchFamily="18" charset="0"/>
              </a:rPr>
              <a:t>When the energizers perform LBT, the LBT parameters, e.g., threshold, channel </a:t>
            </a:r>
            <a:r>
              <a:rPr lang="en-GB" altLang="zh-CN" sz="1800" b="1">
                <a:cs typeface="Times New Roman" panose="02020603050405020304" pitchFamily="18" charset="0"/>
              </a:rPr>
              <a:t>sensing time</a:t>
            </a:r>
            <a:r>
              <a:rPr lang="en-GB" altLang="zh-CN" sz="1800" b="1" dirty="0">
                <a:cs typeface="Times New Roman" panose="02020603050405020304" pitchFamily="18" charset="0"/>
              </a:rPr>
              <a:t>, contention window, etc., should be configured by the AMP AP.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b="1" dirty="0">
                <a:cs typeface="Times New Roman" panose="02020603050405020304" pitchFamily="18" charset="0"/>
              </a:rPr>
              <a:t>The LBT parameters should be considered additionally as control information that is sent from the AMP AP to the AMP Energizer relating to the WPT waveform.</a:t>
            </a:r>
            <a:endParaRPr lang="en-US" altLang="zh-CN" sz="18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AA2D863-0BA5-ABE5-B4AB-ADE25873A80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FB29D93-B079-F695-B90E-39DBAFB95EF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3D91D9A-F81F-F648-FCC3-7E65BFA93F2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BB1C18-CDBC-DB36-40B0-F20A64FC22D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73344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SP5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6854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The correspondence between energizer and AMP devices that determines which energizer to activate to charge target AMP devices should be supported.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following issues: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protocol between AP and AMP device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protocol between AP and energizer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Energizer channel access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Correspondence between energizer and AMP devices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CFC2D-63D2-488D-2C9E-DA7D562F8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136F729-49C9-C1B4-8DD8-344D467E8B1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Protocol: AMP non-AP STA Reporting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77874D8-497C-0B94-8CF8-946903C0D57E}"/>
              </a:ext>
            </a:extLst>
          </p:cNvPr>
          <p:cNvSpPr txBox="1"/>
          <p:nvPr/>
        </p:nvSpPr>
        <p:spPr>
          <a:xfrm>
            <a:off x="696912" y="1282312"/>
            <a:ext cx="7761288" cy="35548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Agreement</a:t>
            </a:r>
            <a:r>
              <a:rPr lang="en-GB" sz="1800" dirty="0">
                <a:cs typeface="Times New Roman" panose="02020603050405020304" pitchFamily="18" charset="0"/>
              </a:rPr>
              <a:t>: IEEE 802.11bp defines a mechanism that allows an AMP non-AP STA to report its energy harvesting and power related information to AMP AP STA. The parameters that are included in the report and how to report such information is TBD.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harvest related information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Long-term/non-periodic info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Less frequent, sometimes only once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negligible energy consumption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Power related information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Short-term/periodic feedback info, more frequent, even real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More energy consumption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6F8F6E6-5357-C939-FED3-DBB5F582391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DB5DA19-67B1-9929-1E5D-EDF913A4B45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4497FE-73F6-C89B-51A2-A68CAFB7D25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DB24EB2-A41D-2C0C-70DC-F94242306BA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0842C3-7F54-9F1A-07F6-1246C0E9F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550" y="4495800"/>
            <a:ext cx="4686300" cy="181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9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C3E4E-F034-3DD8-8B4E-1E1DE47FB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F869470-49C9-53CE-3647-2436B8C95C2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non-AP STA Reporting: EH Parameters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8D3CC90-654F-BD52-4FFF-23EDDC8E4B1D}"/>
              </a:ext>
            </a:extLst>
          </p:cNvPr>
          <p:cNvSpPr txBox="1"/>
          <p:nvPr/>
        </p:nvSpPr>
        <p:spPr>
          <a:xfrm>
            <a:off x="696912" y="1282312"/>
            <a:ext cx="7761288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EH capability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Power source(s)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Power source type, e.g., RF, solar, vibration;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Stability of the power source;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Multiple power source support;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EH efficiency.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Energy storage capability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Whether or not energy storage is supported;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The amount of energy that can be stored;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Energy storage draining rate;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Others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RF energy harvesting operation frequency.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Joint reporting can be considered to reduce signalling overhead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5DFB16C7-E7C1-B546-46FA-3918B5E8CB8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EF61D2D-9982-E551-6C30-BFF564D2F78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2659917-444D-0D7C-502A-68FCD063DC5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41A0E98-D7AF-B36C-D719-2DA4B8184D6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288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A4239-B3B9-F382-C32B-4FE63BC56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515B280-D3A8-0344-F175-E0191435970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EH Parameters Reporting Procedure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B6E283C-0B54-C7EA-1132-10D882CBB070}"/>
              </a:ext>
            </a:extLst>
          </p:cNvPr>
          <p:cNvSpPr txBox="1"/>
          <p:nvPr/>
        </p:nvSpPr>
        <p:spPr>
          <a:xfrm>
            <a:off x="696912" y="1282312"/>
            <a:ext cx="7761288" cy="22467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Long term parameters reporting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AMP devices autonomously report;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AMP devices report when requested by the AP.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reporting can happen during the initial procedures such as association, authentication, etc.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9537A2-089C-7BBB-A935-E94A312FCB8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6B2EC19-0E60-4297-2378-CDF618E8B56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CC5D3B-EBE1-9202-914A-5DAB54D6C27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7E12EB3-D3A4-5C70-E17D-EB9C06EF626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8EE3B-CAC5-08B2-0B13-AD923EEA0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522154"/>
            <a:ext cx="6629400" cy="27159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D0B85FD-8B2F-3F11-04BB-393578BA118F}"/>
              </a:ext>
            </a:extLst>
          </p:cNvPr>
          <p:cNvSpPr/>
          <p:nvPr/>
        </p:nvSpPr>
        <p:spPr bwMode="auto">
          <a:xfrm>
            <a:off x="4344988" y="3276600"/>
            <a:ext cx="2360612" cy="3048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6BE362E3-CB65-F93B-9A96-5886716895D5}"/>
              </a:ext>
            </a:extLst>
          </p:cNvPr>
          <p:cNvSpPr/>
          <p:nvPr/>
        </p:nvSpPr>
        <p:spPr bwMode="auto">
          <a:xfrm>
            <a:off x="5525294" y="3435623"/>
            <a:ext cx="762000" cy="457200"/>
          </a:xfrm>
          <a:prstGeom prst="wedgeRectCallout">
            <a:avLst>
              <a:gd name="adj1" fmla="val -74166"/>
              <a:gd name="adj2" fmla="val 6977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341096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09792-2A3B-FAA7-8C0D-A06986A9E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DFC1E694-4319-32F0-6376-1C6F439465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Wireless Energizer Control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2A0B83C-F4D5-8EC2-E32F-B80496FD6FAF}"/>
              </a:ext>
            </a:extLst>
          </p:cNvPr>
          <p:cNvSpPr txBox="1"/>
          <p:nvPr/>
        </p:nvSpPr>
        <p:spPr>
          <a:xfrm>
            <a:off x="696912" y="1282312"/>
            <a:ext cx="7761288" cy="495520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control parameters and capability report parameters have been agreed.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Additional energizer control parameters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It has been agreed that the energizer may perform LBT before transmitting WPT signals in S1G.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AP should indicate if LBT should be performed by the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If yes, LBT parameters, e.g., detection threshold, contention window, etc.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energizer control parameters can be divided into two parts: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Static part, e.g., frequency related parameters. This part can be configured only once and rarely changes for a long time;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Dynamic part, e.g., duration, transmit power, etc. This part may change from time to time and can be configured more frequently, e.g., every time when energizer is activated.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0B7AE1C-8358-357D-CDFC-F1956CB249F5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2A90B52-F58D-93FD-3499-6EB2C55871C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7624428-3CC8-6ADD-E8EC-21A89F32DB6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EC02FBF-9CE3-8C1F-A55A-1C616E8BA58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5962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0BB78-29E7-F087-2DAB-7D8A9A35A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9C13C94-9ACE-1AD8-7AEF-7A504A77F06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Wireless Energizer Control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BBC0125-2542-C64D-BB91-0F2BF4E0BBAE}"/>
              </a:ext>
            </a:extLst>
          </p:cNvPr>
          <p:cNvSpPr txBox="1"/>
          <p:nvPr/>
        </p:nvSpPr>
        <p:spPr>
          <a:xfrm>
            <a:off x="696912" y="1282312"/>
            <a:ext cx="7761288" cy="23083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capability reporting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Energizer autonomously reports;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Energizer reports when requested by the AP.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capability reporting can happen once an energizer is connected to an AMP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4757EF8-E6CB-1E48-4DA3-1AE5D5EEB64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F66B9F2-F6AF-E97D-3D79-3859B11A82B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80B2A59-4F8A-C2C1-281A-FC98CC76CF9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DBC6793-9CDD-77AE-4364-7D37C274E3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AC5AE5-3189-503F-64C4-53AB9AE9B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963" y="3496939"/>
            <a:ext cx="6629400" cy="27159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E0B936F-180B-91F1-5E69-47A913464CE0}"/>
              </a:ext>
            </a:extLst>
          </p:cNvPr>
          <p:cNvSpPr/>
          <p:nvPr/>
        </p:nvSpPr>
        <p:spPr bwMode="auto">
          <a:xfrm>
            <a:off x="1447800" y="3155156"/>
            <a:ext cx="2360612" cy="3048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61ABAFC7-BA9A-60E3-30D3-D0E3D5401AE2}"/>
              </a:ext>
            </a:extLst>
          </p:cNvPr>
          <p:cNvSpPr/>
          <p:nvPr/>
        </p:nvSpPr>
        <p:spPr bwMode="auto">
          <a:xfrm>
            <a:off x="2875763" y="3373182"/>
            <a:ext cx="762000" cy="457200"/>
          </a:xfrm>
          <a:prstGeom prst="wedgeRectCallout">
            <a:avLst>
              <a:gd name="adj1" fmla="val -74166"/>
              <a:gd name="adj2" fmla="val 6977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400405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88606C-8BD6-A11C-73B3-D8351C606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B384E67-400B-62EC-41BC-AA2858A1962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Channel Access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E922539-3294-469E-09F0-5FC3CB1B67FF}"/>
              </a:ext>
            </a:extLst>
          </p:cNvPr>
          <p:cNvSpPr txBox="1"/>
          <p:nvPr/>
        </p:nvSpPr>
        <p:spPr>
          <a:xfrm>
            <a:off x="696912" y="1282312"/>
            <a:ext cx="39512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It has been agreed that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can overlap in the same channel;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Energizer can do LBT before transmitting WPT signal.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procedure of energizer LBT is different from non-AP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non-AP STA with data to transmit needs to do backoff once it detects the channel is occupied by another signal no matter it is WPT or data.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Energizer does not need to do backoff if the channel is occupied by WPT signals since there is no interference issue.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6BFB5422-FD34-829C-85FB-B70E6D61E47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1BF15CF-A665-DBA5-3A49-29BE4C93836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A136BB0-CD62-A7E5-504C-6C9938843B8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45E1130-23AD-B5CC-A823-642737CBB71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1153005-7467-5EE5-098B-EB3BCB25C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373226"/>
            <a:ext cx="4030733" cy="479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32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4C7FE-4DC3-3691-9EFF-C0F459C84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863BDD7-4594-2751-0FFC-AA33AFF788A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Channel Access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E3A39ED-FECA-C9FF-54E3-5B65FF71BCC8}"/>
              </a:ext>
            </a:extLst>
          </p:cNvPr>
          <p:cNvSpPr txBox="1"/>
          <p:nvPr/>
        </p:nvSpPr>
        <p:spPr>
          <a:xfrm>
            <a:off x="696912" y="1282312"/>
            <a:ext cx="3951288" cy="570925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Channel detection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Energy detection can be applied;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Energy detection threshold needs to be configured;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Such threshold is not necessarily to be the same as conventional ED detection threshold since the WPT signal strength is usually strong.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signal detection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done via WPT preamble.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 aforementioned, LBT parameters, e.g., threshold, contention window, etc., can be configured by the AMP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840FCA0-2CE9-9FAB-2A39-F98A184162B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675D4DC-7139-C580-D437-A1ABB6028D1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D0CCCF8-9F53-9E87-D192-BBA4EFB3B32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CFE197-D39F-58B3-99AE-DC444BD30B2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4774DDD-106B-1431-044C-B6AEB5505C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373226"/>
            <a:ext cx="4030733" cy="479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8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1353</Words>
  <Application>Microsoft Office PowerPoint</Application>
  <PresentationFormat>On-screen Show (4:3)</PresentationFormat>
  <Paragraphs>238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Times New Roman</vt:lpstr>
      <vt:lpstr>Wingdings</vt:lpstr>
      <vt:lpstr>ACcord Submission Template</vt:lpstr>
      <vt:lpstr>Remaining Issues on WPT Protocols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2071</cp:revision>
  <cp:lastPrinted>1998-02-10T13:28:00Z</cp:lastPrinted>
  <dcterms:created xsi:type="dcterms:W3CDTF">2009-12-02T19:05:00Z</dcterms:created>
  <dcterms:modified xsi:type="dcterms:W3CDTF">2025-07-24T09:40:15Z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