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57" r:id="rId3"/>
    <p:sldId id="649" r:id="rId4"/>
    <p:sldId id="653" r:id="rId5"/>
    <p:sldId id="658" r:id="rId6"/>
    <p:sldId id="654" r:id="rId7"/>
    <p:sldId id="659" r:id="rId8"/>
    <p:sldId id="656" r:id="rId9"/>
    <p:sldId id="657" r:id="rId10"/>
    <p:sldId id="660" r:id="rId11"/>
    <p:sldId id="661" r:id="rId12"/>
    <p:sldId id="621" r:id="rId13"/>
    <p:sldId id="500" r:id="rId14"/>
    <p:sldId id="630" r:id="rId15"/>
    <p:sldId id="647" r:id="rId16"/>
    <p:sldId id="646" r:id="rId17"/>
    <p:sldId id="623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8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徐伟杰" initials="徐伟杰" lastIdx="1" clrIdx="4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94719" autoAdjust="0"/>
  </p:normalViewPr>
  <p:slideViewPr>
    <p:cSldViewPr>
      <p:cViewPr varScale="1">
        <p:scale>
          <a:sx n="126" d="100"/>
          <a:sy n="126" d="100"/>
        </p:scale>
        <p:origin x="780" y="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2844" y="11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EC6435-876F-562F-326A-583FE1CBB0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E7E390A7-8F1F-3527-0B68-7B1119564F0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5DE6D4AB-538A-394C-AF71-436AD137B4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6801BED-DE15-EFBB-8D73-11E625E534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16026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BD67B5-4A40-2267-EA57-65A173F3EF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9CEF14A6-299C-9DA3-2C93-38B3537814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8017A5BB-F9E7-75F8-D231-82AF3E76C5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4E0A0F8-75A0-67C1-C9C5-1C20162D2E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04750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38259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53BBE3-CA79-137B-4F76-F2DDEB1E0A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AAAEED2-18E3-E982-5871-733BB1C855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287BF0C-0CD4-7FA0-8065-BF0A2D8E43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61E03997-9EC4-1C06-0751-B122F283673B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FCB058-8AF6-BDFA-E818-EBAF8DA5BF40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1B862-B60B-FFA5-B9D7-C7A1A6B13A0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719E9-7BFC-617F-3C81-38F7A45EDC3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3795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2D8000-405D-DD44-0A9D-A1D273A697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4617758-215D-F2AB-D099-74D96B8DF3B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3322DC3-8DA6-44C5-E2AA-559ED0DBE6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11C8CFD0-2E34-1A65-81A6-CFD44A748522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08C4-7D16-13BD-6949-B42DBE127E3D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D1F821-B2F7-AB3B-3BB8-F4FBB66B320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A2E85C-7C59-1E21-9238-2201B4A019C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3374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2D51AA-2674-8F13-24C0-6052601F2F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C108539-B2F5-E592-2C65-B34705E3F14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9E77D39-39F1-B1D0-611F-7E3D662854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076EC02A-87FD-CCC4-5DD3-7A53DF5854C8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A7511F-7C1C-B7A9-28FF-F668B25B725E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027576-6146-A65F-6427-34B5EA0162D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BAA23B-BCDA-B931-C6A7-4F7F8719416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0875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997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1" y="95706"/>
            <a:ext cx="2365777" cy="215444"/>
          </a:xfrm>
          <a:ln/>
        </p:spPr>
        <p:txBody>
          <a:bodyPr/>
          <a:lstStyle/>
          <a:p>
            <a:r>
              <a:rPr lang="en-US" dirty="0"/>
              <a:t>doc.: IEEE 802.11-yy/1261r1r0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1972CB-1C73-57C0-5819-7D49B7EB27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681E872F-51E2-D1F3-8D59-357E88927A9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072DD4D7-C4E2-9DF9-2663-753D5EDDA4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E52BBDB-09D8-4527-62BE-C1C89B2F01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2452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F18A31-2C32-51F1-FE8E-3BC75C40EC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0AD8142-A711-C3F7-7FF5-9DF9BD617D7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CC218BB3-4A53-20ED-FE6A-2011D6EC48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8E7FDB5-9EDC-2CD8-0819-54914560D0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5557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5A3EE0-B0D0-84C3-BCB3-8853F13CFB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319ED934-595B-5DF6-CFEE-32B6D4B11B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90F0182-7EFA-4203-1FEF-575326184C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A53BE8A-E58E-E41E-1D16-F188B7FD952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53164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E872C0-3A6D-23BC-427D-D765E98FE2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976EBE87-0625-79F4-D9F9-107358F172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DCD0B0CA-217B-87ED-459F-4A09E4AAAB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92B41E0-D380-84C3-8644-0937F40B94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67122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2FE6E9-30B5-F091-994C-E29DEAF535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3EAB874-FDCF-293D-F54E-C71F3D4596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47B6F15-E046-2164-6E4C-8672F58FC0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5106389-D8DD-9A28-488C-1D84A355B4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10682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3D6DE5-CFD8-C90E-976E-C731DA1E79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1AC298D5-B2A4-5D8A-BFCD-5C64382D0C3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15F82296-DBF4-8FED-6CCE-7A20A04829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27429DA-0F1C-9B25-B6F0-FD934F7D6EC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03649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B375DF-7884-9252-8840-DBE1A43A17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1152D05A-F3E6-B86B-8207-E3E5418F433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067F9853-133B-AA69-B445-A783588A16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962F9C3-026B-9201-A5B7-A068D1BB0E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990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PHY Design for AMP in S1G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2025-07-30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688145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802.11-25/1261r1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F679D8-44D3-1401-3232-3CE5266E2F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AFFEE4EF-D9B7-C046-716E-CD0EE136B294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Coexistence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22D037EC-A76E-0A2F-3935-7597CFBB864B}"/>
              </a:ext>
            </a:extLst>
          </p:cNvPr>
          <p:cNvSpPr txBox="1"/>
          <p:nvPr/>
        </p:nvSpPr>
        <p:spPr>
          <a:xfrm>
            <a:off x="696912" y="1282312"/>
            <a:ext cx="7989888" cy="464742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>
                <a:cs typeface="Times New Roman" panose="02020603050405020304" pitchFamily="18" charset="0"/>
              </a:rPr>
              <a:t>Coexistence between WPT and other S1G systems has been considered in [4]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dirty="0">
                <a:cs typeface="Times New Roman" panose="02020603050405020304" pitchFamily="18" charset="0"/>
              </a:rPr>
              <a:t>Coexistence is crucial since WPT signal is usually with high Tx power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dirty="0">
                <a:cs typeface="Times New Roman" panose="02020603050405020304" pitchFamily="18" charset="0"/>
              </a:rPr>
              <a:t>WPT preamble can be designed to address the coexistence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>
                <a:cs typeface="Times New Roman" panose="02020603050405020304" pitchFamily="18" charset="0"/>
              </a:rPr>
              <a:t>Coexistence between WPT and legacy 802.11 devices, i.e., 802.11ah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dirty="0">
                <a:cs typeface="Times New Roman" panose="02020603050405020304" pitchFamily="18" charset="0"/>
              </a:rPr>
              <a:t>Legacy preamble can be considered as aforementioned.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>
                <a:cs typeface="Times New Roman" panose="02020603050405020304" pitchFamily="18" charset="0"/>
              </a:rPr>
              <a:t>With S1G AMP communication, coexistence should be further considered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dirty="0">
                <a:cs typeface="Times New Roman" panose="02020603050405020304" pitchFamily="18" charset="0"/>
              </a:rPr>
              <a:t>Coexistence between AMP communication and WPT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Communication signal cannot overlap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WPT can overlap with another WPT but not communication signal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Some solutions have been proposed in companion </a:t>
            </a:r>
            <a:r>
              <a:rPr lang="en-GB" altLang="zh-CN" sz="1800">
                <a:cs typeface="Times New Roman" panose="02020603050405020304" pitchFamily="18" charset="0"/>
              </a:rPr>
              <a:t>contribution [5]</a:t>
            </a:r>
            <a:endParaRPr lang="en-GB" altLang="zh-CN" sz="18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CD914987-4125-E8EA-0C77-0F9FE0FF6AC7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C2E99FE-7945-F41B-F597-3E67169E2F06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EFE2628B-2C76-49B0-CFE2-E7BBBC6CB683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FDAB2EF-6A0D-737B-A4BC-695FFE8DCC2E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777733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127998-5190-40EF-0AB2-1ABB72B443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3085E46F-F91B-F5A6-1349-0477E8E35581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Coexistence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B32C9586-9DFC-50C3-06BB-FEA096356CCF}"/>
              </a:ext>
            </a:extLst>
          </p:cNvPr>
          <p:cNvSpPr txBox="1"/>
          <p:nvPr/>
        </p:nvSpPr>
        <p:spPr>
          <a:xfrm>
            <a:off x="696912" y="1282312"/>
            <a:ext cx="7989888" cy="309315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600" dirty="0">
                <a:cs typeface="Times New Roman" panose="02020603050405020304" pitchFamily="18" charset="0"/>
              </a:rPr>
              <a:t>With S1G AMP communication, coexistence should be further considered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Excitation </a:t>
            </a:r>
            <a:r>
              <a:rPr lang="en-GB" altLang="zh-CN" sz="1600" dirty="0" err="1">
                <a:cs typeface="Times New Roman" panose="02020603050405020304" pitchFamily="18" charset="0"/>
              </a:rPr>
              <a:t>v.s</a:t>
            </a:r>
            <a:r>
              <a:rPr lang="en-GB" altLang="zh-CN" sz="1600" dirty="0">
                <a:cs typeface="Times New Roman" panose="02020603050405020304" pitchFamily="18" charset="0"/>
              </a:rPr>
              <a:t>. WPT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Excitation field performs two tasks in 2.4GHz: charging and triggering AMP devices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In S1G, charging is particularly done by WPT from energizer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Excitation and WPT should be clearly differentiated.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Consider additional WPT field in PPDU with multiple combinations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Example 1: legacy preamble + WPT + AMP DL + AMP excitation for charging and data communication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Example 2: legacy preamble + WPT for charging only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72A49AB-9376-068D-D6EB-A63D82963E93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86DA3D3C-097C-FC0B-A8F8-B8588C1D0308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24C320C6-9150-0AFF-E837-ED752451DBE1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4F554CC-8FD4-A271-D24A-21419084801A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2BED82A-AC87-9B87-491D-56F02BB84A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72" y="4591244"/>
            <a:ext cx="8425656" cy="89515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CE6BD00-56B7-994F-9F06-62A9B453D8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452" y="5486400"/>
            <a:ext cx="2721768" cy="938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53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466281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The following issues are discussed and analysed in this contribution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Coverage enhancement;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Regulations on frequency bands;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Channelization;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PPDU design;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Waveform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Modulation and data rate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Coexistence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08263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[1]</a:t>
            </a:r>
            <a:r>
              <a:rPr lang="en-GB" altLang="zh-CN" sz="1800" dirty="0">
                <a:latin typeface="+mn-lt"/>
              </a:rPr>
              <a:t> “Feasibility Study of Mono-static Backscatter in Sub-1 GHz,” IEEE 802.11-25/0816r0, May 2025</a:t>
            </a:r>
          </a:p>
          <a:p>
            <a:pPr marL="0" indent="0" algn="just">
              <a:buNone/>
            </a:pPr>
            <a:r>
              <a:rPr lang="en-GB" altLang="zh-CN" sz="1800" dirty="0">
                <a:latin typeface="+mn-lt"/>
              </a:rPr>
              <a:t>[2] “Updated Technical Report on support of AMP IoT devices in WLAN,” IEEE 802.11-23/2203r1, Feb. 2024</a:t>
            </a:r>
          </a:p>
          <a:p>
            <a:pPr marL="0" indent="0" algn="just"/>
            <a:r>
              <a:rPr lang="en-US" altLang="zh-CN" sz="1800" dirty="0">
                <a:latin typeface="+mn-lt"/>
              </a:rPr>
              <a:t>[3]</a:t>
            </a:r>
            <a:r>
              <a:rPr lang="en-GB" altLang="zh-CN" sz="1800" dirty="0">
                <a:latin typeface="+mn-lt"/>
              </a:rPr>
              <a:t> “</a:t>
            </a:r>
            <a:r>
              <a:rPr lang="en-US" altLang="zh-CN" sz="1800" dirty="0">
                <a:latin typeface="+mn-lt"/>
              </a:rPr>
              <a:t>900MHz </a:t>
            </a:r>
            <a:r>
              <a:rPr lang="zh-CN" altLang="en-US" sz="1800" dirty="0">
                <a:latin typeface="+mn-lt"/>
              </a:rPr>
              <a:t>频段射频识别（</a:t>
            </a:r>
            <a:r>
              <a:rPr lang="en-US" altLang="zh-CN" sz="1800" dirty="0">
                <a:latin typeface="+mn-lt"/>
              </a:rPr>
              <a:t>RFID</a:t>
            </a:r>
            <a:r>
              <a:rPr lang="zh-CN" altLang="en-US" sz="1800" dirty="0">
                <a:latin typeface="+mn-lt"/>
              </a:rPr>
              <a:t>）设备无线电管理规定</a:t>
            </a:r>
            <a:r>
              <a:rPr lang="en-GB" altLang="zh-CN" sz="1800" dirty="0">
                <a:latin typeface="+mn-lt"/>
              </a:rPr>
              <a:t>”</a:t>
            </a:r>
          </a:p>
          <a:p>
            <a:pPr marL="0" indent="0" algn="just"/>
            <a:r>
              <a:rPr lang="en-US" altLang="zh-CN" sz="1800" dirty="0">
                <a:latin typeface="+mn-lt"/>
              </a:rPr>
              <a:t>[4]</a:t>
            </a:r>
            <a:r>
              <a:rPr lang="en-GB" altLang="zh-CN" sz="1800" dirty="0">
                <a:latin typeface="+mn-lt"/>
              </a:rPr>
              <a:t> “Follow-up on WPT: Protocol, Waveform and PPDU,” IEEE 802.11-25/0320r1, Mar. 2025</a:t>
            </a:r>
          </a:p>
          <a:p>
            <a:pPr marL="0" indent="0" algn="just"/>
            <a:r>
              <a:rPr lang="en-GB" altLang="zh-CN" sz="1800" dirty="0">
                <a:latin typeface="+mn-lt"/>
              </a:rPr>
              <a:t>[5] “PHY Design for AMP in S1G,” IEEE 802.11-25/1261r1, Jul. 2025.</a:t>
            </a:r>
          </a:p>
          <a:p>
            <a:pPr marL="0" indent="0" algn="just">
              <a:buNone/>
            </a:pPr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endParaRPr lang="en-GB" altLang="zh-CN" sz="1800" dirty="0">
              <a:latin typeface="+mn-lt"/>
            </a:endParaRPr>
          </a:p>
          <a:p>
            <a:pPr marL="0" indent="0" algn="just"/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  </a:t>
            </a:r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endParaRPr lang="en-US" altLang="zh-CN" sz="1800" dirty="0">
              <a:latin typeface="+mn-lt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802.11-25/1261r1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1CE04C-B4E5-C486-29C1-07CB2425B4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82E593DA-4A78-7802-ED45-0DF285253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1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F60FF7E7-0247-67F7-1AF7-64FB3EE6171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802.11-25/1261r1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96CD64D-EA70-2B49-F1B2-4DF4E05B113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D5D33BFE-8682-F5B4-96DE-F2F6B0CD4B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8E71B51-5460-C068-1501-D3B6CFEFED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14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61A9EA3C-8C6E-49AD-ADF1-46327BB000E0}"/>
              </a:ext>
            </a:extLst>
          </p:cNvPr>
          <p:cNvSpPr txBox="1"/>
          <p:nvPr/>
        </p:nvSpPr>
        <p:spPr>
          <a:xfrm>
            <a:off x="696912" y="1282312"/>
            <a:ext cx="7989888" cy="236988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IEEE 802.11bp will specify, in S1GHz, an AMP Downlink PPDU which can contain an 802.11 preamble field.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•	The details of the 802.11 preamble field are TBD.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b="1" dirty="0">
              <a:cs typeface="Times New Roman" panose="02020603050405020304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32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9D4B9D-78C3-91F0-FFC4-D0CE647F51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ACAC129C-84A3-17F6-A8B5-4A358AE5B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2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07D49462-B627-2A55-85F3-FD33591E3B3A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802.11-25/1261r1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6094024-8F03-105C-3FFB-62277709E35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BEEF42BF-6AE5-9497-B293-2B253D0C5F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31006D86-1141-AF73-1154-A87AC0ADD6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15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3BCE6DE5-DA69-61D0-AED9-7E2EF5C63F49}"/>
              </a:ext>
            </a:extLst>
          </p:cNvPr>
          <p:cNvSpPr txBox="1"/>
          <p:nvPr/>
        </p:nvSpPr>
        <p:spPr>
          <a:xfrm>
            <a:off x="642938" y="1500855"/>
            <a:ext cx="7989888" cy="261610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IEEE 802.11bp will </a:t>
            </a:r>
            <a:r>
              <a:rPr lang="en-GB" sz="2400" b="1" dirty="0" err="1">
                <a:cs typeface="Times New Roman" panose="02020603050405020304" pitchFamily="18" charset="0"/>
              </a:rPr>
              <a:t>speficy</a:t>
            </a:r>
            <a:r>
              <a:rPr lang="en-GB" sz="2400" b="1" dirty="0">
                <a:cs typeface="Times New Roman" panose="02020603050405020304" pitchFamily="18" charset="0"/>
              </a:rPr>
              <a:t> at least one or more of the following channel bandwidth.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200kHz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250kHz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1MHz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Note: further down selection is TBD.</a:t>
            </a:r>
          </a:p>
        </p:txBody>
      </p:sp>
    </p:spTree>
    <p:extLst>
      <p:ext uri="{BB962C8B-B14F-4D97-AF65-F5344CB8AC3E}">
        <p14:creationId xmlns:p14="http://schemas.microsoft.com/office/powerpoint/2010/main" val="3787596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22BF7F-13C4-6D96-2222-0DE5782B01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481F875F-5D91-06EA-2AC1-25099DB5D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3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41C740FC-CFAC-24EA-25A2-318D6B4294A3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802.11-25/1261r1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890D0B5-A73A-BDC2-E882-02BE74F33BA8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0B688DD7-3072-0C1B-C345-686946F08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AF260EE-3268-33E0-F0E4-5155DD5E4D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16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418C0694-05AF-C63E-0A24-81EC8EDD0BB1}"/>
              </a:ext>
            </a:extLst>
          </p:cNvPr>
          <p:cNvSpPr txBox="1"/>
          <p:nvPr/>
        </p:nvSpPr>
        <p:spPr>
          <a:xfrm>
            <a:off x="642938" y="1500855"/>
            <a:ext cx="7989888" cy="83099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On-Off Keying (OOK) modulation is supported for AMP S1G. </a:t>
            </a:r>
            <a:endParaRPr lang="en-GB" sz="2400" b="1" dirty="0">
              <a:highlight>
                <a:srgbClr val="FFFF00"/>
              </a:highligh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472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4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802.11-25/1261r1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17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8C0C5B47-3370-1CF7-2859-0A02861344B7}"/>
              </a:ext>
            </a:extLst>
          </p:cNvPr>
          <p:cNvSpPr txBox="1"/>
          <p:nvPr/>
        </p:nvSpPr>
        <p:spPr>
          <a:xfrm>
            <a:off x="696912" y="1282312"/>
            <a:ext cx="7989888" cy="198515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IEEE 802.11bp will specify, in S1GHz, an AMP Downlink PPDU which can contain a WPT field.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•	The details of the WPT field are TBD.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775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discuss the PHY design for AMP in S1G covering issues including coverage, regulations, channelization, PPDU, Waveform and data rate.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802.11-25/1261r1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13A7EA-4166-8998-DF07-9EC6D17956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290D2CFD-CC57-920D-CB90-86F1CB1136C8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Coverage Enhancement in S1G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8C8BEE61-D228-3447-2507-4F68C484CB5A}"/>
              </a:ext>
            </a:extLst>
          </p:cNvPr>
          <p:cNvSpPr txBox="1"/>
          <p:nvPr/>
        </p:nvSpPr>
        <p:spPr>
          <a:xfrm>
            <a:off x="696912" y="1282312"/>
            <a:ext cx="7989888" cy="493981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The coverage for mono-static backscattering AMP devices is expanded from few tens of centimetres in 2.4 GHz to a few meters in S1G [1].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dirty="0">
                <a:cs typeface="Times New Roman" panose="02020603050405020304" pitchFamily="18" charset="0"/>
              </a:rPr>
              <a:t>2.4GHz: limited coverage </a:t>
            </a:r>
            <a:r>
              <a:rPr lang="en-GB" altLang="zh-CN" sz="1800" dirty="0"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GB" altLang="zh-CN" sz="1800" dirty="0">
                <a:cs typeface="Times New Roman" panose="02020603050405020304" pitchFamily="18" charset="0"/>
              </a:rPr>
              <a:t>one to one communication only, i.e., one reader triggers one AMP devices.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dirty="0">
                <a:cs typeface="Times New Roman" panose="02020603050405020304" pitchFamily="18" charset="0"/>
              </a:rPr>
              <a:t>S1G: enhanced coverage </a:t>
            </a:r>
            <a:r>
              <a:rPr lang="en-GB" altLang="zh-CN" sz="1800" dirty="0"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GB" altLang="zh-CN" sz="1800" dirty="0">
                <a:cs typeface="Times New Roman" panose="02020603050405020304" pitchFamily="18" charset="0"/>
              </a:rPr>
              <a:t>potential one to many communication, i.e., one reader may trigger multiple AMP devices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TDM: each AMP device is allocated with one slot;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FDM: different frequency shift for each AMP device.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Coexistence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2.4GHz: negligible impact on other AMP devices and legacy devices due to limited coverage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S1G: other AMP devices including energizers and legacy devices in coverage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Interference to and from other devices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Interference from WPT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1E2B70DB-EAF7-E718-9204-5F0DB008381C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895AE560-499F-7D69-23BA-FC9465B31F3F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2E13E255-EB3A-AE6A-49EF-B6F588498F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01B3702-95C9-7B16-035C-47AAF17C5BD1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575521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E19975-F5E0-D28B-E53D-7CCFF6CE4F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C469C445-7673-78D3-2B96-2826ED83C9EB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Frequency Regulations on S1G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DAFEABDB-7D6F-0A8B-B150-0A5CB01A565B}"/>
              </a:ext>
            </a:extLst>
          </p:cNvPr>
          <p:cNvSpPr txBox="1"/>
          <p:nvPr/>
        </p:nvSpPr>
        <p:spPr>
          <a:xfrm>
            <a:off x="696912" y="1282312"/>
            <a:ext cx="7989888" cy="517064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USA [2]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The frequency regulation in FCC 15.247 covers frequency bands 902-928MHz.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Tx power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The maximum electrical transmission power is 1W, i.e., 30dBm.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Antennas with up to 6dBi gain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EIRP at the AP of up to 36dBm.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Frequency hopping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More than 500kHz, no hopping, e.g., 11ah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Less than 500kHz, with frequency hopping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EU [2]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ETSI Harmonised Standards cover the 863 to 870 MHz and 915 to 921 MHz band.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Tx power: varies depending on the frequency band and bandwidth.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Channel bandwidth: 200kHz, 250kHz, 400kHz, 800kHz and 1MHz depending on different system configurations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Frequency hopping is needed in some cases.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EB544F73-45E6-8A03-B6F1-C2F5AE1363EF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C28FDB2A-EDE5-366E-62F2-58301C105759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802F6472-708C-40F5-F129-6B70CAF26EFA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576902A-8909-66FB-B1CD-608DB99E632C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781128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80FF2E-F954-5193-CEED-7751A038D5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16878EDC-ADAA-7B0F-AB01-331BAA1D68FA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Frequency Regulations on S1G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2F04478-8F5A-CDC3-96CE-045FAD89AA6F}"/>
              </a:ext>
            </a:extLst>
          </p:cNvPr>
          <p:cNvSpPr txBox="1"/>
          <p:nvPr/>
        </p:nvSpPr>
        <p:spPr>
          <a:xfrm>
            <a:off x="696912" y="1282312"/>
            <a:ext cx="7989888" cy="526297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China [3]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Frequency band: 920-925MHz.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Tx power</a:t>
            </a:r>
          </a:p>
          <a:p>
            <a:pPr marL="914400" lvl="3" algn="just">
              <a:spcBef>
                <a:spcPts val="0"/>
              </a:spcBef>
              <a:spcAft>
                <a:spcPts val="600"/>
              </a:spcAft>
            </a:pPr>
            <a:endParaRPr lang="en-GB" altLang="zh-CN" sz="1600" dirty="0">
              <a:cs typeface="Times New Roman" panose="02020603050405020304" pitchFamily="18" charset="0"/>
            </a:endParaRPr>
          </a:p>
          <a:p>
            <a:pPr marL="914400" lvl="3" algn="just">
              <a:spcBef>
                <a:spcPts val="0"/>
              </a:spcBef>
              <a:spcAft>
                <a:spcPts val="600"/>
              </a:spcAft>
            </a:pPr>
            <a:endParaRPr lang="en-GB" altLang="zh-CN" sz="1600" dirty="0">
              <a:cs typeface="Times New Roman" panose="02020603050405020304" pitchFamily="18" charset="0"/>
            </a:endParaRPr>
          </a:p>
          <a:p>
            <a:pPr marL="914400" lvl="3" algn="just">
              <a:spcBef>
                <a:spcPts val="0"/>
              </a:spcBef>
              <a:spcAft>
                <a:spcPts val="600"/>
              </a:spcAft>
            </a:pPr>
            <a:endParaRPr lang="en-GB" altLang="zh-CN" sz="16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altLang="zh-CN" sz="16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altLang="zh-CN" sz="16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altLang="zh-CN" sz="16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Channel bandwidth: maximum 250kHz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Frequency hopping is mandatory with maximum dwelling time 2s.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b="1" dirty="0">
                <a:cs typeface="Times New Roman" panose="02020603050405020304" pitchFamily="18" charset="0"/>
              </a:rPr>
              <a:t>Major issues observed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Channel bandwidth: how to unify the channel bandwidth across different regions/countries?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Frequency hopping: mandatory in some regions/countries.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CEDD8342-6B42-5D5D-2C6A-1E37FFAF8435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FC5BB400-43C7-5F26-B83D-3708C4510895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59D9B3F-31E3-B27A-98B7-B64178CDC34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A6FE761-5DE6-A530-462F-2494E627C7C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E05B81-3995-283A-09AC-623C73BA76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2700" y="2425807"/>
            <a:ext cx="4495800" cy="153659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6513F96-6BE8-F7B6-E5D6-F0BEDDFBE809}"/>
              </a:ext>
            </a:extLst>
          </p:cNvPr>
          <p:cNvSpPr txBox="1"/>
          <p:nvPr/>
        </p:nvSpPr>
        <p:spPr>
          <a:xfrm>
            <a:off x="3124200" y="2486599"/>
            <a:ext cx="13716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altLang="zh-CN" sz="1400" dirty="0"/>
              <a:t>Frequency Band</a:t>
            </a:r>
            <a:endParaRPr lang="en-GB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D737F6-6E7A-A6F9-8019-9AF934959E16}"/>
              </a:ext>
            </a:extLst>
          </p:cNvPr>
          <p:cNvSpPr txBox="1"/>
          <p:nvPr/>
        </p:nvSpPr>
        <p:spPr>
          <a:xfrm>
            <a:off x="5334000" y="2486599"/>
            <a:ext cx="13716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altLang="zh-CN" sz="1400" dirty="0" err="1"/>
              <a:t>e.r.p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590988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60CBF0-F5B4-7A58-2659-21B0D90DC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37A44DD4-8590-0976-8CC2-D62B9A8BEE2E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Channelization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0B49C51A-C232-2896-80C3-1CBB7E145A46}"/>
              </a:ext>
            </a:extLst>
          </p:cNvPr>
          <p:cNvSpPr txBox="1"/>
          <p:nvPr/>
        </p:nvSpPr>
        <p:spPr>
          <a:xfrm>
            <a:off x="696912" y="1282312"/>
            <a:ext cx="7989888" cy="557075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>
                <a:cs typeface="Times New Roman" panose="02020603050405020304" pitchFamily="18" charset="0"/>
              </a:rPr>
              <a:t>How to determine channel BW?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dirty="0">
                <a:cs typeface="Times New Roman" panose="02020603050405020304" pitchFamily="18" charset="0"/>
              </a:rPr>
              <a:t>Dynamic bandwidth in different regions/countries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For example, USA 1M/2MHz, EU 200k/400kHz, China 250kHz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Pros: maximize the frequency band utilization, higher data rate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Cons: impact on PPDU design, data rate, etc.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dirty="0">
                <a:cs typeface="Times New Roman" panose="02020603050405020304" pitchFamily="18" charset="0"/>
              </a:rPr>
              <a:t>Uniform bandwidth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200kHz for all regions/countries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Pros: simple PPDU design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Cons: inefficient frequency band utilization, low data rate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dirty="0">
                <a:cs typeface="Times New Roman" panose="02020603050405020304" pitchFamily="18" charset="0"/>
              </a:rPr>
              <a:t>WUR like design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1MHz for legacy preamble and 200kHz for AMP part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Pros: support coexistence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Cons: 1MHz legacy preamble is not supported in some regions/countries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8BF66685-3BA8-DD01-B458-92EF1076BC83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248C6BD-E094-A0CC-9EFC-1F6CF875D257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86CFFD58-EBBF-B998-4470-81510F705097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49D171AF-561C-44A1-EB21-6F3932F2844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682053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1DFD4C-60A9-711C-1CA8-AAA8448CC9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6EB098DC-2A7D-9BA6-80A2-72419E1EFFE2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PPDU Design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44ECF20F-0D0C-5BB7-4220-E060A3BB3739}"/>
              </a:ext>
            </a:extLst>
          </p:cNvPr>
          <p:cNvSpPr txBox="1"/>
          <p:nvPr/>
        </p:nvSpPr>
        <p:spPr>
          <a:xfrm>
            <a:off x="696912" y="1282312"/>
            <a:ext cx="7989888" cy="464742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PPDU format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2.4GHz PPDU format can be reused in S1G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altLang="zh-CN" sz="18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Non-AMP preamble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Considering coexistence with existing S1G system, e.g., 802.11ah, legacy preamble is needed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AMP part can be with narrower BW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Legacy preamble can be used for coexistence when 802.11ah is deployed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Legacy preamble can be removed when 802.11ah is not deployed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Such PPDU format can work across different regions/countries.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0C4A4D19-9E6D-4B7C-AD98-F5B3722D0E0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A4222CAA-B670-4C7D-4AE6-BBDBDC43C44B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2CC18F9F-332C-4EA6-ED56-A1A0AECDD991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58BC34B-B17C-5215-9C84-58F4EFE7826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F87280C-6C7D-094C-746E-4985A84547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6890" y="1981200"/>
            <a:ext cx="7658100" cy="88514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EC595E0-4FDE-805D-A411-A474C12F0C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9300" y="5257800"/>
            <a:ext cx="4876800" cy="1133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637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2C5BFB-D84C-1E04-FD37-BB58ACA6C3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DCF64953-CE1B-3C7F-BA3E-1B035F1A6382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Waveform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3CE55528-D3BC-1EEC-C20E-F8C92CC7192F}"/>
              </a:ext>
            </a:extLst>
          </p:cNvPr>
          <p:cNvSpPr txBox="1"/>
          <p:nvPr/>
        </p:nvSpPr>
        <p:spPr>
          <a:xfrm>
            <a:off x="696912" y="1282312"/>
            <a:ext cx="7989888" cy="430887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dirty="0">
                <a:cs typeface="Times New Roman" panose="02020603050405020304" pitchFamily="18" charset="0"/>
              </a:rPr>
              <a:t>Two waveforms can be considered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000" dirty="0">
                <a:cs typeface="Times New Roman" panose="02020603050405020304" pitchFamily="18" charset="0"/>
              </a:rPr>
              <a:t>OFDM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2000" dirty="0">
                <a:cs typeface="Times New Roman" panose="02020603050405020304" pitchFamily="18" charset="0"/>
              </a:rPr>
              <a:t>Scale design from 2.4GHz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2000" dirty="0">
                <a:cs typeface="Times New Roman" panose="02020603050405020304" pitchFamily="18" charset="0"/>
              </a:rPr>
              <a:t>SCS 31.25KHz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2000" dirty="0">
                <a:cs typeface="Times New Roman" panose="02020603050405020304" pitchFamily="18" charset="0"/>
              </a:rPr>
              <a:t>Only 6 SC if the channel bandwidth is 200kHz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2000" dirty="0">
                <a:cs typeface="Times New Roman" panose="02020603050405020304" pitchFamily="18" charset="0"/>
              </a:rPr>
              <a:t>Backward compatible with existing legacy devices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000" dirty="0">
                <a:cs typeface="Times New Roman" panose="02020603050405020304" pitchFamily="18" charset="0"/>
              </a:rPr>
              <a:t>Sine waveform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2000" dirty="0">
                <a:cs typeface="Times New Roman" panose="02020603050405020304" pitchFamily="18" charset="0"/>
              </a:rPr>
              <a:t>No scaled design from 2.4GHz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2000" dirty="0">
                <a:cs typeface="Times New Roman" panose="02020603050405020304" pitchFamily="18" charset="0"/>
              </a:rPr>
              <a:t>Simple implementation and suitable for narrow bandwidth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2000" dirty="0">
                <a:cs typeface="Times New Roman" panose="02020603050405020304" pitchFamily="18" charset="0"/>
              </a:rPr>
              <a:t>Unified waveform for AMP PPDU and WPT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35EB1564-8DBD-4A12-3BB2-49925AEBA51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54A65D4D-99EE-9D38-F1BD-60079255E489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B646D3BF-ECA5-08FD-268D-B1EB98E7C4D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936BC38-3AF0-5E83-4F46-05681575698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04038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E37CCE-1C93-AC9F-87CC-F6206DC5DE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F6AFF9C2-9A40-19AE-6114-D9007DDB8B68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Modulation and Data Rates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FDE89E6A-1315-2980-0FE6-14E93C31A760}"/>
              </a:ext>
            </a:extLst>
          </p:cNvPr>
          <p:cNvSpPr txBox="1"/>
          <p:nvPr/>
        </p:nvSpPr>
        <p:spPr>
          <a:xfrm>
            <a:off x="696912" y="1282312"/>
            <a:ext cx="7989888" cy="421653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dirty="0">
                <a:cs typeface="Times New Roman" panose="02020603050405020304" pitchFamily="18" charset="0"/>
              </a:rPr>
              <a:t>Modulation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000" dirty="0">
                <a:cs typeface="Times New Roman" panose="02020603050405020304" pitchFamily="18" charset="0"/>
              </a:rPr>
              <a:t>BPSK, OOK, FSK, etc.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000" dirty="0">
                <a:cs typeface="Times New Roman" panose="02020603050405020304" pitchFamily="18" charset="0"/>
              </a:rPr>
              <a:t>OOK modulation can be used due to simplicity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dirty="0">
                <a:cs typeface="Times New Roman" panose="02020603050405020304" pitchFamily="18" charset="0"/>
              </a:rPr>
              <a:t>Data rates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000" dirty="0">
                <a:cs typeface="Times New Roman" panose="02020603050405020304" pitchFamily="18" charset="0"/>
              </a:rPr>
              <a:t>Legacy 802.11ah data rates: 150kbps to more than 80Mbps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000" dirty="0">
                <a:cs typeface="Times New Roman" panose="02020603050405020304" pitchFamily="18" charset="0"/>
              </a:rPr>
              <a:t>AMP: lower data rates than 2.4GHz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2000" dirty="0">
                <a:cs typeface="Times New Roman" panose="02020603050405020304" pitchFamily="18" charset="0"/>
              </a:rPr>
              <a:t>Data rate is limited by the narrower channel bandwidth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2000" dirty="0">
                <a:cs typeface="Times New Roman" panose="02020603050405020304" pitchFamily="18" charset="0"/>
              </a:rPr>
              <a:t>No largely deployed legacy devices </a:t>
            </a:r>
            <a:r>
              <a:rPr lang="en-GB" altLang="zh-CN" sz="2000" dirty="0">
                <a:cs typeface="Times New Roman" panose="02020603050405020304" pitchFamily="18" charset="0"/>
                <a:sym typeface="Wingdings" panose="05000000000000000000" pitchFamily="2" charset="2"/>
              </a:rPr>
              <a:t> longer channel occupancy is allowed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2000" dirty="0">
                <a:cs typeface="Times New Roman" panose="02020603050405020304" pitchFamily="18" charset="0"/>
                <a:sym typeface="Wingdings" panose="05000000000000000000" pitchFamily="2" charset="2"/>
              </a:rPr>
              <a:t>Less or equal to 250kbps can be considered for both DL and UL, e.g., 125kbps and 250kbps</a:t>
            </a:r>
            <a:endParaRPr lang="en-GB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E6F3A57E-58B5-C800-3BF0-9E3A8777989A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B796F66-3C12-EE8E-1065-9B6293982533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26E188C3-F96C-D1D5-33F0-3A1AFA267791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83B8BA48-1F09-8FAF-6B7B-ED3334BB271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794345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1420</Words>
  <Application>Microsoft Office PowerPoint</Application>
  <PresentationFormat>On-screen Show (4:3)</PresentationFormat>
  <Paragraphs>265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Courier New</vt:lpstr>
      <vt:lpstr>Times New Roman</vt:lpstr>
      <vt:lpstr>Wingdings</vt:lpstr>
      <vt:lpstr>ACcord Submission Template</vt:lpstr>
      <vt:lpstr>PHY Design for AMP in S1G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SP 1</vt:lpstr>
      <vt:lpstr>SP 2</vt:lpstr>
      <vt:lpstr>SP 3</vt:lpstr>
      <vt:lpstr>SP 4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2112</cp:revision>
  <cp:lastPrinted>1998-02-10T13:28:00Z</cp:lastPrinted>
  <dcterms:created xsi:type="dcterms:W3CDTF">2009-12-02T19:05:00Z</dcterms:created>
  <dcterms:modified xsi:type="dcterms:W3CDTF">2025-07-29T07:47:02Z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