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649" r:id="rId4"/>
    <p:sldId id="653" r:id="rId5"/>
    <p:sldId id="658" r:id="rId6"/>
    <p:sldId id="654" r:id="rId7"/>
    <p:sldId id="659" r:id="rId8"/>
    <p:sldId id="656" r:id="rId9"/>
    <p:sldId id="657" r:id="rId10"/>
    <p:sldId id="660" r:id="rId11"/>
    <p:sldId id="661" r:id="rId12"/>
    <p:sldId id="621" r:id="rId13"/>
    <p:sldId id="500" r:id="rId14"/>
    <p:sldId id="630" r:id="rId15"/>
    <p:sldId id="647" r:id="rId16"/>
    <p:sldId id="646" r:id="rId17"/>
    <p:sldId id="62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719" autoAdjust="0"/>
  </p:normalViewPr>
  <p:slideViewPr>
    <p:cSldViewPr>
      <p:cViewPr varScale="1">
        <p:scale>
          <a:sx n="126" d="100"/>
          <a:sy n="126" d="100"/>
        </p:scale>
        <p:origin x="78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C6435-876F-562F-326A-583FE1CBB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7E390A7-8F1F-3527-0B68-7B1119564F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DE6D4AB-538A-394C-AF71-436AD137B4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801BED-DE15-EFBB-8D73-11E625E53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602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D67B5-4A40-2267-EA57-65A173F3E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CEF14A6-299C-9DA3-2C93-38B3537814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017A5BB-F9E7-75F8-D231-82AF3E76C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E0A0F8-75A0-67C1-C9C5-1C20162D2E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475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D8000-405D-DD44-0A9D-A1D273A69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17758-215D-F2AB-D099-74D96B8DF3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322DC3-8DA6-44C5-E2AA-559ED0DBE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1C8CFD0-2E34-1A65-81A6-CFD44A74852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08C4-7D16-13BD-6949-B42DBE127E3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1F821-B2F7-AB3B-3BB8-F4FBB66B32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2E85C-7C59-1E21-9238-2201B4A019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37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D51AA-2674-8F13-24C0-6052601F2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8539-B2F5-E592-2C65-B34705E3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E77D39-39F1-B1D0-611F-7E3D66285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6EC02A-87FD-CCC4-5DD3-7A53DF5854C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11F-7C1C-B7A9-28FF-F668B25B725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7576-6146-A65F-6427-34B5EA0162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A23B-BCDA-B931-C6A7-4F7F871941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7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802.11-yy/1261r0r0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972CB-1C73-57C0-5819-7D49B7EB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1E872F-51E2-D1F3-8D59-357E88927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2DD4D7-C4E2-9DF9-2663-753D5EDDA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2BBDB-09D8-4527-62BE-C1C89B2F0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45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18A31-2C32-51F1-FE8E-3BC75C40E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0AD8142-A711-C3F7-7FF5-9DF9BD617D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C218BB3-4A53-20ED-FE6A-2011D6EC4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E7FDB5-9EDC-2CD8-0819-54914560D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557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A3EE0-B0D0-84C3-BCB3-8853F13CF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9ED934-595B-5DF6-CFEE-32B6D4B11B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90F0182-7EFA-4203-1FEF-575326184C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53BE8A-E58E-E41E-1D16-F188B7FD95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316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872C0-3A6D-23BC-427D-D765E98FE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76EBE87-0625-79F4-D9F9-107358F172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CD0B0CA-217B-87ED-459F-4A09E4AAA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2B41E0-D380-84C3-8644-0937F40B94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712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FE6E9-30B5-F091-994C-E29DEAF53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EAB874-FDCF-293D-F54E-C71F3D4596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47B6F15-E046-2164-6E4C-8672F58FC0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106389-D8DD-9A28-488C-1D84A355B4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68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D6DE5-CFD8-C90E-976E-C731DA1E7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AC298D5-B2A4-5D8A-BFCD-5C64382D0C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5F82296-DBF4-8FED-6CCE-7A20A0482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7429DA-0F1C-9B25-B6F0-FD934F7D6E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364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375DF-7884-9252-8840-DBE1A43A1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152D05A-F3E6-B86B-8207-E3E5418F4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67F9853-133B-AA69-B445-A783588A1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62F9C3-026B-9201-A5B7-A068D1BB0E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PHY Design for AMP in S1G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2025-07-30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8814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679D8-44D3-1401-3232-3CE5266E2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FFEE4EF-D9B7-C046-716E-CD0EE136B29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D037EC-A76E-0A2F-3935-7597CFBB864B}"/>
              </a:ext>
            </a:extLst>
          </p:cNvPr>
          <p:cNvSpPr txBox="1"/>
          <p:nvPr/>
        </p:nvSpPr>
        <p:spPr>
          <a:xfrm>
            <a:off x="696912" y="1282312"/>
            <a:ext cx="7989888" cy="4647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Coexistence between WPT and other S1G systems has been considered in 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Coexistence is crucial since WPT signal is usually with high Tx power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WPT preamble can be designed to address the coexistence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Coexistence between WPT and legacy 802.11 devices, i.e., 802.11ah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Legacy preamble can be considered as aforementioned.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With S1G AMP communication, coexistence should be further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Coexistence between AMP communication and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Communication signal cannot overlap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WPT can overlap with another WPT but not communication signal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Some solutions have been proposed in companion </a:t>
            </a:r>
            <a:r>
              <a:rPr lang="en-GB" altLang="zh-CN" sz="1800">
                <a:cs typeface="Times New Roman" panose="02020603050405020304" pitchFamily="18" charset="0"/>
              </a:rPr>
              <a:t>contribution [5]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D914987-4125-E8EA-0C77-0F9FE0FF6AC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C2E99FE-7945-F41B-F597-3E67169E2F0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FE2628B-2C76-49B0-CFE2-E7BBBC6CB68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FDAB2EF-6A0D-737B-A4BC-695FFE8DCC2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7773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27998-5190-40EF-0AB2-1ABB72B44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085E46F-F91B-F5A6-1349-0477E8E35581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Coexistence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32C9586-9DFC-50C3-06BB-FEA096356CCF}"/>
              </a:ext>
            </a:extLst>
          </p:cNvPr>
          <p:cNvSpPr txBox="1"/>
          <p:nvPr/>
        </p:nvSpPr>
        <p:spPr>
          <a:xfrm>
            <a:off x="696912" y="1282312"/>
            <a:ext cx="7989888" cy="30931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dirty="0">
                <a:cs typeface="Times New Roman" panose="02020603050405020304" pitchFamily="18" charset="0"/>
              </a:rPr>
              <a:t>With S1G AMP communication, coexistence should be further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Excitation </a:t>
            </a:r>
            <a:r>
              <a:rPr lang="en-GB" altLang="zh-CN" sz="1600" dirty="0" err="1">
                <a:cs typeface="Times New Roman" panose="02020603050405020304" pitchFamily="18" charset="0"/>
              </a:rPr>
              <a:t>v.s</a:t>
            </a:r>
            <a:r>
              <a:rPr lang="en-GB" altLang="zh-CN" sz="1600" dirty="0">
                <a:cs typeface="Times New Roman" panose="02020603050405020304" pitchFamily="18" charset="0"/>
              </a:rPr>
              <a:t>.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field performs two tasks in 2.4GHz: charging and triggering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 S1G, charging is particularly done by WPT from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and WPT should be clearly differentiated.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Consider additional WPT field in PPDU with multiple combinations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Example 1: legacy preamble + WPT + AMP DL + AMP excitation for charging and data communication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Example 2: legacy preamble + WPT for charging only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72A49AB-9376-068D-D6EB-A63D82963E9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6DA3D3C-097C-FC0B-A8F8-B8588C1D030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4C320C6-9150-0AFF-E837-ED752451DBE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4F554CC-8FD4-A271-D24A-2141908480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BED82A-AC87-9B87-491D-56F02BB84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72" y="4591244"/>
            <a:ext cx="8425656" cy="8951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E6BD00-56B7-994F-9F06-62A9B453D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452" y="5486400"/>
            <a:ext cx="2721768" cy="93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Coverage enhancement;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Regulations on frequency bands;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Channelization;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PPDU design;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Modulation and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Coexistence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“Feasibility Study of Mono-static Backscatter in Sub-1 GHz,” IEEE 802.11-25/0816r0, May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“Updated Technical Report on support of AMP IoT devices in WLAN,” IEEE 802.11-23/2203r1, Feb.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</a:t>
            </a:r>
            <a:r>
              <a:rPr lang="en-US" altLang="zh-CN" sz="1800" dirty="0">
                <a:latin typeface="+mn-lt"/>
              </a:rPr>
              <a:t>900MHz </a:t>
            </a:r>
            <a:r>
              <a:rPr lang="zh-CN" altLang="en-US" sz="1800" dirty="0">
                <a:latin typeface="+mn-lt"/>
              </a:rPr>
              <a:t>频段射频识别（</a:t>
            </a:r>
            <a:r>
              <a:rPr lang="en-US" altLang="zh-CN" sz="1800" dirty="0">
                <a:latin typeface="+mn-lt"/>
              </a:rPr>
              <a:t>RFID</a:t>
            </a:r>
            <a:r>
              <a:rPr lang="zh-CN" altLang="en-US" sz="1800" dirty="0">
                <a:latin typeface="+mn-lt"/>
              </a:rPr>
              <a:t>）设备无线电管理规定</a:t>
            </a:r>
            <a:r>
              <a:rPr lang="en-GB" altLang="zh-CN" sz="1800" dirty="0">
                <a:latin typeface="+mn-lt"/>
              </a:rPr>
              <a:t>”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[4]</a:t>
            </a:r>
            <a:r>
              <a:rPr lang="en-GB" altLang="zh-CN" sz="1800" dirty="0">
                <a:latin typeface="+mn-lt"/>
              </a:rPr>
              <a:t> “Follow-up on WPT: Protocol, Waveform and PPDU,” IEEE 802.11-25/0320r1, Mar. 2025</a:t>
            </a:r>
          </a:p>
          <a:p>
            <a:pPr marL="0" indent="0" algn="just"/>
            <a:r>
              <a:rPr lang="en-GB" altLang="zh-CN" sz="1800" dirty="0">
                <a:latin typeface="+mn-lt"/>
              </a:rPr>
              <a:t>[5] “PHY Design for AMP in S1G,” IEEE 802.11-25/1261r0, Jul. 2025.</a:t>
            </a: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23698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S1GHz, an AMP Downlink PPDU which can contain an 802.11 preamble field.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•	The details of the 802.11 preamble field are TBD.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D4B9D-78C3-91F0-FFC4-D0CE647F5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CAC129C-84A3-17F6-A8B5-4A358AE5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07D49462-B627-2A55-85F3-FD33591E3B3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094024-8F03-105C-3FFB-62277709E35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EEF42BF-6AE5-9497-B293-2B253D0C5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1006D86-1141-AF73-1154-A87AC0ADD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BCE6DE5-DA69-61D0-AED9-7E2EF5C63F49}"/>
              </a:ext>
            </a:extLst>
          </p:cNvPr>
          <p:cNvSpPr txBox="1"/>
          <p:nvPr/>
        </p:nvSpPr>
        <p:spPr>
          <a:xfrm>
            <a:off x="642938" y="1500855"/>
            <a:ext cx="7989888" cy="26161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</a:t>
            </a:r>
            <a:r>
              <a:rPr lang="en-GB" sz="2400" b="1" dirty="0" err="1">
                <a:cs typeface="Times New Roman" panose="02020603050405020304" pitchFamily="18" charset="0"/>
              </a:rPr>
              <a:t>speficy</a:t>
            </a:r>
            <a:r>
              <a:rPr lang="en-GB" sz="2400" b="1" dirty="0">
                <a:cs typeface="Times New Roman" panose="02020603050405020304" pitchFamily="18" charset="0"/>
              </a:rPr>
              <a:t> at least one or more of the following channel bandwidth.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200kHz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250kHz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1MHz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Note: further down selection is TBD.</a:t>
            </a:r>
          </a:p>
        </p:txBody>
      </p:sp>
    </p:spTree>
    <p:extLst>
      <p:ext uri="{BB962C8B-B14F-4D97-AF65-F5344CB8AC3E}">
        <p14:creationId xmlns:p14="http://schemas.microsoft.com/office/powerpoint/2010/main" val="3787596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BF7F-13C4-6D96-2222-0DE5782B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81F875F-5D91-06EA-2AC1-25099DB5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1C740FC-CFAC-24EA-25A2-318D6B4294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890D0B5-A73A-BDC2-E882-02BE74F33BA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B688DD7-3072-0C1B-C345-686946F0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AF260EE-3268-33E0-F0E4-5155DD5E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18C0694-05AF-C63E-0A24-81EC8EDD0BB1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On-Off Keying (OOK) modulation is supported for AMP S1G.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19851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S1GHz, an AMP Downlink PPDU which can contain a WPT field.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•	The details of the WPT field are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for AMP in S1G covering issues including coverage, regulations, channelization, PPDU, Waveform and data rate.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A7EA-4166-8998-DF07-9EC6D1795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90D2CFD-CC57-920D-CB90-86F1CB1136C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Coverage Enhancement in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C8BEE61-D228-3447-2507-4F68C484CB5A}"/>
              </a:ext>
            </a:extLst>
          </p:cNvPr>
          <p:cNvSpPr txBox="1"/>
          <p:nvPr/>
        </p:nvSpPr>
        <p:spPr>
          <a:xfrm>
            <a:off x="696912" y="1282312"/>
            <a:ext cx="7989888" cy="49398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coverage for mono-static backscattering AMP devices is expanded from few tens of centimetres in 2.4 GHz to a few meters in S1G [1].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2.4GHz: limited coverage </a:t>
            </a:r>
            <a:r>
              <a:rPr lang="en-GB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altLang="zh-CN" sz="1800" dirty="0">
                <a:cs typeface="Times New Roman" panose="02020603050405020304" pitchFamily="18" charset="0"/>
              </a:rPr>
              <a:t>one to one communication only, i.e., one reader triggers one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S1G: enhanced coverage </a:t>
            </a:r>
            <a:r>
              <a:rPr lang="en-GB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altLang="zh-CN" sz="1800" dirty="0">
                <a:cs typeface="Times New Roman" panose="02020603050405020304" pitchFamily="18" charset="0"/>
              </a:rPr>
              <a:t>potential one to many communication, i.e., one reader may trigger multiple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TDM: each AMP device is allocated with one slot;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FDM: different frequency shift for each AMP device.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Coexistence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2.4GHz: negligible impact on other AMP devices and legacy devices due to limited coverage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S1G: other AMP devices including energizers and legacy devices in coverage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Interference to and from other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Interference from WPT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E2B70DB-EAF7-E718-9204-5F0DB00838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95AE560-499F-7D69-23BA-FC9465B31F3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E13E255-EB3A-AE6A-49EF-B6F588498F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1B3702-95C9-7B16-035C-47AAF17C5BD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57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19975-F5E0-D28B-E53D-7CCFF6CE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469C445-7673-78D3-2B96-2826ED83C9E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Regulations on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FEABDB-7D6F-0A8B-B150-0A5CB01A565B}"/>
              </a:ext>
            </a:extLst>
          </p:cNvPr>
          <p:cNvSpPr txBox="1"/>
          <p:nvPr/>
        </p:nvSpPr>
        <p:spPr>
          <a:xfrm>
            <a:off x="696912" y="1282312"/>
            <a:ext cx="7989888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USA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The frequency regulation in FCC 15.247 covers frequency bands 902-928MHz.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electrical transmission power is 1W, i.e., 30dBm.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Antennas with up to 6dBi gain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EIRP at the AP of up to 36dBm.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More than 500kHz, no hopping, e.g., 11ah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500kHz, with frequency hopping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EU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ETSI Harmonised Standards cover the 863 to 870 MHz and 915 to 921 MHz band.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power: varies depending on the frequency band and bandwidth.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Channel bandwidth: 200kHz, 250kHz, 400kHz, 800kHz and 1MHz depending on different system configurations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needed in some cases.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B544F73-45E6-8A03-B6F1-C2F5AE1363E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28FDB2A-EDE5-366E-62F2-58301C10575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2F6472-708C-40F5-F129-6B70CAF26EF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76902A-8909-66FB-B1CD-608DB99E632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8112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0FF2E-F954-5193-CEED-7751A038D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6878EDC-ADAA-7B0F-AB01-331BAA1D68F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Regulations on S1G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2F04478-8F5A-CDC3-96CE-045FAD89AA6F}"/>
              </a:ext>
            </a:extLst>
          </p:cNvPr>
          <p:cNvSpPr txBox="1"/>
          <p:nvPr/>
        </p:nvSpPr>
        <p:spPr>
          <a:xfrm>
            <a:off x="696912" y="1282312"/>
            <a:ext cx="7989888" cy="52629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China 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band: 920-925MHz.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Tx power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Channel bandwidth: maximum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mandatory with maximum dwelling time 2s.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Major issues observed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Channel bandwidth: how to unify the channel bandwidth across different regions/countries?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Frequency hopping: mandatory in some regions/countries.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EDD8342-6B42-5D5D-2C6A-1E37FFAF8435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C5BB400-43C7-5F26-B83D-3708C45108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59D9B3F-31E3-B27A-98B7-B64178CDC34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A6FE761-5DE6-A530-462F-2494E627C7C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E05B81-3995-283A-09AC-623C73BA7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700" y="2425807"/>
            <a:ext cx="4495800" cy="15365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513F96-6BE8-F7B6-E5D6-F0BEDDFBE809}"/>
              </a:ext>
            </a:extLst>
          </p:cNvPr>
          <p:cNvSpPr txBox="1"/>
          <p:nvPr/>
        </p:nvSpPr>
        <p:spPr>
          <a:xfrm>
            <a:off x="3124200" y="2486599"/>
            <a:ext cx="13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altLang="zh-CN" sz="1400" dirty="0"/>
              <a:t>Frequency Band</a:t>
            </a:r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737F6-6E7A-A6F9-8019-9AF934959E16}"/>
              </a:ext>
            </a:extLst>
          </p:cNvPr>
          <p:cNvSpPr txBox="1"/>
          <p:nvPr/>
        </p:nvSpPr>
        <p:spPr>
          <a:xfrm>
            <a:off x="5334000" y="2486599"/>
            <a:ext cx="13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altLang="zh-CN" sz="1400" dirty="0" err="1"/>
              <a:t>e.r.p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909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0CBF0-F5B4-7A58-2659-21B0D90DC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7A44DD4-8590-0976-8CC2-D62B9A8BEE2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B49C51A-C232-2896-80C3-1CBB7E145A46}"/>
              </a:ext>
            </a:extLst>
          </p:cNvPr>
          <p:cNvSpPr txBox="1"/>
          <p:nvPr/>
        </p:nvSpPr>
        <p:spPr>
          <a:xfrm>
            <a:off x="696912" y="1282312"/>
            <a:ext cx="7989888" cy="55707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How to determine channel BW?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Dynamic bandwidth in different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For example, USA 1M/2MHz, EU 200k/400kHz, China 250kHz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maximize the frequency band utilization, higher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impact on PPDU design, data rate,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Uniform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200kHz for all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simple PPDU design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inefficient frequency band utilization, low data rate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WUR like design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1MHz for legacy preamble and 200kHz for AMP part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Pros: support coexistence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Cons: 1MHz legacy preamble is not supported in some regions/countries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BF66685-3BA8-DD01-B458-92EF1076BC8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248C6BD-E094-A0CC-9EFC-1F6CF875D25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6CFFD58-EBBF-B998-4470-81510F70509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D171AF-561C-44A1-EB21-6F3932F2844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8205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DFD4C-60A9-711C-1CA8-AAA8448CC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EB098DC-2A7D-9BA6-80A2-72419E1EFFE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4ECF20F-0D0C-5BB7-4220-E060A3BB3739}"/>
              </a:ext>
            </a:extLst>
          </p:cNvPr>
          <p:cNvSpPr txBox="1"/>
          <p:nvPr/>
        </p:nvSpPr>
        <p:spPr>
          <a:xfrm>
            <a:off x="696912" y="1282312"/>
            <a:ext cx="7989888" cy="46474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PPDU format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2.4GHz PPDU format can be reused in S1G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Non-AMP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Considering coexistence with existing S1G system, e.g., 802.11ah, legacy preamble is needed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AMP part can be with narrower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Legacy preamble can be used for coexistence when 802.11ah is deployed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Legacy preamble can be removed when 802.11ah is not deployed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Such PPDU format can work across different regions/countries.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C4A4D19-9E6D-4B7C-AD98-F5B3722D0E0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4222CAA-B670-4C7D-4AE6-BBDBDC43C44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CC18F9F-332C-4EA6-ED56-A1A0AECDD99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58BC34B-B17C-5215-9C84-58F4EFE7826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87280C-6C7D-094C-746E-4985A8454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890" y="1981200"/>
            <a:ext cx="7658100" cy="885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C595E0-4FDE-805D-A411-A474C12F0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300" y="5257800"/>
            <a:ext cx="4876800" cy="113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3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C5BFB-D84C-1E04-FD37-BB58ACA6C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DCF64953-CE1B-3C7F-BA3E-1B035F1A638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CE55528-D3BC-1EEC-C20E-F8C92CC7192F}"/>
              </a:ext>
            </a:extLst>
          </p:cNvPr>
          <p:cNvSpPr txBox="1"/>
          <p:nvPr/>
        </p:nvSpPr>
        <p:spPr>
          <a:xfrm>
            <a:off x="696912" y="1282312"/>
            <a:ext cx="7989888" cy="43088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Two waveforms can be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Scale design from 2.4GHz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SCS 31.25KHz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Only 6 SC if the channel bandwidth is 200kHz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Backward compositable with existing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Sine waveform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No scaled design from 2.4GHz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Simple implementation and suitable for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Unified waveform for AMP PPDU and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5EB1564-8DBD-4A12-3BB2-49925AEBA51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54A65D4D-99EE-9D38-F1BD-60079255E48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646D3BF-ECA5-08FD-268D-B1EB98E7C4D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936BC38-3AF0-5E83-4F46-05681575698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4038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37CCE-1C93-AC9F-87CC-F6206DC5D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6AFF9C2-9A40-19AE-6114-D9007DDB8B6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Modulation and Data Rates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DE89E6A-1315-2980-0FE6-14E93C31A760}"/>
              </a:ext>
            </a:extLst>
          </p:cNvPr>
          <p:cNvSpPr txBox="1"/>
          <p:nvPr/>
        </p:nvSpPr>
        <p:spPr>
          <a:xfrm>
            <a:off x="696912" y="1282312"/>
            <a:ext cx="7989888" cy="42165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Modulation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BPSK, OOK, FSK,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OOK modulation can be used due to simplicity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dirty="0">
                <a:cs typeface="Times New Roman" panose="02020603050405020304" pitchFamily="18" charset="0"/>
              </a:rPr>
              <a:t>Data rates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Legacy 802.11ah data rates: 150kbps to more than 80Mbps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cs typeface="Times New Roman" panose="02020603050405020304" pitchFamily="18" charset="0"/>
              </a:rPr>
              <a:t>AMP: lower data rates than 2.4GHz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Data rate is limited by the narrower channel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</a:rPr>
              <a:t>No largely deployed legacy devices </a:t>
            </a:r>
            <a:r>
              <a:rPr lang="en-GB" altLang="zh-CN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longer channel occupancy is allowed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000" dirty="0">
                <a:cs typeface="Times New Roman" panose="02020603050405020304" pitchFamily="18" charset="0"/>
                <a:sym typeface="Wingdings" panose="05000000000000000000" pitchFamily="2" charset="2"/>
              </a:rPr>
              <a:t>Less or equal to 250kbps can be considered for both DL and UL, e.g., 125kbps and 250kbps</a:t>
            </a: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6F3A57E-58B5-C800-3BF0-9E3A8777989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B796F66-3C12-EE8E-1065-9B629398253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6E188C3-F96C-D1D5-33F0-3A1AFA26779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3B8BA48-1F09-8FAF-6B7B-ED3334BB271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9434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1420</Words>
  <Application>Microsoft Office PowerPoint</Application>
  <PresentationFormat>On-screen Show (4:3)</PresentationFormat>
  <Paragraphs>265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ACcord Submission Template</vt:lpstr>
      <vt:lpstr>PHY Design for AMP in S1G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2111</cp:revision>
  <cp:lastPrinted>1998-02-10T13:28:00Z</cp:lastPrinted>
  <dcterms:created xsi:type="dcterms:W3CDTF">2009-12-02T19:05:00Z</dcterms:created>
  <dcterms:modified xsi:type="dcterms:W3CDTF">2025-07-28T07:15:37Z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