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957" r:id="rId4"/>
    <p:sldId id="951" r:id="rId5"/>
    <p:sldId id="958" r:id="rId6"/>
    <p:sldId id="966" r:id="rId7"/>
    <p:sldId id="965" r:id="rId8"/>
    <p:sldId id="963" r:id="rId9"/>
    <p:sldId id="964" r:id="rId10"/>
    <p:sldId id="970" r:id="rId11"/>
    <p:sldId id="936" r:id="rId12"/>
    <p:sldId id="968" r:id="rId13"/>
    <p:sldId id="969" r:id="rId14"/>
    <p:sldId id="945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210" autoAdjust="0"/>
  </p:normalViewPr>
  <p:slideViewPr>
    <p:cSldViewPr>
      <p:cViewPr varScale="1">
        <p:scale>
          <a:sx n="109" d="100"/>
          <a:sy n="109" d="100"/>
        </p:scale>
        <p:origin x="612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0" d="100"/>
        <a:sy n="18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852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5EC2126F-A51F-4EC0-A3BF-944660BA46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802.11-25/0307r0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802.11-25/0307r0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17723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802.11-25/0307r0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9233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802.11-25/0307r0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67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802.11-25/0307r0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13753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95955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90469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68276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53524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4443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BD56E6FB-DE6E-4FD9-8C14-5392C0AB9C0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55767B7-38A2-45B8-ADF6-BB34CF28B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Dror Regev, Huawei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9C331F-36C4-4A1A-8D6F-88058D2A70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6867E-94CD-4020-9950-BCF27516A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3DC1A7-8839-4ADA-8981-9D552B53838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BC4FDC-6ED3-4402-AEB8-E9374B6AA8F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/>
          <a:p>
            <a:r>
              <a:rPr lang="en-GB"/>
              <a:t>Dror Regev, Huawei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A64922-0B47-4B04-9300-4157CABCF7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589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42FF1F71-9395-4491-89DD-3EA5C50AE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26F1E5ED-5A4D-4ED9-87DF-ACAAD971275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206992FE-92DA-4F63-9609-77A23969A8FE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/>
          <a:p>
            <a:r>
              <a:rPr lang="en-GB"/>
              <a:t>Dror Regev, Huawei</a:t>
            </a:r>
            <a:endParaRPr lang="en-GB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55ACE796-A34B-4B36-8111-5806C6320A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7143757" y="333375"/>
            <a:ext cx="4109015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802.11-25/1260r0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878E8B-14E6-4E7C-A2C6-D90C15D3F4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Dror Regev, Huawei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8" r:id="rId9"/>
    <p:sldLayoutId id="2147483659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767409" y="917873"/>
            <a:ext cx="10756254" cy="69897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000" dirty="0"/>
              <a:t>Enhanced Bi-Static Backscattering AMP STAs for Extended Ranges and Spatial Coverage  </a:t>
            </a:r>
            <a:endParaRPr lang="en-GB" sz="30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336" y="1892423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2025-07-28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2283533"/>
              </p:ext>
            </p:extLst>
          </p:nvPr>
        </p:nvGraphicFramePr>
        <p:xfrm>
          <a:off x="993775" y="3068861"/>
          <a:ext cx="10529888" cy="259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3" name="Document" r:id="rId4" imgW="10473902" imgH="2580964" progId="Word.Document.8">
                  <p:embed/>
                </p:oleObj>
              </mc:Choice>
              <mc:Fallback>
                <p:oleObj name="Document" r:id="rId4" imgW="10473902" imgH="258096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3068861"/>
                        <a:ext cx="10529888" cy="2592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62726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8722" y="685728"/>
            <a:ext cx="10931062" cy="7416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dirty="0"/>
              <a:t>Spatial Coverage of Enhanced AMP Tags with 2 Antennas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21FE745F-5666-4A18-A758-79FC375412A4}"/>
              </a:ext>
            </a:extLst>
          </p:cNvPr>
          <p:cNvSpPr txBox="1">
            <a:spLocks/>
          </p:cNvSpPr>
          <p:nvPr/>
        </p:nvSpPr>
        <p:spPr bwMode="auto">
          <a:xfrm>
            <a:off x="1127448" y="1525162"/>
            <a:ext cx="2314472" cy="391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endParaRPr lang="en-US" kern="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138BB3-EF48-4B47-BB82-5612B7E0CA77}"/>
              </a:ext>
            </a:extLst>
          </p:cNvPr>
          <p:cNvSpPr txBox="1"/>
          <p:nvPr/>
        </p:nvSpPr>
        <p:spPr>
          <a:xfrm>
            <a:off x="697479" y="1543466"/>
            <a:ext cx="110188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Enhanced AMP tags with 2 antennas and a BS amplifier, has higher total BS gain as compared with a standard single antenna tag with no gain. 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3CE6CA50-034C-47BF-819D-25E54867461B}"/>
              </a:ext>
            </a:extLst>
          </p:cNvPr>
          <p:cNvGrpSpPr/>
          <p:nvPr/>
        </p:nvGrpSpPr>
        <p:grpSpPr>
          <a:xfrm>
            <a:off x="418880" y="2342002"/>
            <a:ext cx="6755726" cy="2627508"/>
            <a:chOff x="418880" y="2342002"/>
            <a:chExt cx="6755726" cy="2627508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95A93299-B62C-4F7A-B334-D449E822B35C}"/>
                </a:ext>
              </a:extLst>
            </p:cNvPr>
            <p:cNvSpPr/>
            <p:nvPr/>
          </p:nvSpPr>
          <p:spPr bwMode="auto">
            <a:xfrm>
              <a:off x="2187068" y="3178571"/>
              <a:ext cx="3574040" cy="1586815"/>
            </a:xfrm>
            <a:prstGeom prst="ellipse">
              <a:avLst/>
            </a:prstGeom>
            <a:solidFill>
              <a:schemeClr val="accent3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108D3D91-3BE0-4038-BB98-1A1F7817185D}"/>
                </a:ext>
              </a:extLst>
            </p:cNvPr>
            <p:cNvGrpSpPr/>
            <p:nvPr/>
          </p:nvGrpSpPr>
          <p:grpSpPr>
            <a:xfrm rot="12266014">
              <a:off x="5986741" y="2955166"/>
              <a:ext cx="506227" cy="477087"/>
              <a:chOff x="6639254" y="3767999"/>
              <a:chExt cx="586893" cy="512601"/>
            </a:xfrm>
          </p:grpSpPr>
          <p:sp>
            <p:nvSpPr>
              <p:cNvPr id="127" name="Teardrop 126">
                <a:extLst>
                  <a:ext uri="{FF2B5EF4-FFF2-40B4-BE49-F238E27FC236}">
                    <a16:creationId xmlns:a16="http://schemas.microsoft.com/office/drawing/2014/main" id="{15E2710B-D4EB-4060-BB2B-0DF84B62F77F}"/>
                  </a:ext>
                </a:extLst>
              </p:cNvPr>
              <p:cNvSpPr/>
              <p:nvPr/>
            </p:nvSpPr>
            <p:spPr bwMode="auto">
              <a:xfrm rot="10975086">
                <a:off x="6711534" y="3767999"/>
                <a:ext cx="514613" cy="488599"/>
              </a:xfrm>
              <a:prstGeom prst="teardrop">
                <a:avLst/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6898B85C-9A56-4BDF-A1B5-C97063366C8A}"/>
                  </a:ext>
                </a:extLst>
              </p:cNvPr>
              <p:cNvGrpSpPr/>
              <p:nvPr/>
            </p:nvGrpSpPr>
            <p:grpSpPr>
              <a:xfrm>
                <a:off x="6639254" y="4181618"/>
                <a:ext cx="112254" cy="98982"/>
                <a:chOff x="5719354" y="3804880"/>
                <a:chExt cx="137025" cy="126295"/>
              </a:xfrm>
            </p:grpSpPr>
            <p:sp>
              <p:nvSpPr>
                <p:cNvPr id="129" name="Isosceles Triangle 128">
                  <a:extLst>
                    <a:ext uri="{FF2B5EF4-FFF2-40B4-BE49-F238E27FC236}">
                      <a16:creationId xmlns:a16="http://schemas.microsoft.com/office/drawing/2014/main" id="{C171C9A6-F974-471C-91E9-A64AE9663A39}"/>
                    </a:ext>
                  </a:extLst>
                </p:cNvPr>
                <p:cNvSpPr/>
                <p:nvPr/>
              </p:nvSpPr>
              <p:spPr bwMode="auto">
                <a:xfrm rot="2731228" flipV="1">
                  <a:off x="5748765" y="3823561"/>
                  <a:ext cx="126295" cy="88933"/>
                </a:xfrm>
                <a:prstGeom prst="triangl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tabLst/>
                  </a:pPr>
                  <a:endPara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</p:txBody>
            </p:sp>
            <p:cxnSp>
              <p:nvCxnSpPr>
                <p:cNvPr id="130" name="Straight Connector 129">
                  <a:extLst>
                    <a:ext uri="{FF2B5EF4-FFF2-40B4-BE49-F238E27FC236}">
                      <a16:creationId xmlns:a16="http://schemas.microsoft.com/office/drawing/2014/main" id="{C6F82625-61FA-4C63-9818-C91495B3094E}"/>
                    </a:ext>
                  </a:extLst>
                </p:cNvPr>
                <p:cNvCxnSpPr/>
                <p:nvPr/>
              </p:nvCxnSpPr>
              <p:spPr bwMode="auto">
                <a:xfrm rot="2731228">
                  <a:off x="5754495" y="3889271"/>
                  <a:ext cx="0" cy="70281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36A41B24-2CCF-448B-A570-A9B3A9F81D69}"/>
                </a:ext>
              </a:extLst>
            </p:cNvPr>
            <p:cNvGrpSpPr/>
            <p:nvPr/>
          </p:nvGrpSpPr>
          <p:grpSpPr>
            <a:xfrm rot="716998">
              <a:off x="418880" y="2922671"/>
              <a:ext cx="965056" cy="428722"/>
              <a:chOff x="884378" y="4909771"/>
              <a:chExt cx="965056" cy="428722"/>
            </a:xfrm>
          </p:grpSpPr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64A6C24B-8073-49DB-B100-56C48F821681}"/>
                  </a:ext>
                </a:extLst>
              </p:cNvPr>
              <p:cNvSpPr txBox="1"/>
              <p:nvPr/>
            </p:nvSpPr>
            <p:spPr>
              <a:xfrm>
                <a:off x="884378" y="4996294"/>
                <a:ext cx="360158" cy="2704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  <p:sp>
            <p:nvSpPr>
              <p:cNvPr id="81" name="Teardrop 80">
                <a:extLst>
                  <a:ext uri="{FF2B5EF4-FFF2-40B4-BE49-F238E27FC236}">
                    <a16:creationId xmlns:a16="http://schemas.microsoft.com/office/drawing/2014/main" id="{A14F954C-A2A0-4BC0-ABEE-8D861F4BF6F4}"/>
                  </a:ext>
                </a:extLst>
              </p:cNvPr>
              <p:cNvSpPr/>
              <p:nvPr/>
            </p:nvSpPr>
            <p:spPr bwMode="auto">
              <a:xfrm rot="13623544">
                <a:off x="1409572" y="4898631"/>
                <a:ext cx="428722" cy="451002"/>
              </a:xfrm>
              <a:prstGeom prst="teardrop">
                <a:avLst/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grpSp>
            <p:nvGrpSpPr>
              <p:cNvPr id="82" name="Group 81">
                <a:extLst>
                  <a:ext uri="{FF2B5EF4-FFF2-40B4-BE49-F238E27FC236}">
                    <a16:creationId xmlns:a16="http://schemas.microsoft.com/office/drawing/2014/main" id="{88A9B605-8FDA-4B05-A011-10F0D8F8261B}"/>
                  </a:ext>
                </a:extLst>
              </p:cNvPr>
              <p:cNvGrpSpPr/>
              <p:nvPr/>
            </p:nvGrpSpPr>
            <p:grpSpPr>
              <a:xfrm rot="16200000">
                <a:off x="1264256" y="5069259"/>
                <a:ext cx="86195" cy="108215"/>
                <a:chOff x="8393542" y="1247555"/>
                <a:chExt cx="126295" cy="160078"/>
              </a:xfrm>
            </p:grpSpPr>
            <p:sp>
              <p:nvSpPr>
                <p:cNvPr id="125" name="Isosceles Triangle 124">
                  <a:extLst>
                    <a:ext uri="{FF2B5EF4-FFF2-40B4-BE49-F238E27FC236}">
                      <a16:creationId xmlns:a16="http://schemas.microsoft.com/office/drawing/2014/main" id="{F6862708-9C78-4610-AD15-E627895A4253}"/>
                    </a:ext>
                  </a:extLst>
                </p:cNvPr>
                <p:cNvSpPr/>
                <p:nvPr/>
              </p:nvSpPr>
              <p:spPr bwMode="auto">
                <a:xfrm rot="10779686" flipV="1">
                  <a:off x="8393542" y="1318700"/>
                  <a:ext cx="126295" cy="88933"/>
                </a:xfrm>
                <a:prstGeom prst="triangl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tabLst/>
                  </a:pPr>
                  <a:endPara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</p:txBody>
            </p:sp>
            <p:cxnSp>
              <p:nvCxnSpPr>
                <p:cNvPr id="126" name="Straight Connector 125">
                  <a:extLst>
                    <a:ext uri="{FF2B5EF4-FFF2-40B4-BE49-F238E27FC236}">
                      <a16:creationId xmlns:a16="http://schemas.microsoft.com/office/drawing/2014/main" id="{27D36E14-A830-4D88-A744-6A7B8DBCE356}"/>
                    </a:ext>
                  </a:extLst>
                </p:cNvPr>
                <p:cNvCxnSpPr/>
                <p:nvPr/>
              </p:nvCxnSpPr>
              <p:spPr bwMode="auto">
                <a:xfrm rot="10779686">
                  <a:off x="8456214" y="1247555"/>
                  <a:ext cx="0" cy="70281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15B6C15C-D698-4109-80F0-21EA1B47BAEE}"/>
                </a:ext>
              </a:extLst>
            </p:cNvPr>
            <p:cNvSpPr txBox="1"/>
            <p:nvPr/>
          </p:nvSpPr>
          <p:spPr>
            <a:xfrm>
              <a:off x="6065840" y="2342002"/>
              <a:ext cx="110876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Energizer</a:t>
              </a:r>
            </a:p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&amp; Carrier Source</a:t>
              </a:r>
            </a:p>
          </p:txBody>
        </p:sp>
        <p:cxnSp>
          <p:nvCxnSpPr>
            <p:cNvPr id="84" name="Straight Arrow Connector 83">
              <a:extLst>
                <a:ext uri="{FF2B5EF4-FFF2-40B4-BE49-F238E27FC236}">
                  <a16:creationId xmlns:a16="http://schemas.microsoft.com/office/drawing/2014/main" id="{2640993E-680F-491C-A269-54B0C6E64A1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980963" y="3096182"/>
              <a:ext cx="5274489" cy="32750"/>
            </a:xfrm>
            <a:prstGeom prst="straightConnector1">
              <a:avLst/>
            </a:prstGeom>
            <a:noFill/>
            <a:ln w="3175" cap="flat" cmpd="sng" algn="ctr">
              <a:solidFill>
                <a:srgbClr val="FF0000"/>
              </a:solidFill>
              <a:prstDash val="solid"/>
              <a:round/>
              <a:headEnd type="stealth"/>
              <a:tailEnd type="stealth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7CFC3818-1618-4BC7-A177-DA6DA82669F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032474" y="3143292"/>
              <a:ext cx="2048099" cy="404626"/>
            </a:xfrm>
            <a:prstGeom prst="straightConnector1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stealth"/>
              <a:tailEnd type="stealth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2DF9153A-720C-45F9-BBB2-85F5EA0FC439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994518" y="3228954"/>
              <a:ext cx="1994566" cy="1127257"/>
            </a:xfrm>
            <a:prstGeom prst="straightConnector1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stealth"/>
              <a:tailEnd type="stealth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2783D091-CB33-4D9C-A9EB-00B416A83117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1243352" y="3190128"/>
              <a:ext cx="2492466" cy="356328"/>
            </a:xfrm>
            <a:prstGeom prst="straightConnector1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stealth"/>
              <a:tailEnd type="stealth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76FAA06E-5E81-414A-8656-481C9C8BA75D}"/>
                </a:ext>
              </a:extLst>
            </p:cNvPr>
            <p:cNvSpPr/>
            <p:nvPr/>
          </p:nvSpPr>
          <p:spPr>
            <a:xfrm>
              <a:off x="2804056" y="4509031"/>
              <a:ext cx="257317" cy="24967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b="1" kern="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rPr>
                <a:t>T</a:t>
              </a:r>
              <a:r>
                <a:rPr lang="en-US" sz="1800" b="1" kern="0" baseline="-250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rPr>
                <a:t>1</a:t>
              </a:r>
              <a:endParaRPr lang="en-US" sz="1800" dirty="0"/>
            </a:p>
          </p:txBody>
        </p: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F5CF2407-751A-4599-AF8C-117B9648BD82}"/>
                </a:ext>
              </a:extLst>
            </p:cNvPr>
            <p:cNvGrpSpPr/>
            <p:nvPr/>
          </p:nvGrpSpPr>
          <p:grpSpPr>
            <a:xfrm rot="12622742">
              <a:off x="2698856" y="3740930"/>
              <a:ext cx="948857" cy="950680"/>
              <a:chOff x="3793581" y="2962967"/>
              <a:chExt cx="1138953" cy="1102168"/>
            </a:xfrm>
          </p:grpSpPr>
          <p:grpSp>
            <p:nvGrpSpPr>
              <p:cNvPr id="114" name="Group 113">
                <a:extLst>
                  <a:ext uri="{FF2B5EF4-FFF2-40B4-BE49-F238E27FC236}">
                    <a16:creationId xmlns:a16="http://schemas.microsoft.com/office/drawing/2014/main" id="{C8A5C7AA-1DB1-4F45-A2E6-F6654311ED78}"/>
                  </a:ext>
                </a:extLst>
              </p:cNvPr>
              <p:cNvGrpSpPr/>
              <p:nvPr/>
            </p:nvGrpSpPr>
            <p:grpSpPr>
              <a:xfrm>
                <a:off x="4107823" y="2962967"/>
                <a:ext cx="824711" cy="602469"/>
                <a:chOff x="3683518" y="3220543"/>
                <a:chExt cx="824711" cy="602469"/>
              </a:xfrm>
            </p:grpSpPr>
            <p:sp>
              <p:nvSpPr>
                <p:cNvPr id="121" name="Teardrop 120">
                  <a:extLst>
                    <a:ext uri="{FF2B5EF4-FFF2-40B4-BE49-F238E27FC236}">
                      <a16:creationId xmlns:a16="http://schemas.microsoft.com/office/drawing/2014/main" id="{D8050D2E-24F4-4ED9-A94E-2614540363AB}"/>
                    </a:ext>
                  </a:extLst>
                </p:cNvPr>
                <p:cNvSpPr/>
                <p:nvPr/>
              </p:nvSpPr>
              <p:spPr bwMode="auto">
                <a:xfrm rot="13739410">
                  <a:off x="3896782" y="3211566"/>
                  <a:ext cx="602469" cy="620424"/>
                </a:xfrm>
                <a:prstGeom prst="teardrop">
                  <a:avLst/>
                </a:prstGeom>
                <a:noFill/>
                <a:ln w="19050" cap="flat" cmpd="sng" algn="ctr">
                  <a:solidFill>
                    <a:srgbClr val="0070C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buFont typeface="Wingdings" pitchFamily="2" charset="2"/>
                    <a:buChar char="n"/>
                    <a:tabLst/>
                  </a:pPr>
                  <a:endParaRPr kumimoji="0" 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宋体" charset="-122"/>
                  </a:endParaRPr>
                </a:p>
              </p:txBody>
            </p:sp>
            <p:grpSp>
              <p:nvGrpSpPr>
                <p:cNvPr id="122" name="Group 121">
                  <a:extLst>
                    <a:ext uri="{FF2B5EF4-FFF2-40B4-BE49-F238E27FC236}">
                      <a16:creationId xmlns:a16="http://schemas.microsoft.com/office/drawing/2014/main" id="{37164384-75F3-4D0A-B6FE-902C6D2D7561}"/>
                    </a:ext>
                  </a:extLst>
                </p:cNvPr>
                <p:cNvGrpSpPr/>
                <p:nvPr/>
              </p:nvGrpSpPr>
              <p:grpSpPr>
                <a:xfrm rot="5400000">
                  <a:off x="3697439" y="3422279"/>
                  <a:ext cx="125687" cy="153530"/>
                  <a:chOff x="7666059" y="4220007"/>
                  <a:chExt cx="126295" cy="160080"/>
                </a:xfrm>
              </p:grpSpPr>
              <p:sp>
                <p:nvSpPr>
                  <p:cNvPr id="123" name="Isosceles Triangle 122">
                    <a:extLst>
                      <a:ext uri="{FF2B5EF4-FFF2-40B4-BE49-F238E27FC236}">
                        <a16:creationId xmlns:a16="http://schemas.microsoft.com/office/drawing/2014/main" id="{BBBD5DC0-A984-4615-9286-03FFF994735D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7666059" y="4220007"/>
                    <a:ext cx="126295" cy="88933"/>
                  </a:xfrm>
                  <a:prstGeom prst="triangle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CC9900"/>
                      </a:buClr>
                      <a:buSzTx/>
                      <a:tabLst/>
                    </a:pPr>
                    <a:endParaRPr lang="en-US" sz="16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</p:txBody>
              </p:sp>
              <p:cxnSp>
                <p:nvCxnSpPr>
                  <p:cNvPr id="124" name="Straight Connector 123">
                    <a:extLst>
                      <a:ext uri="{FF2B5EF4-FFF2-40B4-BE49-F238E27FC236}">
                        <a16:creationId xmlns:a16="http://schemas.microsoft.com/office/drawing/2014/main" id="{8A89C8C7-9698-4CF8-9B69-81A8CBC9E13C}"/>
                      </a:ext>
                    </a:extLst>
                  </p:cNvPr>
                  <p:cNvCxnSpPr/>
                  <p:nvPr/>
                </p:nvCxnSpPr>
                <p:spPr bwMode="auto">
                  <a:xfrm>
                    <a:off x="7729207" y="4309806"/>
                    <a:ext cx="0" cy="70281"/>
                  </a:xfrm>
                  <a:prstGeom prst="line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</p:grpSp>
          </p:grpSp>
          <p:sp>
            <p:nvSpPr>
              <p:cNvPr id="115" name="Frame 114">
                <a:extLst>
                  <a:ext uri="{FF2B5EF4-FFF2-40B4-BE49-F238E27FC236}">
                    <a16:creationId xmlns:a16="http://schemas.microsoft.com/office/drawing/2014/main" id="{DB5633AA-5B2A-493F-9201-D00598ED8858}"/>
                  </a:ext>
                </a:extLst>
              </p:cNvPr>
              <p:cNvSpPr/>
              <p:nvPr/>
            </p:nvSpPr>
            <p:spPr bwMode="auto">
              <a:xfrm rot="10800000">
                <a:off x="4004252" y="3144552"/>
                <a:ext cx="200511" cy="192964"/>
              </a:xfrm>
              <a:prstGeom prst="fram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grpSp>
            <p:nvGrpSpPr>
              <p:cNvPr id="116" name="Group 115">
                <a:extLst>
                  <a:ext uri="{FF2B5EF4-FFF2-40B4-BE49-F238E27FC236}">
                    <a16:creationId xmlns:a16="http://schemas.microsoft.com/office/drawing/2014/main" id="{AB380D99-A996-4727-96E0-90CC02D71758}"/>
                  </a:ext>
                </a:extLst>
              </p:cNvPr>
              <p:cNvGrpSpPr/>
              <p:nvPr/>
            </p:nvGrpSpPr>
            <p:grpSpPr>
              <a:xfrm rot="5400000">
                <a:off x="3682460" y="3351545"/>
                <a:ext cx="824711" cy="602469"/>
                <a:chOff x="3683518" y="3220543"/>
                <a:chExt cx="824711" cy="602469"/>
              </a:xfrm>
            </p:grpSpPr>
            <p:sp>
              <p:nvSpPr>
                <p:cNvPr id="117" name="Teardrop 116">
                  <a:extLst>
                    <a:ext uri="{FF2B5EF4-FFF2-40B4-BE49-F238E27FC236}">
                      <a16:creationId xmlns:a16="http://schemas.microsoft.com/office/drawing/2014/main" id="{4CF566A9-8CE0-4195-A55D-9F2FD90AE9F0}"/>
                    </a:ext>
                  </a:extLst>
                </p:cNvPr>
                <p:cNvSpPr/>
                <p:nvPr/>
              </p:nvSpPr>
              <p:spPr bwMode="auto">
                <a:xfrm rot="13739410">
                  <a:off x="3896782" y="3211566"/>
                  <a:ext cx="602469" cy="620424"/>
                </a:xfrm>
                <a:prstGeom prst="teardrop">
                  <a:avLst/>
                </a:prstGeom>
                <a:noFill/>
                <a:ln w="19050" cap="flat" cmpd="sng" algn="ctr">
                  <a:solidFill>
                    <a:srgbClr val="0070C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buFont typeface="Wingdings" pitchFamily="2" charset="2"/>
                    <a:buChar char="n"/>
                    <a:tabLst/>
                  </a:pPr>
                  <a:endParaRPr kumimoji="0" 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宋体" charset="-122"/>
                  </a:endParaRPr>
                </a:p>
              </p:txBody>
            </p:sp>
            <p:grpSp>
              <p:nvGrpSpPr>
                <p:cNvPr id="118" name="Group 117">
                  <a:extLst>
                    <a:ext uri="{FF2B5EF4-FFF2-40B4-BE49-F238E27FC236}">
                      <a16:creationId xmlns:a16="http://schemas.microsoft.com/office/drawing/2014/main" id="{F92556BF-C6AB-4579-87F6-826EE2BC8FE0}"/>
                    </a:ext>
                  </a:extLst>
                </p:cNvPr>
                <p:cNvGrpSpPr/>
                <p:nvPr/>
              </p:nvGrpSpPr>
              <p:grpSpPr>
                <a:xfrm rot="5400000">
                  <a:off x="3697439" y="3422279"/>
                  <a:ext cx="125687" cy="153530"/>
                  <a:chOff x="7666059" y="4220007"/>
                  <a:chExt cx="126295" cy="160080"/>
                </a:xfrm>
              </p:grpSpPr>
              <p:sp>
                <p:nvSpPr>
                  <p:cNvPr id="119" name="Isosceles Triangle 118">
                    <a:extLst>
                      <a:ext uri="{FF2B5EF4-FFF2-40B4-BE49-F238E27FC236}">
                        <a16:creationId xmlns:a16="http://schemas.microsoft.com/office/drawing/2014/main" id="{004C435D-7011-438D-9137-73F2A4913FA3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7666059" y="4220007"/>
                    <a:ext cx="126295" cy="88933"/>
                  </a:xfrm>
                  <a:prstGeom prst="triangle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CC9900"/>
                      </a:buClr>
                      <a:buSzTx/>
                      <a:tabLst/>
                    </a:pPr>
                    <a:endParaRPr lang="en-US" sz="16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</p:txBody>
              </p:sp>
              <p:cxnSp>
                <p:nvCxnSpPr>
                  <p:cNvPr id="120" name="Straight Connector 119">
                    <a:extLst>
                      <a:ext uri="{FF2B5EF4-FFF2-40B4-BE49-F238E27FC236}">
                        <a16:creationId xmlns:a16="http://schemas.microsoft.com/office/drawing/2014/main" id="{F512F075-EF79-4978-B29C-C3D1F39CA642}"/>
                      </a:ext>
                    </a:extLst>
                  </p:cNvPr>
                  <p:cNvCxnSpPr/>
                  <p:nvPr/>
                </p:nvCxnSpPr>
                <p:spPr bwMode="auto">
                  <a:xfrm>
                    <a:off x="7729207" y="4309806"/>
                    <a:ext cx="0" cy="70281"/>
                  </a:xfrm>
                  <a:prstGeom prst="line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</p:grpSp>
          </p:grpSp>
        </p:grp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id="{AD85C566-3F0D-4A58-AE7C-D02D632AD3AA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1133793" y="3219818"/>
              <a:ext cx="3842198" cy="865022"/>
            </a:xfrm>
            <a:prstGeom prst="straightConnector1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stealth"/>
              <a:tailEnd type="stealth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9B7C0906-4FE0-4B3B-A189-CA1EBC8B4F19}"/>
                </a:ext>
              </a:extLst>
            </p:cNvPr>
            <p:cNvSpPr/>
            <p:nvPr/>
          </p:nvSpPr>
          <p:spPr>
            <a:xfrm>
              <a:off x="4766210" y="4195854"/>
              <a:ext cx="33695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b="1" kern="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rPr>
                <a:t>T</a:t>
              </a:r>
              <a:r>
                <a:rPr lang="en-US" sz="1800" b="1" kern="0" baseline="-250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rPr>
                <a:t>i</a:t>
              </a:r>
              <a:endParaRPr lang="en-US" sz="1800" dirty="0"/>
            </a:p>
          </p:txBody>
        </p:sp>
        <p:grpSp>
          <p:nvGrpSpPr>
            <p:cNvPr id="140" name="Group 139">
              <a:extLst>
                <a:ext uri="{FF2B5EF4-FFF2-40B4-BE49-F238E27FC236}">
                  <a16:creationId xmlns:a16="http://schemas.microsoft.com/office/drawing/2014/main" id="{6F523E58-D99A-43B3-A716-8366B95A5B44}"/>
                </a:ext>
              </a:extLst>
            </p:cNvPr>
            <p:cNvGrpSpPr/>
            <p:nvPr/>
          </p:nvGrpSpPr>
          <p:grpSpPr>
            <a:xfrm rot="14333204">
              <a:off x="4661010" y="3427753"/>
              <a:ext cx="948857" cy="950680"/>
              <a:chOff x="3793581" y="2962967"/>
              <a:chExt cx="1138953" cy="1102168"/>
            </a:xfrm>
          </p:grpSpPr>
          <p:grpSp>
            <p:nvGrpSpPr>
              <p:cNvPr id="141" name="Group 140">
                <a:extLst>
                  <a:ext uri="{FF2B5EF4-FFF2-40B4-BE49-F238E27FC236}">
                    <a16:creationId xmlns:a16="http://schemas.microsoft.com/office/drawing/2014/main" id="{15C75A96-5949-4BB8-AA51-FCB90BBA832A}"/>
                  </a:ext>
                </a:extLst>
              </p:cNvPr>
              <p:cNvGrpSpPr/>
              <p:nvPr/>
            </p:nvGrpSpPr>
            <p:grpSpPr>
              <a:xfrm>
                <a:off x="4107823" y="2962967"/>
                <a:ext cx="824711" cy="602469"/>
                <a:chOff x="3683518" y="3220543"/>
                <a:chExt cx="824711" cy="602469"/>
              </a:xfrm>
            </p:grpSpPr>
            <p:sp>
              <p:nvSpPr>
                <p:cNvPr id="148" name="Teardrop 147">
                  <a:extLst>
                    <a:ext uri="{FF2B5EF4-FFF2-40B4-BE49-F238E27FC236}">
                      <a16:creationId xmlns:a16="http://schemas.microsoft.com/office/drawing/2014/main" id="{65CBBDEC-1784-430C-8709-F15C572CED13}"/>
                    </a:ext>
                  </a:extLst>
                </p:cNvPr>
                <p:cNvSpPr/>
                <p:nvPr/>
              </p:nvSpPr>
              <p:spPr bwMode="auto">
                <a:xfrm rot="13739410">
                  <a:off x="3896782" y="3211566"/>
                  <a:ext cx="602469" cy="620424"/>
                </a:xfrm>
                <a:prstGeom prst="teardrop">
                  <a:avLst/>
                </a:prstGeom>
                <a:noFill/>
                <a:ln w="19050" cap="flat" cmpd="sng" algn="ctr">
                  <a:solidFill>
                    <a:srgbClr val="0070C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buFont typeface="Wingdings" pitchFamily="2" charset="2"/>
                    <a:buChar char="n"/>
                    <a:tabLst/>
                  </a:pPr>
                  <a:endParaRPr kumimoji="0" 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宋体" charset="-122"/>
                  </a:endParaRPr>
                </a:p>
              </p:txBody>
            </p:sp>
            <p:grpSp>
              <p:nvGrpSpPr>
                <p:cNvPr id="149" name="Group 148">
                  <a:extLst>
                    <a:ext uri="{FF2B5EF4-FFF2-40B4-BE49-F238E27FC236}">
                      <a16:creationId xmlns:a16="http://schemas.microsoft.com/office/drawing/2014/main" id="{8D0B8495-C902-4B30-A14A-F24A36211CFF}"/>
                    </a:ext>
                  </a:extLst>
                </p:cNvPr>
                <p:cNvGrpSpPr/>
                <p:nvPr/>
              </p:nvGrpSpPr>
              <p:grpSpPr>
                <a:xfrm rot="5400000">
                  <a:off x="3697439" y="3422279"/>
                  <a:ext cx="125687" cy="153530"/>
                  <a:chOff x="7666059" y="4220007"/>
                  <a:chExt cx="126295" cy="160080"/>
                </a:xfrm>
              </p:grpSpPr>
              <p:sp>
                <p:nvSpPr>
                  <p:cNvPr id="150" name="Isosceles Triangle 149">
                    <a:extLst>
                      <a:ext uri="{FF2B5EF4-FFF2-40B4-BE49-F238E27FC236}">
                        <a16:creationId xmlns:a16="http://schemas.microsoft.com/office/drawing/2014/main" id="{100674F9-488D-4E1A-9DE0-5048911CFD95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7666059" y="4220007"/>
                    <a:ext cx="126295" cy="88933"/>
                  </a:xfrm>
                  <a:prstGeom prst="triangle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CC9900"/>
                      </a:buClr>
                      <a:buSzTx/>
                      <a:tabLst/>
                    </a:pPr>
                    <a:endParaRPr lang="en-US" sz="16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</p:txBody>
              </p:sp>
              <p:cxnSp>
                <p:nvCxnSpPr>
                  <p:cNvPr id="151" name="Straight Connector 150">
                    <a:extLst>
                      <a:ext uri="{FF2B5EF4-FFF2-40B4-BE49-F238E27FC236}">
                        <a16:creationId xmlns:a16="http://schemas.microsoft.com/office/drawing/2014/main" id="{6AB2686C-4B88-4C46-BE40-8E6A7E230E1D}"/>
                      </a:ext>
                    </a:extLst>
                  </p:cNvPr>
                  <p:cNvCxnSpPr/>
                  <p:nvPr/>
                </p:nvCxnSpPr>
                <p:spPr bwMode="auto">
                  <a:xfrm>
                    <a:off x="7729207" y="4309806"/>
                    <a:ext cx="0" cy="70281"/>
                  </a:xfrm>
                  <a:prstGeom prst="line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</p:grpSp>
          </p:grpSp>
          <p:sp>
            <p:nvSpPr>
              <p:cNvPr id="142" name="Frame 141">
                <a:extLst>
                  <a:ext uri="{FF2B5EF4-FFF2-40B4-BE49-F238E27FC236}">
                    <a16:creationId xmlns:a16="http://schemas.microsoft.com/office/drawing/2014/main" id="{A5FD45E0-9DAD-4C8A-A535-0F7E93C84A3B}"/>
                  </a:ext>
                </a:extLst>
              </p:cNvPr>
              <p:cNvSpPr/>
              <p:nvPr/>
            </p:nvSpPr>
            <p:spPr bwMode="auto">
              <a:xfrm rot="10800000">
                <a:off x="4004252" y="3144552"/>
                <a:ext cx="200511" cy="192964"/>
              </a:xfrm>
              <a:prstGeom prst="fram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grpSp>
            <p:nvGrpSpPr>
              <p:cNvPr id="143" name="Group 142">
                <a:extLst>
                  <a:ext uri="{FF2B5EF4-FFF2-40B4-BE49-F238E27FC236}">
                    <a16:creationId xmlns:a16="http://schemas.microsoft.com/office/drawing/2014/main" id="{2CB58C1E-051C-46EB-B5A6-0B7134BCF3C1}"/>
                  </a:ext>
                </a:extLst>
              </p:cNvPr>
              <p:cNvGrpSpPr/>
              <p:nvPr/>
            </p:nvGrpSpPr>
            <p:grpSpPr>
              <a:xfrm rot="5400000">
                <a:off x="3682460" y="3351545"/>
                <a:ext cx="824711" cy="602469"/>
                <a:chOff x="3683518" y="3220543"/>
                <a:chExt cx="824711" cy="602469"/>
              </a:xfrm>
            </p:grpSpPr>
            <p:sp>
              <p:nvSpPr>
                <p:cNvPr id="144" name="Teardrop 143">
                  <a:extLst>
                    <a:ext uri="{FF2B5EF4-FFF2-40B4-BE49-F238E27FC236}">
                      <a16:creationId xmlns:a16="http://schemas.microsoft.com/office/drawing/2014/main" id="{A7B3C7C2-EA0B-4DE8-A124-923D5EF2B8AB}"/>
                    </a:ext>
                  </a:extLst>
                </p:cNvPr>
                <p:cNvSpPr/>
                <p:nvPr/>
              </p:nvSpPr>
              <p:spPr bwMode="auto">
                <a:xfrm rot="13739410">
                  <a:off x="3896782" y="3211566"/>
                  <a:ext cx="602469" cy="620424"/>
                </a:xfrm>
                <a:prstGeom prst="teardrop">
                  <a:avLst/>
                </a:prstGeom>
                <a:noFill/>
                <a:ln w="19050" cap="flat" cmpd="sng" algn="ctr">
                  <a:solidFill>
                    <a:srgbClr val="0070C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buFont typeface="Wingdings" pitchFamily="2" charset="2"/>
                    <a:buChar char="n"/>
                    <a:tabLst/>
                  </a:pPr>
                  <a:endParaRPr kumimoji="0" 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宋体" charset="-122"/>
                  </a:endParaRPr>
                </a:p>
              </p:txBody>
            </p:sp>
            <p:grpSp>
              <p:nvGrpSpPr>
                <p:cNvPr id="145" name="Group 144">
                  <a:extLst>
                    <a:ext uri="{FF2B5EF4-FFF2-40B4-BE49-F238E27FC236}">
                      <a16:creationId xmlns:a16="http://schemas.microsoft.com/office/drawing/2014/main" id="{62CCE7BB-1C07-456D-BEB5-7A8CBA528387}"/>
                    </a:ext>
                  </a:extLst>
                </p:cNvPr>
                <p:cNvGrpSpPr/>
                <p:nvPr/>
              </p:nvGrpSpPr>
              <p:grpSpPr>
                <a:xfrm rot="5400000">
                  <a:off x="3697439" y="3422279"/>
                  <a:ext cx="125687" cy="153530"/>
                  <a:chOff x="7666059" y="4220007"/>
                  <a:chExt cx="126295" cy="160080"/>
                </a:xfrm>
              </p:grpSpPr>
              <p:sp>
                <p:nvSpPr>
                  <p:cNvPr id="146" name="Isosceles Triangle 145">
                    <a:extLst>
                      <a:ext uri="{FF2B5EF4-FFF2-40B4-BE49-F238E27FC236}">
                        <a16:creationId xmlns:a16="http://schemas.microsoft.com/office/drawing/2014/main" id="{CF62297F-5377-47A1-91F5-4E5A13017FB0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7666059" y="4220007"/>
                    <a:ext cx="126295" cy="88933"/>
                  </a:xfrm>
                  <a:prstGeom prst="triangle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CC9900"/>
                      </a:buClr>
                      <a:buSzTx/>
                      <a:tabLst/>
                    </a:pPr>
                    <a:endParaRPr lang="en-US" sz="16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</p:txBody>
              </p:sp>
              <p:cxnSp>
                <p:nvCxnSpPr>
                  <p:cNvPr id="147" name="Straight Connector 146">
                    <a:extLst>
                      <a:ext uri="{FF2B5EF4-FFF2-40B4-BE49-F238E27FC236}">
                        <a16:creationId xmlns:a16="http://schemas.microsoft.com/office/drawing/2014/main" id="{D3540F86-609D-4E40-B5CF-0B48A1AB0807}"/>
                      </a:ext>
                    </a:extLst>
                  </p:cNvPr>
                  <p:cNvCxnSpPr/>
                  <p:nvPr/>
                </p:nvCxnSpPr>
                <p:spPr bwMode="auto">
                  <a:xfrm>
                    <a:off x="7729207" y="4309806"/>
                    <a:ext cx="0" cy="70281"/>
                  </a:xfrm>
                  <a:prstGeom prst="line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</p:grpSp>
          </p:grpSp>
        </p:grpSp>
        <p:sp>
          <p:nvSpPr>
            <p:cNvPr id="152" name="Rectangle 151">
              <a:extLst>
                <a:ext uri="{FF2B5EF4-FFF2-40B4-BE49-F238E27FC236}">
                  <a16:creationId xmlns:a16="http://schemas.microsoft.com/office/drawing/2014/main" id="{6E2CC78D-EA4B-43A2-8AE8-F0942E361850}"/>
                </a:ext>
              </a:extLst>
            </p:cNvPr>
            <p:cNvSpPr/>
            <p:nvPr/>
          </p:nvSpPr>
          <p:spPr>
            <a:xfrm>
              <a:off x="3947122" y="3542232"/>
              <a:ext cx="3770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b="1" kern="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rPr>
                <a:t>T</a:t>
              </a:r>
              <a:r>
                <a:rPr lang="en-US" sz="1800" b="1" kern="0" baseline="-250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rPr>
                <a:t>2</a:t>
              </a:r>
              <a:endParaRPr lang="en-US" sz="1800" dirty="0"/>
            </a:p>
          </p:txBody>
        </p:sp>
        <p:grpSp>
          <p:nvGrpSpPr>
            <p:cNvPr id="153" name="Group 152">
              <a:extLst>
                <a:ext uri="{FF2B5EF4-FFF2-40B4-BE49-F238E27FC236}">
                  <a16:creationId xmlns:a16="http://schemas.microsoft.com/office/drawing/2014/main" id="{B24C416B-0DED-4DE3-8641-C5263AEF5628}"/>
                </a:ext>
              </a:extLst>
            </p:cNvPr>
            <p:cNvGrpSpPr/>
            <p:nvPr/>
          </p:nvGrpSpPr>
          <p:grpSpPr>
            <a:xfrm rot="13635001">
              <a:off x="3442252" y="2881745"/>
              <a:ext cx="948857" cy="950680"/>
              <a:chOff x="3793581" y="2962967"/>
              <a:chExt cx="1138953" cy="1102168"/>
            </a:xfrm>
          </p:grpSpPr>
          <p:grpSp>
            <p:nvGrpSpPr>
              <p:cNvPr id="154" name="Group 153">
                <a:extLst>
                  <a:ext uri="{FF2B5EF4-FFF2-40B4-BE49-F238E27FC236}">
                    <a16:creationId xmlns:a16="http://schemas.microsoft.com/office/drawing/2014/main" id="{76B283AE-0993-4A97-AFFD-BADE68A6C2CC}"/>
                  </a:ext>
                </a:extLst>
              </p:cNvPr>
              <p:cNvGrpSpPr/>
              <p:nvPr/>
            </p:nvGrpSpPr>
            <p:grpSpPr>
              <a:xfrm>
                <a:off x="4107823" y="2962967"/>
                <a:ext cx="824711" cy="602469"/>
                <a:chOff x="3683518" y="3220543"/>
                <a:chExt cx="824711" cy="602469"/>
              </a:xfrm>
            </p:grpSpPr>
            <p:sp>
              <p:nvSpPr>
                <p:cNvPr id="161" name="Teardrop 160">
                  <a:extLst>
                    <a:ext uri="{FF2B5EF4-FFF2-40B4-BE49-F238E27FC236}">
                      <a16:creationId xmlns:a16="http://schemas.microsoft.com/office/drawing/2014/main" id="{8D60D8E5-595A-4C08-BB76-6BC3971AF6F9}"/>
                    </a:ext>
                  </a:extLst>
                </p:cNvPr>
                <p:cNvSpPr/>
                <p:nvPr/>
              </p:nvSpPr>
              <p:spPr bwMode="auto">
                <a:xfrm rot="13739410">
                  <a:off x="3896782" y="3211566"/>
                  <a:ext cx="602469" cy="620424"/>
                </a:xfrm>
                <a:prstGeom prst="teardrop">
                  <a:avLst/>
                </a:prstGeom>
                <a:noFill/>
                <a:ln w="19050" cap="flat" cmpd="sng" algn="ctr">
                  <a:solidFill>
                    <a:srgbClr val="0070C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buFont typeface="Wingdings" pitchFamily="2" charset="2"/>
                    <a:buChar char="n"/>
                    <a:tabLst/>
                  </a:pPr>
                  <a:endParaRPr kumimoji="0" 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宋体" charset="-122"/>
                  </a:endParaRPr>
                </a:p>
              </p:txBody>
            </p:sp>
            <p:grpSp>
              <p:nvGrpSpPr>
                <p:cNvPr id="162" name="Group 161">
                  <a:extLst>
                    <a:ext uri="{FF2B5EF4-FFF2-40B4-BE49-F238E27FC236}">
                      <a16:creationId xmlns:a16="http://schemas.microsoft.com/office/drawing/2014/main" id="{40AF5AE3-F3FD-4BF8-8E2B-0581814B7565}"/>
                    </a:ext>
                  </a:extLst>
                </p:cNvPr>
                <p:cNvGrpSpPr/>
                <p:nvPr/>
              </p:nvGrpSpPr>
              <p:grpSpPr>
                <a:xfrm rot="5400000">
                  <a:off x="3697439" y="3422279"/>
                  <a:ext cx="125687" cy="153530"/>
                  <a:chOff x="7666059" y="4220007"/>
                  <a:chExt cx="126295" cy="160080"/>
                </a:xfrm>
              </p:grpSpPr>
              <p:sp>
                <p:nvSpPr>
                  <p:cNvPr id="163" name="Isosceles Triangle 162">
                    <a:extLst>
                      <a:ext uri="{FF2B5EF4-FFF2-40B4-BE49-F238E27FC236}">
                        <a16:creationId xmlns:a16="http://schemas.microsoft.com/office/drawing/2014/main" id="{B9B76552-02D4-4B6D-BE71-F21700E2551B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7666059" y="4220007"/>
                    <a:ext cx="126295" cy="88933"/>
                  </a:xfrm>
                  <a:prstGeom prst="triangle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CC9900"/>
                      </a:buClr>
                      <a:buSzTx/>
                      <a:tabLst/>
                    </a:pPr>
                    <a:endParaRPr lang="en-US" sz="16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</p:txBody>
              </p:sp>
              <p:cxnSp>
                <p:nvCxnSpPr>
                  <p:cNvPr id="164" name="Straight Connector 163">
                    <a:extLst>
                      <a:ext uri="{FF2B5EF4-FFF2-40B4-BE49-F238E27FC236}">
                        <a16:creationId xmlns:a16="http://schemas.microsoft.com/office/drawing/2014/main" id="{048D52F9-B930-4C7E-8CD9-EA7EC2DFBCC6}"/>
                      </a:ext>
                    </a:extLst>
                  </p:cNvPr>
                  <p:cNvCxnSpPr/>
                  <p:nvPr/>
                </p:nvCxnSpPr>
                <p:spPr bwMode="auto">
                  <a:xfrm>
                    <a:off x="7729207" y="4309806"/>
                    <a:ext cx="0" cy="70281"/>
                  </a:xfrm>
                  <a:prstGeom prst="line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</p:grpSp>
          </p:grpSp>
          <p:sp>
            <p:nvSpPr>
              <p:cNvPr id="155" name="Frame 154">
                <a:extLst>
                  <a:ext uri="{FF2B5EF4-FFF2-40B4-BE49-F238E27FC236}">
                    <a16:creationId xmlns:a16="http://schemas.microsoft.com/office/drawing/2014/main" id="{45528F65-957A-43BE-A7D4-810D6F450D56}"/>
                  </a:ext>
                </a:extLst>
              </p:cNvPr>
              <p:cNvSpPr/>
              <p:nvPr/>
            </p:nvSpPr>
            <p:spPr bwMode="auto">
              <a:xfrm rot="10800000">
                <a:off x="4004252" y="3144552"/>
                <a:ext cx="200511" cy="192964"/>
              </a:xfrm>
              <a:prstGeom prst="fram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grpSp>
            <p:nvGrpSpPr>
              <p:cNvPr id="156" name="Group 155">
                <a:extLst>
                  <a:ext uri="{FF2B5EF4-FFF2-40B4-BE49-F238E27FC236}">
                    <a16:creationId xmlns:a16="http://schemas.microsoft.com/office/drawing/2014/main" id="{F009DD27-2F06-4A13-B57D-BB7626B61DF6}"/>
                  </a:ext>
                </a:extLst>
              </p:cNvPr>
              <p:cNvGrpSpPr/>
              <p:nvPr/>
            </p:nvGrpSpPr>
            <p:grpSpPr>
              <a:xfrm rot="5400000">
                <a:off x="3682460" y="3351545"/>
                <a:ext cx="824711" cy="602469"/>
                <a:chOff x="3683518" y="3220543"/>
                <a:chExt cx="824711" cy="602469"/>
              </a:xfrm>
            </p:grpSpPr>
            <p:sp>
              <p:nvSpPr>
                <p:cNvPr id="157" name="Teardrop 156">
                  <a:extLst>
                    <a:ext uri="{FF2B5EF4-FFF2-40B4-BE49-F238E27FC236}">
                      <a16:creationId xmlns:a16="http://schemas.microsoft.com/office/drawing/2014/main" id="{5481186E-2194-4CCA-A6B3-5BC0F4D063B8}"/>
                    </a:ext>
                  </a:extLst>
                </p:cNvPr>
                <p:cNvSpPr/>
                <p:nvPr/>
              </p:nvSpPr>
              <p:spPr bwMode="auto">
                <a:xfrm rot="13739410">
                  <a:off x="3896782" y="3211566"/>
                  <a:ext cx="602469" cy="620424"/>
                </a:xfrm>
                <a:prstGeom prst="teardrop">
                  <a:avLst/>
                </a:prstGeom>
                <a:noFill/>
                <a:ln w="19050" cap="flat" cmpd="sng" algn="ctr">
                  <a:solidFill>
                    <a:srgbClr val="0070C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buFont typeface="Wingdings" pitchFamily="2" charset="2"/>
                    <a:buChar char="n"/>
                    <a:tabLst/>
                  </a:pPr>
                  <a:endParaRPr kumimoji="0" 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宋体" charset="-122"/>
                  </a:endParaRPr>
                </a:p>
              </p:txBody>
            </p:sp>
            <p:grpSp>
              <p:nvGrpSpPr>
                <p:cNvPr id="158" name="Group 157">
                  <a:extLst>
                    <a:ext uri="{FF2B5EF4-FFF2-40B4-BE49-F238E27FC236}">
                      <a16:creationId xmlns:a16="http://schemas.microsoft.com/office/drawing/2014/main" id="{1D5CF56E-1C90-4637-86AC-52F2AD185A6D}"/>
                    </a:ext>
                  </a:extLst>
                </p:cNvPr>
                <p:cNvGrpSpPr/>
                <p:nvPr/>
              </p:nvGrpSpPr>
              <p:grpSpPr>
                <a:xfrm rot="5400000">
                  <a:off x="3697439" y="3422279"/>
                  <a:ext cx="125687" cy="153530"/>
                  <a:chOff x="7666059" y="4220007"/>
                  <a:chExt cx="126295" cy="160080"/>
                </a:xfrm>
              </p:grpSpPr>
              <p:sp>
                <p:nvSpPr>
                  <p:cNvPr id="159" name="Isosceles Triangle 158">
                    <a:extLst>
                      <a:ext uri="{FF2B5EF4-FFF2-40B4-BE49-F238E27FC236}">
                        <a16:creationId xmlns:a16="http://schemas.microsoft.com/office/drawing/2014/main" id="{BC5EAE58-AFEB-4394-9525-DFE97AA20C83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7666059" y="4220007"/>
                    <a:ext cx="126295" cy="88933"/>
                  </a:xfrm>
                  <a:prstGeom prst="triangle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CC9900"/>
                      </a:buClr>
                      <a:buSzTx/>
                      <a:tabLst/>
                    </a:pPr>
                    <a:endParaRPr lang="en-US" sz="16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</p:txBody>
              </p:sp>
              <p:cxnSp>
                <p:nvCxnSpPr>
                  <p:cNvPr id="160" name="Straight Connector 159">
                    <a:extLst>
                      <a:ext uri="{FF2B5EF4-FFF2-40B4-BE49-F238E27FC236}">
                        <a16:creationId xmlns:a16="http://schemas.microsoft.com/office/drawing/2014/main" id="{F9740208-7396-43E8-B7CA-6CAC29EEAC1E}"/>
                      </a:ext>
                    </a:extLst>
                  </p:cNvPr>
                  <p:cNvCxnSpPr/>
                  <p:nvPr/>
                </p:nvCxnSpPr>
                <p:spPr bwMode="auto">
                  <a:xfrm>
                    <a:off x="7729207" y="4309806"/>
                    <a:ext cx="0" cy="70281"/>
                  </a:xfrm>
                  <a:prstGeom prst="line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</p:grpSp>
          </p:grpSp>
        </p:grpSp>
        <p:cxnSp>
          <p:nvCxnSpPr>
            <p:cNvPr id="165" name="Straight Arrow Connector 164">
              <a:extLst>
                <a:ext uri="{FF2B5EF4-FFF2-40B4-BE49-F238E27FC236}">
                  <a16:creationId xmlns:a16="http://schemas.microsoft.com/office/drawing/2014/main" id="{D7D0F2AC-FA26-423B-B6A0-73FA465932C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368627" y="3209724"/>
              <a:ext cx="917081" cy="756182"/>
            </a:xfrm>
            <a:prstGeom prst="straightConnector1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stealth"/>
              <a:tailEnd type="stealth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6" name="Straight Arrow Connector 165">
              <a:extLst>
                <a:ext uri="{FF2B5EF4-FFF2-40B4-BE49-F238E27FC236}">
                  <a16:creationId xmlns:a16="http://schemas.microsoft.com/office/drawing/2014/main" id="{39CE4C5E-2419-4EF6-9D51-CA6BE98B2DC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320682" y="3201858"/>
              <a:ext cx="2844150" cy="1178662"/>
            </a:xfrm>
            <a:prstGeom prst="straightConnector1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stealth"/>
              <a:tailEnd type="stealth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1" name="Rectangle 290">
              <a:extLst>
                <a:ext uri="{FF2B5EF4-FFF2-40B4-BE49-F238E27FC236}">
                  <a16:creationId xmlns:a16="http://schemas.microsoft.com/office/drawing/2014/main" id="{400264A7-AC50-42B8-B1EA-31BAB4013CD5}"/>
                </a:ext>
              </a:extLst>
            </p:cNvPr>
            <p:cNvSpPr/>
            <p:nvPr/>
          </p:nvSpPr>
          <p:spPr>
            <a:xfrm>
              <a:off x="3010028" y="4600178"/>
              <a:ext cx="41069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b="1" kern="0" dirty="0">
                  <a:solidFill>
                    <a:srgbClr val="00B050"/>
                  </a:solidFill>
                  <a:latin typeface="Calibri" pitchFamily="34" charset="0"/>
                  <a:ea typeface="宋体" charset="-122"/>
                </a:rPr>
                <a:t>G</a:t>
              </a:r>
              <a:r>
                <a:rPr lang="en-US" sz="1800" b="1" kern="0" baseline="-25000" dirty="0">
                  <a:solidFill>
                    <a:srgbClr val="00B050"/>
                  </a:solidFill>
                  <a:latin typeface="Calibri" pitchFamily="34" charset="0"/>
                  <a:ea typeface="宋体" charset="-122"/>
                </a:rPr>
                <a:t>1</a:t>
              </a:r>
              <a:endParaRPr lang="en-US" sz="1800" dirty="0">
                <a:solidFill>
                  <a:srgbClr val="00B050"/>
                </a:solidFill>
              </a:endParaRPr>
            </a:p>
          </p:txBody>
        </p:sp>
        <p:sp>
          <p:nvSpPr>
            <p:cNvPr id="292" name="Rectangle 291">
              <a:extLst>
                <a:ext uri="{FF2B5EF4-FFF2-40B4-BE49-F238E27FC236}">
                  <a16:creationId xmlns:a16="http://schemas.microsoft.com/office/drawing/2014/main" id="{635DC694-18B4-4991-BB91-C27653C54E87}"/>
                </a:ext>
              </a:extLst>
            </p:cNvPr>
            <p:cNvSpPr/>
            <p:nvPr/>
          </p:nvSpPr>
          <p:spPr>
            <a:xfrm>
              <a:off x="4136017" y="3603192"/>
              <a:ext cx="41069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b="1" kern="0" dirty="0">
                  <a:solidFill>
                    <a:srgbClr val="00B050"/>
                  </a:solidFill>
                  <a:latin typeface="Calibri" pitchFamily="34" charset="0"/>
                  <a:ea typeface="宋体" charset="-122"/>
                </a:rPr>
                <a:t>G</a:t>
              </a:r>
              <a:r>
                <a:rPr lang="en-US" sz="1800" b="1" kern="0" baseline="-25000" dirty="0">
                  <a:solidFill>
                    <a:srgbClr val="00B050"/>
                  </a:solidFill>
                  <a:latin typeface="Calibri" pitchFamily="34" charset="0"/>
                  <a:ea typeface="宋体" charset="-122"/>
                </a:rPr>
                <a:t>2</a:t>
              </a:r>
              <a:endParaRPr lang="en-US" sz="1800" dirty="0">
                <a:solidFill>
                  <a:srgbClr val="00B050"/>
                </a:solidFill>
              </a:endParaRPr>
            </a:p>
          </p:txBody>
        </p:sp>
        <p:sp>
          <p:nvSpPr>
            <p:cNvPr id="293" name="Rectangle 292">
              <a:extLst>
                <a:ext uri="{FF2B5EF4-FFF2-40B4-BE49-F238E27FC236}">
                  <a16:creationId xmlns:a16="http://schemas.microsoft.com/office/drawing/2014/main" id="{C6734433-A542-4F78-803B-078FC57DBD9B}"/>
                </a:ext>
              </a:extLst>
            </p:cNvPr>
            <p:cNvSpPr/>
            <p:nvPr/>
          </p:nvSpPr>
          <p:spPr>
            <a:xfrm>
              <a:off x="4932697" y="4255568"/>
              <a:ext cx="37061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b="1" kern="0" dirty="0">
                  <a:solidFill>
                    <a:srgbClr val="00B050"/>
                  </a:solidFill>
                  <a:latin typeface="Calibri" pitchFamily="34" charset="0"/>
                  <a:ea typeface="宋体" charset="-122"/>
                </a:rPr>
                <a:t>G</a:t>
              </a:r>
              <a:r>
                <a:rPr lang="en-US" sz="1800" b="1" kern="0" baseline="-25000" dirty="0">
                  <a:solidFill>
                    <a:srgbClr val="00B050"/>
                  </a:solidFill>
                  <a:latin typeface="Calibri" pitchFamily="34" charset="0"/>
                  <a:ea typeface="宋体" charset="-122"/>
                </a:rPr>
                <a:t>i</a:t>
              </a:r>
              <a:endParaRPr lang="en-US" sz="1800" dirty="0">
                <a:solidFill>
                  <a:srgbClr val="00B050"/>
                </a:solidFill>
              </a:endParaRPr>
            </a:p>
          </p:txBody>
        </p:sp>
      </p:grpSp>
      <p:grpSp>
        <p:nvGrpSpPr>
          <p:cNvPr id="4103" name="Group 4102">
            <a:extLst>
              <a:ext uri="{FF2B5EF4-FFF2-40B4-BE49-F238E27FC236}">
                <a16:creationId xmlns:a16="http://schemas.microsoft.com/office/drawing/2014/main" id="{78D65E5F-8B7C-4FF1-ADF1-9B112E9C2C4B}"/>
              </a:ext>
            </a:extLst>
          </p:cNvPr>
          <p:cNvGrpSpPr/>
          <p:nvPr/>
        </p:nvGrpSpPr>
        <p:grpSpPr>
          <a:xfrm>
            <a:off x="5427201" y="3969226"/>
            <a:ext cx="6755726" cy="2423384"/>
            <a:chOff x="5427201" y="3969226"/>
            <a:chExt cx="6755726" cy="2423384"/>
          </a:xfrm>
        </p:grpSpPr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1023180B-26DC-4D4B-8B1A-116E55F34A93}"/>
                </a:ext>
              </a:extLst>
            </p:cNvPr>
            <p:cNvSpPr/>
            <p:nvPr/>
          </p:nvSpPr>
          <p:spPr bwMode="auto">
            <a:xfrm>
              <a:off x="7195389" y="4805795"/>
              <a:ext cx="3574040" cy="1586815"/>
            </a:xfrm>
            <a:prstGeom prst="ellipse">
              <a:avLst/>
            </a:prstGeom>
            <a:solidFill>
              <a:schemeClr val="accent3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169" name="Group 168">
              <a:extLst>
                <a:ext uri="{FF2B5EF4-FFF2-40B4-BE49-F238E27FC236}">
                  <a16:creationId xmlns:a16="http://schemas.microsoft.com/office/drawing/2014/main" id="{B2EF3277-3942-41CF-A842-7F121B9C5533}"/>
                </a:ext>
              </a:extLst>
            </p:cNvPr>
            <p:cNvGrpSpPr/>
            <p:nvPr/>
          </p:nvGrpSpPr>
          <p:grpSpPr>
            <a:xfrm rot="12266014">
              <a:off x="10995062" y="4582390"/>
              <a:ext cx="506227" cy="477087"/>
              <a:chOff x="6639254" y="3767999"/>
              <a:chExt cx="586893" cy="512601"/>
            </a:xfrm>
          </p:grpSpPr>
          <p:sp>
            <p:nvSpPr>
              <p:cNvPr id="223" name="Teardrop 222">
                <a:extLst>
                  <a:ext uri="{FF2B5EF4-FFF2-40B4-BE49-F238E27FC236}">
                    <a16:creationId xmlns:a16="http://schemas.microsoft.com/office/drawing/2014/main" id="{7AED1AAE-07B6-465D-9BC8-59C74DDB6391}"/>
                  </a:ext>
                </a:extLst>
              </p:cNvPr>
              <p:cNvSpPr/>
              <p:nvPr/>
            </p:nvSpPr>
            <p:spPr bwMode="auto">
              <a:xfrm rot="10975086">
                <a:off x="6711534" y="3767999"/>
                <a:ext cx="514613" cy="488599"/>
              </a:xfrm>
              <a:prstGeom prst="teardrop">
                <a:avLst/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grpSp>
            <p:nvGrpSpPr>
              <p:cNvPr id="224" name="Group 223">
                <a:extLst>
                  <a:ext uri="{FF2B5EF4-FFF2-40B4-BE49-F238E27FC236}">
                    <a16:creationId xmlns:a16="http://schemas.microsoft.com/office/drawing/2014/main" id="{3449854F-25AB-4ED4-91FC-2802542E3F43}"/>
                  </a:ext>
                </a:extLst>
              </p:cNvPr>
              <p:cNvGrpSpPr/>
              <p:nvPr/>
            </p:nvGrpSpPr>
            <p:grpSpPr>
              <a:xfrm>
                <a:off x="6639254" y="4181618"/>
                <a:ext cx="112254" cy="98982"/>
                <a:chOff x="5719354" y="3804880"/>
                <a:chExt cx="137025" cy="126295"/>
              </a:xfrm>
            </p:grpSpPr>
            <p:sp>
              <p:nvSpPr>
                <p:cNvPr id="225" name="Isosceles Triangle 224">
                  <a:extLst>
                    <a:ext uri="{FF2B5EF4-FFF2-40B4-BE49-F238E27FC236}">
                      <a16:creationId xmlns:a16="http://schemas.microsoft.com/office/drawing/2014/main" id="{195F2726-FF5A-4853-B088-E71F5ECDEA24}"/>
                    </a:ext>
                  </a:extLst>
                </p:cNvPr>
                <p:cNvSpPr/>
                <p:nvPr/>
              </p:nvSpPr>
              <p:spPr bwMode="auto">
                <a:xfrm rot="2731228" flipV="1">
                  <a:off x="5748765" y="3823561"/>
                  <a:ext cx="126295" cy="88933"/>
                </a:xfrm>
                <a:prstGeom prst="triangl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tabLst/>
                  </a:pPr>
                  <a:endPara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</p:txBody>
            </p:sp>
            <p:cxnSp>
              <p:nvCxnSpPr>
                <p:cNvPr id="226" name="Straight Connector 225">
                  <a:extLst>
                    <a:ext uri="{FF2B5EF4-FFF2-40B4-BE49-F238E27FC236}">
                      <a16:creationId xmlns:a16="http://schemas.microsoft.com/office/drawing/2014/main" id="{D6BFA73B-8515-4580-82DC-FDB58F41EA52}"/>
                    </a:ext>
                  </a:extLst>
                </p:cNvPr>
                <p:cNvCxnSpPr/>
                <p:nvPr/>
              </p:nvCxnSpPr>
              <p:spPr bwMode="auto">
                <a:xfrm rot="2731228">
                  <a:off x="5754495" y="3889271"/>
                  <a:ext cx="0" cy="70281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  <p:grpSp>
          <p:nvGrpSpPr>
            <p:cNvPr id="170" name="Group 169">
              <a:extLst>
                <a:ext uri="{FF2B5EF4-FFF2-40B4-BE49-F238E27FC236}">
                  <a16:creationId xmlns:a16="http://schemas.microsoft.com/office/drawing/2014/main" id="{E78880C7-E96E-4F37-983E-C0F93A545A2E}"/>
                </a:ext>
              </a:extLst>
            </p:cNvPr>
            <p:cNvGrpSpPr/>
            <p:nvPr/>
          </p:nvGrpSpPr>
          <p:grpSpPr>
            <a:xfrm rot="716998">
              <a:off x="5427201" y="4549895"/>
              <a:ext cx="965056" cy="428722"/>
              <a:chOff x="884378" y="4909771"/>
              <a:chExt cx="965056" cy="428722"/>
            </a:xfrm>
          </p:grpSpPr>
          <p:sp>
            <p:nvSpPr>
              <p:cNvPr id="218" name="TextBox 217">
                <a:extLst>
                  <a:ext uri="{FF2B5EF4-FFF2-40B4-BE49-F238E27FC236}">
                    <a16:creationId xmlns:a16="http://schemas.microsoft.com/office/drawing/2014/main" id="{3C7E6003-0816-4FDA-8C1C-6DA0F20311E7}"/>
                  </a:ext>
                </a:extLst>
              </p:cNvPr>
              <p:cNvSpPr txBox="1"/>
              <p:nvPr/>
            </p:nvSpPr>
            <p:spPr>
              <a:xfrm>
                <a:off x="884378" y="4996294"/>
                <a:ext cx="360158" cy="2704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  <p:sp>
            <p:nvSpPr>
              <p:cNvPr id="219" name="Teardrop 218">
                <a:extLst>
                  <a:ext uri="{FF2B5EF4-FFF2-40B4-BE49-F238E27FC236}">
                    <a16:creationId xmlns:a16="http://schemas.microsoft.com/office/drawing/2014/main" id="{B40FFCC0-83DD-41AF-A609-7BB520B1641F}"/>
                  </a:ext>
                </a:extLst>
              </p:cNvPr>
              <p:cNvSpPr/>
              <p:nvPr/>
            </p:nvSpPr>
            <p:spPr bwMode="auto">
              <a:xfrm rot="13623544">
                <a:off x="1409572" y="4898631"/>
                <a:ext cx="428722" cy="451002"/>
              </a:xfrm>
              <a:prstGeom prst="teardrop">
                <a:avLst/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grpSp>
            <p:nvGrpSpPr>
              <p:cNvPr id="220" name="Group 219">
                <a:extLst>
                  <a:ext uri="{FF2B5EF4-FFF2-40B4-BE49-F238E27FC236}">
                    <a16:creationId xmlns:a16="http://schemas.microsoft.com/office/drawing/2014/main" id="{071D9DBB-3C5F-43B6-B81A-BF5A2DED492A}"/>
                  </a:ext>
                </a:extLst>
              </p:cNvPr>
              <p:cNvGrpSpPr/>
              <p:nvPr/>
            </p:nvGrpSpPr>
            <p:grpSpPr>
              <a:xfrm rot="16200000">
                <a:off x="1264256" y="5069259"/>
                <a:ext cx="86195" cy="108215"/>
                <a:chOff x="8393542" y="1247555"/>
                <a:chExt cx="126295" cy="160078"/>
              </a:xfrm>
            </p:grpSpPr>
            <p:sp>
              <p:nvSpPr>
                <p:cNvPr id="221" name="Isosceles Triangle 220">
                  <a:extLst>
                    <a:ext uri="{FF2B5EF4-FFF2-40B4-BE49-F238E27FC236}">
                      <a16:creationId xmlns:a16="http://schemas.microsoft.com/office/drawing/2014/main" id="{A9749BCF-A1F7-433F-9CC7-BE2F6343448D}"/>
                    </a:ext>
                  </a:extLst>
                </p:cNvPr>
                <p:cNvSpPr/>
                <p:nvPr/>
              </p:nvSpPr>
              <p:spPr bwMode="auto">
                <a:xfrm rot="10779686" flipV="1">
                  <a:off x="8393542" y="1318700"/>
                  <a:ext cx="126295" cy="88933"/>
                </a:xfrm>
                <a:prstGeom prst="triangl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tabLst/>
                  </a:pPr>
                  <a:endPara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</p:txBody>
            </p:sp>
            <p:cxnSp>
              <p:nvCxnSpPr>
                <p:cNvPr id="222" name="Straight Connector 221">
                  <a:extLst>
                    <a:ext uri="{FF2B5EF4-FFF2-40B4-BE49-F238E27FC236}">
                      <a16:creationId xmlns:a16="http://schemas.microsoft.com/office/drawing/2014/main" id="{D85E99D4-01E5-46ED-8AE4-DB25D819C541}"/>
                    </a:ext>
                  </a:extLst>
                </p:cNvPr>
                <p:cNvCxnSpPr/>
                <p:nvPr/>
              </p:nvCxnSpPr>
              <p:spPr bwMode="auto">
                <a:xfrm rot="10779686">
                  <a:off x="8456214" y="1247555"/>
                  <a:ext cx="0" cy="70281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  <p:sp>
          <p:nvSpPr>
            <p:cNvPr id="171" name="TextBox 170">
              <a:extLst>
                <a:ext uri="{FF2B5EF4-FFF2-40B4-BE49-F238E27FC236}">
                  <a16:creationId xmlns:a16="http://schemas.microsoft.com/office/drawing/2014/main" id="{E21116E1-82B5-473A-8ABF-568A90296A32}"/>
                </a:ext>
              </a:extLst>
            </p:cNvPr>
            <p:cNvSpPr txBox="1"/>
            <p:nvPr/>
          </p:nvSpPr>
          <p:spPr>
            <a:xfrm>
              <a:off x="11074161" y="3969226"/>
              <a:ext cx="110876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Energizer</a:t>
              </a:r>
            </a:p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&amp; Carrier Source</a:t>
              </a:r>
            </a:p>
          </p:txBody>
        </p:sp>
        <p:cxnSp>
          <p:nvCxnSpPr>
            <p:cNvPr id="172" name="Straight Arrow Connector 171">
              <a:extLst>
                <a:ext uri="{FF2B5EF4-FFF2-40B4-BE49-F238E27FC236}">
                  <a16:creationId xmlns:a16="http://schemas.microsoft.com/office/drawing/2014/main" id="{BFA7BF2B-1262-472A-8F82-3C8578F3044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989284" y="4723406"/>
              <a:ext cx="5274489" cy="32750"/>
            </a:xfrm>
            <a:prstGeom prst="straightConnector1">
              <a:avLst/>
            </a:prstGeom>
            <a:noFill/>
            <a:ln w="3175" cap="flat" cmpd="sng" algn="ctr">
              <a:solidFill>
                <a:srgbClr val="FF0000"/>
              </a:solidFill>
              <a:prstDash val="solid"/>
              <a:round/>
              <a:headEnd type="stealth"/>
              <a:tailEnd type="stealth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3" name="Straight Arrow Connector 172">
              <a:extLst>
                <a:ext uri="{FF2B5EF4-FFF2-40B4-BE49-F238E27FC236}">
                  <a16:creationId xmlns:a16="http://schemas.microsoft.com/office/drawing/2014/main" id="{F54C79AC-82A2-4454-ACB7-DF9D7A74FC30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821598" y="4770516"/>
              <a:ext cx="2267297" cy="476370"/>
            </a:xfrm>
            <a:prstGeom prst="straightConnector1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stealth"/>
              <a:tailEnd type="stealth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4" name="Straight Arrow Connector 173">
              <a:extLst>
                <a:ext uri="{FF2B5EF4-FFF2-40B4-BE49-F238E27FC236}">
                  <a16:creationId xmlns:a16="http://schemas.microsoft.com/office/drawing/2014/main" id="{DAC9C7EE-1936-41C3-B79F-50B7B505E1BE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6002839" y="4856179"/>
              <a:ext cx="2088242" cy="1128472"/>
            </a:xfrm>
            <a:prstGeom prst="straightConnector1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stealth"/>
              <a:tailEnd type="stealth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5" name="Straight Arrow Connector 174">
              <a:extLst>
                <a:ext uri="{FF2B5EF4-FFF2-40B4-BE49-F238E27FC236}">
                  <a16:creationId xmlns:a16="http://schemas.microsoft.com/office/drawing/2014/main" id="{D27E7EEF-782B-4516-AE9F-EC6B8C3B9C68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6251674" y="4817353"/>
              <a:ext cx="2542696" cy="444936"/>
            </a:xfrm>
            <a:prstGeom prst="straightConnector1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stealth"/>
              <a:tailEnd type="stealth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6" name="Rectangle 175">
              <a:extLst>
                <a:ext uri="{FF2B5EF4-FFF2-40B4-BE49-F238E27FC236}">
                  <a16:creationId xmlns:a16="http://schemas.microsoft.com/office/drawing/2014/main" id="{BD847C23-B311-4D37-8A15-606A92778E78}"/>
                </a:ext>
              </a:extLst>
            </p:cNvPr>
            <p:cNvSpPr/>
            <p:nvPr/>
          </p:nvSpPr>
          <p:spPr>
            <a:xfrm>
              <a:off x="7812377" y="6136255"/>
              <a:ext cx="257317" cy="24967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b="1" kern="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rPr>
                <a:t>T</a:t>
              </a:r>
              <a:r>
                <a:rPr lang="en-US" sz="1800" b="1" kern="0" baseline="-250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rPr>
                <a:t>1</a:t>
              </a:r>
              <a:endParaRPr lang="en-US" sz="1800" dirty="0"/>
            </a:p>
          </p:txBody>
        </p:sp>
        <p:cxnSp>
          <p:nvCxnSpPr>
            <p:cNvPr id="178" name="Straight Arrow Connector 177">
              <a:extLst>
                <a:ext uri="{FF2B5EF4-FFF2-40B4-BE49-F238E27FC236}">
                  <a16:creationId xmlns:a16="http://schemas.microsoft.com/office/drawing/2014/main" id="{CF96AB9B-5A3A-4E88-A687-C1402998543A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6159699" y="4847042"/>
              <a:ext cx="3934557" cy="937474"/>
            </a:xfrm>
            <a:prstGeom prst="straightConnector1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stealth"/>
              <a:tailEnd type="stealth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9" name="Rectangle 178">
              <a:extLst>
                <a:ext uri="{FF2B5EF4-FFF2-40B4-BE49-F238E27FC236}">
                  <a16:creationId xmlns:a16="http://schemas.microsoft.com/office/drawing/2014/main" id="{B401A43D-6C12-4E24-95E1-4C959A7530E1}"/>
                </a:ext>
              </a:extLst>
            </p:cNvPr>
            <p:cNvSpPr/>
            <p:nvPr/>
          </p:nvSpPr>
          <p:spPr>
            <a:xfrm>
              <a:off x="9774531" y="5823078"/>
              <a:ext cx="33695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b="1" kern="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rPr>
                <a:t>T</a:t>
              </a:r>
              <a:r>
                <a:rPr lang="en-US" sz="1800" b="1" kern="0" baseline="-250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rPr>
                <a:t>i</a:t>
              </a:r>
              <a:endParaRPr lang="en-US" sz="1800" dirty="0"/>
            </a:p>
          </p:txBody>
        </p:sp>
        <p:sp>
          <p:nvSpPr>
            <p:cNvPr id="181" name="Rectangle 180">
              <a:extLst>
                <a:ext uri="{FF2B5EF4-FFF2-40B4-BE49-F238E27FC236}">
                  <a16:creationId xmlns:a16="http://schemas.microsoft.com/office/drawing/2014/main" id="{C2E9FF37-41F5-41B2-B6E0-7BA0F0FEC8CA}"/>
                </a:ext>
              </a:extLst>
            </p:cNvPr>
            <p:cNvSpPr/>
            <p:nvPr/>
          </p:nvSpPr>
          <p:spPr>
            <a:xfrm>
              <a:off x="8955443" y="5169456"/>
              <a:ext cx="3770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b="1" kern="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rPr>
                <a:t>T</a:t>
              </a:r>
              <a:r>
                <a:rPr lang="en-US" sz="1800" b="1" kern="0" baseline="-250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rPr>
                <a:t>2</a:t>
              </a:r>
              <a:endParaRPr lang="en-US" sz="1800" dirty="0"/>
            </a:p>
          </p:txBody>
        </p:sp>
        <p:cxnSp>
          <p:nvCxnSpPr>
            <p:cNvPr id="183" name="Straight Arrow Connector 182">
              <a:extLst>
                <a:ext uri="{FF2B5EF4-FFF2-40B4-BE49-F238E27FC236}">
                  <a16:creationId xmlns:a16="http://schemas.microsoft.com/office/drawing/2014/main" id="{2ECBA414-4AF2-44E7-A8BC-F857D8C5499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0376948" y="4836948"/>
              <a:ext cx="917081" cy="756182"/>
            </a:xfrm>
            <a:prstGeom prst="straightConnector1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stealth"/>
              <a:tailEnd type="stealth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4" name="Straight Arrow Connector 183">
              <a:extLst>
                <a:ext uri="{FF2B5EF4-FFF2-40B4-BE49-F238E27FC236}">
                  <a16:creationId xmlns:a16="http://schemas.microsoft.com/office/drawing/2014/main" id="{D3A7E811-6C1B-4212-BCD1-26ED396B27A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8348600" y="4855459"/>
              <a:ext cx="2806969" cy="1245411"/>
            </a:xfrm>
            <a:prstGeom prst="straightConnector1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stealth"/>
              <a:tailEnd type="stealth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57" name="Group 256">
              <a:extLst>
                <a:ext uri="{FF2B5EF4-FFF2-40B4-BE49-F238E27FC236}">
                  <a16:creationId xmlns:a16="http://schemas.microsoft.com/office/drawing/2014/main" id="{31D7FAC3-B3D4-4852-9B84-CBC9747F1923}"/>
                </a:ext>
              </a:extLst>
            </p:cNvPr>
            <p:cNvGrpSpPr/>
            <p:nvPr/>
          </p:nvGrpSpPr>
          <p:grpSpPr>
            <a:xfrm rot="15902202">
              <a:off x="7896425" y="5685850"/>
              <a:ext cx="597951" cy="581035"/>
              <a:chOff x="4788240" y="3277126"/>
              <a:chExt cx="729265" cy="678973"/>
            </a:xfrm>
          </p:grpSpPr>
          <p:sp>
            <p:nvSpPr>
              <p:cNvPr id="264" name="Teardrop 263">
                <a:extLst>
                  <a:ext uri="{FF2B5EF4-FFF2-40B4-BE49-F238E27FC236}">
                    <a16:creationId xmlns:a16="http://schemas.microsoft.com/office/drawing/2014/main" id="{8B1A49C8-CA0D-46F3-B07D-7756589FAB25}"/>
                  </a:ext>
                </a:extLst>
              </p:cNvPr>
              <p:cNvSpPr/>
              <p:nvPr/>
            </p:nvSpPr>
            <p:spPr bwMode="auto">
              <a:xfrm rot="10975086">
                <a:off x="4889333" y="3277126"/>
                <a:ext cx="628172" cy="623424"/>
              </a:xfrm>
              <a:prstGeom prst="teardrop">
                <a:avLst/>
              </a:prstGeom>
              <a:noFill/>
              <a:ln w="1905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grpSp>
            <p:nvGrpSpPr>
              <p:cNvPr id="265" name="Group 264">
                <a:extLst>
                  <a:ext uri="{FF2B5EF4-FFF2-40B4-BE49-F238E27FC236}">
                    <a16:creationId xmlns:a16="http://schemas.microsoft.com/office/drawing/2014/main" id="{0D019A4C-CC7C-48EA-B4AE-3274AE0617C0}"/>
                  </a:ext>
                </a:extLst>
              </p:cNvPr>
              <p:cNvGrpSpPr/>
              <p:nvPr/>
            </p:nvGrpSpPr>
            <p:grpSpPr>
              <a:xfrm rot="2731228">
                <a:off x="4805132" y="3812912"/>
                <a:ext cx="126295" cy="160080"/>
                <a:chOff x="7666059" y="4220007"/>
                <a:chExt cx="126295" cy="160080"/>
              </a:xfrm>
            </p:grpSpPr>
            <p:sp>
              <p:nvSpPr>
                <p:cNvPr id="266" name="Isosceles Triangle 265">
                  <a:extLst>
                    <a:ext uri="{FF2B5EF4-FFF2-40B4-BE49-F238E27FC236}">
                      <a16:creationId xmlns:a16="http://schemas.microsoft.com/office/drawing/2014/main" id="{9CBCA2C3-CEA4-4EB1-9DFB-5F5AB400AB78}"/>
                    </a:ext>
                  </a:extLst>
                </p:cNvPr>
                <p:cNvSpPr/>
                <p:nvPr/>
              </p:nvSpPr>
              <p:spPr bwMode="auto">
                <a:xfrm flipV="1">
                  <a:off x="7666059" y="4220007"/>
                  <a:ext cx="126295" cy="88933"/>
                </a:xfrm>
                <a:prstGeom prst="triangl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tabLst/>
                  </a:pPr>
                  <a:endPara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</p:txBody>
            </p:sp>
            <p:cxnSp>
              <p:nvCxnSpPr>
                <p:cNvPr id="267" name="Straight Connector 266">
                  <a:extLst>
                    <a:ext uri="{FF2B5EF4-FFF2-40B4-BE49-F238E27FC236}">
                      <a16:creationId xmlns:a16="http://schemas.microsoft.com/office/drawing/2014/main" id="{B9AB241A-EED5-4398-844A-C6811CE4C3C1}"/>
                    </a:ext>
                  </a:extLst>
                </p:cNvPr>
                <p:cNvCxnSpPr/>
                <p:nvPr/>
              </p:nvCxnSpPr>
              <p:spPr bwMode="auto">
                <a:xfrm>
                  <a:off x="7729207" y="4309806"/>
                  <a:ext cx="0" cy="70281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  <p:grpSp>
          <p:nvGrpSpPr>
            <p:cNvPr id="281" name="Group 280">
              <a:extLst>
                <a:ext uri="{FF2B5EF4-FFF2-40B4-BE49-F238E27FC236}">
                  <a16:creationId xmlns:a16="http://schemas.microsoft.com/office/drawing/2014/main" id="{D80FB076-1477-40FE-9EDC-CCA3FC76F7E3}"/>
                </a:ext>
              </a:extLst>
            </p:cNvPr>
            <p:cNvGrpSpPr/>
            <p:nvPr/>
          </p:nvGrpSpPr>
          <p:grpSpPr>
            <a:xfrm rot="18228825">
              <a:off x="8462644" y="4753439"/>
              <a:ext cx="597951" cy="581035"/>
              <a:chOff x="4788240" y="3277126"/>
              <a:chExt cx="729265" cy="678973"/>
            </a:xfrm>
          </p:grpSpPr>
          <p:sp>
            <p:nvSpPr>
              <p:cNvPr id="282" name="Teardrop 281">
                <a:extLst>
                  <a:ext uri="{FF2B5EF4-FFF2-40B4-BE49-F238E27FC236}">
                    <a16:creationId xmlns:a16="http://schemas.microsoft.com/office/drawing/2014/main" id="{403C579A-11B0-49AB-BAC7-EDD4D0058445}"/>
                  </a:ext>
                </a:extLst>
              </p:cNvPr>
              <p:cNvSpPr/>
              <p:nvPr/>
            </p:nvSpPr>
            <p:spPr bwMode="auto">
              <a:xfrm rot="10975086">
                <a:off x="4889333" y="3277126"/>
                <a:ext cx="628172" cy="623424"/>
              </a:xfrm>
              <a:prstGeom prst="teardrop">
                <a:avLst/>
              </a:prstGeom>
              <a:noFill/>
              <a:ln w="1905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grpSp>
            <p:nvGrpSpPr>
              <p:cNvPr id="283" name="Group 282">
                <a:extLst>
                  <a:ext uri="{FF2B5EF4-FFF2-40B4-BE49-F238E27FC236}">
                    <a16:creationId xmlns:a16="http://schemas.microsoft.com/office/drawing/2014/main" id="{A6138842-8077-4542-975D-6FDBD4FF59D9}"/>
                  </a:ext>
                </a:extLst>
              </p:cNvPr>
              <p:cNvGrpSpPr/>
              <p:nvPr/>
            </p:nvGrpSpPr>
            <p:grpSpPr>
              <a:xfrm rot="2731228">
                <a:off x="4805132" y="3812912"/>
                <a:ext cx="126295" cy="160080"/>
                <a:chOff x="7666059" y="4220007"/>
                <a:chExt cx="126295" cy="160080"/>
              </a:xfrm>
            </p:grpSpPr>
            <p:sp>
              <p:nvSpPr>
                <p:cNvPr id="284" name="Isosceles Triangle 283">
                  <a:extLst>
                    <a:ext uri="{FF2B5EF4-FFF2-40B4-BE49-F238E27FC236}">
                      <a16:creationId xmlns:a16="http://schemas.microsoft.com/office/drawing/2014/main" id="{20C0FA55-21E0-40D9-BFE1-A517B80BE59D}"/>
                    </a:ext>
                  </a:extLst>
                </p:cNvPr>
                <p:cNvSpPr/>
                <p:nvPr/>
              </p:nvSpPr>
              <p:spPr bwMode="auto">
                <a:xfrm flipV="1">
                  <a:off x="7666059" y="4220007"/>
                  <a:ext cx="126295" cy="88933"/>
                </a:xfrm>
                <a:prstGeom prst="triangl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tabLst/>
                  </a:pPr>
                  <a:endPara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</p:txBody>
            </p:sp>
            <p:cxnSp>
              <p:nvCxnSpPr>
                <p:cNvPr id="285" name="Straight Connector 284">
                  <a:extLst>
                    <a:ext uri="{FF2B5EF4-FFF2-40B4-BE49-F238E27FC236}">
                      <a16:creationId xmlns:a16="http://schemas.microsoft.com/office/drawing/2014/main" id="{3A77600C-6865-4B9A-BE44-9C28E9756BBF}"/>
                    </a:ext>
                  </a:extLst>
                </p:cNvPr>
                <p:cNvCxnSpPr/>
                <p:nvPr/>
              </p:nvCxnSpPr>
              <p:spPr bwMode="auto">
                <a:xfrm>
                  <a:off x="7729207" y="4309806"/>
                  <a:ext cx="0" cy="70281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  <p:grpSp>
          <p:nvGrpSpPr>
            <p:cNvPr id="286" name="Group 285">
              <a:extLst>
                <a:ext uri="{FF2B5EF4-FFF2-40B4-BE49-F238E27FC236}">
                  <a16:creationId xmlns:a16="http://schemas.microsoft.com/office/drawing/2014/main" id="{F6795169-6794-4563-9DC2-23265A45621E}"/>
                </a:ext>
              </a:extLst>
            </p:cNvPr>
            <p:cNvGrpSpPr/>
            <p:nvPr/>
          </p:nvGrpSpPr>
          <p:grpSpPr>
            <a:xfrm rot="304651">
              <a:off x="9946045" y="5367240"/>
              <a:ext cx="597951" cy="581035"/>
              <a:chOff x="4788240" y="3277126"/>
              <a:chExt cx="729265" cy="678973"/>
            </a:xfrm>
          </p:grpSpPr>
          <p:sp>
            <p:nvSpPr>
              <p:cNvPr id="287" name="Teardrop 286">
                <a:extLst>
                  <a:ext uri="{FF2B5EF4-FFF2-40B4-BE49-F238E27FC236}">
                    <a16:creationId xmlns:a16="http://schemas.microsoft.com/office/drawing/2014/main" id="{BB0EC3FB-5EC5-43CD-AAC7-B8C1E4979091}"/>
                  </a:ext>
                </a:extLst>
              </p:cNvPr>
              <p:cNvSpPr/>
              <p:nvPr/>
            </p:nvSpPr>
            <p:spPr bwMode="auto">
              <a:xfrm rot="10975086">
                <a:off x="4889333" y="3277126"/>
                <a:ext cx="628172" cy="623424"/>
              </a:xfrm>
              <a:prstGeom prst="teardrop">
                <a:avLst/>
              </a:prstGeom>
              <a:noFill/>
              <a:ln w="1905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grpSp>
            <p:nvGrpSpPr>
              <p:cNvPr id="288" name="Group 287">
                <a:extLst>
                  <a:ext uri="{FF2B5EF4-FFF2-40B4-BE49-F238E27FC236}">
                    <a16:creationId xmlns:a16="http://schemas.microsoft.com/office/drawing/2014/main" id="{6A1FFF20-3AA6-43FC-9F8A-6E8F063DAE4D}"/>
                  </a:ext>
                </a:extLst>
              </p:cNvPr>
              <p:cNvGrpSpPr/>
              <p:nvPr/>
            </p:nvGrpSpPr>
            <p:grpSpPr>
              <a:xfrm rot="2731228">
                <a:off x="4805132" y="3812912"/>
                <a:ext cx="126295" cy="160080"/>
                <a:chOff x="7666059" y="4220007"/>
                <a:chExt cx="126295" cy="160080"/>
              </a:xfrm>
            </p:grpSpPr>
            <p:sp>
              <p:nvSpPr>
                <p:cNvPr id="289" name="Isosceles Triangle 288">
                  <a:extLst>
                    <a:ext uri="{FF2B5EF4-FFF2-40B4-BE49-F238E27FC236}">
                      <a16:creationId xmlns:a16="http://schemas.microsoft.com/office/drawing/2014/main" id="{D77CB152-B37D-4AB6-BEC5-0779094DB112}"/>
                    </a:ext>
                  </a:extLst>
                </p:cNvPr>
                <p:cNvSpPr/>
                <p:nvPr/>
              </p:nvSpPr>
              <p:spPr bwMode="auto">
                <a:xfrm flipV="1">
                  <a:off x="7666059" y="4220007"/>
                  <a:ext cx="126295" cy="88933"/>
                </a:xfrm>
                <a:prstGeom prst="triangl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tabLst/>
                  </a:pPr>
                  <a:endPara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</p:txBody>
            </p:sp>
            <p:cxnSp>
              <p:nvCxnSpPr>
                <p:cNvPr id="290" name="Straight Connector 289">
                  <a:extLst>
                    <a:ext uri="{FF2B5EF4-FFF2-40B4-BE49-F238E27FC236}">
                      <a16:creationId xmlns:a16="http://schemas.microsoft.com/office/drawing/2014/main" id="{9CFD0CBF-E061-4FD7-8497-ED5C89D1034D}"/>
                    </a:ext>
                  </a:extLst>
                </p:cNvPr>
                <p:cNvCxnSpPr/>
                <p:nvPr/>
              </p:nvCxnSpPr>
              <p:spPr bwMode="auto">
                <a:xfrm>
                  <a:off x="7729207" y="4309806"/>
                  <a:ext cx="0" cy="70281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  <p:sp>
          <p:nvSpPr>
            <p:cNvPr id="295" name="TextBox 294">
              <a:extLst>
                <a:ext uri="{FF2B5EF4-FFF2-40B4-BE49-F238E27FC236}">
                  <a16:creationId xmlns:a16="http://schemas.microsoft.com/office/drawing/2014/main" id="{43B0B4D7-7B5E-47CA-9D56-7944FBB866C9}"/>
                </a:ext>
              </a:extLst>
            </p:cNvPr>
            <p:cNvSpPr txBox="1"/>
            <p:nvPr/>
          </p:nvSpPr>
          <p:spPr>
            <a:xfrm>
              <a:off x="7031424" y="4113670"/>
              <a:ext cx="36719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Standard BS AMP STAs</a:t>
              </a:r>
            </a:p>
          </p:txBody>
        </p:sp>
      </p:grpSp>
      <p:sp>
        <p:nvSpPr>
          <p:cNvPr id="296" name="TextBox 295">
            <a:extLst>
              <a:ext uri="{FF2B5EF4-FFF2-40B4-BE49-F238E27FC236}">
                <a16:creationId xmlns:a16="http://schemas.microsoft.com/office/drawing/2014/main" id="{7B491C00-0A2A-41B8-8D60-C4629AC8E496}"/>
              </a:ext>
            </a:extLst>
          </p:cNvPr>
          <p:cNvSpPr txBox="1"/>
          <p:nvPr/>
        </p:nvSpPr>
        <p:spPr>
          <a:xfrm>
            <a:off x="1643155" y="2508294"/>
            <a:ext cx="39501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Enhanced BS AMP STAs</a:t>
            </a:r>
          </a:p>
        </p:txBody>
      </p:sp>
      <p:sp>
        <p:nvSpPr>
          <p:cNvPr id="297" name="TextBox 296">
            <a:extLst>
              <a:ext uri="{FF2B5EF4-FFF2-40B4-BE49-F238E27FC236}">
                <a16:creationId xmlns:a16="http://schemas.microsoft.com/office/drawing/2014/main" id="{55AF8065-AF50-40E6-A37F-51101FA5F34C}"/>
              </a:ext>
            </a:extLst>
          </p:cNvPr>
          <p:cNvSpPr txBox="1"/>
          <p:nvPr/>
        </p:nvSpPr>
        <p:spPr>
          <a:xfrm>
            <a:off x="7342245" y="2441421"/>
            <a:ext cx="4543008" cy="1323439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B050"/>
                </a:solidFill>
              </a:rPr>
              <a:t>An enhanced tag is expected to achieve 6 dB or more of passive antenna gain  as well as a maximum of 15 dB active amplifier gain. </a:t>
            </a:r>
          </a:p>
        </p:txBody>
      </p:sp>
      <p:sp>
        <p:nvSpPr>
          <p:cNvPr id="298" name="TextBox 297">
            <a:extLst>
              <a:ext uri="{FF2B5EF4-FFF2-40B4-BE49-F238E27FC236}">
                <a16:creationId xmlns:a16="http://schemas.microsoft.com/office/drawing/2014/main" id="{A8B8E16F-A2DC-4D4E-B7E9-82E9B21E8534}"/>
              </a:ext>
            </a:extLst>
          </p:cNvPr>
          <p:cNvSpPr txBox="1"/>
          <p:nvPr/>
        </p:nvSpPr>
        <p:spPr>
          <a:xfrm>
            <a:off x="603702" y="5004238"/>
            <a:ext cx="4888539" cy="1323439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B050"/>
                </a:solidFill>
              </a:rPr>
              <a:t>The total BS link budget gain of an enhanced versus standard tag may achieve a maximum of more than 20 dB and can result in 10 times extended UL range</a:t>
            </a:r>
          </a:p>
        </p:txBody>
      </p:sp>
    </p:spTree>
    <p:extLst>
      <p:ext uri="{BB962C8B-B14F-4D97-AF65-F5344CB8AC3E}">
        <p14:creationId xmlns:p14="http://schemas.microsoft.com/office/powerpoint/2010/main" val="28792262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839416" y="481860"/>
            <a:ext cx="10151025" cy="1065213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Summary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96" name="Footer Placeholder 4">
            <a:extLst>
              <a:ext uri="{FF2B5EF4-FFF2-40B4-BE49-F238E27FC236}">
                <a16:creationId xmlns:a16="http://schemas.microsoft.com/office/drawing/2014/main" id="{B22D0CAB-2981-4E78-B000-3E4DD4850A3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78565" y="6475414"/>
            <a:ext cx="4246027" cy="180975"/>
          </a:xfrm>
        </p:spPr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060A891-62FD-4784-80D0-0AA10D410073}"/>
              </a:ext>
            </a:extLst>
          </p:cNvPr>
          <p:cNvSpPr/>
          <p:nvPr/>
        </p:nvSpPr>
        <p:spPr>
          <a:xfrm>
            <a:off x="839416" y="1564448"/>
            <a:ext cx="10801200" cy="49428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</a:rPr>
              <a:t>Extended range bistatic BS, poses spatial requirements and constraints that increase the likelihood of “hidden tags”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b="1" dirty="0">
              <a:solidFill>
                <a:srgbClr val="000000"/>
              </a:solidFill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</a:rPr>
              <a:t>Antennas spatial coverage/gain is crucial for EH, DL and UL. Needs to be enhanced for example by using multiple antennas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b="1" dirty="0">
              <a:solidFill>
                <a:srgbClr val="000000"/>
              </a:solidFill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</a:rPr>
              <a:t>Active gain on tag further enhances UL range extension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b="1" dirty="0">
              <a:solidFill>
                <a:srgbClr val="000000"/>
              </a:solidFill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Optimizing performance may be enabled by STA configuration, either autonomous or by the AP 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b="1" dirty="0">
              <a:solidFill>
                <a:srgbClr val="000000"/>
              </a:solidFill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</a:rPr>
              <a:t>WPT and EH at S1G is essential as well, in order to balance EH and BS ranges</a:t>
            </a:r>
          </a:p>
          <a:p>
            <a:pPr defTabSz="914400" eaLnBrk="1" hangingPunct="1">
              <a:buClrTx/>
              <a:buSzTx/>
            </a:pPr>
            <a:endParaRPr lang="en-US" i="1" baseline="-25000" dirty="0">
              <a:solidFill>
                <a:srgbClr val="000000"/>
              </a:solidFill>
              <a:latin typeface="Cambria Math" panose="02040503050406030204" pitchFamily="18" charset="0"/>
              <a:ea typeface="宋体" charset="-122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678CD79-B274-4C2E-8402-41EBD0CC02EC}"/>
              </a:ext>
            </a:extLst>
          </p:cNvPr>
          <p:cNvSpPr txBox="1">
            <a:spLocks/>
          </p:cNvSpPr>
          <p:nvPr/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BB02EA-A84B-4509-BD0B-3EDB903C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72513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55A8C0-A320-4075-A08E-BE657E58FB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1DF21-52CE-4A60-8163-18BA98069E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Dror Regev,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93C1538-9331-4A7D-8BA7-C90CC6B20A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C2A5FAAC-B7DE-4AF6-A948-BD00C101A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248" y="1752600"/>
            <a:ext cx="10979367" cy="48006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/>
              <a:t>Do you agree to add the following content to </a:t>
            </a:r>
            <a:r>
              <a:rPr lang="en-US" altLang="zh-CN" sz="1800" dirty="0" err="1"/>
              <a:t>TGbp</a:t>
            </a:r>
            <a:r>
              <a:rPr lang="en-US" altLang="zh-CN" sz="1800" dirty="0"/>
              <a:t> SFD: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802.11bp defines an "Enhanced Backscatter non-AP AMP STA” that is capable of 4-5 times longer transmission/reception range as compared with standard BS STA with no BS gain, and/or twice the spatial Tx/Rx coverage as compared with a standard single antenna BS STA, while utilizing S1G Energy harvesting</a:t>
            </a:r>
            <a:endParaRPr lang="en-US" altLang="zh-CN" sz="1800" dirty="0"/>
          </a:p>
        </p:txBody>
      </p:sp>
      <p:sp>
        <p:nvSpPr>
          <p:cNvPr id="8" name="Title 5">
            <a:extLst>
              <a:ext uri="{FF2B5EF4-FFF2-40B4-BE49-F238E27FC236}">
                <a16:creationId xmlns:a16="http://schemas.microsoft.com/office/drawing/2014/main" id="{4E17C87D-8B04-49ED-AE98-CD62C86ED2B2}"/>
              </a:ext>
            </a:extLst>
          </p:cNvPr>
          <p:cNvSpPr txBox="1">
            <a:spLocks/>
          </p:cNvSpPr>
          <p:nvPr/>
        </p:nvSpPr>
        <p:spPr bwMode="auto">
          <a:xfrm>
            <a:off x="685800" y="685800"/>
            <a:ext cx="10450760" cy="76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zh-CN" kern="0" dirty="0"/>
              <a:t>Straw Poll #1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0673096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55A8C0-A320-4075-A08E-BE657E58FB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1DF21-52CE-4A60-8163-18BA98069E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Dror Regev,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93C1538-9331-4A7D-8BA7-C90CC6B20A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C2A5FAAC-B7DE-4AF6-A948-BD00C101A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248" y="1752600"/>
            <a:ext cx="10979367" cy="48006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/>
              <a:t>Do you agree to add following content to </a:t>
            </a:r>
            <a:r>
              <a:rPr lang="en-US" altLang="zh-CN" sz="1800" dirty="0" err="1"/>
              <a:t>TGbp</a:t>
            </a:r>
            <a:r>
              <a:rPr lang="en-US" altLang="zh-CN" sz="1800" dirty="0"/>
              <a:t> SFD: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An Enhanced Bi-static Backscatter non-AP AMP STAs may utilize two or more mutually isolated antennas</a:t>
            </a:r>
            <a:endParaRPr lang="en-US" altLang="zh-CN" sz="1800" dirty="0"/>
          </a:p>
        </p:txBody>
      </p:sp>
      <p:sp>
        <p:nvSpPr>
          <p:cNvPr id="8" name="Title 5">
            <a:extLst>
              <a:ext uri="{FF2B5EF4-FFF2-40B4-BE49-F238E27FC236}">
                <a16:creationId xmlns:a16="http://schemas.microsoft.com/office/drawing/2014/main" id="{4E17C87D-8B04-49ED-AE98-CD62C86ED2B2}"/>
              </a:ext>
            </a:extLst>
          </p:cNvPr>
          <p:cNvSpPr txBox="1">
            <a:spLocks/>
          </p:cNvSpPr>
          <p:nvPr/>
        </p:nvSpPr>
        <p:spPr bwMode="auto">
          <a:xfrm>
            <a:off x="685800" y="685800"/>
            <a:ext cx="10450760" cy="76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zh-CN" kern="0" dirty="0"/>
              <a:t>Straw Poll #2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747560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96" name="Footer Placeholder 4">
            <a:extLst>
              <a:ext uri="{FF2B5EF4-FFF2-40B4-BE49-F238E27FC236}">
                <a16:creationId xmlns:a16="http://schemas.microsoft.com/office/drawing/2014/main" id="{B22D0CAB-2981-4E78-B000-3E4DD4850A3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78565" y="6475414"/>
            <a:ext cx="4246027" cy="180975"/>
          </a:xfrm>
        </p:spPr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9C3F0907-610E-4530-8E55-A1924BFC38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B9C87C7E-E893-43ED-9B02-CD86DC23A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1916832"/>
            <a:ext cx="10361084" cy="4113213"/>
          </a:xfrm>
        </p:spPr>
        <p:txBody>
          <a:bodyPr/>
          <a:lstStyle/>
          <a:p>
            <a:pPr marL="457200" indent="-457200">
              <a:buFont typeface="Times New Roman" pitchFamily="16" charset="0"/>
              <a:buAutoNum type="arabicPeriod"/>
            </a:pPr>
            <a:r>
              <a:rPr lang="en-US" dirty="0"/>
              <a:t>11-25-0307r0 “UL Monostatic and Bistatic Range Extension Considerations”; </a:t>
            </a:r>
            <a:r>
              <a:rPr lang="en-GB" dirty="0"/>
              <a:t>Dror Regev </a:t>
            </a:r>
            <a:r>
              <a:rPr lang="en-US" dirty="0"/>
              <a:t>(Huawei)</a:t>
            </a:r>
          </a:p>
          <a:p>
            <a:pPr marL="457200" indent="-457200">
              <a:buFont typeface="Times New Roman" pitchFamily="16" charset="0"/>
              <a:buAutoNum type="arabicPeriod"/>
            </a:pPr>
            <a:r>
              <a:rPr lang="en-US" dirty="0"/>
              <a:t>11-25-1236r0 “</a:t>
            </a:r>
            <a:r>
              <a:rPr lang="en-IE" dirty="0"/>
              <a:t>AMP Enhanced Bi-Static Back Scattering Non AP STA with Gains</a:t>
            </a:r>
            <a:r>
              <a:rPr lang="en-US" dirty="0"/>
              <a:t>”; </a:t>
            </a:r>
            <a:r>
              <a:rPr lang="en-GB" dirty="0"/>
              <a:t>Dror Regev </a:t>
            </a:r>
            <a:r>
              <a:rPr lang="en-US" dirty="0"/>
              <a:t>(Huawei)</a:t>
            </a:r>
          </a:p>
          <a:p>
            <a:pPr marL="457200" indent="-457200">
              <a:buFont typeface="Times New Roman" pitchFamily="16" charset="0"/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endParaRPr lang="en-GB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FB307BEE-5680-4EEE-ABB4-FAFB29CE8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8544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9CD61FE-FFD1-4609-BED5-EBE9AD971EA9}"/>
              </a:ext>
            </a:extLst>
          </p:cNvPr>
          <p:cNvSpPr txBox="1">
            <a:spLocks/>
          </p:cNvSpPr>
          <p:nvPr/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8F4D038-7127-44CF-972A-FBC0E12054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8923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628800"/>
            <a:ext cx="10361084" cy="4543399"/>
          </a:xfrm>
          <a:ln/>
        </p:spPr>
        <p:txBody>
          <a:bodyPr/>
          <a:lstStyle/>
          <a:p>
            <a:r>
              <a:rPr lang="en-US" dirty="0"/>
              <a:t>In [1]-[2] it was proposed that AMP backscattering (BS) uplink (UL) range can be extended when BS gain is applied to the tag.</a:t>
            </a:r>
          </a:p>
          <a:p>
            <a:r>
              <a:rPr lang="en-US" dirty="0"/>
              <a:t>This discussion looks at potential AMP tag enhancements for achieving range extension and spatial coverage in bi-static operation modes.</a:t>
            </a:r>
          </a:p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580106" y="685728"/>
            <a:ext cx="10361084" cy="7416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sz="2800" dirty="0"/>
              <a:t>Background: AMP Antenna Gains</a:t>
            </a:r>
            <a:endParaRPr lang="en-GB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21FE745F-5666-4A18-A758-79FC375412A4}"/>
              </a:ext>
            </a:extLst>
          </p:cNvPr>
          <p:cNvSpPr txBox="1">
            <a:spLocks/>
          </p:cNvSpPr>
          <p:nvPr/>
        </p:nvSpPr>
        <p:spPr bwMode="auto">
          <a:xfrm>
            <a:off x="1127448" y="1525162"/>
            <a:ext cx="2314472" cy="391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endParaRPr lang="en-US" kern="0" dirty="0"/>
          </a:p>
        </p:txBody>
      </p:sp>
      <p:sp>
        <p:nvSpPr>
          <p:cNvPr id="49" name="Rectangle 2">
            <a:extLst>
              <a:ext uri="{FF2B5EF4-FFF2-40B4-BE49-F238E27FC236}">
                <a16:creationId xmlns:a16="http://schemas.microsoft.com/office/drawing/2014/main" id="{98BDC2FA-A43B-43DA-BBCD-A19327B4C9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9416" y="1340768"/>
            <a:ext cx="6408712" cy="4543399"/>
          </a:xfrm>
          <a:ln/>
        </p:spPr>
        <p:txBody>
          <a:bodyPr/>
          <a:lstStyle/>
          <a:p>
            <a:pPr lvl="0"/>
            <a:r>
              <a:rPr lang="en-US" dirty="0"/>
              <a:t>This parameter can not be overlooked in AMP</a:t>
            </a:r>
          </a:p>
          <a:p>
            <a:pPr marL="182563" lvl="0" indent="-182563" eaLnBrk="0" hangingPunct="0">
              <a:spcAft>
                <a:spcPts val="0"/>
              </a:spcAft>
              <a:buClr>
                <a:srgbClr val="000000">
                  <a:lumMod val="85000"/>
                  <a:lumOff val="15000"/>
                </a:srgbClr>
              </a:buClr>
              <a:buFont typeface="Arial" pitchFamily="34" charset="0"/>
              <a:buChar char="•"/>
              <a:defRPr/>
            </a:pPr>
            <a:r>
              <a:rPr lang="en-US" b="0" kern="1200" dirty="0">
                <a:solidFill>
                  <a:srgbClr val="000000">
                    <a:lumMod val="75000"/>
                    <a:lumOff val="25000"/>
                  </a:srgbClr>
                </a:solidFill>
                <a:latin typeface="Times New Roman" pitchFamily="16" charset="0"/>
                <a:ea typeface="Arial Unicode MS" pitchFamily="34" charset="-128"/>
              </a:rPr>
              <a:t>Antennas can be designed with directional gain that indicates how well they focus the signal in a specific direction, compared to a theoretical  isotropic antenna that radiates/receives identically in all directions.</a:t>
            </a:r>
          </a:p>
          <a:p>
            <a:pPr marL="182563" lvl="0" indent="-182563" eaLnBrk="0" hangingPunct="0">
              <a:spcAft>
                <a:spcPts val="0"/>
              </a:spcAft>
              <a:buClr>
                <a:srgbClr val="000000">
                  <a:lumMod val="85000"/>
                  <a:lumOff val="15000"/>
                </a:srgbClr>
              </a:buClr>
              <a:buFont typeface="Arial" pitchFamily="34" charset="0"/>
              <a:buChar char="•"/>
              <a:defRPr/>
            </a:pPr>
            <a:r>
              <a:rPr lang="en-US" b="0" kern="1200" dirty="0">
                <a:solidFill>
                  <a:srgbClr val="000000">
                    <a:lumMod val="75000"/>
                    <a:lumOff val="25000"/>
                  </a:srgbClr>
                </a:solidFill>
                <a:latin typeface="Times New Roman" pitchFamily="16" charset="0"/>
                <a:ea typeface="Arial Unicode MS" pitchFamily="34" charset="-128"/>
              </a:rPr>
              <a:t>Antenna gain is measured in decibels as compared with an isotropic antenna (</a:t>
            </a:r>
            <a:r>
              <a:rPr lang="en-US" b="0" kern="1200" dirty="0" err="1">
                <a:solidFill>
                  <a:srgbClr val="000000">
                    <a:lumMod val="75000"/>
                    <a:lumOff val="25000"/>
                  </a:srgbClr>
                </a:solidFill>
                <a:latin typeface="Times New Roman" pitchFamily="16" charset="0"/>
                <a:ea typeface="Arial Unicode MS" pitchFamily="34" charset="-128"/>
              </a:rPr>
              <a:t>dBi</a:t>
            </a:r>
            <a:r>
              <a:rPr lang="en-US" b="0" kern="1200" dirty="0">
                <a:solidFill>
                  <a:srgbClr val="000000">
                    <a:lumMod val="75000"/>
                    <a:lumOff val="25000"/>
                  </a:srgbClr>
                </a:solidFill>
                <a:latin typeface="Times New Roman" pitchFamily="16" charset="0"/>
                <a:ea typeface="Arial Unicode MS" pitchFamily="34" charset="-128"/>
              </a:rPr>
              <a:t>) </a:t>
            </a:r>
          </a:p>
          <a:p>
            <a:pPr marL="182563" lvl="0" indent="-182563" eaLnBrk="0" hangingPunct="0">
              <a:spcAft>
                <a:spcPts val="0"/>
              </a:spcAft>
              <a:buClr>
                <a:srgbClr val="000000">
                  <a:lumMod val="85000"/>
                  <a:lumOff val="15000"/>
                </a:srgbClr>
              </a:buClr>
              <a:buFont typeface="Arial" pitchFamily="34" charset="0"/>
              <a:buChar char="•"/>
              <a:defRPr/>
            </a:pPr>
            <a:r>
              <a:rPr lang="en-US" b="0" kern="1200" dirty="0">
                <a:solidFill>
                  <a:srgbClr val="000000">
                    <a:lumMod val="75000"/>
                    <a:lumOff val="25000"/>
                  </a:srgbClr>
                </a:solidFill>
                <a:latin typeface="Times New Roman" pitchFamily="16" charset="0"/>
                <a:ea typeface="Arial Unicode MS" pitchFamily="34" charset="-128"/>
              </a:rPr>
              <a:t>Antenna gain is typically maximized in a direction perpendicular to the antenna surface. It is dependent on the spatial deviation angle from this perpendicular line. </a:t>
            </a:r>
          </a:p>
          <a:p>
            <a:pPr lvl="0"/>
            <a:endParaRPr lang="en-US" dirty="0"/>
          </a:p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CDA42BA-162B-429A-B9D6-DC5E11F6FA3A}"/>
                  </a:ext>
                </a:extLst>
              </p:cNvPr>
              <p:cNvSpPr txBox="1"/>
              <p:nvPr/>
            </p:nvSpPr>
            <p:spPr>
              <a:xfrm>
                <a:off x="7332493" y="2258560"/>
                <a:ext cx="205979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Arial Unicode MS" pitchFamily="34" charset="-128"/>
                        </a:rPr>
                        <m:t>𝑮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Arial Unicode MS" pitchFamily="34" charset="-128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Arial Unicode MS" pitchFamily="34" charset="-128"/>
                        </a:rPr>
                        <m:t>𝒇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Arial Unicode MS" pitchFamily="34" charset="-128"/>
                        </a:rPr>
                        <m:t>(</m:t>
                      </m:r>
                      <m:sSub>
                        <m:sSubPr>
                          <m:ctrlP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Arial Unicode MS" pitchFamily="34" charset="-128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l-GR" sz="2800" b="1" dirty="0">
                              <a:solidFill>
                                <a:schemeClr val="tx1"/>
                              </a:solidFill>
                            </a:rPr>
                            <m:t>φ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Arial Unicode MS" pitchFamily="34" charset="-128"/>
                            </a:rPr>
                            <m:t>𝑿𝒀</m:t>
                          </m:r>
                        </m:sub>
                      </m:sSub>
                      <m:r>
                        <a:rPr lang="en-US" sz="2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Arial Unicode MS" pitchFamily="34" charset="-128"/>
                        </a:rPr>
                        <m:t>)</m:t>
                      </m:r>
                    </m:oMath>
                  </m:oMathPara>
                </a14:m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CDA42BA-162B-429A-B9D6-DC5E11F6FA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2493" y="2258560"/>
                <a:ext cx="2059795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076D39F-E321-4A87-89A7-CC2C2B0854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28220"/>
              </p:ext>
            </p:extLst>
          </p:nvPr>
        </p:nvGraphicFramePr>
        <p:xfrm>
          <a:off x="9476654" y="1630026"/>
          <a:ext cx="2564016" cy="2464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004">
                  <a:extLst>
                    <a:ext uri="{9D8B030D-6E8A-4147-A177-3AD203B41FA5}">
                      <a16:colId xmlns:a16="http://schemas.microsoft.com/office/drawing/2014/main" val="1121005807"/>
                    </a:ext>
                  </a:extLst>
                </a:gridCol>
                <a:gridCol w="641004">
                  <a:extLst>
                    <a:ext uri="{9D8B030D-6E8A-4147-A177-3AD203B41FA5}">
                      <a16:colId xmlns:a16="http://schemas.microsoft.com/office/drawing/2014/main" val="1755140564"/>
                    </a:ext>
                  </a:extLst>
                </a:gridCol>
                <a:gridCol w="641004">
                  <a:extLst>
                    <a:ext uri="{9D8B030D-6E8A-4147-A177-3AD203B41FA5}">
                      <a16:colId xmlns:a16="http://schemas.microsoft.com/office/drawing/2014/main" val="1251490342"/>
                    </a:ext>
                  </a:extLst>
                </a:gridCol>
                <a:gridCol w="641004">
                  <a:extLst>
                    <a:ext uri="{9D8B030D-6E8A-4147-A177-3AD203B41FA5}">
                      <a16:colId xmlns:a16="http://schemas.microsoft.com/office/drawing/2014/main" val="1658541123"/>
                    </a:ext>
                  </a:extLst>
                </a:gridCol>
              </a:tblGrid>
              <a:tr h="65289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200" kern="120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noProof="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noProof="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noProof="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717474"/>
                  </a:ext>
                </a:extLst>
              </a:tr>
              <a:tr h="603942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21394"/>
                  </a:ext>
                </a:extLst>
              </a:tr>
              <a:tr h="603942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576622"/>
                  </a:ext>
                </a:extLst>
              </a:tr>
              <a:tr h="603942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604220"/>
                  </a:ext>
                </a:extLst>
              </a:tr>
            </a:tbl>
          </a:graphicData>
        </a:graphic>
      </p:graphicFrame>
      <p:grpSp>
        <p:nvGrpSpPr>
          <p:cNvPr id="11" name="Group 10">
            <a:extLst>
              <a:ext uri="{FF2B5EF4-FFF2-40B4-BE49-F238E27FC236}">
                <a16:creationId xmlns:a16="http://schemas.microsoft.com/office/drawing/2014/main" id="{AF152C6B-7828-49C9-94D8-B5773EEE5C88}"/>
              </a:ext>
            </a:extLst>
          </p:cNvPr>
          <p:cNvGrpSpPr/>
          <p:nvPr/>
        </p:nvGrpSpPr>
        <p:grpSpPr>
          <a:xfrm rot="2764324">
            <a:off x="10702162" y="2425627"/>
            <a:ext cx="995472" cy="948831"/>
            <a:chOff x="4788240" y="3277126"/>
            <a:chExt cx="729265" cy="678973"/>
          </a:xfrm>
        </p:grpSpPr>
        <p:sp>
          <p:nvSpPr>
            <p:cNvPr id="12" name="Teardrop 11">
              <a:extLst>
                <a:ext uri="{FF2B5EF4-FFF2-40B4-BE49-F238E27FC236}">
                  <a16:creationId xmlns:a16="http://schemas.microsoft.com/office/drawing/2014/main" id="{98EF30B5-0FE5-4FCE-811B-1D7C1AD8626F}"/>
                </a:ext>
              </a:extLst>
            </p:cNvPr>
            <p:cNvSpPr/>
            <p:nvPr/>
          </p:nvSpPr>
          <p:spPr bwMode="auto">
            <a:xfrm rot="10975086">
              <a:off x="4889333" y="3277126"/>
              <a:ext cx="628172" cy="623424"/>
            </a:xfrm>
            <a:prstGeom prst="teardrop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2CE1A85A-71C8-4AF4-B05D-9B061C17740D}"/>
                </a:ext>
              </a:extLst>
            </p:cNvPr>
            <p:cNvGrpSpPr/>
            <p:nvPr/>
          </p:nvGrpSpPr>
          <p:grpSpPr>
            <a:xfrm rot="2731228">
              <a:off x="4805132" y="3812912"/>
              <a:ext cx="126295" cy="160080"/>
              <a:chOff x="7666059" y="4220007"/>
              <a:chExt cx="126295" cy="160080"/>
            </a:xfrm>
          </p:grpSpPr>
          <p:sp>
            <p:nvSpPr>
              <p:cNvPr id="14" name="Isosceles Triangle 13">
                <a:extLst>
                  <a:ext uri="{FF2B5EF4-FFF2-40B4-BE49-F238E27FC236}">
                    <a16:creationId xmlns:a16="http://schemas.microsoft.com/office/drawing/2014/main" id="{07B390CF-F8A6-4BBF-8A65-FC5756A10F6E}"/>
                  </a:ext>
                </a:extLst>
              </p:cNvPr>
              <p:cNvSpPr/>
              <p:nvPr/>
            </p:nvSpPr>
            <p:spPr bwMode="auto">
              <a:xfrm flipV="1">
                <a:off x="7666059" y="4220007"/>
                <a:ext cx="126295" cy="88933"/>
              </a:xfrm>
              <a:prstGeom prst="triangl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594FC21A-7F85-4012-9571-013457B3D6D3}"/>
                  </a:ext>
                </a:extLst>
              </p:cNvPr>
              <p:cNvCxnSpPr/>
              <p:nvPr/>
            </p:nvCxnSpPr>
            <p:spPr bwMode="auto">
              <a:xfrm>
                <a:off x="7729207" y="4309806"/>
                <a:ext cx="0" cy="70281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9F3B82D0-7963-4614-A430-8D4C8DF6A760}"/>
              </a:ext>
            </a:extLst>
          </p:cNvPr>
          <p:cNvSpPr txBox="1"/>
          <p:nvPr/>
        </p:nvSpPr>
        <p:spPr>
          <a:xfrm>
            <a:off x="10287214" y="2463272"/>
            <a:ext cx="770232" cy="372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FF0000"/>
                </a:solidFill>
              </a:rPr>
              <a:t>- 3 dB</a:t>
            </a:r>
            <a:endParaRPr lang="en-US" sz="1400" b="1" baseline="-25000" dirty="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7411439-2245-4A9A-B7C1-F0A714B6F83A}"/>
              </a:ext>
            </a:extLst>
          </p:cNvPr>
          <p:cNvSpPr txBox="1"/>
          <p:nvPr/>
        </p:nvSpPr>
        <p:spPr>
          <a:xfrm>
            <a:off x="10275359" y="3232955"/>
            <a:ext cx="1030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Antenna with Gain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7AD2235-6599-42C0-A606-4971D2C1C4B6}"/>
              </a:ext>
            </a:extLst>
          </p:cNvPr>
          <p:cNvGrpSpPr/>
          <p:nvPr/>
        </p:nvGrpSpPr>
        <p:grpSpPr>
          <a:xfrm>
            <a:off x="10056441" y="2214565"/>
            <a:ext cx="1440185" cy="1368152"/>
            <a:chOff x="7128774" y="3571858"/>
            <a:chExt cx="1280643" cy="1368152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55D4DEB9-A71B-4E2D-94E5-9CFF4AB3B40D}"/>
                </a:ext>
              </a:extLst>
            </p:cNvPr>
            <p:cNvSpPr/>
            <p:nvPr/>
          </p:nvSpPr>
          <p:spPr bwMode="auto">
            <a:xfrm rot="16200000">
              <a:off x="7527333" y="4054388"/>
              <a:ext cx="463644" cy="416209"/>
            </a:xfrm>
            <a:prstGeom prst="ellipse">
              <a:avLst/>
            </a:prstGeom>
            <a:noFill/>
            <a:ln w="63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277F32A7-EA9A-4C61-8C91-C98361A9463A}"/>
                </a:ext>
              </a:extLst>
            </p:cNvPr>
            <p:cNvSpPr/>
            <p:nvPr/>
          </p:nvSpPr>
          <p:spPr bwMode="auto">
            <a:xfrm rot="16200000">
              <a:off x="7313588" y="3855777"/>
              <a:ext cx="900682" cy="822084"/>
            </a:xfrm>
            <a:prstGeom prst="ellipse">
              <a:avLst/>
            </a:prstGeom>
            <a:noFill/>
            <a:ln w="63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B85B846F-B963-4828-A404-C6C5262A56E0}"/>
                </a:ext>
              </a:extLst>
            </p:cNvPr>
            <p:cNvSpPr/>
            <p:nvPr/>
          </p:nvSpPr>
          <p:spPr bwMode="auto">
            <a:xfrm rot="16200000">
              <a:off x="7085020" y="3615612"/>
              <a:ext cx="1368152" cy="1280643"/>
            </a:xfrm>
            <a:prstGeom prst="ellipse">
              <a:avLst/>
            </a:prstGeom>
            <a:noFill/>
            <a:ln w="63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sp>
        <p:nvSpPr>
          <p:cNvPr id="22" name="Oval 21">
            <a:extLst>
              <a:ext uri="{FF2B5EF4-FFF2-40B4-BE49-F238E27FC236}">
                <a16:creationId xmlns:a16="http://schemas.microsoft.com/office/drawing/2014/main" id="{E9397BB6-0594-4574-BB1E-F1AF2170086D}"/>
              </a:ext>
            </a:extLst>
          </p:cNvPr>
          <p:cNvSpPr/>
          <p:nvPr/>
        </p:nvSpPr>
        <p:spPr bwMode="auto">
          <a:xfrm rot="16200000">
            <a:off x="9853121" y="1972189"/>
            <a:ext cx="1846801" cy="1872205"/>
          </a:xfrm>
          <a:prstGeom prst="ellipse">
            <a:avLst/>
          </a:prstGeom>
          <a:noFill/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119D4EF-1616-41B1-A4C3-DEEDFCCD96BD}"/>
              </a:ext>
            </a:extLst>
          </p:cNvPr>
          <p:cNvSpPr txBox="1"/>
          <p:nvPr/>
        </p:nvSpPr>
        <p:spPr>
          <a:xfrm>
            <a:off x="10318333" y="2224567"/>
            <a:ext cx="770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0 dB</a:t>
            </a:r>
            <a:endParaRPr lang="en-US" sz="1400" b="1" baseline="-25000" dirty="0">
              <a:solidFill>
                <a:schemeClr val="tx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2DF6861-1C0E-4CFA-8141-F859FFD5B6A8}"/>
              </a:ext>
            </a:extLst>
          </p:cNvPr>
          <p:cNvSpPr txBox="1"/>
          <p:nvPr/>
        </p:nvSpPr>
        <p:spPr>
          <a:xfrm>
            <a:off x="10315288" y="1989594"/>
            <a:ext cx="7007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92D050"/>
                </a:solidFill>
              </a:rPr>
              <a:t>+ 3 dB</a:t>
            </a:r>
            <a:endParaRPr lang="en-US" sz="1400" b="1" baseline="-25000" dirty="0">
              <a:solidFill>
                <a:srgbClr val="92D05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7E1B329-673F-4B84-8F1A-06EEE5D59FFA}"/>
              </a:ext>
            </a:extLst>
          </p:cNvPr>
          <p:cNvSpPr txBox="1"/>
          <p:nvPr/>
        </p:nvSpPr>
        <p:spPr>
          <a:xfrm>
            <a:off x="10249786" y="1738850"/>
            <a:ext cx="8004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B050"/>
                </a:solidFill>
              </a:rPr>
              <a:t>+ 6 dB</a:t>
            </a:r>
            <a:endParaRPr lang="en-US" sz="1400" b="1" baseline="-25000" dirty="0">
              <a:solidFill>
                <a:srgbClr val="00B050"/>
              </a:solidFill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270EBC63-D55A-42A5-8A50-4503666E4156}"/>
              </a:ext>
            </a:extLst>
          </p:cNvPr>
          <p:cNvCxnSpPr>
            <a:cxnSpLocks/>
          </p:cNvCxnSpPr>
          <p:nvPr/>
        </p:nvCxnSpPr>
        <p:spPr bwMode="auto">
          <a:xfrm>
            <a:off x="10780178" y="2891784"/>
            <a:ext cx="1292486" cy="6321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Arc 50">
            <a:extLst>
              <a:ext uri="{FF2B5EF4-FFF2-40B4-BE49-F238E27FC236}">
                <a16:creationId xmlns:a16="http://schemas.microsoft.com/office/drawing/2014/main" id="{21B335E3-40EA-465A-A411-AA851FD1E34E}"/>
              </a:ext>
            </a:extLst>
          </p:cNvPr>
          <p:cNvSpPr/>
          <p:nvPr/>
        </p:nvSpPr>
        <p:spPr bwMode="auto">
          <a:xfrm>
            <a:off x="10906940" y="2573799"/>
            <a:ext cx="468060" cy="644108"/>
          </a:xfrm>
          <a:prstGeom prst="arc">
            <a:avLst>
              <a:gd name="adj1" fmla="val 17091137"/>
              <a:gd name="adj2" fmla="val 11717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98C64158-48BF-45A2-A1D1-3E30D4CA1F48}"/>
              </a:ext>
            </a:extLst>
          </p:cNvPr>
          <p:cNvCxnSpPr>
            <a:cxnSpLocks/>
          </p:cNvCxnSpPr>
          <p:nvPr/>
        </p:nvCxnSpPr>
        <p:spPr bwMode="auto">
          <a:xfrm flipV="1">
            <a:off x="10769618" y="2513181"/>
            <a:ext cx="586976" cy="36464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188C8261-D7B9-4133-988C-9F496A09AD8D}"/>
              </a:ext>
            </a:extLst>
          </p:cNvPr>
          <p:cNvSpPr txBox="1"/>
          <p:nvPr/>
        </p:nvSpPr>
        <p:spPr>
          <a:xfrm>
            <a:off x="10817632" y="2570064"/>
            <a:ext cx="770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/>
              <a:t>φ</a:t>
            </a:r>
            <a:endParaRPr lang="en-US" sz="1600" b="1" baseline="-25000" dirty="0"/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CA166A1A-9584-4081-8A57-1A21838C6E09}"/>
              </a:ext>
            </a:extLst>
          </p:cNvPr>
          <p:cNvGrpSpPr/>
          <p:nvPr/>
        </p:nvGrpSpPr>
        <p:grpSpPr>
          <a:xfrm>
            <a:off x="6451702" y="3030060"/>
            <a:ext cx="3295063" cy="1856913"/>
            <a:chOff x="5245676" y="3125349"/>
            <a:chExt cx="3295063" cy="1856913"/>
          </a:xfrm>
        </p:grpSpPr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F34E2B8D-39B5-4A22-8030-406E37B13AC1}"/>
                </a:ext>
              </a:extLst>
            </p:cNvPr>
            <p:cNvGrpSpPr/>
            <p:nvPr/>
          </p:nvGrpSpPr>
          <p:grpSpPr>
            <a:xfrm>
              <a:off x="5983234" y="3546117"/>
              <a:ext cx="2305013" cy="717729"/>
              <a:chOff x="5364090" y="3848669"/>
              <a:chExt cx="3182025" cy="819750"/>
            </a:xfrm>
          </p:grpSpPr>
          <p:grpSp>
            <p:nvGrpSpPr>
              <p:cNvPr id="71" name="Group 70">
                <a:extLst>
                  <a:ext uri="{FF2B5EF4-FFF2-40B4-BE49-F238E27FC236}">
                    <a16:creationId xmlns:a16="http://schemas.microsoft.com/office/drawing/2014/main" id="{7039EE94-0A79-4394-977D-4D37C757CA97}"/>
                  </a:ext>
                </a:extLst>
              </p:cNvPr>
              <p:cNvGrpSpPr/>
              <p:nvPr/>
            </p:nvGrpSpPr>
            <p:grpSpPr>
              <a:xfrm>
                <a:off x="5364090" y="3848669"/>
                <a:ext cx="3182025" cy="819750"/>
                <a:chOff x="5364090" y="3848669"/>
                <a:chExt cx="3182025" cy="819750"/>
              </a:xfrm>
              <a:solidFill>
                <a:srgbClr val="FFFFFF">
                  <a:lumMod val="65000"/>
                </a:srgbClr>
              </a:solidFill>
            </p:grpSpPr>
            <p:sp>
              <p:nvSpPr>
                <p:cNvPr id="75" name="Flowchart: Connector 74">
                  <a:extLst>
                    <a:ext uri="{FF2B5EF4-FFF2-40B4-BE49-F238E27FC236}">
                      <a16:creationId xmlns:a16="http://schemas.microsoft.com/office/drawing/2014/main" id="{F32EED37-C3B8-47AA-ADCE-37527DAF048E}"/>
                    </a:ext>
                  </a:extLst>
                </p:cNvPr>
                <p:cNvSpPr/>
                <p:nvPr/>
              </p:nvSpPr>
              <p:spPr bwMode="auto">
                <a:xfrm>
                  <a:off x="5881819" y="3848669"/>
                  <a:ext cx="2664296" cy="819750"/>
                </a:xfrm>
                <a:prstGeom prst="flowChartConnector">
                  <a:avLst/>
                </a:prstGeom>
                <a:solidFill>
                  <a:srgbClr val="0070C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35921" dir="2700000" algn="ctr" rotWithShape="0">
                    <a:srgbClr val="B2B2B2"/>
                  </a:outerShdw>
                </a:effectLst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CC9900"/>
                    </a:buClr>
                    <a:buSzTx/>
                    <a:buFont typeface="Wingdings" pitchFamily="2" charset="2"/>
                    <a:buChar char="n"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宋体" charset="-122"/>
                  </a:endParaRPr>
                </a:p>
              </p:txBody>
            </p:sp>
            <p:sp>
              <p:nvSpPr>
                <p:cNvPr id="76" name="Flowchart: Extract 75">
                  <a:extLst>
                    <a:ext uri="{FF2B5EF4-FFF2-40B4-BE49-F238E27FC236}">
                      <a16:creationId xmlns:a16="http://schemas.microsoft.com/office/drawing/2014/main" id="{20D7B2F4-1E2C-4877-B77C-B61835F281A5}"/>
                    </a:ext>
                  </a:extLst>
                </p:cNvPr>
                <p:cNvSpPr/>
                <p:nvPr/>
              </p:nvSpPr>
              <p:spPr bwMode="auto">
                <a:xfrm rot="16200000">
                  <a:off x="5526905" y="3811496"/>
                  <a:ext cx="576064" cy="901694"/>
                </a:xfrm>
                <a:prstGeom prst="flowChartExtract">
                  <a:avLst/>
                </a:prstGeom>
                <a:solidFill>
                  <a:srgbClr val="0070C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CC9900"/>
                    </a:buClr>
                    <a:buSzTx/>
                    <a:buFont typeface="Wingdings" pitchFamily="2" charset="2"/>
                    <a:buChar char="n"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宋体" charset="-122"/>
                  </a:endParaRPr>
                </a:p>
              </p:txBody>
            </p:sp>
          </p:grpSp>
          <p:sp>
            <p:nvSpPr>
              <p:cNvPr id="72" name="Flowchart: Connector 71">
                <a:extLst>
                  <a:ext uri="{FF2B5EF4-FFF2-40B4-BE49-F238E27FC236}">
                    <a16:creationId xmlns:a16="http://schemas.microsoft.com/office/drawing/2014/main" id="{E42F1445-3E1D-4B39-97F2-77FDECC472AA}"/>
                  </a:ext>
                </a:extLst>
              </p:cNvPr>
              <p:cNvSpPr/>
              <p:nvPr/>
            </p:nvSpPr>
            <p:spPr bwMode="auto">
              <a:xfrm>
                <a:off x="6084168" y="3953550"/>
                <a:ext cx="2184645" cy="603369"/>
              </a:xfrm>
              <a:prstGeom prst="flowChartConnector">
                <a:avLst/>
              </a:prstGeom>
              <a:solidFill>
                <a:srgbClr val="0EC8DC">
                  <a:alpha val="5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endParaRPr>
              </a:p>
            </p:txBody>
          </p:sp>
          <p:sp>
            <p:nvSpPr>
              <p:cNvPr id="73" name="Flowchart: Connector 72">
                <a:extLst>
                  <a:ext uri="{FF2B5EF4-FFF2-40B4-BE49-F238E27FC236}">
                    <a16:creationId xmlns:a16="http://schemas.microsoft.com/office/drawing/2014/main" id="{ECD984CA-05E9-4CA1-9C05-160715197E52}"/>
                  </a:ext>
                </a:extLst>
              </p:cNvPr>
              <p:cNvSpPr/>
              <p:nvPr/>
            </p:nvSpPr>
            <p:spPr bwMode="auto">
              <a:xfrm>
                <a:off x="6549304" y="4077094"/>
                <a:ext cx="1335064" cy="360040"/>
              </a:xfrm>
              <a:prstGeom prst="flowChartConnector">
                <a:avLst/>
              </a:prstGeom>
              <a:solidFill>
                <a:srgbClr val="C3E3EF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endParaRPr>
              </a:p>
            </p:txBody>
          </p:sp>
          <p:sp>
            <p:nvSpPr>
              <p:cNvPr id="74" name="Flowchart: Connector 73">
                <a:extLst>
                  <a:ext uri="{FF2B5EF4-FFF2-40B4-BE49-F238E27FC236}">
                    <a16:creationId xmlns:a16="http://schemas.microsoft.com/office/drawing/2014/main" id="{ED60DD9A-52F8-427A-9B65-BBBBDA6B8D9A}"/>
                  </a:ext>
                </a:extLst>
              </p:cNvPr>
              <p:cNvSpPr/>
              <p:nvPr/>
            </p:nvSpPr>
            <p:spPr bwMode="auto">
              <a:xfrm flipV="1">
                <a:off x="6770788" y="4166188"/>
                <a:ext cx="865461" cy="180625"/>
              </a:xfrm>
              <a:prstGeom prst="flowChartConnector">
                <a:avLst/>
              </a:prstGeom>
              <a:solidFill>
                <a:srgbClr val="B2B2B2">
                  <a:lumMod val="40000"/>
                  <a:lumOff val="6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endParaRPr>
              </a:p>
            </p:txBody>
          </p:sp>
        </p:grp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D4C3777D-94A4-472C-96EB-58670A505F42}"/>
                </a:ext>
              </a:extLst>
            </p:cNvPr>
            <p:cNvSpPr/>
            <p:nvPr/>
          </p:nvSpPr>
          <p:spPr bwMode="auto">
            <a:xfrm rot="16200000">
              <a:off x="5420953" y="3316824"/>
              <a:ext cx="1134834" cy="1168457"/>
            </a:xfrm>
            <a:prstGeom prst="ellipse">
              <a:avLst/>
            </a:prstGeom>
            <a:solidFill>
              <a:srgbClr val="FFFFFF">
                <a:lumMod val="65000"/>
              </a:srgbClr>
            </a:solidFill>
            <a:ln w="6350" cap="flat" cmpd="sng" algn="ctr">
              <a:solidFill>
                <a:srgbClr val="FFFFFF">
                  <a:lumMod val="75000"/>
                </a:srgbClr>
              </a:solidFill>
              <a:prstDash val="dash"/>
              <a:round/>
              <a:headEnd type="none" w="med" len="med"/>
              <a:tailEnd type="none" w="med" len="med"/>
            </a:ln>
            <a:effectLst>
              <a:glow rad="101600">
                <a:srgbClr val="000000">
                  <a:satMod val="175000"/>
                  <a:alpha val="40000"/>
                </a:srgbClr>
              </a:glo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9ABFCCEF-A9DD-4B2D-BB70-8E3EF71969C9}"/>
                </a:ext>
              </a:extLst>
            </p:cNvPr>
            <p:cNvSpPr/>
            <p:nvPr/>
          </p:nvSpPr>
          <p:spPr bwMode="auto">
            <a:xfrm rot="16200000">
              <a:off x="5559141" y="3483438"/>
              <a:ext cx="849193" cy="840742"/>
            </a:xfrm>
            <a:prstGeom prst="ellipse">
              <a:avLst/>
            </a:prstGeom>
            <a:solidFill>
              <a:srgbClr val="FFFFFF">
                <a:lumMod val="75000"/>
              </a:srgbClr>
            </a:solidFill>
            <a:ln w="6350" cap="flat" cmpd="sng" algn="ctr">
              <a:solidFill>
                <a:srgbClr val="FFFFFF">
                  <a:lumMod val="75000"/>
                </a:srgbClr>
              </a:solidFill>
              <a:prstDash val="dash"/>
              <a:round/>
              <a:headEnd type="none" w="med" len="med"/>
              <a:tailEnd type="none" w="med" len="med"/>
            </a:ln>
            <a:effectLst>
              <a:glow rad="101600">
                <a:srgbClr val="000000">
                  <a:satMod val="175000"/>
                  <a:alpha val="40000"/>
                </a:srgbClr>
              </a:glo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A1BCFAAA-4118-4189-82A6-84B5F65FE59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983234" y="3898661"/>
              <a:ext cx="2518691" cy="6321"/>
            </a:xfrm>
            <a:prstGeom prst="straightConnector1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0800405B-8EDB-4EFF-9E04-739FCF190BE1}"/>
                </a:ext>
              </a:extLst>
            </p:cNvPr>
            <p:cNvSpPr txBox="1"/>
            <p:nvPr/>
          </p:nvSpPr>
          <p:spPr>
            <a:xfrm>
              <a:off x="6148308" y="3421946"/>
              <a:ext cx="67549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charset="-122"/>
                </a:rPr>
                <a:t>0 dBi</a:t>
              </a:r>
              <a:endParaRPr kumimoji="0" lang="en-US" sz="1400" b="1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0A65C98F-1284-429C-A39A-18151A89A28B}"/>
                </a:ext>
              </a:extLst>
            </p:cNvPr>
            <p:cNvSpPr txBox="1"/>
            <p:nvPr/>
          </p:nvSpPr>
          <p:spPr>
            <a:xfrm>
              <a:off x="8202992" y="3654225"/>
              <a:ext cx="3377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charset="-122"/>
                </a:rPr>
                <a:t>Z</a:t>
              </a:r>
              <a:endParaRPr kumimoji="0" lang="en-US" sz="1400" b="1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60D1DA96-A49D-4A38-8540-CB97B37F824C}"/>
                </a:ext>
              </a:extLst>
            </p:cNvPr>
            <p:cNvSpPr txBox="1"/>
            <p:nvPr/>
          </p:nvSpPr>
          <p:spPr>
            <a:xfrm>
              <a:off x="5245676" y="4119033"/>
              <a:ext cx="337747" cy="269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charset="-122"/>
                </a:rPr>
                <a:t>Y</a:t>
              </a:r>
              <a:endParaRPr kumimoji="0" lang="en-US" sz="1400" b="1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E11E51D0-1A59-4C75-BB46-1C5D9FFE66B2}"/>
                </a:ext>
              </a:extLst>
            </p:cNvPr>
            <p:cNvSpPr txBox="1"/>
            <p:nvPr/>
          </p:nvSpPr>
          <p:spPr>
            <a:xfrm>
              <a:off x="5510208" y="4459042"/>
              <a:ext cx="96215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charset="-122"/>
                </a:rPr>
                <a:t>Isotropic Antenna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C54D2178-F007-45E2-B9F8-DF586307C91E}"/>
                </a:ext>
              </a:extLst>
            </p:cNvPr>
            <p:cNvSpPr txBox="1"/>
            <p:nvPr/>
          </p:nvSpPr>
          <p:spPr>
            <a:xfrm>
              <a:off x="5714582" y="3125349"/>
              <a:ext cx="3377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charset="-122"/>
                </a:rPr>
                <a:t>X</a:t>
              </a:r>
              <a:endParaRPr kumimoji="0" lang="en-US" sz="1400" b="1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6C04BA5E-C510-4C44-9840-A14049F5981A}"/>
                </a:ext>
              </a:extLst>
            </p:cNvPr>
            <p:cNvSpPr txBox="1"/>
            <p:nvPr/>
          </p:nvSpPr>
          <p:spPr>
            <a:xfrm>
              <a:off x="6800601" y="4188094"/>
              <a:ext cx="10301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charset="-122"/>
                </a:rPr>
                <a:t>Antenna with Gain</a:t>
              </a:r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74F6399A-E0D3-448A-A18F-15E7E6D409B1}"/>
                </a:ext>
              </a:extLst>
            </p:cNvPr>
            <p:cNvSpPr/>
            <p:nvPr/>
          </p:nvSpPr>
          <p:spPr bwMode="auto">
            <a:xfrm rot="16200000">
              <a:off x="5714465" y="3612949"/>
              <a:ext cx="547280" cy="572366"/>
            </a:xfrm>
            <a:prstGeom prst="ellipse">
              <a:avLst/>
            </a:prstGeom>
            <a:solidFill>
              <a:srgbClr val="FFFFFF">
                <a:lumMod val="85000"/>
              </a:srgbClr>
            </a:solidFill>
            <a:ln w="6350" cap="flat" cmpd="sng" algn="ctr">
              <a:solidFill>
                <a:srgbClr val="FFFFFF">
                  <a:lumMod val="75000"/>
                </a:srgbClr>
              </a:solidFill>
              <a:prstDash val="dash"/>
              <a:round/>
              <a:headEnd type="none" w="med" len="med"/>
              <a:tailEnd type="none" w="med" len="med"/>
            </a:ln>
            <a:effectLst>
              <a:glow rad="101600">
                <a:srgbClr val="000000">
                  <a:satMod val="175000"/>
                  <a:alpha val="40000"/>
                </a:srgbClr>
              </a:glo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9AC7F403-17D7-4C9F-934F-214F86C9DEA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983234" y="3158900"/>
              <a:ext cx="0" cy="742153"/>
            </a:xfrm>
            <a:prstGeom prst="straightConnector1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CD1CF444-ED37-45EE-B5C3-8E469BEC5281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478025" y="3896894"/>
              <a:ext cx="505798" cy="438335"/>
            </a:xfrm>
            <a:prstGeom prst="straightConnector1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C868122B-32F6-4B6A-82B4-9E9ED1BCA72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005017" y="3898158"/>
              <a:ext cx="2283230" cy="1277"/>
            </a:xfrm>
            <a:prstGeom prst="straightConnector1">
              <a:avLst/>
            </a:prstGeom>
            <a:noFill/>
            <a:ln w="22225" cap="flat" cmpd="sng" algn="ctr">
              <a:solidFill>
                <a:srgbClr val="000000"/>
              </a:solidFill>
              <a:prstDash val="dash"/>
              <a:round/>
              <a:headEnd type="none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FB28F935-1292-4099-B9F7-09D842148E5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972896" y="3681006"/>
              <a:ext cx="569769" cy="223286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B79A3071-9DF7-4A49-AA27-2848A6CFA1E3}"/>
              </a:ext>
            </a:extLst>
          </p:cNvPr>
          <p:cNvSpPr txBox="1"/>
          <p:nvPr/>
        </p:nvSpPr>
        <p:spPr>
          <a:xfrm>
            <a:off x="7995960" y="4921577"/>
            <a:ext cx="3688917" cy="1200329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Antenna gain or directivity in AMP is not always a design choice and may be dependent on the object sensed and the environment </a:t>
            </a:r>
          </a:p>
        </p:txBody>
      </p:sp>
    </p:spTree>
    <p:extLst>
      <p:ext uri="{BB962C8B-B14F-4D97-AF65-F5344CB8AC3E}">
        <p14:creationId xmlns:p14="http://schemas.microsoft.com/office/powerpoint/2010/main" val="27277102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469900"/>
            <a:ext cx="10361084" cy="7416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sz="2800" dirty="0"/>
              <a:t>Range and Spatial Considerations with AMP Tags</a:t>
            </a:r>
            <a:endParaRPr lang="en-GB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21FE745F-5666-4A18-A758-79FC375412A4}"/>
              </a:ext>
            </a:extLst>
          </p:cNvPr>
          <p:cNvSpPr txBox="1">
            <a:spLocks/>
          </p:cNvSpPr>
          <p:nvPr/>
        </p:nvSpPr>
        <p:spPr bwMode="auto">
          <a:xfrm>
            <a:off x="1127448" y="1525162"/>
            <a:ext cx="2314472" cy="391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endParaRPr lang="en-US" kern="0" dirty="0"/>
          </a:p>
        </p:txBody>
      </p:sp>
      <p:sp>
        <p:nvSpPr>
          <p:cNvPr id="49" name="Rectangle 2">
            <a:extLst>
              <a:ext uri="{FF2B5EF4-FFF2-40B4-BE49-F238E27FC236}">
                <a16:creationId xmlns:a16="http://schemas.microsoft.com/office/drawing/2014/main" id="{98BDC2FA-A43B-43DA-BBCD-A19327B4C9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32843" y="1253864"/>
            <a:ext cx="10133302" cy="5134236"/>
          </a:xfrm>
          <a:ln/>
        </p:spPr>
        <p:txBody>
          <a:bodyPr/>
          <a:lstStyle/>
          <a:p>
            <a:pPr lvl="0"/>
            <a:r>
              <a:rPr lang="en-US" sz="1800" dirty="0"/>
              <a:t>All AMP tags are limited in range depending on their use case and with some fundamental differences</a:t>
            </a:r>
          </a:p>
          <a:p>
            <a:pPr lvl="0"/>
            <a:endParaRPr lang="en-US" sz="2000" dirty="0"/>
          </a:p>
          <a:p>
            <a:pPr lvl="0"/>
            <a:r>
              <a:rPr lang="en-US" sz="2000" dirty="0"/>
              <a:t>Mono-static BS: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Mono-static is receiving and transmitting in the </a:t>
            </a:r>
            <a:r>
              <a:rPr lang="en-US" u="sng" dirty="0"/>
              <a:t>same antenna direction of the tag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Mono-static at 2.4 GHz is very short range </a:t>
            </a:r>
          </a:p>
          <a:p>
            <a:r>
              <a:rPr lang="en-US" sz="2000" dirty="0"/>
              <a:t>Bi-static BS: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energizer/exciter usually transmit from a </a:t>
            </a:r>
            <a:r>
              <a:rPr lang="en-US" sz="2000" b="0" u="sng" dirty="0"/>
              <a:t>different direction </a:t>
            </a:r>
            <a:r>
              <a:rPr lang="en-US" sz="2000" b="0" dirty="0"/>
              <a:t>than the AP/receiver and the tag antenna is </a:t>
            </a:r>
            <a:r>
              <a:rPr lang="en-US" sz="2000" b="0" u="sng" dirty="0"/>
              <a:t>excited and backscatters from/to different directions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In [1]-[2] it was suggested that AMP BS range can be extended utilizing tag amplifiers</a:t>
            </a:r>
          </a:p>
          <a:p>
            <a:pPr marL="0" indent="0"/>
            <a:r>
              <a:rPr lang="en-US" sz="2000" dirty="0"/>
              <a:t>Active tags: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Propose longer ranges, enabled by S1G wireless power transfer (WPT) and on tag transmitters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Active tags are usually charged by the energizer from one location/direction and transmit to a </a:t>
            </a:r>
            <a:r>
              <a:rPr lang="en-US" sz="2000" b="0" u="sng" dirty="0"/>
              <a:t>different direction</a:t>
            </a:r>
          </a:p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F6E128F-EE19-43E9-92A9-6AF2D68F22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45303" y="1774469"/>
            <a:ext cx="2535062" cy="1146922"/>
          </a:xfrm>
          <a:prstGeom prst="rect">
            <a:avLst/>
          </a:prstGeom>
        </p:spPr>
      </p:pic>
      <p:pic>
        <p:nvPicPr>
          <p:cNvPr id="4098" name="Picture 4097">
            <a:extLst>
              <a:ext uri="{FF2B5EF4-FFF2-40B4-BE49-F238E27FC236}">
                <a16:creationId xmlns:a16="http://schemas.microsoft.com/office/drawing/2014/main" id="{B77D42E6-627B-4A67-8F2B-43A4FBB7DE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88488" y="2780928"/>
            <a:ext cx="1470669" cy="2981086"/>
          </a:xfrm>
          <a:prstGeom prst="rect">
            <a:avLst/>
          </a:prstGeom>
        </p:spPr>
      </p:pic>
      <p:sp>
        <p:nvSpPr>
          <p:cNvPr id="112" name="TextBox 111">
            <a:extLst>
              <a:ext uri="{FF2B5EF4-FFF2-40B4-BE49-F238E27FC236}">
                <a16:creationId xmlns:a16="http://schemas.microsoft.com/office/drawing/2014/main" id="{6EA5495B-884F-4022-962C-B6806638C700}"/>
              </a:ext>
            </a:extLst>
          </p:cNvPr>
          <p:cNvSpPr txBox="1"/>
          <p:nvPr/>
        </p:nvSpPr>
        <p:spPr>
          <a:xfrm>
            <a:off x="9848074" y="1518125"/>
            <a:ext cx="1539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Monostatic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E1080087-56C8-4A6B-B935-151C162A147A}"/>
              </a:ext>
            </a:extLst>
          </p:cNvPr>
          <p:cNvSpPr txBox="1"/>
          <p:nvPr/>
        </p:nvSpPr>
        <p:spPr>
          <a:xfrm>
            <a:off x="10746889" y="2949617"/>
            <a:ext cx="1539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Bistatic</a:t>
            </a:r>
          </a:p>
        </p:txBody>
      </p:sp>
    </p:spTree>
    <p:extLst>
      <p:ext uri="{BB962C8B-B14F-4D97-AF65-F5344CB8AC3E}">
        <p14:creationId xmlns:p14="http://schemas.microsoft.com/office/powerpoint/2010/main" val="41180208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8722" y="685728"/>
            <a:ext cx="10931062" cy="7416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dirty="0"/>
              <a:t>Recap: AMP Spatial “Hidden Tag” Deployment Scenario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21FE745F-5666-4A18-A758-79FC375412A4}"/>
              </a:ext>
            </a:extLst>
          </p:cNvPr>
          <p:cNvSpPr txBox="1">
            <a:spLocks/>
          </p:cNvSpPr>
          <p:nvPr/>
        </p:nvSpPr>
        <p:spPr bwMode="auto">
          <a:xfrm>
            <a:off x="1127448" y="1525162"/>
            <a:ext cx="2314472" cy="391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endParaRPr lang="en-US" kern="0" dirty="0"/>
          </a:p>
        </p:txBody>
      </p:sp>
      <p:sp>
        <p:nvSpPr>
          <p:cNvPr id="49" name="Rectangle 2">
            <a:extLst>
              <a:ext uri="{FF2B5EF4-FFF2-40B4-BE49-F238E27FC236}">
                <a16:creationId xmlns:a16="http://schemas.microsoft.com/office/drawing/2014/main" id="{98BDC2FA-A43B-43DA-BBCD-A19327B4C9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40770" y="2511877"/>
            <a:ext cx="5258941" cy="3660395"/>
          </a:xfrm>
          <a:ln/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Tag T</a:t>
            </a:r>
            <a:r>
              <a:rPr lang="en-US" b="0" baseline="-25000" dirty="0"/>
              <a:t>1</a:t>
            </a:r>
            <a:r>
              <a:rPr lang="en-US" b="0" dirty="0"/>
              <a:t> </a:t>
            </a:r>
            <a:r>
              <a:rPr lang="en-US" dirty="0"/>
              <a:t>can charge but can not communicate </a:t>
            </a:r>
            <a:r>
              <a:rPr lang="en-US" b="0" dirty="0"/>
              <a:t>with the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Tag T</a:t>
            </a:r>
            <a:r>
              <a:rPr lang="en-US" b="0" baseline="-25000" dirty="0"/>
              <a:t>2</a:t>
            </a:r>
            <a:r>
              <a:rPr lang="en-US" b="0" dirty="0"/>
              <a:t> </a:t>
            </a:r>
            <a:r>
              <a:rPr lang="en-US" dirty="0"/>
              <a:t>can communicate with the AP, yet cannot be charged/excited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Therefore, both T</a:t>
            </a:r>
            <a:r>
              <a:rPr lang="en-US" b="0" baseline="-25000" dirty="0"/>
              <a:t>1</a:t>
            </a:r>
            <a:r>
              <a:rPr lang="en-US" b="0" dirty="0"/>
              <a:t> and T</a:t>
            </a:r>
            <a:r>
              <a:rPr lang="en-US" b="0" baseline="-25000" dirty="0"/>
              <a:t>2 </a:t>
            </a:r>
            <a:r>
              <a:rPr lang="en-US" b="0" dirty="0"/>
              <a:t>can be viewed as inactive “</a:t>
            </a:r>
            <a:r>
              <a:rPr lang="en-US" dirty="0"/>
              <a:t>hidden tags</a:t>
            </a:r>
            <a:r>
              <a:rPr lang="en-US" b="0" dirty="0"/>
              <a:t>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Adding more energizers/exciters may activate T</a:t>
            </a:r>
            <a:r>
              <a:rPr lang="en-US" b="0" baseline="-25000" dirty="0"/>
              <a:t>2 </a:t>
            </a:r>
            <a:r>
              <a:rPr lang="en-US" b="0" dirty="0"/>
              <a:t>but T</a:t>
            </a:r>
            <a:r>
              <a:rPr lang="en-US" b="0" baseline="-25000" dirty="0"/>
              <a:t>1 </a:t>
            </a:r>
            <a:r>
              <a:rPr lang="en-US" b="0" dirty="0"/>
              <a:t>will always be inactive and hidden from the AP</a:t>
            </a:r>
          </a:p>
          <a:p>
            <a:pPr lvl="0"/>
            <a:endParaRPr lang="en-US" dirty="0"/>
          </a:p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</p:txBody>
      </p:sp>
      <p:sp>
        <p:nvSpPr>
          <p:cNvPr id="54" name="Cube 53">
            <a:extLst>
              <a:ext uri="{FF2B5EF4-FFF2-40B4-BE49-F238E27FC236}">
                <a16:creationId xmlns:a16="http://schemas.microsoft.com/office/drawing/2014/main" id="{BAEF8A6F-1542-4018-A039-5213BF5AC3F4}"/>
              </a:ext>
            </a:extLst>
          </p:cNvPr>
          <p:cNvSpPr/>
          <p:nvPr/>
        </p:nvSpPr>
        <p:spPr bwMode="auto">
          <a:xfrm>
            <a:off x="8568055" y="2511877"/>
            <a:ext cx="720080" cy="2232248"/>
          </a:xfrm>
          <a:prstGeom prst="cub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C28F1957-A793-4503-8737-CC1A11A4539C}"/>
              </a:ext>
            </a:extLst>
          </p:cNvPr>
          <p:cNvSpPr/>
          <p:nvPr/>
        </p:nvSpPr>
        <p:spPr>
          <a:xfrm>
            <a:off x="8552279" y="2985288"/>
            <a:ext cx="308868" cy="2894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T</a:t>
            </a:r>
            <a:r>
              <a:rPr lang="en-US" sz="1800" b="1" kern="0" baseline="-2500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1</a:t>
            </a:r>
            <a:endParaRPr lang="en-US" sz="1800" dirty="0"/>
          </a:p>
        </p:txBody>
      </p:sp>
      <p:sp>
        <p:nvSpPr>
          <p:cNvPr id="78" name="Frame 77">
            <a:extLst>
              <a:ext uri="{FF2B5EF4-FFF2-40B4-BE49-F238E27FC236}">
                <a16:creationId xmlns:a16="http://schemas.microsoft.com/office/drawing/2014/main" id="{35E42230-D0D8-4346-9344-F9C9EB782271}"/>
              </a:ext>
            </a:extLst>
          </p:cNvPr>
          <p:cNvSpPr/>
          <p:nvPr/>
        </p:nvSpPr>
        <p:spPr bwMode="auto">
          <a:xfrm rot="10800000">
            <a:off x="8902400" y="3087941"/>
            <a:ext cx="151295" cy="192964"/>
          </a:xfrm>
          <a:prstGeom prst="fram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0392B5DC-ABF7-4D6C-8608-6E197C665E6F}"/>
              </a:ext>
            </a:extLst>
          </p:cNvPr>
          <p:cNvGrpSpPr/>
          <p:nvPr/>
        </p:nvGrpSpPr>
        <p:grpSpPr>
          <a:xfrm>
            <a:off x="10249071" y="1856435"/>
            <a:ext cx="1531220" cy="906879"/>
            <a:chOff x="1568870" y="1552382"/>
            <a:chExt cx="1531220" cy="906879"/>
          </a:xfrm>
        </p:grpSpPr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54640462-EAB0-413A-B745-B5745BCFEC61}"/>
                </a:ext>
              </a:extLst>
            </p:cNvPr>
            <p:cNvGrpSpPr/>
            <p:nvPr/>
          </p:nvGrpSpPr>
          <p:grpSpPr>
            <a:xfrm flipH="1">
              <a:off x="1568870" y="1849377"/>
              <a:ext cx="1273526" cy="609884"/>
              <a:chOff x="3819960" y="2358429"/>
              <a:chExt cx="1550577" cy="783587"/>
            </a:xfrm>
          </p:grpSpPr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3370AFE7-37FD-4500-9FA1-6EFD87B6650A}"/>
                  </a:ext>
                </a:extLst>
              </p:cNvPr>
              <p:cNvSpPr/>
              <p:nvPr/>
            </p:nvSpPr>
            <p:spPr bwMode="auto">
              <a:xfrm rot="1273276">
                <a:off x="3819960" y="2372669"/>
                <a:ext cx="1367562" cy="705826"/>
              </a:xfrm>
              <a:prstGeom prst="ellipse">
                <a:avLst/>
              </a:prstGeom>
              <a:solidFill>
                <a:schemeClr val="bg1"/>
              </a:solidFill>
              <a:ln w="1905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cxnSp>
            <p:nvCxnSpPr>
              <p:cNvPr id="85" name="Straight Arrow Connector 84">
                <a:extLst>
                  <a:ext uri="{FF2B5EF4-FFF2-40B4-BE49-F238E27FC236}">
                    <a16:creationId xmlns:a16="http://schemas.microsoft.com/office/drawing/2014/main" id="{9AD51DE6-97A0-4C59-9865-1A3DC360F4E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955635" y="2358429"/>
                <a:ext cx="1414902" cy="783587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EE92799C-40C1-4E9D-9D46-439AC0FB71B1}"/>
                </a:ext>
              </a:extLst>
            </p:cNvPr>
            <p:cNvGrpSpPr/>
            <p:nvPr/>
          </p:nvGrpSpPr>
          <p:grpSpPr>
            <a:xfrm>
              <a:off x="2464909" y="1552382"/>
              <a:ext cx="635181" cy="517079"/>
              <a:chOff x="2423363" y="1641282"/>
              <a:chExt cx="635181" cy="517079"/>
            </a:xfrm>
            <a:scene3d>
              <a:camera prst="isometricBottomDown"/>
              <a:lightRig rig="threePt" dir="t"/>
            </a:scene3d>
          </p:grpSpPr>
          <p:sp>
            <p:nvSpPr>
              <p:cNvPr id="82" name="Isosceles Triangle 81">
                <a:extLst>
                  <a:ext uri="{FF2B5EF4-FFF2-40B4-BE49-F238E27FC236}">
                    <a16:creationId xmlns:a16="http://schemas.microsoft.com/office/drawing/2014/main" id="{2762429A-2CE2-4DC5-9866-F2EFC994CCE1}"/>
                  </a:ext>
                </a:extLst>
              </p:cNvPr>
              <p:cNvSpPr/>
              <p:nvPr/>
            </p:nvSpPr>
            <p:spPr bwMode="auto">
              <a:xfrm rot="10800000" flipV="1">
                <a:off x="2423363" y="1871096"/>
                <a:ext cx="635181" cy="287265"/>
              </a:xfrm>
              <a:prstGeom prst="triangl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DD54F5D9-26AF-4781-ABD2-675433086348}"/>
                  </a:ext>
                </a:extLst>
              </p:cNvPr>
              <p:cNvCxnSpPr/>
              <p:nvPr/>
            </p:nvCxnSpPr>
            <p:spPr bwMode="auto">
              <a:xfrm rot="10800000">
                <a:off x="2740951" y="1641282"/>
                <a:ext cx="0" cy="227017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8BD14E61-AE37-40BC-80B1-317BF01F6B59}"/>
              </a:ext>
            </a:extLst>
          </p:cNvPr>
          <p:cNvGrpSpPr/>
          <p:nvPr/>
        </p:nvGrpSpPr>
        <p:grpSpPr>
          <a:xfrm>
            <a:off x="5972488" y="4042388"/>
            <a:ext cx="1470434" cy="951061"/>
            <a:chOff x="1793018" y="2931790"/>
            <a:chExt cx="1470434" cy="951061"/>
          </a:xfrm>
        </p:grpSpPr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F12D6E62-FEDF-4141-8FB1-65D55297C669}"/>
                </a:ext>
              </a:extLst>
            </p:cNvPr>
            <p:cNvSpPr/>
            <p:nvPr/>
          </p:nvSpPr>
          <p:spPr bwMode="auto">
            <a:xfrm rot="20124706" flipH="1">
              <a:off x="2060904" y="3006140"/>
              <a:ext cx="1123211" cy="549361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8D2AC24D-7094-47D3-904B-4592D53E21C9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165009" y="2931790"/>
              <a:ext cx="1098443" cy="641722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BF5820BE-923F-4FF0-9EF5-FEAB1F9C32CC}"/>
                </a:ext>
              </a:extLst>
            </p:cNvPr>
            <p:cNvGrpSpPr/>
            <p:nvPr/>
          </p:nvGrpSpPr>
          <p:grpSpPr>
            <a:xfrm rot="10800000">
              <a:off x="1793018" y="3365772"/>
              <a:ext cx="635181" cy="517079"/>
              <a:chOff x="2423363" y="1641282"/>
              <a:chExt cx="635181" cy="517079"/>
            </a:xfrm>
            <a:scene3d>
              <a:camera prst="isometricBottomDown"/>
              <a:lightRig rig="threePt" dir="t"/>
            </a:scene3d>
          </p:grpSpPr>
          <p:sp>
            <p:nvSpPr>
              <p:cNvPr id="90" name="Isosceles Triangle 89">
                <a:extLst>
                  <a:ext uri="{FF2B5EF4-FFF2-40B4-BE49-F238E27FC236}">
                    <a16:creationId xmlns:a16="http://schemas.microsoft.com/office/drawing/2014/main" id="{459EA032-9608-438A-88C1-C68942169123}"/>
                  </a:ext>
                </a:extLst>
              </p:cNvPr>
              <p:cNvSpPr/>
              <p:nvPr/>
            </p:nvSpPr>
            <p:spPr bwMode="auto">
              <a:xfrm rot="10800000" flipV="1">
                <a:off x="2423363" y="1871096"/>
                <a:ext cx="635181" cy="287265"/>
              </a:xfrm>
              <a:prstGeom prst="triangl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4304E235-1B9F-45D7-BF1F-6F085F5BDA80}"/>
                  </a:ext>
                </a:extLst>
              </p:cNvPr>
              <p:cNvCxnSpPr/>
              <p:nvPr/>
            </p:nvCxnSpPr>
            <p:spPr bwMode="auto">
              <a:xfrm rot="10800000">
                <a:off x="2740951" y="1641282"/>
                <a:ext cx="0" cy="227017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98" name="TextBox 97">
            <a:extLst>
              <a:ext uri="{FF2B5EF4-FFF2-40B4-BE49-F238E27FC236}">
                <a16:creationId xmlns:a16="http://schemas.microsoft.com/office/drawing/2014/main" id="{A3377C26-34A0-4003-9672-159366EC8DC3}"/>
              </a:ext>
            </a:extLst>
          </p:cNvPr>
          <p:cNvSpPr txBox="1"/>
          <p:nvPr/>
        </p:nvSpPr>
        <p:spPr>
          <a:xfrm>
            <a:off x="11030386" y="1637674"/>
            <a:ext cx="432312" cy="3135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B650FCA3-B21E-486D-AFD5-8ADC2E258622}"/>
              </a:ext>
            </a:extLst>
          </p:cNvPr>
          <p:cNvSpPr txBox="1"/>
          <p:nvPr/>
        </p:nvSpPr>
        <p:spPr>
          <a:xfrm>
            <a:off x="6744134" y="4619223"/>
            <a:ext cx="14475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Energizer&amp; Carrier Source</a:t>
            </a: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F56DAF5E-1D3B-464A-A3D7-5BCCA7B7A9BC}"/>
              </a:ext>
            </a:extLst>
          </p:cNvPr>
          <p:cNvSpPr/>
          <p:nvPr/>
        </p:nvSpPr>
        <p:spPr bwMode="auto">
          <a:xfrm rot="16200000" flipH="1">
            <a:off x="8763520" y="3248804"/>
            <a:ext cx="431952" cy="286032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C9DE3460-C6A9-46A2-9E18-BCEC52DCA184}"/>
              </a:ext>
            </a:extLst>
          </p:cNvPr>
          <p:cNvGrpSpPr/>
          <p:nvPr/>
        </p:nvGrpSpPr>
        <p:grpSpPr>
          <a:xfrm>
            <a:off x="8618007" y="2839101"/>
            <a:ext cx="720080" cy="690644"/>
            <a:chOff x="5865267" y="2170063"/>
            <a:chExt cx="720080" cy="690644"/>
          </a:xfrm>
        </p:grpSpPr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E1AE9127-78B2-47F6-9C97-7C15146168BE}"/>
                </a:ext>
              </a:extLst>
            </p:cNvPr>
            <p:cNvSpPr/>
            <p:nvPr/>
          </p:nvSpPr>
          <p:spPr bwMode="auto">
            <a:xfrm rot="16200000">
              <a:off x="6109044" y="2401683"/>
              <a:ext cx="234048" cy="234026"/>
            </a:xfrm>
            <a:prstGeom prst="ellipse">
              <a:avLst/>
            </a:prstGeom>
            <a:noFill/>
            <a:ln w="63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9DACBA3E-6F29-41A8-8B10-61F710BA62DA}"/>
                </a:ext>
              </a:extLst>
            </p:cNvPr>
            <p:cNvSpPr/>
            <p:nvPr/>
          </p:nvSpPr>
          <p:spPr bwMode="auto">
            <a:xfrm rot="16200000">
              <a:off x="6001420" y="2289759"/>
              <a:ext cx="454665" cy="462241"/>
            </a:xfrm>
            <a:prstGeom prst="ellipse">
              <a:avLst/>
            </a:prstGeom>
            <a:noFill/>
            <a:ln w="63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BBC10F43-AF19-4104-84F5-55523DF9DBCE}"/>
                </a:ext>
              </a:extLst>
            </p:cNvPr>
            <p:cNvSpPr/>
            <p:nvPr/>
          </p:nvSpPr>
          <p:spPr bwMode="auto">
            <a:xfrm rot="16200000">
              <a:off x="5879985" y="2155345"/>
              <a:ext cx="690644" cy="720080"/>
            </a:xfrm>
            <a:prstGeom prst="ellipse">
              <a:avLst/>
            </a:prstGeom>
            <a:noFill/>
            <a:ln w="63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sp>
        <p:nvSpPr>
          <p:cNvPr id="106" name="Oval 105">
            <a:extLst>
              <a:ext uri="{FF2B5EF4-FFF2-40B4-BE49-F238E27FC236}">
                <a16:creationId xmlns:a16="http://schemas.microsoft.com/office/drawing/2014/main" id="{74390E75-29F5-431A-884A-DC32220EED1B}"/>
              </a:ext>
            </a:extLst>
          </p:cNvPr>
          <p:cNvSpPr/>
          <p:nvPr/>
        </p:nvSpPr>
        <p:spPr bwMode="auto">
          <a:xfrm rot="10800000" flipH="1">
            <a:off x="9179473" y="3012522"/>
            <a:ext cx="431952" cy="286032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442C9492-434E-4F59-9BA2-2908D1250B10}"/>
              </a:ext>
            </a:extLst>
          </p:cNvPr>
          <p:cNvGrpSpPr/>
          <p:nvPr/>
        </p:nvGrpSpPr>
        <p:grpSpPr>
          <a:xfrm>
            <a:off x="8775433" y="2731089"/>
            <a:ext cx="848959" cy="798656"/>
            <a:chOff x="4937666" y="2140495"/>
            <a:chExt cx="720080" cy="690644"/>
          </a:xfrm>
          <a:scene3d>
            <a:camera prst="isometricRightUp"/>
            <a:lightRig rig="threePt" dir="t"/>
          </a:scene3d>
        </p:grpSpPr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198EFE87-D660-40B9-A2A7-1DAA33E83CC4}"/>
                </a:ext>
              </a:extLst>
            </p:cNvPr>
            <p:cNvSpPr/>
            <p:nvPr/>
          </p:nvSpPr>
          <p:spPr bwMode="auto">
            <a:xfrm rot="16200000">
              <a:off x="5181443" y="2372115"/>
              <a:ext cx="234048" cy="234026"/>
            </a:xfrm>
            <a:prstGeom prst="ellipse">
              <a:avLst/>
            </a:prstGeom>
            <a:noFill/>
            <a:ln w="63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3F34EBEE-A6DD-44DC-980A-78393E210CC8}"/>
                </a:ext>
              </a:extLst>
            </p:cNvPr>
            <p:cNvSpPr/>
            <p:nvPr/>
          </p:nvSpPr>
          <p:spPr bwMode="auto">
            <a:xfrm rot="16200000">
              <a:off x="5073819" y="2260191"/>
              <a:ext cx="454665" cy="462241"/>
            </a:xfrm>
            <a:prstGeom prst="ellipse">
              <a:avLst/>
            </a:prstGeom>
            <a:noFill/>
            <a:ln w="63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3EAB4AF1-4CA4-47FA-BBDF-B2483EDE25D3}"/>
                </a:ext>
              </a:extLst>
            </p:cNvPr>
            <p:cNvSpPr/>
            <p:nvPr/>
          </p:nvSpPr>
          <p:spPr bwMode="auto">
            <a:xfrm rot="16200000">
              <a:off x="4952384" y="2125777"/>
              <a:ext cx="690644" cy="720080"/>
            </a:xfrm>
            <a:prstGeom prst="ellipse">
              <a:avLst/>
            </a:prstGeom>
            <a:noFill/>
            <a:ln w="63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11" name="Frame 110">
              <a:extLst>
                <a:ext uri="{FF2B5EF4-FFF2-40B4-BE49-F238E27FC236}">
                  <a16:creationId xmlns:a16="http://schemas.microsoft.com/office/drawing/2014/main" id="{3719BE91-8FCC-4386-825A-76E81CFC170E}"/>
                </a:ext>
              </a:extLst>
            </p:cNvPr>
            <p:cNvSpPr/>
            <p:nvPr/>
          </p:nvSpPr>
          <p:spPr bwMode="auto">
            <a:xfrm rot="10800000">
              <a:off x="5232288" y="2403876"/>
              <a:ext cx="151295" cy="192964"/>
            </a:xfrm>
            <a:prstGeom prst="fram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</p:grpSp>
      <p:sp>
        <p:nvSpPr>
          <p:cNvPr id="112" name="Rectangle 111">
            <a:extLst>
              <a:ext uri="{FF2B5EF4-FFF2-40B4-BE49-F238E27FC236}">
                <a16:creationId xmlns:a16="http://schemas.microsoft.com/office/drawing/2014/main" id="{6730240F-5511-4660-8D38-4355EAAEE546}"/>
              </a:ext>
            </a:extLst>
          </p:cNvPr>
          <p:cNvSpPr/>
          <p:nvPr/>
        </p:nvSpPr>
        <p:spPr>
          <a:xfrm>
            <a:off x="9184185" y="2967637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T</a:t>
            </a:r>
            <a:r>
              <a:rPr lang="en-US" sz="1800" b="1" kern="0" baseline="-2500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2</a:t>
            </a:r>
            <a:endParaRPr lang="en-US" sz="1800" dirty="0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F25141AE-8927-4EC2-8F94-D3E4E2A4DAE8}"/>
              </a:ext>
            </a:extLst>
          </p:cNvPr>
          <p:cNvSpPr txBox="1"/>
          <p:nvPr/>
        </p:nvSpPr>
        <p:spPr>
          <a:xfrm>
            <a:off x="7697845" y="2763314"/>
            <a:ext cx="865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Object Sensed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138BB3-EF48-4B47-BB82-5612B7E0CA77}"/>
              </a:ext>
            </a:extLst>
          </p:cNvPr>
          <p:cNvSpPr txBox="1"/>
          <p:nvPr/>
        </p:nvSpPr>
        <p:spPr>
          <a:xfrm>
            <a:off x="391731" y="1467665"/>
            <a:ext cx="889425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tx1"/>
                </a:solidFill>
              </a:rPr>
              <a:t>Assume an active or enhanced BS tag with a single antenna</a:t>
            </a:r>
          </a:p>
          <a:p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40" name="Rectangle 2">
            <a:extLst>
              <a:ext uri="{FF2B5EF4-FFF2-40B4-BE49-F238E27FC236}">
                <a16:creationId xmlns:a16="http://schemas.microsoft.com/office/drawing/2014/main" id="{757DBE69-D18E-4FEC-83BD-A49AC7E9D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0990" y="5557561"/>
            <a:ext cx="5743043" cy="17485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b="0" kern="0" dirty="0">
                <a:solidFill>
                  <a:srgbClr val="FF0000"/>
                </a:solidFill>
              </a:rPr>
              <a:t>Positioning of the AP may dictate hidden positions for tags with a directed antenna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6957393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8722" y="685728"/>
            <a:ext cx="10931062" cy="7416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Challenges with Directional Antennas in Bi-Static BS Mode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05F18B1-03D8-4598-91A1-0E9A8AD3F29B}"/>
              </a:ext>
            </a:extLst>
          </p:cNvPr>
          <p:cNvGrpSpPr/>
          <p:nvPr/>
        </p:nvGrpSpPr>
        <p:grpSpPr>
          <a:xfrm>
            <a:off x="8567580" y="1427356"/>
            <a:ext cx="3107999" cy="3584572"/>
            <a:chOff x="8184232" y="1916832"/>
            <a:chExt cx="3107999" cy="3584572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4D0C9E2C-7F3E-4DC3-B1AA-13DFD9B741B7}"/>
                </a:ext>
              </a:extLst>
            </p:cNvPr>
            <p:cNvSpPr txBox="1"/>
            <p:nvPr/>
          </p:nvSpPr>
          <p:spPr>
            <a:xfrm>
              <a:off x="9493154" y="1916832"/>
              <a:ext cx="432312" cy="313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AP</a:t>
              </a:r>
            </a:p>
          </p:txBody>
        </p: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F185911C-59FF-40B0-8633-5296E3BD55F2}"/>
                </a:ext>
              </a:extLst>
            </p:cNvPr>
            <p:cNvGrpSpPr/>
            <p:nvPr/>
          </p:nvGrpSpPr>
          <p:grpSpPr>
            <a:xfrm rot="18827232">
              <a:off x="9433111" y="4744476"/>
              <a:ext cx="586893" cy="572667"/>
              <a:chOff x="6639254" y="3767999"/>
              <a:chExt cx="586893" cy="512601"/>
            </a:xfrm>
          </p:grpSpPr>
          <p:sp>
            <p:nvSpPr>
              <p:cNvPr id="124" name="Teardrop 123">
                <a:extLst>
                  <a:ext uri="{FF2B5EF4-FFF2-40B4-BE49-F238E27FC236}">
                    <a16:creationId xmlns:a16="http://schemas.microsoft.com/office/drawing/2014/main" id="{E98F87AA-EE0F-47D6-8227-5E4A0712B763}"/>
                  </a:ext>
                </a:extLst>
              </p:cNvPr>
              <p:cNvSpPr/>
              <p:nvPr/>
            </p:nvSpPr>
            <p:spPr bwMode="auto">
              <a:xfrm rot="10975086">
                <a:off x="6711534" y="3767999"/>
                <a:ext cx="514613" cy="488599"/>
              </a:xfrm>
              <a:prstGeom prst="teardrop">
                <a:avLst/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grpSp>
            <p:nvGrpSpPr>
              <p:cNvPr id="125" name="Group 124">
                <a:extLst>
                  <a:ext uri="{FF2B5EF4-FFF2-40B4-BE49-F238E27FC236}">
                    <a16:creationId xmlns:a16="http://schemas.microsoft.com/office/drawing/2014/main" id="{999EB7FF-F106-4B38-9684-FC5619A7B900}"/>
                  </a:ext>
                </a:extLst>
              </p:cNvPr>
              <p:cNvGrpSpPr/>
              <p:nvPr/>
            </p:nvGrpSpPr>
            <p:grpSpPr>
              <a:xfrm>
                <a:off x="6639254" y="4181618"/>
                <a:ext cx="112254" cy="98982"/>
                <a:chOff x="5719354" y="3804880"/>
                <a:chExt cx="137025" cy="126295"/>
              </a:xfrm>
            </p:grpSpPr>
            <p:sp>
              <p:nvSpPr>
                <p:cNvPr id="126" name="Isosceles Triangle 125">
                  <a:extLst>
                    <a:ext uri="{FF2B5EF4-FFF2-40B4-BE49-F238E27FC236}">
                      <a16:creationId xmlns:a16="http://schemas.microsoft.com/office/drawing/2014/main" id="{F91C918A-3466-4BB8-BECB-F4E2D8670683}"/>
                    </a:ext>
                  </a:extLst>
                </p:cNvPr>
                <p:cNvSpPr/>
                <p:nvPr/>
              </p:nvSpPr>
              <p:spPr bwMode="auto">
                <a:xfrm rot="2731228" flipV="1">
                  <a:off x="5748765" y="3823561"/>
                  <a:ext cx="126295" cy="88933"/>
                </a:xfrm>
                <a:prstGeom prst="triangl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tabLst/>
                  </a:pPr>
                  <a:endPara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</p:txBody>
            </p:sp>
            <p:cxnSp>
              <p:nvCxnSpPr>
                <p:cNvPr id="127" name="Straight Connector 126">
                  <a:extLst>
                    <a:ext uri="{FF2B5EF4-FFF2-40B4-BE49-F238E27FC236}">
                      <a16:creationId xmlns:a16="http://schemas.microsoft.com/office/drawing/2014/main" id="{332A969B-5D35-48BF-A347-DFFE408E0BDE}"/>
                    </a:ext>
                  </a:extLst>
                </p:cNvPr>
                <p:cNvCxnSpPr/>
                <p:nvPr/>
              </p:nvCxnSpPr>
              <p:spPr bwMode="auto">
                <a:xfrm rot="2731228">
                  <a:off x="5754495" y="3889271"/>
                  <a:ext cx="0" cy="70281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8E1A5C90-30D1-43D1-8058-39A63DE9522C}"/>
                </a:ext>
              </a:extLst>
            </p:cNvPr>
            <p:cNvCxnSpPr>
              <a:cxnSpLocks/>
              <a:stCxn id="120" idx="3"/>
            </p:cNvCxnSpPr>
            <p:nvPr/>
          </p:nvCxnSpPr>
          <p:spPr bwMode="auto">
            <a:xfrm flipV="1">
              <a:off x="8841689" y="2408021"/>
              <a:ext cx="838422" cy="1186666"/>
            </a:xfrm>
            <a:prstGeom prst="straightConnector1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stealth"/>
              <a:tailEnd type="stealth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A658FE66-2EC6-4D2D-A16B-163B1004FC4E}"/>
                </a:ext>
              </a:extLst>
            </p:cNvPr>
            <p:cNvSpPr/>
            <p:nvPr/>
          </p:nvSpPr>
          <p:spPr>
            <a:xfrm>
              <a:off x="8285746" y="3434700"/>
              <a:ext cx="308868" cy="28945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b="1" kern="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rPr>
                <a:t>T</a:t>
              </a:r>
              <a:r>
                <a:rPr lang="en-US" sz="1800" b="1" kern="0" baseline="-250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rPr>
                <a:t>1</a:t>
              </a:r>
              <a:endParaRPr lang="en-US" sz="1800" dirty="0"/>
            </a:p>
          </p:txBody>
        </p:sp>
        <p:sp>
          <p:nvSpPr>
            <p:cNvPr id="47" name="Teardrop 46">
              <a:extLst>
                <a:ext uri="{FF2B5EF4-FFF2-40B4-BE49-F238E27FC236}">
                  <a16:creationId xmlns:a16="http://schemas.microsoft.com/office/drawing/2014/main" id="{7FB47A9F-BBCA-478A-9CF2-01F1C382FCEA}"/>
                </a:ext>
              </a:extLst>
            </p:cNvPr>
            <p:cNvSpPr/>
            <p:nvPr/>
          </p:nvSpPr>
          <p:spPr bwMode="auto">
            <a:xfrm rot="19023544">
              <a:off x="9460888" y="2385751"/>
              <a:ext cx="514613" cy="522868"/>
            </a:xfrm>
            <a:prstGeom prst="teardrop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D8F70C88-0BC4-4678-82CD-F74DDE9A7E95}"/>
                </a:ext>
              </a:extLst>
            </p:cNvPr>
            <p:cNvGrpSpPr/>
            <p:nvPr/>
          </p:nvGrpSpPr>
          <p:grpSpPr>
            <a:xfrm>
              <a:off x="9667382" y="2217430"/>
              <a:ext cx="103464" cy="125459"/>
              <a:chOff x="8393542" y="1247555"/>
              <a:chExt cx="126295" cy="160078"/>
            </a:xfrm>
          </p:grpSpPr>
          <p:sp>
            <p:nvSpPr>
              <p:cNvPr id="122" name="Isosceles Triangle 121">
                <a:extLst>
                  <a:ext uri="{FF2B5EF4-FFF2-40B4-BE49-F238E27FC236}">
                    <a16:creationId xmlns:a16="http://schemas.microsoft.com/office/drawing/2014/main" id="{1BBB5988-436E-459B-A64D-7CB3623E8847}"/>
                  </a:ext>
                </a:extLst>
              </p:cNvPr>
              <p:cNvSpPr/>
              <p:nvPr/>
            </p:nvSpPr>
            <p:spPr bwMode="auto">
              <a:xfrm rot="10779686" flipV="1">
                <a:off x="8393542" y="1318700"/>
                <a:ext cx="126295" cy="88933"/>
              </a:xfrm>
              <a:prstGeom prst="triangl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913BDB93-6F3D-4808-8260-25DC4249D9A9}"/>
                  </a:ext>
                </a:extLst>
              </p:cNvPr>
              <p:cNvCxnSpPr/>
              <p:nvPr/>
            </p:nvCxnSpPr>
            <p:spPr bwMode="auto">
              <a:xfrm rot="10779686">
                <a:off x="8456214" y="1247555"/>
                <a:ext cx="0" cy="70281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DFE21D41-9E52-4188-98B8-1A47E7F8F338}"/>
                </a:ext>
              </a:extLst>
            </p:cNvPr>
            <p:cNvSpPr txBox="1"/>
            <p:nvPr/>
          </p:nvSpPr>
          <p:spPr>
            <a:xfrm>
              <a:off x="9918430" y="4855073"/>
              <a:ext cx="86501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Energizer&amp; Carrier Source</a:t>
              </a:r>
            </a:p>
          </p:txBody>
        </p: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13E8D0A1-685A-40EA-9462-B5C7E12D1E40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9719320" y="2387598"/>
              <a:ext cx="15386" cy="2883114"/>
            </a:xfrm>
            <a:prstGeom prst="straightConnector1">
              <a:avLst/>
            </a:prstGeom>
            <a:noFill/>
            <a:ln w="3175" cap="flat" cmpd="sng" algn="ctr">
              <a:solidFill>
                <a:srgbClr val="FF0000"/>
              </a:solidFill>
              <a:prstDash val="solid"/>
              <a:round/>
              <a:headEnd type="stealth"/>
              <a:tailEnd type="stealth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BDE19A1D-31FE-44C1-8B70-BB5C0DACC6E1}"/>
                </a:ext>
              </a:extLst>
            </p:cNvPr>
            <p:cNvCxnSpPr>
              <a:cxnSpLocks/>
              <a:endCxn id="120" idx="3"/>
            </p:cNvCxnSpPr>
            <p:nvPr/>
          </p:nvCxnSpPr>
          <p:spPr bwMode="auto">
            <a:xfrm flipH="1" flipV="1">
              <a:off x="8841689" y="3594687"/>
              <a:ext cx="830934" cy="1631314"/>
            </a:xfrm>
            <a:prstGeom prst="straightConnector1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stealth"/>
              <a:tailEnd type="stealth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24F18296-8707-4605-8A07-6C9BF274C352}"/>
                </a:ext>
              </a:extLst>
            </p:cNvPr>
            <p:cNvGrpSpPr/>
            <p:nvPr/>
          </p:nvGrpSpPr>
          <p:grpSpPr>
            <a:xfrm rot="2764324">
              <a:off x="8802666" y="3260492"/>
              <a:ext cx="699426" cy="675706"/>
              <a:chOff x="4788240" y="3277126"/>
              <a:chExt cx="729265" cy="678973"/>
            </a:xfrm>
          </p:grpSpPr>
          <p:sp>
            <p:nvSpPr>
              <p:cNvPr id="118" name="Teardrop 117">
                <a:extLst>
                  <a:ext uri="{FF2B5EF4-FFF2-40B4-BE49-F238E27FC236}">
                    <a16:creationId xmlns:a16="http://schemas.microsoft.com/office/drawing/2014/main" id="{39BBF92E-3FEA-4EDB-B600-1773A794A218}"/>
                  </a:ext>
                </a:extLst>
              </p:cNvPr>
              <p:cNvSpPr/>
              <p:nvPr/>
            </p:nvSpPr>
            <p:spPr bwMode="auto">
              <a:xfrm rot="10975086">
                <a:off x="4889333" y="3277126"/>
                <a:ext cx="628172" cy="623424"/>
              </a:xfrm>
              <a:prstGeom prst="teardrop">
                <a:avLst/>
              </a:prstGeom>
              <a:noFill/>
              <a:ln w="1905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grpSp>
            <p:nvGrpSpPr>
              <p:cNvPr id="119" name="Group 118">
                <a:extLst>
                  <a:ext uri="{FF2B5EF4-FFF2-40B4-BE49-F238E27FC236}">
                    <a16:creationId xmlns:a16="http://schemas.microsoft.com/office/drawing/2014/main" id="{797DE63C-FB35-46BF-9C08-1D46A5F09DF0}"/>
                  </a:ext>
                </a:extLst>
              </p:cNvPr>
              <p:cNvGrpSpPr/>
              <p:nvPr/>
            </p:nvGrpSpPr>
            <p:grpSpPr>
              <a:xfrm rot="2731228">
                <a:off x="4805132" y="3812912"/>
                <a:ext cx="126295" cy="160080"/>
                <a:chOff x="7666059" y="4220007"/>
                <a:chExt cx="126295" cy="160080"/>
              </a:xfrm>
            </p:grpSpPr>
            <p:sp>
              <p:nvSpPr>
                <p:cNvPr id="120" name="Isosceles Triangle 119">
                  <a:extLst>
                    <a:ext uri="{FF2B5EF4-FFF2-40B4-BE49-F238E27FC236}">
                      <a16:creationId xmlns:a16="http://schemas.microsoft.com/office/drawing/2014/main" id="{75547ABE-0CB8-4DE7-A676-87B94E750E74}"/>
                    </a:ext>
                  </a:extLst>
                </p:cNvPr>
                <p:cNvSpPr/>
                <p:nvPr/>
              </p:nvSpPr>
              <p:spPr bwMode="auto">
                <a:xfrm flipV="1">
                  <a:off x="7666059" y="4220007"/>
                  <a:ext cx="126295" cy="88933"/>
                </a:xfrm>
                <a:prstGeom prst="triangl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tabLst/>
                  </a:pPr>
                  <a:endPara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</p:txBody>
            </p:sp>
            <p:cxnSp>
              <p:nvCxnSpPr>
                <p:cNvPr id="121" name="Straight Connector 120">
                  <a:extLst>
                    <a:ext uri="{FF2B5EF4-FFF2-40B4-BE49-F238E27FC236}">
                      <a16:creationId xmlns:a16="http://schemas.microsoft.com/office/drawing/2014/main" id="{4F00AEAC-15A8-4FFE-8603-DCECC05F505A}"/>
                    </a:ext>
                  </a:extLst>
                </p:cNvPr>
                <p:cNvCxnSpPr/>
                <p:nvPr/>
              </p:nvCxnSpPr>
              <p:spPr bwMode="auto">
                <a:xfrm>
                  <a:off x="7729207" y="4309806"/>
                  <a:ext cx="0" cy="70281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03999872-3352-44C7-9C85-7DE56AB15058}"/>
                </a:ext>
              </a:extLst>
            </p:cNvPr>
            <p:cNvSpPr txBox="1"/>
            <p:nvPr/>
          </p:nvSpPr>
          <p:spPr>
            <a:xfrm>
              <a:off x="8502415" y="3291466"/>
              <a:ext cx="7070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0000"/>
                  </a:solidFill>
                </a:rPr>
                <a:t>- 3 dB</a:t>
              </a:r>
              <a:endParaRPr lang="en-US" sz="1200" b="1" baseline="-25000" dirty="0">
                <a:solidFill>
                  <a:srgbClr val="FF0000"/>
                </a:solidFill>
              </a:endParaRPr>
            </a:p>
          </p:txBody>
        </p: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7AC1154F-B2BA-4CD3-A2F5-C07AB45218FA}"/>
                </a:ext>
              </a:extLst>
            </p:cNvPr>
            <p:cNvGrpSpPr/>
            <p:nvPr/>
          </p:nvGrpSpPr>
          <p:grpSpPr>
            <a:xfrm>
              <a:off x="8338071" y="3116723"/>
              <a:ext cx="1025622" cy="961274"/>
              <a:chOff x="7128774" y="3571858"/>
              <a:chExt cx="1280643" cy="1368152"/>
            </a:xfrm>
          </p:grpSpPr>
          <p:sp>
            <p:nvSpPr>
              <p:cNvPr id="115" name="Oval 114">
                <a:extLst>
                  <a:ext uri="{FF2B5EF4-FFF2-40B4-BE49-F238E27FC236}">
                    <a16:creationId xmlns:a16="http://schemas.microsoft.com/office/drawing/2014/main" id="{0864187A-4D8B-478B-A92C-63284DEB0A4D}"/>
                  </a:ext>
                </a:extLst>
              </p:cNvPr>
              <p:cNvSpPr/>
              <p:nvPr/>
            </p:nvSpPr>
            <p:spPr bwMode="auto">
              <a:xfrm rot="16200000">
                <a:off x="7527333" y="4054388"/>
                <a:ext cx="463644" cy="416209"/>
              </a:xfrm>
              <a:prstGeom prst="ellips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sp>
            <p:nvSpPr>
              <p:cNvPr id="116" name="Oval 115">
                <a:extLst>
                  <a:ext uri="{FF2B5EF4-FFF2-40B4-BE49-F238E27FC236}">
                    <a16:creationId xmlns:a16="http://schemas.microsoft.com/office/drawing/2014/main" id="{F828FE9A-6A84-4B8E-A631-F3A8B4F4E8C6}"/>
                  </a:ext>
                </a:extLst>
              </p:cNvPr>
              <p:cNvSpPr/>
              <p:nvPr/>
            </p:nvSpPr>
            <p:spPr bwMode="auto">
              <a:xfrm rot="16200000">
                <a:off x="7313588" y="3855777"/>
                <a:ext cx="900682" cy="822084"/>
              </a:xfrm>
              <a:prstGeom prst="ellips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id="{EAC89EBB-65A2-4B3F-8220-9CBAC66D3CCE}"/>
                  </a:ext>
                </a:extLst>
              </p:cNvPr>
              <p:cNvSpPr/>
              <p:nvPr/>
            </p:nvSpPr>
            <p:spPr bwMode="auto">
              <a:xfrm rot="16200000">
                <a:off x="7085020" y="3615612"/>
                <a:ext cx="1368152" cy="1280643"/>
              </a:xfrm>
              <a:prstGeom prst="ellips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</p:grp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9B796F2F-8463-4D2D-A0C7-8D26532675EF}"/>
                </a:ext>
              </a:extLst>
            </p:cNvPr>
            <p:cNvSpPr/>
            <p:nvPr/>
          </p:nvSpPr>
          <p:spPr bwMode="auto">
            <a:xfrm rot="16200000">
              <a:off x="8202085" y="2937499"/>
              <a:ext cx="1297577" cy="1333283"/>
            </a:xfrm>
            <a:prstGeom prst="ellipse">
              <a:avLst/>
            </a:prstGeom>
            <a:noFill/>
            <a:ln w="63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8808546A-8BBA-4CFE-9E3D-7A0AC026D17F}"/>
                </a:ext>
              </a:extLst>
            </p:cNvPr>
            <p:cNvSpPr txBox="1"/>
            <p:nvPr/>
          </p:nvSpPr>
          <p:spPr>
            <a:xfrm>
              <a:off x="8565521" y="3110103"/>
              <a:ext cx="548518" cy="1965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0 dB</a:t>
              </a:r>
              <a:endParaRPr lang="en-US" sz="1200" b="1" baseline="-25000" dirty="0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B94C361B-4CC1-475C-BB9D-0A2C6506EA4B}"/>
                </a:ext>
              </a:extLst>
            </p:cNvPr>
            <p:cNvSpPr txBox="1"/>
            <p:nvPr/>
          </p:nvSpPr>
          <p:spPr>
            <a:xfrm>
              <a:off x="8522408" y="2921744"/>
              <a:ext cx="62340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92D050"/>
                  </a:solidFill>
                </a:rPr>
                <a:t>+ 3 dB</a:t>
              </a:r>
              <a:endParaRPr lang="en-US" sz="1200" b="1" baseline="-25000" dirty="0">
                <a:solidFill>
                  <a:srgbClr val="92D050"/>
                </a:solidFill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1F0CA0FC-54CD-42E3-A538-8FCDA6B0DA85}"/>
                </a:ext>
              </a:extLst>
            </p:cNvPr>
            <p:cNvSpPr txBox="1"/>
            <p:nvPr/>
          </p:nvSpPr>
          <p:spPr>
            <a:xfrm>
              <a:off x="8475760" y="2782482"/>
              <a:ext cx="6472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B050"/>
                  </a:solidFill>
                </a:rPr>
                <a:t>+ 6 dB</a:t>
              </a:r>
              <a:endParaRPr lang="en-US" sz="1200" b="1" baseline="-25000" dirty="0">
                <a:solidFill>
                  <a:srgbClr val="00B050"/>
                </a:solidFill>
              </a:endParaRPr>
            </a:p>
          </p:txBody>
        </p: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72AC1852-DE80-4287-BDA3-10400BDF367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853477" y="3592542"/>
              <a:ext cx="778824" cy="11328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917CF832-2B97-4B63-B838-FC9A1B3CD1C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573910" y="3595888"/>
              <a:ext cx="1060437" cy="0"/>
            </a:xfrm>
            <a:prstGeom prst="straightConnector1">
              <a:avLst/>
            </a:prstGeom>
            <a:noFill/>
            <a:ln w="3175" cap="flat" cmpd="sng" algn="ctr">
              <a:solidFill>
                <a:schemeClr val="tx1"/>
              </a:solidFill>
              <a:prstDash val="dash"/>
              <a:round/>
              <a:headEnd type="none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5EB37F0F-EB42-4F16-99EB-E7F6EF59D06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799506" y="3603870"/>
              <a:ext cx="861510" cy="1624429"/>
            </a:xfrm>
            <a:prstGeom prst="straightConnector1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stealth"/>
              <a:tailEnd type="stealth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D63A887D-ECA8-4410-B489-D8D964534694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9766489" y="2408023"/>
              <a:ext cx="894527" cy="1195847"/>
            </a:xfrm>
            <a:prstGeom prst="straightConnector1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stealth"/>
              <a:tailEnd type="stealth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D5844942-B6DA-4D63-A7A0-EF2575E121FF}"/>
                </a:ext>
              </a:extLst>
            </p:cNvPr>
            <p:cNvGrpSpPr/>
            <p:nvPr/>
          </p:nvGrpSpPr>
          <p:grpSpPr>
            <a:xfrm>
              <a:off x="9987829" y="2830086"/>
              <a:ext cx="1304402" cy="1448069"/>
              <a:chOff x="7663863" y="1976036"/>
              <a:chExt cx="1304402" cy="1448069"/>
            </a:xfrm>
          </p:grpSpPr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78383AF7-BF71-4BAD-8A3F-F7C12B00C1D3}"/>
                  </a:ext>
                </a:extLst>
              </p:cNvPr>
              <p:cNvSpPr/>
              <p:nvPr/>
            </p:nvSpPr>
            <p:spPr>
              <a:xfrm>
                <a:off x="8357419" y="2546937"/>
                <a:ext cx="308868" cy="2894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800" b="1" kern="0" dirty="0">
                    <a:solidFill>
                      <a:srgbClr val="000000"/>
                    </a:solidFill>
                    <a:latin typeface="Calibri" pitchFamily="34" charset="0"/>
                    <a:ea typeface="宋体" charset="-122"/>
                  </a:rPr>
                  <a:t>T</a:t>
                </a:r>
                <a:r>
                  <a:rPr lang="en-US" sz="1800" b="1" kern="0" baseline="-25000" dirty="0">
                    <a:solidFill>
                      <a:srgbClr val="000000"/>
                    </a:solidFill>
                    <a:latin typeface="Calibri" pitchFamily="34" charset="0"/>
                    <a:ea typeface="宋体" charset="-122"/>
                  </a:rPr>
                  <a:t>2</a:t>
                </a:r>
                <a:endParaRPr lang="en-US" sz="1800" dirty="0"/>
              </a:p>
            </p:txBody>
          </p:sp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DF13722A-837B-44D4-A1C4-ADB0BFDAB899}"/>
                  </a:ext>
                </a:extLst>
              </p:cNvPr>
              <p:cNvSpPr txBox="1"/>
              <p:nvPr/>
            </p:nvSpPr>
            <p:spPr>
              <a:xfrm>
                <a:off x="8239946" y="2813066"/>
                <a:ext cx="59608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FF0000"/>
                    </a:solidFill>
                  </a:rPr>
                  <a:t>- 3 dB</a:t>
                </a:r>
                <a:endParaRPr lang="en-US" sz="1200" b="1" baseline="-25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1B0876AC-B788-4F9C-BE83-1F58B9F32ABF}"/>
                  </a:ext>
                </a:extLst>
              </p:cNvPr>
              <p:cNvSpPr txBox="1"/>
              <p:nvPr/>
            </p:nvSpPr>
            <p:spPr>
              <a:xfrm>
                <a:off x="8342443" y="2383202"/>
                <a:ext cx="548518" cy="1965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/>
                  <a:t>0 dB</a:t>
                </a:r>
                <a:endParaRPr lang="en-US" sz="1200" b="1" baseline="-25000" dirty="0"/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4AA971C8-E6D2-4B85-9CC6-2AD0378ED644}"/>
                  </a:ext>
                </a:extLst>
              </p:cNvPr>
              <p:cNvSpPr txBox="1"/>
              <p:nvPr/>
            </p:nvSpPr>
            <p:spPr>
              <a:xfrm>
                <a:off x="8344862" y="2249278"/>
                <a:ext cx="62340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92D050"/>
                    </a:solidFill>
                  </a:rPr>
                  <a:t>+ 3 dB</a:t>
                </a:r>
                <a:endParaRPr lang="en-US" sz="1200" b="1" baseline="-25000" dirty="0">
                  <a:solidFill>
                    <a:srgbClr val="92D050"/>
                  </a:solidFill>
                </a:endParaRPr>
              </a:p>
            </p:txBody>
          </p:sp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C860F09D-375F-404E-8B63-9C0BCC09C875}"/>
                  </a:ext>
                </a:extLst>
              </p:cNvPr>
              <p:cNvSpPr txBox="1"/>
              <p:nvPr/>
            </p:nvSpPr>
            <p:spPr>
              <a:xfrm>
                <a:off x="8199682" y="2019886"/>
                <a:ext cx="64725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00B050"/>
                    </a:solidFill>
                  </a:rPr>
                  <a:t>+ 6 dB</a:t>
                </a:r>
                <a:endParaRPr lang="en-US" sz="1200" b="1" baseline="-25000" dirty="0">
                  <a:solidFill>
                    <a:srgbClr val="00B050"/>
                  </a:solidFill>
                </a:endParaRPr>
              </a:p>
            </p:txBody>
          </p:sp>
          <p:grpSp>
            <p:nvGrpSpPr>
              <p:cNvPr id="73" name="Group 72">
                <a:extLst>
                  <a:ext uri="{FF2B5EF4-FFF2-40B4-BE49-F238E27FC236}">
                    <a16:creationId xmlns:a16="http://schemas.microsoft.com/office/drawing/2014/main" id="{490544A6-7DEB-4232-BCCB-CF2D6F4589C4}"/>
                  </a:ext>
                </a:extLst>
              </p:cNvPr>
              <p:cNvGrpSpPr/>
              <p:nvPr/>
            </p:nvGrpSpPr>
            <p:grpSpPr>
              <a:xfrm rot="13929044">
                <a:off x="7588617" y="2051282"/>
                <a:ext cx="1448069" cy="1297577"/>
                <a:chOff x="3447347" y="2773650"/>
                <a:chExt cx="1448069" cy="1297577"/>
              </a:xfrm>
            </p:grpSpPr>
            <p:grpSp>
              <p:nvGrpSpPr>
                <p:cNvPr id="74" name="Group 73">
                  <a:extLst>
                    <a:ext uri="{FF2B5EF4-FFF2-40B4-BE49-F238E27FC236}">
                      <a16:creationId xmlns:a16="http://schemas.microsoft.com/office/drawing/2014/main" id="{957BF1FD-E609-4EC3-B789-DEA2B02A70A2}"/>
                    </a:ext>
                  </a:extLst>
                </p:cNvPr>
                <p:cNvGrpSpPr/>
                <p:nvPr/>
              </p:nvGrpSpPr>
              <p:grpSpPr>
                <a:xfrm rot="2764324">
                  <a:off x="4065781" y="3078790"/>
                  <a:ext cx="699426" cy="675706"/>
                  <a:chOff x="4788240" y="3277126"/>
                  <a:chExt cx="729265" cy="678973"/>
                </a:xfrm>
              </p:grpSpPr>
              <p:sp>
                <p:nvSpPr>
                  <p:cNvPr id="96" name="Teardrop 95">
                    <a:extLst>
                      <a:ext uri="{FF2B5EF4-FFF2-40B4-BE49-F238E27FC236}">
                        <a16:creationId xmlns:a16="http://schemas.microsoft.com/office/drawing/2014/main" id="{CF366324-B1BC-4BB2-A873-1F5455DE8AAF}"/>
                      </a:ext>
                    </a:extLst>
                  </p:cNvPr>
                  <p:cNvSpPr/>
                  <p:nvPr/>
                </p:nvSpPr>
                <p:spPr bwMode="auto">
                  <a:xfrm rot="10975086">
                    <a:off x="4889333" y="3277126"/>
                    <a:ext cx="628172" cy="623424"/>
                  </a:xfrm>
                  <a:prstGeom prst="teardrop">
                    <a:avLst/>
                  </a:prstGeom>
                  <a:noFill/>
                  <a:ln w="19050" cap="flat" cmpd="sng" algn="ctr">
                    <a:solidFill>
                      <a:srgbClr val="0070C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CC9900"/>
                      </a:buClr>
                      <a:buSzTx/>
                      <a:buFont typeface="Wingdings" pitchFamily="2" charset="2"/>
                      <a:buChar char="n"/>
                      <a:tabLst/>
                    </a:pPr>
                    <a:endParaRPr kumimoji="0" lang="en-US" sz="18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宋体" charset="-122"/>
                    </a:endParaRPr>
                  </a:p>
                </p:txBody>
              </p:sp>
              <p:grpSp>
                <p:nvGrpSpPr>
                  <p:cNvPr id="97" name="Group 96">
                    <a:extLst>
                      <a:ext uri="{FF2B5EF4-FFF2-40B4-BE49-F238E27FC236}">
                        <a16:creationId xmlns:a16="http://schemas.microsoft.com/office/drawing/2014/main" id="{26A43E28-EBBE-452B-80CF-3081A6EEE04A}"/>
                      </a:ext>
                    </a:extLst>
                  </p:cNvPr>
                  <p:cNvGrpSpPr/>
                  <p:nvPr/>
                </p:nvGrpSpPr>
                <p:grpSpPr>
                  <a:xfrm rot="2731228">
                    <a:off x="4805132" y="3812912"/>
                    <a:ext cx="126295" cy="160080"/>
                    <a:chOff x="7666059" y="4220007"/>
                    <a:chExt cx="126295" cy="160080"/>
                  </a:xfrm>
                </p:grpSpPr>
                <p:sp>
                  <p:nvSpPr>
                    <p:cNvPr id="100" name="Isosceles Triangle 99">
                      <a:extLst>
                        <a:ext uri="{FF2B5EF4-FFF2-40B4-BE49-F238E27FC236}">
                          <a16:creationId xmlns:a16="http://schemas.microsoft.com/office/drawing/2014/main" id="{CCCA23C3-E140-4085-9431-F74580647FC0}"/>
                        </a:ext>
                      </a:extLst>
                    </p:cNvPr>
                    <p:cNvSpPr/>
                    <p:nvPr/>
                  </p:nvSpPr>
                  <p:spPr bwMode="auto">
                    <a:xfrm flipV="1">
                      <a:off x="7666059" y="4220007"/>
                      <a:ext cx="126295" cy="88933"/>
                    </a:xfrm>
                    <a:prstGeom prst="triangle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9900"/>
                        </a:buClr>
                        <a:buSzTx/>
                        <a:tabLst/>
                      </a:pP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p:txBody>
                </p:sp>
                <p:cxnSp>
                  <p:nvCxnSpPr>
                    <p:cNvPr id="114" name="Straight Connector 113">
                      <a:extLst>
                        <a:ext uri="{FF2B5EF4-FFF2-40B4-BE49-F238E27FC236}">
                          <a16:creationId xmlns:a16="http://schemas.microsoft.com/office/drawing/2014/main" id="{B1B13445-E437-4B91-A70D-474293C41089}"/>
                        </a:ext>
                      </a:extLst>
                    </p:cNvPr>
                    <p:cNvCxnSpPr/>
                    <p:nvPr/>
                  </p:nvCxnSpPr>
                  <p:spPr bwMode="auto">
                    <a:xfrm>
                      <a:off x="7729207" y="4309806"/>
                      <a:ext cx="0" cy="70281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cxnSp>
              </p:grpSp>
            </p:grpSp>
            <p:grpSp>
              <p:nvGrpSpPr>
                <p:cNvPr id="75" name="Group 74">
                  <a:extLst>
                    <a:ext uri="{FF2B5EF4-FFF2-40B4-BE49-F238E27FC236}">
                      <a16:creationId xmlns:a16="http://schemas.microsoft.com/office/drawing/2014/main" id="{8FE1938A-2B17-4CEF-BC92-51C7F4ABEA18}"/>
                    </a:ext>
                  </a:extLst>
                </p:cNvPr>
                <p:cNvGrpSpPr/>
                <p:nvPr/>
              </p:nvGrpSpPr>
              <p:grpSpPr>
                <a:xfrm>
                  <a:off x="3601186" y="2935021"/>
                  <a:ext cx="1025622" cy="961274"/>
                  <a:chOff x="7128774" y="3571858"/>
                  <a:chExt cx="1280643" cy="1368152"/>
                </a:xfrm>
              </p:grpSpPr>
              <p:sp>
                <p:nvSpPr>
                  <p:cNvPr id="93" name="Oval 92">
                    <a:extLst>
                      <a:ext uri="{FF2B5EF4-FFF2-40B4-BE49-F238E27FC236}">
                        <a16:creationId xmlns:a16="http://schemas.microsoft.com/office/drawing/2014/main" id="{AD2EF39B-4FDE-4C6B-9EF8-D752B822E09B}"/>
                      </a:ext>
                    </a:extLst>
                  </p:cNvPr>
                  <p:cNvSpPr/>
                  <p:nvPr/>
                </p:nvSpPr>
                <p:spPr bwMode="auto">
                  <a:xfrm rot="16200000">
                    <a:off x="7527333" y="4054388"/>
                    <a:ext cx="463644" cy="416209"/>
                  </a:xfrm>
                  <a:prstGeom prst="ellipse">
                    <a:avLst/>
                  </a:prstGeom>
                  <a:noFill/>
                  <a:ln w="6350" cap="flat" cmpd="sng" algn="ctr">
                    <a:solidFill>
                      <a:schemeClr val="tx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CC9900"/>
                      </a:buClr>
                      <a:buSzTx/>
                      <a:tabLst/>
                    </a:pPr>
                    <a:endParaRPr lang="en-US" sz="16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</p:txBody>
              </p:sp>
              <p:sp>
                <p:nvSpPr>
                  <p:cNvPr id="94" name="Oval 93">
                    <a:extLst>
                      <a:ext uri="{FF2B5EF4-FFF2-40B4-BE49-F238E27FC236}">
                        <a16:creationId xmlns:a16="http://schemas.microsoft.com/office/drawing/2014/main" id="{5526C06E-9E8C-460C-9854-904F3A4EB7D0}"/>
                      </a:ext>
                    </a:extLst>
                  </p:cNvPr>
                  <p:cNvSpPr/>
                  <p:nvPr/>
                </p:nvSpPr>
                <p:spPr bwMode="auto">
                  <a:xfrm rot="16200000">
                    <a:off x="7313588" y="3855777"/>
                    <a:ext cx="900682" cy="822084"/>
                  </a:xfrm>
                  <a:prstGeom prst="ellipse">
                    <a:avLst/>
                  </a:prstGeom>
                  <a:noFill/>
                  <a:ln w="6350" cap="flat" cmpd="sng" algn="ctr">
                    <a:solidFill>
                      <a:schemeClr val="tx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CC9900"/>
                      </a:buClr>
                      <a:buSzTx/>
                      <a:tabLst/>
                    </a:pPr>
                    <a:endParaRPr lang="en-US" sz="16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</p:txBody>
              </p:sp>
              <p:sp>
                <p:nvSpPr>
                  <p:cNvPr id="95" name="Oval 94">
                    <a:extLst>
                      <a:ext uri="{FF2B5EF4-FFF2-40B4-BE49-F238E27FC236}">
                        <a16:creationId xmlns:a16="http://schemas.microsoft.com/office/drawing/2014/main" id="{2B276E57-0518-4309-89A0-80B609415503}"/>
                      </a:ext>
                    </a:extLst>
                  </p:cNvPr>
                  <p:cNvSpPr/>
                  <p:nvPr/>
                </p:nvSpPr>
                <p:spPr bwMode="auto">
                  <a:xfrm rot="16200000">
                    <a:off x="7085020" y="3615612"/>
                    <a:ext cx="1368152" cy="1280643"/>
                  </a:xfrm>
                  <a:prstGeom prst="ellipse">
                    <a:avLst/>
                  </a:prstGeom>
                  <a:noFill/>
                  <a:ln w="6350" cap="flat" cmpd="sng" algn="ctr">
                    <a:solidFill>
                      <a:schemeClr val="tx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CC9900"/>
                      </a:buClr>
                      <a:buSzTx/>
                      <a:tabLst/>
                    </a:pPr>
                    <a:endParaRPr lang="en-US" sz="16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</p:txBody>
              </p:sp>
            </p:grpSp>
            <p:sp>
              <p:nvSpPr>
                <p:cNvPr id="76" name="Oval 75">
                  <a:extLst>
                    <a:ext uri="{FF2B5EF4-FFF2-40B4-BE49-F238E27FC236}">
                      <a16:creationId xmlns:a16="http://schemas.microsoft.com/office/drawing/2014/main" id="{061B2DFB-F47B-435A-88A3-C6696D369E00}"/>
                    </a:ext>
                  </a:extLst>
                </p:cNvPr>
                <p:cNvSpPr/>
                <p:nvPr/>
              </p:nvSpPr>
              <p:spPr bwMode="auto">
                <a:xfrm rot="16200000">
                  <a:off x="3465200" y="2755797"/>
                  <a:ext cx="1297577" cy="1333283"/>
                </a:xfrm>
                <a:prstGeom prst="ellips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tabLst/>
                  </a:pPr>
                  <a:endPara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</p:txBody>
            </p:sp>
            <p:cxnSp>
              <p:nvCxnSpPr>
                <p:cNvPr id="92" name="Straight Arrow Connector 91">
                  <a:extLst>
                    <a:ext uri="{FF2B5EF4-FFF2-40B4-BE49-F238E27FC236}">
                      <a16:creationId xmlns:a16="http://schemas.microsoft.com/office/drawing/2014/main" id="{44AAC0B9-25C8-4D79-8845-43F7ABB90F2C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116592" y="3410840"/>
                  <a:ext cx="778824" cy="11328"/>
                </a:xfrm>
                <a:prstGeom prst="straightConnector1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/>
                  <a:tailEnd type="triangl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738BAF9F-E37C-4853-9F70-30972F3112A3}"/>
                </a:ext>
              </a:extLst>
            </p:cNvPr>
            <p:cNvSpPr txBox="1"/>
            <p:nvPr/>
          </p:nvSpPr>
          <p:spPr>
            <a:xfrm>
              <a:off x="10208334" y="4001864"/>
              <a:ext cx="100659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0000"/>
                  </a:solidFill>
                </a:rPr>
                <a:t>Very low tag gain for BS and EH</a:t>
              </a:r>
            </a:p>
          </p:txBody>
        </p: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C9B6F309-4B7B-4832-BE28-56D36ED2F6F5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10646793" y="3652067"/>
              <a:ext cx="18862" cy="405385"/>
            </a:xfrm>
            <a:prstGeom prst="straightConnector1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28" name="TextBox 127">
            <a:extLst>
              <a:ext uri="{FF2B5EF4-FFF2-40B4-BE49-F238E27FC236}">
                <a16:creationId xmlns:a16="http://schemas.microsoft.com/office/drawing/2014/main" id="{C5A1ECEF-2D38-4E74-B9BB-4E9963DE1794}"/>
              </a:ext>
            </a:extLst>
          </p:cNvPr>
          <p:cNvSpPr txBox="1"/>
          <p:nvPr/>
        </p:nvSpPr>
        <p:spPr bwMode="auto">
          <a:xfrm>
            <a:off x="515759" y="1506659"/>
            <a:ext cx="7670595" cy="37325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</a:rPr>
              <a:t>Tag antenna </a:t>
            </a:r>
            <a:r>
              <a:rPr lang="en-US" sz="2200" u="sng" dirty="0">
                <a:solidFill>
                  <a:srgbClr val="000000"/>
                </a:solidFill>
              </a:rPr>
              <a:t>gains are crucial for backscattering </a:t>
            </a:r>
            <a:r>
              <a:rPr lang="en-US" sz="2200" dirty="0">
                <a:solidFill>
                  <a:srgbClr val="000000"/>
                </a:solidFill>
              </a:rPr>
              <a:t>communications as well as important for EH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</a:rPr>
              <a:t>Nevertheless, respective antenna gains are highly </a:t>
            </a:r>
            <a:r>
              <a:rPr lang="en-US" sz="2200" u="sng" dirty="0">
                <a:solidFill>
                  <a:srgbClr val="000000"/>
                </a:solidFill>
              </a:rPr>
              <a:t>dependent on the tag orientation and the deployment scenario,</a:t>
            </a:r>
            <a:r>
              <a:rPr lang="en-US" sz="2200" dirty="0">
                <a:solidFill>
                  <a:srgbClr val="000000"/>
                </a:solidFill>
              </a:rPr>
              <a:t> including propagation multi-path and obstacles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</a:rPr>
              <a:t>Achieving maximum antenna gains in the directions of both the AP and the exciter is very uncommon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</a:rPr>
              <a:t>It should be noted that while the term “backscattering” is used for bi-static communication, </a:t>
            </a:r>
            <a:r>
              <a:rPr lang="en-US" sz="2200" u="sng" dirty="0">
                <a:solidFill>
                  <a:srgbClr val="000000"/>
                </a:solidFill>
              </a:rPr>
              <a:t>reflecting the modulated signal in 180˚ is rarely optimal</a:t>
            </a:r>
            <a:r>
              <a:rPr lang="en-US" sz="2200" dirty="0">
                <a:solidFill>
                  <a:srgbClr val="000000"/>
                </a:solidFill>
              </a:rPr>
              <a:t>. 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BEF63E5F-C2E9-4FDF-A765-D053D0190821}"/>
              </a:ext>
            </a:extLst>
          </p:cNvPr>
          <p:cNvSpPr txBox="1"/>
          <p:nvPr/>
        </p:nvSpPr>
        <p:spPr>
          <a:xfrm>
            <a:off x="8340193" y="5131062"/>
            <a:ext cx="3688917" cy="1200329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Antenna directivity is not always a design choice and may be dependent on the object sensed, orientation and the environment </a:t>
            </a:r>
          </a:p>
        </p:txBody>
      </p:sp>
    </p:spTree>
    <p:extLst>
      <p:ext uri="{BB962C8B-B14F-4D97-AF65-F5344CB8AC3E}">
        <p14:creationId xmlns:p14="http://schemas.microsoft.com/office/powerpoint/2010/main" val="38965299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839416" y="333375"/>
            <a:ext cx="10151025" cy="1065213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Discussion: 2.4 GHz Monostatic BS vs. Extended Range Bistatic</a:t>
            </a:r>
            <a:endParaRPr lang="en-GB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96" name="Footer Placeholder 4">
            <a:extLst>
              <a:ext uri="{FF2B5EF4-FFF2-40B4-BE49-F238E27FC236}">
                <a16:creationId xmlns:a16="http://schemas.microsoft.com/office/drawing/2014/main" id="{B22D0CAB-2981-4E78-B000-3E4DD4850A3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78565" y="6475414"/>
            <a:ext cx="4246027" cy="180975"/>
          </a:xfrm>
        </p:spPr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060A891-62FD-4784-80D0-0AA10D410073}"/>
              </a:ext>
            </a:extLst>
          </p:cNvPr>
          <p:cNvSpPr/>
          <p:nvPr/>
        </p:nvSpPr>
        <p:spPr>
          <a:xfrm>
            <a:off x="500730" y="1196752"/>
            <a:ext cx="10585176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0000"/>
                </a:solidFill>
              </a:rPr>
              <a:t>Mono-static</a:t>
            </a:r>
          </a:p>
          <a:p>
            <a:pPr marL="1028700" lvl="1" eaLnBrk="1" hangingPunct="1">
              <a:lnSpc>
                <a:spcPct val="90000"/>
              </a:lnSpc>
              <a:spcBef>
                <a:spcPts val="600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sz="1600" u="sng" dirty="0">
                <a:solidFill>
                  <a:srgbClr val="000000"/>
                </a:solidFill>
              </a:rPr>
              <a:t>Antennas are well directed </a:t>
            </a:r>
            <a:r>
              <a:rPr lang="en-US" sz="1600" dirty="0">
                <a:solidFill>
                  <a:srgbClr val="000000"/>
                </a:solidFill>
              </a:rPr>
              <a:t>and hence total passive gain is high. </a:t>
            </a:r>
          </a:p>
          <a:p>
            <a:pPr marL="1028700" lvl="1" eaLnBrk="1" hangingPunct="1">
              <a:lnSpc>
                <a:spcPct val="90000"/>
              </a:lnSpc>
              <a:spcBef>
                <a:spcPts val="600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rgbClr val="000000"/>
                </a:solidFill>
              </a:rPr>
              <a:t>Spatial considerations and interferences are negligible</a:t>
            </a:r>
          </a:p>
          <a:p>
            <a:pPr marL="1028700" lvl="1" eaLnBrk="1" hangingPunct="1">
              <a:lnSpc>
                <a:spcPct val="90000"/>
              </a:lnSpc>
              <a:spcBef>
                <a:spcPts val="600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rgbClr val="000000"/>
                </a:solidFill>
              </a:rPr>
              <a:t>Low path loss</a:t>
            </a:r>
          </a:p>
          <a:p>
            <a:pPr marL="1028700" lvl="1" eaLnBrk="1" hangingPunct="1">
              <a:lnSpc>
                <a:spcPct val="90000"/>
              </a:lnSpc>
              <a:spcBef>
                <a:spcPts val="600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sz="1600" u="sng" dirty="0">
                <a:solidFill>
                  <a:srgbClr val="000000"/>
                </a:solidFill>
              </a:rPr>
              <a:t>EH is immediate</a:t>
            </a:r>
            <a:r>
              <a:rPr lang="en-US" sz="1600" dirty="0">
                <a:solidFill>
                  <a:srgbClr val="000000"/>
                </a:solidFill>
              </a:rPr>
              <a:t> as power available for harvesting is high and tag consumption is low</a:t>
            </a:r>
          </a:p>
          <a:p>
            <a:pPr marL="1028700" lvl="1" eaLnBrk="1" hangingPunct="1">
              <a:lnSpc>
                <a:spcPct val="90000"/>
              </a:lnSpc>
              <a:spcBef>
                <a:spcPts val="600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sz="1600" u="sng" dirty="0">
                <a:solidFill>
                  <a:srgbClr val="000000"/>
                </a:solidFill>
              </a:rPr>
              <a:t>Ad-hoc/instantaneous</a:t>
            </a:r>
            <a:r>
              <a:rPr lang="en-US" sz="1600" dirty="0">
                <a:solidFill>
                  <a:srgbClr val="000000"/>
                </a:solidFill>
              </a:rPr>
              <a:t>, EH, DL and UL operation rounds, which afterwards the tag may be drained out of energy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0000"/>
                </a:solidFill>
              </a:rPr>
              <a:t>Enhanced Bi-static</a:t>
            </a:r>
          </a:p>
          <a:p>
            <a:pPr marL="1085850" lvl="1" indent="-342900" eaLnBrk="1" hangingPunct="1">
              <a:lnSpc>
                <a:spcPct val="90000"/>
              </a:lnSpc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600" u="sng" dirty="0">
                <a:solidFill>
                  <a:srgbClr val="000000"/>
                </a:solidFill>
              </a:rPr>
              <a:t>Antenna directions are usually misaligned</a:t>
            </a:r>
            <a:r>
              <a:rPr lang="en-US" sz="1600" dirty="0">
                <a:solidFill>
                  <a:srgbClr val="000000"/>
                </a:solidFill>
              </a:rPr>
              <a:t> and may result in a negative total passive gain for BS</a:t>
            </a:r>
          </a:p>
          <a:p>
            <a:pPr marL="1085850" lvl="1" indent="-342900" eaLnBrk="1" hangingPunct="1">
              <a:lnSpc>
                <a:spcPct val="90000"/>
              </a:lnSpc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00"/>
                </a:solidFill>
              </a:rPr>
              <a:t>Prone to spatial propagation obstacles, multipath and possibly interferers</a:t>
            </a:r>
          </a:p>
          <a:p>
            <a:pPr marL="1085850" lvl="1" indent="-342900" eaLnBrk="1" hangingPunct="1">
              <a:lnSpc>
                <a:spcPct val="90000"/>
              </a:lnSpc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00"/>
                </a:solidFill>
              </a:rPr>
              <a:t>High path loss</a:t>
            </a:r>
          </a:p>
          <a:p>
            <a:pPr marL="1085850" lvl="1" indent="-342900" eaLnBrk="1" hangingPunct="1">
              <a:lnSpc>
                <a:spcPct val="90000"/>
              </a:lnSpc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600" u="sng" dirty="0">
                <a:solidFill>
                  <a:srgbClr val="000000"/>
                </a:solidFill>
              </a:rPr>
              <a:t>EH is lengthy</a:t>
            </a:r>
            <a:r>
              <a:rPr lang="en-US" sz="1600" dirty="0">
                <a:solidFill>
                  <a:srgbClr val="000000"/>
                </a:solidFill>
              </a:rPr>
              <a:t> as power for harvesting is low and tag consumption is higher and ongoing over long periods</a:t>
            </a:r>
          </a:p>
          <a:p>
            <a:pPr marL="1085850" lvl="1" indent="-342900" eaLnBrk="1" hangingPunct="1">
              <a:lnSpc>
                <a:spcPct val="90000"/>
              </a:lnSpc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600" u="sng" dirty="0">
                <a:solidFill>
                  <a:srgbClr val="000000"/>
                </a:solidFill>
              </a:rPr>
              <a:t>Continuous cycles </a:t>
            </a:r>
            <a:r>
              <a:rPr lang="en-US" sz="1600" dirty="0">
                <a:solidFill>
                  <a:srgbClr val="000000"/>
                </a:solidFill>
              </a:rPr>
              <a:t>of EH, sleep, DL and UL operation rounds requiring energy management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endParaRPr lang="en-US" sz="16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1800" b="1" dirty="0">
                <a:solidFill>
                  <a:srgbClr val="000000"/>
                </a:solidFill>
              </a:rPr>
              <a:t>Conclusions for extending the range of bistatic BS tags</a:t>
            </a:r>
            <a:r>
              <a:rPr lang="en-US" sz="1800" dirty="0">
                <a:solidFill>
                  <a:srgbClr val="000000"/>
                </a:solidFill>
              </a:rPr>
              <a:t>: </a:t>
            </a:r>
          </a:p>
          <a:p>
            <a:pPr marL="1028700" lvl="1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u="sng" dirty="0">
                <a:solidFill>
                  <a:srgbClr val="000000"/>
                </a:solidFill>
              </a:rPr>
              <a:t>Tag antenna spatial coverage/gain</a:t>
            </a:r>
            <a:r>
              <a:rPr lang="en-US" sz="1800" dirty="0">
                <a:solidFill>
                  <a:srgbClr val="000000"/>
                </a:solidFill>
              </a:rPr>
              <a:t> enhancement is essential</a:t>
            </a:r>
          </a:p>
          <a:p>
            <a:pPr marL="1028700" lvl="1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u="sng" dirty="0">
                <a:solidFill>
                  <a:srgbClr val="000000"/>
                </a:solidFill>
              </a:rPr>
              <a:t>Active gain on tag </a:t>
            </a:r>
            <a:r>
              <a:rPr lang="en-US" sz="1800" dirty="0">
                <a:solidFill>
                  <a:srgbClr val="000000"/>
                </a:solidFill>
              </a:rPr>
              <a:t>enhances the total BS gain [2]</a:t>
            </a:r>
            <a:endParaRPr lang="en-US" sz="1800" u="sng" dirty="0">
              <a:solidFill>
                <a:srgbClr val="000000"/>
              </a:solidFill>
            </a:endParaRPr>
          </a:p>
          <a:p>
            <a:pPr marL="1028700" lvl="1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WPT and </a:t>
            </a:r>
            <a:r>
              <a:rPr lang="en-US" sz="1800" u="sng" dirty="0">
                <a:solidFill>
                  <a:srgbClr val="000000"/>
                </a:solidFill>
              </a:rPr>
              <a:t>EH at S1G </a:t>
            </a:r>
            <a:r>
              <a:rPr lang="en-US" sz="1800" dirty="0">
                <a:solidFill>
                  <a:srgbClr val="000000"/>
                </a:solidFill>
              </a:rPr>
              <a:t>(P</a:t>
            </a:r>
            <a:r>
              <a:rPr lang="en-US" sz="1800" baseline="-25000" dirty="0">
                <a:solidFill>
                  <a:srgbClr val="000000"/>
                </a:solidFill>
              </a:rPr>
              <a:t>EX </a:t>
            </a:r>
            <a:r>
              <a:rPr lang="en-US" sz="1800" dirty="0">
                <a:solidFill>
                  <a:srgbClr val="000000"/>
                </a:solidFill>
              </a:rPr>
              <a:t>&gt; 30dBm and reduced path loss by 8.5 dB)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678CD79-B274-4C2E-8402-41EBD0CC02EC}"/>
              </a:ext>
            </a:extLst>
          </p:cNvPr>
          <p:cNvSpPr txBox="1">
            <a:spLocks/>
          </p:cNvSpPr>
          <p:nvPr/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BB02EA-A84B-4509-BD0B-3EDB903C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708A128-F5BC-4269-9F01-209985A0C6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4047" y="1268760"/>
            <a:ext cx="2535062" cy="114692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D8F7FDA-9F54-4154-86B3-97E1A3D211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50571" y="3399443"/>
            <a:ext cx="1470669" cy="2981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5918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5B43BF6-F8E5-4086-94C5-BB8C8DAD5D6E}"/>
              </a:ext>
            </a:extLst>
          </p:cNvPr>
          <p:cNvCxnSpPr>
            <a:cxnSpLocks/>
          </p:cNvCxnSpPr>
          <p:nvPr/>
        </p:nvCxnSpPr>
        <p:spPr bwMode="auto">
          <a:xfrm>
            <a:off x="8849070" y="3078753"/>
            <a:ext cx="0" cy="2464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8722" y="685728"/>
            <a:ext cx="10931062" cy="7416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sz="2800" dirty="0"/>
              <a:t>Increase Antennas Spatial Coverage with RX and TX Antennas</a:t>
            </a:r>
            <a:endParaRPr lang="en-GB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21FE745F-5666-4A18-A758-79FC375412A4}"/>
              </a:ext>
            </a:extLst>
          </p:cNvPr>
          <p:cNvSpPr txBox="1">
            <a:spLocks/>
          </p:cNvSpPr>
          <p:nvPr/>
        </p:nvSpPr>
        <p:spPr bwMode="auto">
          <a:xfrm>
            <a:off x="1127448" y="1525162"/>
            <a:ext cx="2314472" cy="391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endParaRPr lang="en-US" kern="0" dirty="0"/>
          </a:p>
        </p:txBody>
      </p:sp>
      <p:sp>
        <p:nvSpPr>
          <p:cNvPr id="49" name="Rectangle 2">
            <a:extLst>
              <a:ext uri="{FF2B5EF4-FFF2-40B4-BE49-F238E27FC236}">
                <a16:creationId xmlns:a16="http://schemas.microsoft.com/office/drawing/2014/main" id="{98BDC2FA-A43B-43DA-BBCD-A19327B4C9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40770" y="2642763"/>
            <a:ext cx="5743043" cy="3162501"/>
          </a:xfrm>
          <a:ln/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The Tag may be able to</a:t>
            </a:r>
            <a:r>
              <a:rPr lang="en-US" dirty="0"/>
              <a:t> receive the carrier signal through the 1</a:t>
            </a:r>
            <a:r>
              <a:rPr lang="en-US" baseline="30000" dirty="0"/>
              <a:t>st</a:t>
            </a:r>
            <a:r>
              <a:rPr lang="en-US" dirty="0"/>
              <a:t> antenna and transmit to the AP via the 2nd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rgbClr val="00B050"/>
                </a:solidFill>
              </a:rPr>
              <a:t>Positioning of the AP results in “less hidden positions” for tags with 2 antennas.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rgbClr val="00B050"/>
                </a:solidFill>
              </a:rPr>
              <a:t>Reduced likelihood for “hidden tags”  </a:t>
            </a:r>
          </a:p>
          <a:p>
            <a:pPr lvl="0"/>
            <a:endParaRPr lang="en-US" dirty="0"/>
          </a:p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0392B5DC-ABF7-4D6C-8608-6E197C665E6F}"/>
              </a:ext>
            </a:extLst>
          </p:cNvPr>
          <p:cNvGrpSpPr/>
          <p:nvPr/>
        </p:nvGrpSpPr>
        <p:grpSpPr>
          <a:xfrm>
            <a:off x="10249071" y="2263162"/>
            <a:ext cx="1531220" cy="906879"/>
            <a:chOff x="1568870" y="1552382"/>
            <a:chExt cx="1531220" cy="906879"/>
          </a:xfrm>
        </p:grpSpPr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54640462-EAB0-413A-B745-B5745BCFEC61}"/>
                </a:ext>
              </a:extLst>
            </p:cNvPr>
            <p:cNvGrpSpPr/>
            <p:nvPr/>
          </p:nvGrpSpPr>
          <p:grpSpPr>
            <a:xfrm flipH="1">
              <a:off x="1568870" y="1849377"/>
              <a:ext cx="1273526" cy="609884"/>
              <a:chOff x="3819960" y="2358429"/>
              <a:chExt cx="1550577" cy="783587"/>
            </a:xfrm>
          </p:grpSpPr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3370AFE7-37FD-4500-9FA1-6EFD87B6650A}"/>
                  </a:ext>
                </a:extLst>
              </p:cNvPr>
              <p:cNvSpPr/>
              <p:nvPr/>
            </p:nvSpPr>
            <p:spPr bwMode="auto">
              <a:xfrm rot="1273276">
                <a:off x="3819960" y="2372669"/>
                <a:ext cx="1367562" cy="705826"/>
              </a:xfrm>
              <a:prstGeom prst="ellipse">
                <a:avLst/>
              </a:prstGeom>
              <a:solidFill>
                <a:schemeClr val="bg1"/>
              </a:solidFill>
              <a:ln w="1905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cxnSp>
            <p:nvCxnSpPr>
              <p:cNvPr id="85" name="Straight Arrow Connector 84">
                <a:extLst>
                  <a:ext uri="{FF2B5EF4-FFF2-40B4-BE49-F238E27FC236}">
                    <a16:creationId xmlns:a16="http://schemas.microsoft.com/office/drawing/2014/main" id="{9AD51DE6-97A0-4C59-9865-1A3DC360F4E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955635" y="2358429"/>
                <a:ext cx="1414902" cy="783587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EE92799C-40C1-4E9D-9D46-439AC0FB71B1}"/>
                </a:ext>
              </a:extLst>
            </p:cNvPr>
            <p:cNvGrpSpPr/>
            <p:nvPr/>
          </p:nvGrpSpPr>
          <p:grpSpPr>
            <a:xfrm>
              <a:off x="2464909" y="1552382"/>
              <a:ext cx="635181" cy="517079"/>
              <a:chOff x="2423363" y="1641282"/>
              <a:chExt cx="635181" cy="517079"/>
            </a:xfrm>
            <a:scene3d>
              <a:camera prst="isometricBottomDown"/>
              <a:lightRig rig="threePt" dir="t"/>
            </a:scene3d>
          </p:grpSpPr>
          <p:sp>
            <p:nvSpPr>
              <p:cNvPr id="82" name="Isosceles Triangle 81">
                <a:extLst>
                  <a:ext uri="{FF2B5EF4-FFF2-40B4-BE49-F238E27FC236}">
                    <a16:creationId xmlns:a16="http://schemas.microsoft.com/office/drawing/2014/main" id="{2762429A-2CE2-4DC5-9866-F2EFC994CCE1}"/>
                  </a:ext>
                </a:extLst>
              </p:cNvPr>
              <p:cNvSpPr/>
              <p:nvPr/>
            </p:nvSpPr>
            <p:spPr bwMode="auto">
              <a:xfrm rot="10800000" flipV="1">
                <a:off x="2423363" y="1871096"/>
                <a:ext cx="635181" cy="287265"/>
              </a:xfrm>
              <a:prstGeom prst="triangl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DD54F5D9-26AF-4781-ABD2-675433086348}"/>
                  </a:ext>
                </a:extLst>
              </p:cNvPr>
              <p:cNvCxnSpPr/>
              <p:nvPr/>
            </p:nvCxnSpPr>
            <p:spPr bwMode="auto">
              <a:xfrm rot="10800000">
                <a:off x="2740951" y="1641282"/>
                <a:ext cx="0" cy="227017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8BD14E61-AE37-40BC-80B1-317BF01F6B59}"/>
              </a:ext>
            </a:extLst>
          </p:cNvPr>
          <p:cNvGrpSpPr/>
          <p:nvPr/>
        </p:nvGrpSpPr>
        <p:grpSpPr>
          <a:xfrm>
            <a:off x="5972488" y="4365104"/>
            <a:ext cx="1470434" cy="951061"/>
            <a:chOff x="1793018" y="2931790"/>
            <a:chExt cx="1470434" cy="951061"/>
          </a:xfrm>
        </p:grpSpPr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F12D6E62-FEDF-4141-8FB1-65D55297C669}"/>
                </a:ext>
              </a:extLst>
            </p:cNvPr>
            <p:cNvSpPr/>
            <p:nvPr/>
          </p:nvSpPr>
          <p:spPr bwMode="auto">
            <a:xfrm rot="20124706" flipH="1">
              <a:off x="2060904" y="3006140"/>
              <a:ext cx="1123211" cy="549361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8D2AC24D-7094-47D3-904B-4592D53E21C9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165009" y="2931790"/>
              <a:ext cx="1098443" cy="641722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BF5820BE-923F-4FF0-9EF5-FEAB1F9C32CC}"/>
                </a:ext>
              </a:extLst>
            </p:cNvPr>
            <p:cNvGrpSpPr/>
            <p:nvPr/>
          </p:nvGrpSpPr>
          <p:grpSpPr>
            <a:xfrm rot="10800000">
              <a:off x="1793018" y="3365772"/>
              <a:ext cx="635181" cy="517079"/>
              <a:chOff x="2423363" y="1641282"/>
              <a:chExt cx="635181" cy="517079"/>
            </a:xfrm>
            <a:scene3d>
              <a:camera prst="isometricBottomDown"/>
              <a:lightRig rig="threePt" dir="t"/>
            </a:scene3d>
          </p:grpSpPr>
          <p:sp>
            <p:nvSpPr>
              <p:cNvPr id="90" name="Isosceles Triangle 89">
                <a:extLst>
                  <a:ext uri="{FF2B5EF4-FFF2-40B4-BE49-F238E27FC236}">
                    <a16:creationId xmlns:a16="http://schemas.microsoft.com/office/drawing/2014/main" id="{459EA032-9608-438A-88C1-C68942169123}"/>
                  </a:ext>
                </a:extLst>
              </p:cNvPr>
              <p:cNvSpPr/>
              <p:nvPr/>
            </p:nvSpPr>
            <p:spPr bwMode="auto">
              <a:xfrm rot="10800000" flipV="1">
                <a:off x="2423363" y="1871096"/>
                <a:ext cx="635181" cy="287265"/>
              </a:xfrm>
              <a:prstGeom prst="triangl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4304E235-1B9F-45D7-BF1F-6F085F5BDA80}"/>
                  </a:ext>
                </a:extLst>
              </p:cNvPr>
              <p:cNvCxnSpPr/>
              <p:nvPr/>
            </p:nvCxnSpPr>
            <p:spPr bwMode="auto">
              <a:xfrm rot="10800000">
                <a:off x="2740951" y="1641282"/>
                <a:ext cx="0" cy="227017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98" name="TextBox 97">
            <a:extLst>
              <a:ext uri="{FF2B5EF4-FFF2-40B4-BE49-F238E27FC236}">
                <a16:creationId xmlns:a16="http://schemas.microsoft.com/office/drawing/2014/main" id="{A3377C26-34A0-4003-9672-159366EC8DC3}"/>
              </a:ext>
            </a:extLst>
          </p:cNvPr>
          <p:cNvSpPr txBox="1"/>
          <p:nvPr/>
        </p:nvSpPr>
        <p:spPr>
          <a:xfrm>
            <a:off x="11030386" y="2044401"/>
            <a:ext cx="432312" cy="3135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B650FCA3-B21E-486D-AFD5-8ADC2E258622}"/>
              </a:ext>
            </a:extLst>
          </p:cNvPr>
          <p:cNvSpPr txBox="1"/>
          <p:nvPr/>
        </p:nvSpPr>
        <p:spPr>
          <a:xfrm>
            <a:off x="6744134" y="5025950"/>
            <a:ext cx="14475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Energizer&amp; Carrier Source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F25141AE-8927-4EC2-8F94-D3E4E2A4DAE8}"/>
              </a:ext>
            </a:extLst>
          </p:cNvPr>
          <p:cNvSpPr txBox="1"/>
          <p:nvPr/>
        </p:nvSpPr>
        <p:spPr>
          <a:xfrm>
            <a:off x="7365751" y="2642763"/>
            <a:ext cx="865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Object Sensed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138BB3-EF48-4B47-BB82-5612B7E0CA77}"/>
              </a:ext>
            </a:extLst>
          </p:cNvPr>
          <p:cNvSpPr txBox="1"/>
          <p:nvPr/>
        </p:nvSpPr>
        <p:spPr>
          <a:xfrm>
            <a:off x="740379" y="1527837"/>
            <a:ext cx="1016876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tx1"/>
                </a:solidFill>
              </a:rPr>
              <a:t>Assume a spatial deployment scenario for enhanced BS tag with 2 mutually isolated antennas</a:t>
            </a:r>
          </a:p>
          <a:p>
            <a:endParaRPr lang="en-US" sz="2600" dirty="0">
              <a:solidFill>
                <a:schemeClr val="tx1"/>
              </a:solidFill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ABB4417F-3A74-4094-A643-92C56487D85B}"/>
              </a:ext>
            </a:extLst>
          </p:cNvPr>
          <p:cNvGrpSpPr/>
          <p:nvPr/>
        </p:nvGrpSpPr>
        <p:grpSpPr>
          <a:xfrm>
            <a:off x="7866058" y="3248969"/>
            <a:ext cx="1959618" cy="856963"/>
            <a:chOff x="8744894" y="4457445"/>
            <a:chExt cx="2842756" cy="1055868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4EF658D1-9363-480F-BD97-48D1D112A4EC}"/>
                </a:ext>
              </a:extLst>
            </p:cNvPr>
            <p:cNvSpPr/>
            <p:nvPr/>
          </p:nvSpPr>
          <p:spPr bwMode="auto">
            <a:xfrm>
              <a:off x="10180445" y="4664526"/>
              <a:ext cx="487705" cy="468634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isometricRightUp"/>
              <a:lightRig rig="threePt" dir="t"/>
            </a:scene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05999694-D7B5-4E77-B7AC-1D03053CBAD1}"/>
                </a:ext>
              </a:extLst>
            </p:cNvPr>
            <p:cNvSpPr/>
            <p:nvPr/>
          </p:nvSpPr>
          <p:spPr bwMode="auto">
            <a:xfrm>
              <a:off x="9698637" y="4666262"/>
              <a:ext cx="487705" cy="468634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isometricLeftDown"/>
              <a:lightRig rig="threePt" dir="t"/>
            </a:scene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468C1C01-8235-4E89-B603-989CCF9D170E}"/>
                </a:ext>
              </a:extLst>
            </p:cNvPr>
            <p:cNvGrpSpPr/>
            <p:nvPr/>
          </p:nvGrpSpPr>
          <p:grpSpPr>
            <a:xfrm>
              <a:off x="8744894" y="4894778"/>
              <a:ext cx="1222725" cy="617852"/>
              <a:chOff x="1137036" y="3939511"/>
              <a:chExt cx="1222725" cy="617852"/>
            </a:xfrm>
          </p:grpSpPr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B3EA8766-0A4F-402D-BF62-5E9C3C2E92FA}"/>
                  </a:ext>
                </a:extLst>
              </p:cNvPr>
              <p:cNvSpPr/>
              <p:nvPr/>
            </p:nvSpPr>
            <p:spPr bwMode="auto">
              <a:xfrm rot="19971958" flipH="1">
                <a:off x="1236551" y="3939511"/>
                <a:ext cx="1123210" cy="549361"/>
              </a:xfrm>
              <a:prstGeom prst="ellipse">
                <a:avLst/>
              </a:prstGeom>
              <a:solidFill>
                <a:schemeClr val="bg1"/>
              </a:solidFill>
              <a:ln w="1905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cxnSp>
            <p:nvCxnSpPr>
              <p:cNvPr id="52" name="Straight Arrow Connector 51">
                <a:extLst>
                  <a:ext uri="{FF2B5EF4-FFF2-40B4-BE49-F238E27FC236}">
                    <a16:creationId xmlns:a16="http://schemas.microsoft.com/office/drawing/2014/main" id="{490260F0-6074-492F-8895-A3D84BE128B5}"/>
                  </a:ext>
                </a:extLst>
              </p:cNvPr>
              <p:cNvCxnSpPr>
                <a:cxnSpLocks/>
                <a:stCxn id="51" idx="2"/>
              </p:cNvCxnSpPr>
              <p:nvPr/>
            </p:nvCxnSpPr>
            <p:spPr bwMode="auto">
              <a:xfrm flipH="1">
                <a:off x="1137036" y="3958059"/>
                <a:ext cx="1160916" cy="599304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2C619F7F-E8FD-4BE2-AC82-B9BC3828FDB0}"/>
                </a:ext>
              </a:extLst>
            </p:cNvPr>
            <p:cNvGrpSpPr/>
            <p:nvPr/>
          </p:nvGrpSpPr>
          <p:grpSpPr>
            <a:xfrm>
              <a:off x="10364924" y="4895461"/>
              <a:ext cx="1222726" cy="617852"/>
              <a:chOff x="3819960" y="2388986"/>
              <a:chExt cx="1488726" cy="793824"/>
            </a:xfrm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725853D0-5B0A-453F-B7C4-ACB09D42F37E}"/>
                  </a:ext>
                </a:extLst>
              </p:cNvPr>
              <p:cNvSpPr/>
              <p:nvPr/>
            </p:nvSpPr>
            <p:spPr bwMode="auto">
              <a:xfrm rot="1628042">
                <a:off x="3819960" y="2388986"/>
                <a:ext cx="1367561" cy="705826"/>
              </a:xfrm>
              <a:prstGeom prst="ellipse">
                <a:avLst/>
              </a:prstGeom>
              <a:solidFill>
                <a:schemeClr val="bg1"/>
              </a:solidFill>
              <a:ln w="1905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cxnSp>
            <p:nvCxnSpPr>
              <p:cNvPr id="50" name="Straight Arrow Connector 49">
                <a:extLst>
                  <a:ext uri="{FF2B5EF4-FFF2-40B4-BE49-F238E27FC236}">
                    <a16:creationId xmlns:a16="http://schemas.microsoft.com/office/drawing/2014/main" id="{71B7F579-93F2-44B3-8C30-5A2A1B42BA9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893783" y="2399223"/>
                <a:ext cx="1414903" cy="783587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45D46D3D-4AD1-4738-9800-BBB3254DDB06}"/>
                </a:ext>
              </a:extLst>
            </p:cNvPr>
            <p:cNvSpPr/>
            <p:nvPr/>
          </p:nvSpPr>
          <p:spPr bwMode="auto">
            <a:xfrm>
              <a:off x="10130110" y="4813735"/>
              <a:ext cx="114909" cy="37636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E1E59353-6498-4866-A67F-4D9A1908F963}"/>
                </a:ext>
              </a:extLst>
            </p:cNvPr>
            <p:cNvSpPr txBox="1"/>
            <p:nvPr/>
          </p:nvSpPr>
          <p:spPr>
            <a:xfrm>
              <a:off x="9099835" y="4457445"/>
              <a:ext cx="7754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chemeClr val="tx1"/>
                  </a:solidFill>
                </a:rPr>
                <a:t>1</a:t>
              </a:r>
              <a:endParaRPr lang="en-US" sz="1800" b="1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D01CC779-099B-4E4E-8B4E-C88E67FD1D18}"/>
                </a:ext>
              </a:extLst>
            </p:cNvPr>
            <p:cNvSpPr txBox="1"/>
            <p:nvPr/>
          </p:nvSpPr>
          <p:spPr>
            <a:xfrm>
              <a:off x="10474110" y="4497178"/>
              <a:ext cx="7754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chemeClr val="tx1"/>
                  </a:solidFill>
                </a:rPr>
                <a:t>2</a:t>
              </a:r>
              <a:endParaRPr lang="en-US" sz="1800" b="1" baseline="-25000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Diamond 1">
            <a:extLst>
              <a:ext uri="{FF2B5EF4-FFF2-40B4-BE49-F238E27FC236}">
                <a16:creationId xmlns:a16="http://schemas.microsoft.com/office/drawing/2014/main" id="{FD2737D7-FA14-454D-93FD-312814ECBD6C}"/>
              </a:ext>
            </a:extLst>
          </p:cNvPr>
          <p:cNvSpPr/>
          <p:nvPr/>
        </p:nvSpPr>
        <p:spPr bwMode="auto">
          <a:xfrm>
            <a:off x="8187672" y="2346611"/>
            <a:ext cx="1305140" cy="732142"/>
          </a:xfrm>
          <a:prstGeom prst="diamon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86524395-73EF-420F-A44C-D99C666E6C9C}"/>
              </a:ext>
            </a:extLst>
          </p:cNvPr>
          <p:cNvCxnSpPr>
            <a:cxnSpLocks/>
          </p:cNvCxnSpPr>
          <p:nvPr/>
        </p:nvCxnSpPr>
        <p:spPr bwMode="auto">
          <a:xfrm>
            <a:off x="9492812" y="2712682"/>
            <a:ext cx="0" cy="2464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2C3143B2-AE8B-4555-9312-E6242D551BB5}"/>
              </a:ext>
            </a:extLst>
          </p:cNvPr>
          <p:cNvCxnSpPr>
            <a:cxnSpLocks/>
          </p:cNvCxnSpPr>
          <p:nvPr/>
        </p:nvCxnSpPr>
        <p:spPr bwMode="auto">
          <a:xfrm>
            <a:off x="8193659" y="2712682"/>
            <a:ext cx="0" cy="2464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046BACAF-38D7-49B6-BBE8-CEC0243176C7}"/>
              </a:ext>
            </a:extLst>
          </p:cNvPr>
          <p:cNvCxnSpPr>
            <a:cxnSpLocks/>
          </p:cNvCxnSpPr>
          <p:nvPr/>
        </p:nvCxnSpPr>
        <p:spPr bwMode="auto">
          <a:xfrm flipH="1">
            <a:off x="8855637" y="5177082"/>
            <a:ext cx="637175" cy="3642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B4357C5-3427-4685-BD4E-E4604B31A75D}"/>
              </a:ext>
            </a:extLst>
          </p:cNvPr>
          <p:cNvCxnSpPr>
            <a:cxnSpLocks/>
          </p:cNvCxnSpPr>
          <p:nvPr/>
        </p:nvCxnSpPr>
        <p:spPr bwMode="auto">
          <a:xfrm>
            <a:off x="8197829" y="5177082"/>
            <a:ext cx="637175" cy="3642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153B4F31-5DF9-4200-89D7-D75C04BB3EAF}"/>
              </a:ext>
            </a:extLst>
          </p:cNvPr>
          <p:cNvSpPr txBox="1"/>
          <p:nvPr/>
        </p:nvSpPr>
        <p:spPr>
          <a:xfrm>
            <a:off x="9514180" y="4437611"/>
            <a:ext cx="15162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Tag with 2 Antennas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75F0E1FC-320D-47A5-B44C-A53413C36E19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932338" y="3891853"/>
            <a:ext cx="910525" cy="1029006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335647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8722" y="685728"/>
            <a:ext cx="10931062" cy="7416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dirty="0"/>
              <a:t>Example for an Enhanced AMP Tag with 2 Antennas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21FE745F-5666-4A18-A758-79FC375412A4}"/>
              </a:ext>
            </a:extLst>
          </p:cNvPr>
          <p:cNvSpPr txBox="1">
            <a:spLocks/>
          </p:cNvSpPr>
          <p:nvPr/>
        </p:nvSpPr>
        <p:spPr bwMode="auto">
          <a:xfrm>
            <a:off x="1127448" y="1525162"/>
            <a:ext cx="2314472" cy="391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endParaRPr lang="en-US" kern="0" dirty="0"/>
          </a:p>
        </p:txBody>
      </p:sp>
      <p:sp>
        <p:nvSpPr>
          <p:cNvPr id="49" name="Rectangle 2">
            <a:extLst>
              <a:ext uri="{FF2B5EF4-FFF2-40B4-BE49-F238E27FC236}">
                <a16:creationId xmlns:a16="http://schemas.microsoft.com/office/drawing/2014/main" id="{98BDC2FA-A43B-43DA-BBCD-A19327B4C9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88586" y="2275286"/>
            <a:ext cx="5457708" cy="1430877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Increase spatial coverage </a:t>
            </a:r>
            <a:r>
              <a:rPr lang="en-US" sz="2000" b="0" dirty="0">
                <a:solidFill>
                  <a:schemeClr val="tx1"/>
                </a:solidFill>
              </a:rPr>
              <a:t>utilizing two isolated better directed antennas (passive gain)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Achieve </a:t>
            </a:r>
            <a:r>
              <a:rPr lang="en-US" sz="2000" dirty="0">
                <a:solidFill>
                  <a:schemeClr val="tx1"/>
                </a:solidFill>
              </a:rPr>
              <a:t>active</a:t>
            </a:r>
            <a:r>
              <a:rPr lang="en-US" sz="2000" b="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BS gain </a:t>
            </a:r>
            <a:r>
              <a:rPr lang="en-US" sz="2000" b="0" dirty="0">
                <a:solidFill>
                  <a:schemeClr val="tx1"/>
                </a:solidFill>
              </a:rPr>
              <a:t>on tag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amplifier direction needs to be controlled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>
              <a:solidFill>
                <a:schemeClr val="tx1"/>
              </a:solidFill>
            </a:endParaRPr>
          </a:p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138BB3-EF48-4B47-BB82-5612B7E0CA77}"/>
              </a:ext>
            </a:extLst>
          </p:cNvPr>
          <p:cNvSpPr txBox="1"/>
          <p:nvPr/>
        </p:nvSpPr>
        <p:spPr>
          <a:xfrm>
            <a:off x="697479" y="1543466"/>
            <a:ext cx="110188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AMP tags with </a:t>
            </a:r>
            <a:r>
              <a:rPr lang="en-US" u="sng" dirty="0">
                <a:solidFill>
                  <a:schemeClr val="tx1"/>
                </a:solidFill>
              </a:rPr>
              <a:t>2 antennas and an amplifier</a:t>
            </a:r>
            <a:r>
              <a:rPr lang="en-US" dirty="0">
                <a:solidFill>
                  <a:schemeClr val="tx1"/>
                </a:solidFill>
              </a:rPr>
              <a:t>, enable functionality of a wireless repeater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821F013-1681-4308-876E-F5DDAB6D8DC4}"/>
              </a:ext>
            </a:extLst>
          </p:cNvPr>
          <p:cNvSpPr txBox="1"/>
          <p:nvPr/>
        </p:nvSpPr>
        <p:spPr>
          <a:xfrm>
            <a:off x="8029898" y="2199011"/>
            <a:ext cx="33374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Examples of AMP tags 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with 2 isolated antennas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A0B0563-000E-4179-95AA-9CA082BE7FC2}"/>
              </a:ext>
            </a:extLst>
          </p:cNvPr>
          <p:cNvGrpSpPr/>
          <p:nvPr/>
        </p:nvGrpSpPr>
        <p:grpSpPr>
          <a:xfrm>
            <a:off x="9125560" y="3248603"/>
            <a:ext cx="1722968" cy="1018148"/>
            <a:chOff x="9125560" y="2956508"/>
            <a:chExt cx="1722968" cy="1018148"/>
          </a:xfrm>
        </p:grpSpPr>
        <p:sp>
          <p:nvSpPr>
            <p:cNvPr id="42" name="Frame 41">
              <a:extLst>
                <a:ext uri="{FF2B5EF4-FFF2-40B4-BE49-F238E27FC236}">
                  <a16:creationId xmlns:a16="http://schemas.microsoft.com/office/drawing/2014/main" id="{02F9194A-B654-4936-9CC2-AC0E4AF4B3AA}"/>
                </a:ext>
              </a:extLst>
            </p:cNvPr>
            <p:cNvSpPr/>
            <p:nvPr/>
          </p:nvSpPr>
          <p:spPr bwMode="auto">
            <a:xfrm>
              <a:off x="9125560" y="2956508"/>
              <a:ext cx="675494" cy="575910"/>
            </a:xfrm>
            <a:prstGeom prst="fram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isometricRightUp"/>
              <a:lightRig rig="threePt" dir="t"/>
            </a:scene3d>
            <a:sp3d>
              <a:bevelT w="139700" h="139700" prst="divot"/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D915FC5C-6E50-43CD-950F-E40170B944A8}"/>
                </a:ext>
              </a:extLst>
            </p:cNvPr>
            <p:cNvSpPr/>
            <p:nvPr/>
          </p:nvSpPr>
          <p:spPr bwMode="auto">
            <a:xfrm rot="1628042">
              <a:off x="9337046" y="3186634"/>
              <a:ext cx="1367561" cy="705826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007FA85A-CF4C-4035-8D2A-9DAE4FD944D8}"/>
                </a:ext>
              </a:extLst>
            </p:cNvPr>
            <p:cNvSpPr/>
            <p:nvPr/>
          </p:nvSpPr>
          <p:spPr bwMode="auto">
            <a:xfrm rot="1628042">
              <a:off x="9330468" y="3317269"/>
              <a:ext cx="1367561" cy="42797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59D58FBC-EDD8-4972-BF43-6AEF08A6FA76}"/>
                </a:ext>
              </a:extLst>
            </p:cNvPr>
            <p:cNvSpPr txBox="1"/>
            <p:nvPr/>
          </p:nvSpPr>
          <p:spPr>
            <a:xfrm>
              <a:off x="9855035" y="3231427"/>
              <a:ext cx="3377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H</a:t>
              </a:r>
              <a:endParaRPr lang="en-US" sz="1600" b="1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548D27DA-B488-4DBB-B96A-BF5D68F92C3D}"/>
                </a:ext>
              </a:extLst>
            </p:cNvPr>
            <p:cNvSpPr txBox="1"/>
            <p:nvPr/>
          </p:nvSpPr>
          <p:spPr>
            <a:xfrm>
              <a:off x="9699864" y="3615616"/>
              <a:ext cx="3377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V</a:t>
              </a:r>
              <a:endParaRPr lang="en-US" sz="1600" b="1" baseline="-25000" dirty="0">
                <a:solidFill>
                  <a:schemeClr val="tx1"/>
                </a:solidFill>
              </a:endParaRPr>
            </a:p>
          </p:txBody>
        </p: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E741D2B7-6C9D-4A9B-BC40-57675E1E43A4}"/>
                </a:ext>
              </a:extLst>
            </p:cNvPr>
            <p:cNvGrpSpPr/>
            <p:nvPr/>
          </p:nvGrpSpPr>
          <p:grpSpPr>
            <a:xfrm>
              <a:off x="9323937" y="3315947"/>
              <a:ext cx="1380629" cy="437589"/>
              <a:chOff x="5564497" y="3399566"/>
              <a:chExt cx="1380629" cy="437589"/>
            </a:xfrm>
          </p:grpSpPr>
          <p:sp>
            <p:nvSpPr>
              <p:cNvPr id="50" name="Chord 49">
                <a:extLst>
                  <a:ext uri="{FF2B5EF4-FFF2-40B4-BE49-F238E27FC236}">
                    <a16:creationId xmlns:a16="http://schemas.microsoft.com/office/drawing/2014/main" id="{F9389F01-6CB9-4209-BC10-7E458F9ADE11}"/>
                  </a:ext>
                </a:extLst>
              </p:cNvPr>
              <p:cNvSpPr/>
              <p:nvPr/>
            </p:nvSpPr>
            <p:spPr bwMode="auto">
              <a:xfrm rot="1656292">
                <a:off x="5564497" y="3399566"/>
                <a:ext cx="1373576" cy="435285"/>
              </a:xfrm>
              <a:prstGeom prst="chord">
                <a:avLst>
                  <a:gd name="adj1" fmla="val 5239"/>
                  <a:gd name="adj2" fmla="val 10817404"/>
                </a:avLst>
              </a:prstGeom>
              <a:solidFill>
                <a:schemeClr val="bg1"/>
              </a:solidFill>
              <a:ln w="9525" cap="flat" cmpd="sng" algn="ctr">
                <a:noFill/>
                <a:prstDash val="dash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sp>
            <p:nvSpPr>
              <p:cNvPr id="51" name="Chord 50">
                <a:extLst>
                  <a:ext uri="{FF2B5EF4-FFF2-40B4-BE49-F238E27FC236}">
                    <a16:creationId xmlns:a16="http://schemas.microsoft.com/office/drawing/2014/main" id="{2E58B9A4-CC28-466F-BFFC-C98BC686CE16}"/>
                  </a:ext>
                </a:extLst>
              </p:cNvPr>
              <p:cNvSpPr/>
              <p:nvPr/>
            </p:nvSpPr>
            <p:spPr bwMode="auto">
              <a:xfrm rot="1656292">
                <a:off x="5571550" y="3401870"/>
                <a:ext cx="1373576" cy="435285"/>
              </a:xfrm>
              <a:prstGeom prst="chord">
                <a:avLst>
                  <a:gd name="adj1" fmla="val 5239"/>
                  <a:gd name="adj2" fmla="val 10817404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</p:grp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07D57118-FCB6-462C-8678-CC9D76DEA2C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404078" y="3211488"/>
              <a:ext cx="1444450" cy="763168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358B5E74-09C6-41C4-A021-05D2BC9C8297}"/>
              </a:ext>
            </a:extLst>
          </p:cNvPr>
          <p:cNvSpPr txBox="1"/>
          <p:nvPr/>
        </p:nvSpPr>
        <p:spPr>
          <a:xfrm>
            <a:off x="8074828" y="4222829"/>
            <a:ext cx="37818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Horizontal &amp; Vertical (H/V antenna)</a:t>
            </a:r>
          </a:p>
          <a:p>
            <a:pPr algn="ctr"/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5CD641C-CDF3-47B7-A70F-CA6415CA5967}"/>
              </a:ext>
            </a:extLst>
          </p:cNvPr>
          <p:cNvSpPr txBox="1"/>
          <p:nvPr/>
        </p:nvSpPr>
        <p:spPr>
          <a:xfrm>
            <a:off x="8235397" y="6095037"/>
            <a:ext cx="37818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Orthogonal Antennas</a:t>
            </a:r>
          </a:p>
          <a:p>
            <a:pPr algn="ctr"/>
            <a:endParaRPr lang="en-US" sz="1800" dirty="0">
              <a:solidFill>
                <a:schemeClr val="tx1"/>
              </a:solidFill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1C19984-BB3D-4E3A-AC23-1CB68F4BB9B8}"/>
              </a:ext>
            </a:extLst>
          </p:cNvPr>
          <p:cNvGrpSpPr/>
          <p:nvPr/>
        </p:nvGrpSpPr>
        <p:grpSpPr>
          <a:xfrm>
            <a:off x="8744894" y="4964389"/>
            <a:ext cx="2842756" cy="1055868"/>
            <a:chOff x="8744894" y="4457445"/>
            <a:chExt cx="2842756" cy="1055868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6308BA21-2B04-4930-9C53-BE4CCA5A509C}"/>
                </a:ext>
              </a:extLst>
            </p:cNvPr>
            <p:cNvSpPr/>
            <p:nvPr/>
          </p:nvSpPr>
          <p:spPr bwMode="auto">
            <a:xfrm>
              <a:off x="10180445" y="4664526"/>
              <a:ext cx="487705" cy="468634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isometricRightUp"/>
              <a:lightRig rig="threePt" dir="t"/>
            </a:scene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63EBACBA-A507-45A5-963D-73F6E2C0F5E6}"/>
                </a:ext>
              </a:extLst>
            </p:cNvPr>
            <p:cNvSpPr/>
            <p:nvPr/>
          </p:nvSpPr>
          <p:spPr bwMode="auto">
            <a:xfrm>
              <a:off x="9698637" y="4666262"/>
              <a:ext cx="487705" cy="468634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isometricLeftDown"/>
              <a:lightRig rig="threePt" dir="t"/>
            </a:scene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F3F828BC-D0D4-431C-99AA-DA38B8970463}"/>
                </a:ext>
              </a:extLst>
            </p:cNvPr>
            <p:cNvGrpSpPr/>
            <p:nvPr/>
          </p:nvGrpSpPr>
          <p:grpSpPr>
            <a:xfrm>
              <a:off x="8744894" y="4894778"/>
              <a:ext cx="1222725" cy="617852"/>
              <a:chOff x="1137036" y="3939511"/>
              <a:chExt cx="1222725" cy="617852"/>
            </a:xfrm>
          </p:grpSpPr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FA40D62C-7046-45A5-BE53-2CD71DBBDD77}"/>
                  </a:ext>
                </a:extLst>
              </p:cNvPr>
              <p:cNvSpPr/>
              <p:nvPr/>
            </p:nvSpPr>
            <p:spPr bwMode="auto">
              <a:xfrm rot="19971958" flipH="1">
                <a:off x="1236551" y="3939511"/>
                <a:ext cx="1123210" cy="549361"/>
              </a:xfrm>
              <a:prstGeom prst="ellipse">
                <a:avLst/>
              </a:prstGeom>
              <a:solidFill>
                <a:schemeClr val="bg1"/>
              </a:solidFill>
              <a:ln w="1905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cxnSp>
            <p:nvCxnSpPr>
              <p:cNvPr id="62" name="Straight Arrow Connector 61">
                <a:extLst>
                  <a:ext uri="{FF2B5EF4-FFF2-40B4-BE49-F238E27FC236}">
                    <a16:creationId xmlns:a16="http://schemas.microsoft.com/office/drawing/2014/main" id="{FD0A2DCC-954A-4022-97A2-564BAD025A38}"/>
                  </a:ext>
                </a:extLst>
              </p:cNvPr>
              <p:cNvCxnSpPr>
                <a:cxnSpLocks/>
                <a:stCxn id="61" idx="2"/>
              </p:cNvCxnSpPr>
              <p:nvPr/>
            </p:nvCxnSpPr>
            <p:spPr bwMode="auto">
              <a:xfrm flipH="1">
                <a:off x="1137036" y="3958059"/>
                <a:ext cx="1160916" cy="599304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F4FA2CA6-B856-438C-87E0-4B1837CA66C7}"/>
                </a:ext>
              </a:extLst>
            </p:cNvPr>
            <p:cNvGrpSpPr/>
            <p:nvPr/>
          </p:nvGrpSpPr>
          <p:grpSpPr>
            <a:xfrm>
              <a:off x="10364924" y="4895461"/>
              <a:ext cx="1222726" cy="617852"/>
              <a:chOff x="3819960" y="2388986"/>
              <a:chExt cx="1488726" cy="793824"/>
            </a:xfrm>
          </p:grpSpPr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12455B6A-C90B-412E-A247-F636AA2921F6}"/>
                  </a:ext>
                </a:extLst>
              </p:cNvPr>
              <p:cNvSpPr/>
              <p:nvPr/>
            </p:nvSpPr>
            <p:spPr bwMode="auto">
              <a:xfrm rot="1628042">
                <a:off x="3819960" y="2388986"/>
                <a:ext cx="1367561" cy="705826"/>
              </a:xfrm>
              <a:prstGeom prst="ellipse">
                <a:avLst/>
              </a:prstGeom>
              <a:solidFill>
                <a:schemeClr val="bg1"/>
              </a:solidFill>
              <a:ln w="1905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cxnSp>
            <p:nvCxnSpPr>
              <p:cNvPr id="60" name="Straight Arrow Connector 59">
                <a:extLst>
                  <a:ext uri="{FF2B5EF4-FFF2-40B4-BE49-F238E27FC236}">
                    <a16:creationId xmlns:a16="http://schemas.microsoft.com/office/drawing/2014/main" id="{2C0D9551-6420-44F3-904E-D569EE3C2D5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893783" y="2399223"/>
                <a:ext cx="1414903" cy="783587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F59B0A6A-BED4-4076-904C-92A93FB483A7}"/>
                </a:ext>
              </a:extLst>
            </p:cNvPr>
            <p:cNvSpPr/>
            <p:nvPr/>
          </p:nvSpPr>
          <p:spPr bwMode="auto">
            <a:xfrm>
              <a:off x="10130110" y="4813735"/>
              <a:ext cx="114909" cy="37636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8D376BD4-88A9-4619-8BA8-76E5BC8233EA}"/>
                </a:ext>
              </a:extLst>
            </p:cNvPr>
            <p:cNvSpPr txBox="1"/>
            <p:nvPr/>
          </p:nvSpPr>
          <p:spPr>
            <a:xfrm>
              <a:off x="9099835" y="4457445"/>
              <a:ext cx="7754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chemeClr val="tx1"/>
                  </a:solidFill>
                </a:rPr>
                <a:t>Ant</a:t>
              </a:r>
              <a:r>
                <a:rPr lang="en-US" sz="1800" b="1" baseline="-25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DB433C43-BD37-4B6E-A4FF-24342CF4C486}"/>
                </a:ext>
              </a:extLst>
            </p:cNvPr>
            <p:cNvSpPr txBox="1"/>
            <p:nvPr/>
          </p:nvSpPr>
          <p:spPr>
            <a:xfrm>
              <a:off x="10474110" y="4497178"/>
              <a:ext cx="7754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chemeClr val="tx1"/>
                  </a:solidFill>
                </a:rPr>
                <a:t>Ant</a:t>
              </a:r>
              <a:r>
                <a:rPr lang="en-US" sz="1800" b="1" baseline="-25000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92224ED9-D79B-49FA-954B-988881BC7055}"/>
              </a:ext>
            </a:extLst>
          </p:cNvPr>
          <p:cNvGrpSpPr/>
          <p:nvPr/>
        </p:nvGrpSpPr>
        <p:grpSpPr>
          <a:xfrm>
            <a:off x="5303913" y="3140968"/>
            <a:ext cx="2466659" cy="3351793"/>
            <a:chOff x="6094075" y="624478"/>
            <a:chExt cx="2960833" cy="3885893"/>
          </a:xfrm>
        </p:grpSpPr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64A6C24B-8073-49DB-B100-56C48F821681}"/>
                </a:ext>
              </a:extLst>
            </p:cNvPr>
            <p:cNvSpPr txBox="1"/>
            <p:nvPr/>
          </p:nvSpPr>
          <p:spPr>
            <a:xfrm>
              <a:off x="7309427" y="624478"/>
              <a:ext cx="432313" cy="313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AP</a:t>
              </a:r>
            </a:p>
          </p:txBody>
        </p: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108D3D91-3BE0-4038-BB98-1A1F7817185D}"/>
                </a:ext>
              </a:extLst>
            </p:cNvPr>
            <p:cNvGrpSpPr/>
            <p:nvPr/>
          </p:nvGrpSpPr>
          <p:grpSpPr>
            <a:xfrm rot="18827232">
              <a:off x="7249384" y="3527186"/>
              <a:ext cx="586893" cy="572667"/>
              <a:chOff x="6639254" y="3767999"/>
              <a:chExt cx="586893" cy="512601"/>
            </a:xfrm>
          </p:grpSpPr>
          <p:sp>
            <p:nvSpPr>
              <p:cNvPr id="127" name="Teardrop 126">
                <a:extLst>
                  <a:ext uri="{FF2B5EF4-FFF2-40B4-BE49-F238E27FC236}">
                    <a16:creationId xmlns:a16="http://schemas.microsoft.com/office/drawing/2014/main" id="{15E2710B-D4EB-4060-BB2B-0DF84B62F77F}"/>
                  </a:ext>
                </a:extLst>
              </p:cNvPr>
              <p:cNvSpPr/>
              <p:nvPr/>
            </p:nvSpPr>
            <p:spPr bwMode="auto">
              <a:xfrm rot="10975086">
                <a:off x="6711534" y="3767999"/>
                <a:ext cx="514613" cy="488599"/>
              </a:xfrm>
              <a:prstGeom prst="teardrop">
                <a:avLst/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6898B85C-9A56-4BDF-A1B5-C97063366C8A}"/>
                  </a:ext>
                </a:extLst>
              </p:cNvPr>
              <p:cNvGrpSpPr/>
              <p:nvPr/>
            </p:nvGrpSpPr>
            <p:grpSpPr>
              <a:xfrm>
                <a:off x="6639254" y="4181618"/>
                <a:ext cx="112254" cy="98982"/>
                <a:chOff x="5719354" y="3804880"/>
                <a:chExt cx="137025" cy="126295"/>
              </a:xfrm>
            </p:grpSpPr>
            <p:sp>
              <p:nvSpPr>
                <p:cNvPr id="129" name="Isosceles Triangle 128">
                  <a:extLst>
                    <a:ext uri="{FF2B5EF4-FFF2-40B4-BE49-F238E27FC236}">
                      <a16:creationId xmlns:a16="http://schemas.microsoft.com/office/drawing/2014/main" id="{C171C9A6-F974-471C-91E9-A64AE9663A39}"/>
                    </a:ext>
                  </a:extLst>
                </p:cNvPr>
                <p:cNvSpPr/>
                <p:nvPr/>
              </p:nvSpPr>
              <p:spPr bwMode="auto">
                <a:xfrm rot="2731228" flipV="1">
                  <a:off x="5748765" y="3823561"/>
                  <a:ext cx="126295" cy="88933"/>
                </a:xfrm>
                <a:prstGeom prst="triangl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tabLst/>
                  </a:pPr>
                  <a:endPara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</p:txBody>
            </p:sp>
            <p:cxnSp>
              <p:nvCxnSpPr>
                <p:cNvPr id="130" name="Straight Connector 129">
                  <a:extLst>
                    <a:ext uri="{FF2B5EF4-FFF2-40B4-BE49-F238E27FC236}">
                      <a16:creationId xmlns:a16="http://schemas.microsoft.com/office/drawing/2014/main" id="{C6F82625-61FA-4C63-9818-C91495B3094E}"/>
                    </a:ext>
                  </a:extLst>
                </p:cNvPr>
                <p:cNvCxnSpPr/>
                <p:nvPr/>
              </p:nvCxnSpPr>
              <p:spPr bwMode="auto">
                <a:xfrm rot="2731228">
                  <a:off x="5754495" y="3889271"/>
                  <a:ext cx="0" cy="70281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  <p:sp>
          <p:nvSpPr>
            <p:cNvPr id="81" name="Teardrop 80">
              <a:extLst>
                <a:ext uri="{FF2B5EF4-FFF2-40B4-BE49-F238E27FC236}">
                  <a16:creationId xmlns:a16="http://schemas.microsoft.com/office/drawing/2014/main" id="{A14F954C-A2A0-4BC0-ABEE-8D861F4BF6F4}"/>
                </a:ext>
              </a:extLst>
            </p:cNvPr>
            <p:cNvSpPr/>
            <p:nvPr/>
          </p:nvSpPr>
          <p:spPr bwMode="auto">
            <a:xfrm rot="19023544">
              <a:off x="7277161" y="1168461"/>
              <a:ext cx="514613" cy="522868"/>
            </a:xfrm>
            <a:prstGeom prst="teardrop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88A9B605-8FDA-4B05-A011-10F0D8F8261B}"/>
                </a:ext>
              </a:extLst>
            </p:cNvPr>
            <p:cNvGrpSpPr/>
            <p:nvPr/>
          </p:nvGrpSpPr>
          <p:grpSpPr>
            <a:xfrm>
              <a:off x="7483655" y="1000140"/>
              <a:ext cx="103464" cy="125459"/>
              <a:chOff x="8393542" y="1247555"/>
              <a:chExt cx="126295" cy="160078"/>
            </a:xfrm>
          </p:grpSpPr>
          <p:sp>
            <p:nvSpPr>
              <p:cNvPr id="125" name="Isosceles Triangle 124">
                <a:extLst>
                  <a:ext uri="{FF2B5EF4-FFF2-40B4-BE49-F238E27FC236}">
                    <a16:creationId xmlns:a16="http://schemas.microsoft.com/office/drawing/2014/main" id="{F6862708-9C78-4610-AD15-E627895A4253}"/>
                  </a:ext>
                </a:extLst>
              </p:cNvPr>
              <p:cNvSpPr/>
              <p:nvPr/>
            </p:nvSpPr>
            <p:spPr bwMode="auto">
              <a:xfrm rot="10779686" flipV="1">
                <a:off x="8393542" y="1318700"/>
                <a:ext cx="126295" cy="88933"/>
              </a:xfrm>
              <a:prstGeom prst="triangl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cxnSp>
            <p:nvCxnSpPr>
              <p:cNvPr id="126" name="Straight Connector 125">
                <a:extLst>
                  <a:ext uri="{FF2B5EF4-FFF2-40B4-BE49-F238E27FC236}">
                    <a16:creationId xmlns:a16="http://schemas.microsoft.com/office/drawing/2014/main" id="{27D36E14-A830-4D88-A744-6A7B8DBCE356}"/>
                  </a:ext>
                </a:extLst>
              </p:cNvPr>
              <p:cNvCxnSpPr/>
              <p:nvPr/>
            </p:nvCxnSpPr>
            <p:spPr bwMode="auto">
              <a:xfrm rot="10779686">
                <a:off x="8456214" y="1247555"/>
                <a:ext cx="0" cy="70281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15B6C15C-D698-4109-80F0-21EA1B47BAEE}"/>
                </a:ext>
              </a:extLst>
            </p:cNvPr>
            <p:cNvSpPr txBox="1"/>
            <p:nvPr/>
          </p:nvSpPr>
          <p:spPr>
            <a:xfrm>
              <a:off x="7721623" y="3761049"/>
              <a:ext cx="1330898" cy="749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Energizer</a:t>
              </a:r>
            </a:p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&amp; Carrier Source</a:t>
              </a:r>
            </a:p>
          </p:txBody>
        </p:sp>
        <p:cxnSp>
          <p:nvCxnSpPr>
            <p:cNvPr id="84" name="Straight Arrow Connector 83">
              <a:extLst>
                <a:ext uri="{FF2B5EF4-FFF2-40B4-BE49-F238E27FC236}">
                  <a16:creationId xmlns:a16="http://schemas.microsoft.com/office/drawing/2014/main" id="{2640993E-680F-491C-A269-54B0C6E64A1B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7535593" y="1170308"/>
              <a:ext cx="15386" cy="2883114"/>
            </a:xfrm>
            <a:prstGeom prst="straightConnector1">
              <a:avLst/>
            </a:prstGeom>
            <a:noFill/>
            <a:ln w="3175" cap="flat" cmpd="sng" algn="ctr">
              <a:solidFill>
                <a:srgbClr val="FF0000"/>
              </a:solidFill>
              <a:prstDash val="solid"/>
              <a:round/>
              <a:headEnd type="stealth"/>
              <a:tailEnd type="stealth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7CFC3818-1618-4BC7-A177-DA6DA82669FF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6646706" y="2365221"/>
              <a:ext cx="830934" cy="1631314"/>
            </a:xfrm>
            <a:prstGeom prst="straightConnector1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stealth"/>
              <a:tailEnd type="stealth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425C7950-8944-4384-91F7-550569A1C64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276005" y="2204956"/>
              <a:ext cx="1060437" cy="0"/>
            </a:xfrm>
            <a:prstGeom prst="straightConnector1">
              <a:avLst/>
            </a:prstGeom>
            <a:noFill/>
            <a:ln w="3175" cap="flat" cmpd="sng" algn="ctr">
              <a:solidFill>
                <a:schemeClr val="tx1"/>
              </a:solidFill>
              <a:prstDash val="dash"/>
              <a:round/>
              <a:headEnd type="none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2DF9153A-720C-45F9-BBB2-85F5EA0FC43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615779" y="2386580"/>
              <a:ext cx="861510" cy="1624429"/>
            </a:xfrm>
            <a:prstGeom prst="straightConnector1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stealth"/>
              <a:tailEnd type="stealth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2783D091-CB33-4D9C-A9EB-00B416A83117}"/>
                </a:ext>
              </a:extLst>
            </p:cNvPr>
            <p:cNvCxnSpPr>
              <a:cxnSpLocks/>
              <a:stCxn id="105" idx="3"/>
            </p:cNvCxnSpPr>
            <p:nvPr/>
          </p:nvCxnSpPr>
          <p:spPr bwMode="auto">
            <a:xfrm flipH="1" flipV="1">
              <a:off x="7614762" y="1203598"/>
              <a:ext cx="864800" cy="933999"/>
            </a:xfrm>
            <a:prstGeom prst="straightConnector1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stealth"/>
              <a:tailEnd type="stealth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28336AEE-3B66-4961-9C0B-6F909CE19A0C}"/>
                </a:ext>
              </a:extLst>
            </p:cNvPr>
            <p:cNvSpPr txBox="1"/>
            <p:nvPr/>
          </p:nvSpPr>
          <p:spPr>
            <a:xfrm>
              <a:off x="6821031" y="3046565"/>
              <a:ext cx="1481485" cy="749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B050"/>
                  </a:solidFill>
                </a:rPr>
                <a:t>Better tag gain for carrier signal</a:t>
              </a:r>
            </a:p>
          </p:txBody>
        </p:sp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B1E645DD-0DBE-41DB-8428-35673AFB4DC2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6785549" y="2960056"/>
              <a:ext cx="111464" cy="220822"/>
            </a:xfrm>
            <a:prstGeom prst="straightConnector1">
              <a:avLst/>
            </a:prstGeom>
            <a:noFill/>
            <a:ln w="12700" cap="flat" cmpd="sng" algn="ctr">
              <a:solidFill>
                <a:srgbClr val="00CC00"/>
              </a:solidFill>
              <a:prstDash val="solid"/>
              <a:round/>
              <a:headEnd type="non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76FAA06E-5E81-414A-8656-481C9C8BA75D}"/>
                </a:ext>
              </a:extLst>
            </p:cNvPr>
            <p:cNvSpPr/>
            <p:nvPr/>
          </p:nvSpPr>
          <p:spPr>
            <a:xfrm>
              <a:off x="6094075" y="1999606"/>
              <a:ext cx="308868" cy="28945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b="1" kern="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rPr>
                <a:t>T</a:t>
              </a:r>
              <a:r>
                <a:rPr lang="en-US" sz="1800" b="1" kern="0" baseline="-250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rPr>
                <a:t>1</a:t>
              </a:r>
              <a:endParaRPr lang="en-US" sz="1800" dirty="0"/>
            </a:p>
          </p:txBody>
        </p: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5C41C6A2-2280-4FE2-A75E-A9A61C46D0F4}"/>
                </a:ext>
              </a:extLst>
            </p:cNvPr>
            <p:cNvGrpSpPr/>
            <p:nvPr/>
          </p:nvGrpSpPr>
          <p:grpSpPr>
            <a:xfrm>
              <a:off x="6298266" y="1920675"/>
              <a:ext cx="1260493" cy="1218270"/>
              <a:chOff x="3793581" y="2962967"/>
              <a:chExt cx="1260493" cy="1218270"/>
            </a:xfrm>
          </p:grpSpPr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F5CF2407-751A-4599-AF8C-117B9648BD82}"/>
                  </a:ext>
                </a:extLst>
              </p:cNvPr>
              <p:cNvGrpSpPr/>
              <p:nvPr/>
            </p:nvGrpSpPr>
            <p:grpSpPr>
              <a:xfrm>
                <a:off x="3793581" y="2962967"/>
                <a:ext cx="1138953" cy="1102168"/>
                <a:chOff x="3793581" y="2962967"/>
                <a:chExt cx="1138953" cy="1102168"/>
              </a:xfrm>
            </p:grpSpPr>
            <p:grpSp>
              <p:nvGrpSpPr>
                <p:cNvPr id="114" name="Group 113">
                  <a:extLst>
                    <a:ext uri="{FF2B5EF4-FFF2-40B4-BE49-F238E27FC236}">
                      <a16:creationId xmlns:a16="http://schemas.microsoft.com/office/drawing/2014/main" id="{C8A5C7AA-1DB1-4F45-A2E6-F6654311ED78}"/>
                    </a:ext>
                  </a:extLst>
                </p:cNvPr>
                <p:cNvGrpSpPr/>
                <p:nvPr/>
              </p:nvGrpSpPr>
              <p:grpSpPr>
                <a:xfrm>
                  <a:off x="4107823" y="2962967"/>
                  <a:ext cx="824711" cy="602469"/>
                  <a:chOff x="3683518" y="3220543"/>
                  <a:chExt cx="824711" cy="602469"/>
                </a:xfrm>
              </p:grpSpPr>
              <p:sp>
                <p:nvSpPr>
                  <p:cNvPr id="121" name="Teardrop 120">
                    <a:extLst>
                      <a:ext uri="{FF2B5EF4-FFF2-40B4-BE49-F238E27FC236}">
                        <a16:creationId xmlns:a16="http://schemas.microsoft.com/office/drawing/2014/main" id="{D8050D2E-24F4-4ED9-A94E-2614540363AB}"/>
                      </a:ext>
                    </a:extLst>
                  </p:cNvPr>
                  <p:cNvSpPr/>
                  <p:nvPr/>
                </p:nvSpPr>
                <p:spPr bwMode="auto">
                  <a:xfrm rot="13739410">
                    <a:off x="3896782" y="3211566"/>
                    <a:ext cx="602469" cy="620424"/>
                  </a:xfrm>
                  <a:prstGeom prst="teardrop">
                    <a:avLst/>
                  </a:prstGeom>
                  <a:noFill/>
                  <a:ln w="19050" cap="flat" cmpd="sng" algn="ctr">
                    <a:solidFill>
                      <a:srgbClr val="0070C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CC9900"/>
                      </a:buClr>
                      <a:buSzTx/>
                      <a:buFont typeface="Wingdings" pitchFamily="2" charset="2"/>
                      <a:buChar char="n"/>
                      <a:tabLst/>
                    </a:pPr>
                    <a:endParaRPr kumimoji="0" lang="en-US" sz="18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宋体" charset="-122"/>
                    </a:endParaRPr>
                  </a:p>
                </p:txBody>
              </p:sp>
              <p:grpSp>
                <p:nvGrpSpPr>
                  <p:cNvPr id="122" name="Group 121">
                    <a:extLst>
                      <a:ext uri="{FF2B5EF4-FFF2-40B4-BE49-F238E27FC236}">
                        <a16:creationId xmlns:a16="http://schemas.microsoft.com/office/drawing/2014/main" id="{37164384-75F3-4D0A-B6FE-902C6D2D7561}"/>
                      </a:ext>
                    </a:extLst>
                  </p:cNvPr>
                  <p:cNvGrpSpPr/>
                  <p:nvPr/>
                </p:nvGrpSpPr>
                <p:grpSpPr>
                  <a:xfrm rot="5400000">
                    <a:off x="3697439" y="3422279"/>
                    <a:ext cx="125687" cy="153530"/>
                    <a:chOff x="7666059" y="4220007"/>
                    <a:chExt cx="126295" cy="160080"/>
                  </a:xfrm>
                </p:grpSpPr>
                <p:sp>
                  <p:nvSpPr>
                    <p:cNvPr id="123" name="Isosceles Triangle 122">
                      <a:extLst>
                        <a:ext uri="{FF2B5EF4-FFF2-40B4-BE49-F238E27FC236}">
                          <a16:creationId xmlns:a16="http://schemas.microsoft.com/office/drawing/2014/main" id="{BBBD5DC0-A984-4615-9286-03FFF994735D}"/>
                        </a:ext>
                      </a:extLst>
                    </p:cNvPr>
                    <p:cNvSpPr/>
                    <p:nvPr/>
                  </p:nvSpPr>
                  <p:spPr bwMode="auto">
                    <a:xfrm flipV="1">
                      <a:off x="7666059" y="4220007"/>
                      <a:ext cx="126295" cy="88933"/>
                    </a:xfrm>
                    <a:prstGeom prst="triangle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9900"/>
                        </a:buClr>
                        <a:buSzTx/>
                        <a:tabLst/>
                      </a:pP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p:txBody>
                </p:sp>
                <p:cxnSp>
                  <p:nvCxnSpPr>
                    <p:cNvPr id="124" name="Straight Connector 123">
                      <a:extLst>
                        <a:ext uri="{FF2B5EF4-FFF2-40B4-BE49-F238E27FC236}">
                          <a16:creationId xmlns:a16="http://schemas.microsoft.com/office/drawing/2014/main" id="{8A89C8C7-9698-4CF8-9B69-81A8CBC9E13C}"/>
                        </a:ext>
                      </a:extLst>
                    </p:cNvPr>
                    <p:cNvCxnSpPr/>
                    <p:nvPr/>
                  </p:nvCxnSpPr>
                  <p:spPr bwMode="auto">
                    <a:xfrm>
                      <a:off x="7729207" y="4309806"/>
                      <a:ext cx="0" cy="70281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cxnSp>
              </p:grpSp>
            </p:grpSp>
            <p:sp>
              <p:nvSpPr>
                <p:cNvPr id="115" name="Frame 114">
                  <a:extLst>
                    <a:ext uri="{FF2B5EF4-FFF2-40B4-BE49-F238E27FC236}">
                      <a16:creationId xmlns:a16="http://schemas.microsoft.com/office/drawing/2014/main" id="{DB5633AA-5B2A-493F-9201-D00598ED8858}"/>
                    </a:ext>
                  </a:extLst>
                </p:cNvPr>
                <p:cNvSpPr/>
                <p:nvPr/>
              </p:nvSpPr>
              <p:spPr bwMode="auto">
                <a:xfrm rot="10800000">
                  <a:off x="4004252" y="3144552"/>
                  <a:ext cx="200511" cy="192964"/>
                </a:xfrm>
                <a:prstGeom prst="fram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buFont typeface="Wingdings" pitchFamily="2" charset="2"/>
                    <a:buChar char="n"/>
                    <a:tabLst/>
                  </a:pPr>
                  <a:endParaRPr kumimoji="0" 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宋体" charset="-122"/>
                  </a:endParaRPr>
                </a:p>
              </p:txBody>
            </p:sp>
            <p:grpSp>
              <p:nvGrpSpPr>
                <p:cNvPr id="116" name="Group 115">
                  <a:extLst>
                    <a:ext uri="{FF2B5EF4-FFF2-40B4-BE49-F238E27FC236}">
                      <a16:creationId xmlns:a16="http://schemas.microsoft.com/office/drawing/2014/main" id="{AB380D99-A996-4727-96E0-90CC02D71758}"/>
                    </a:ext>
                  </a:extLst>
                </p:cNvPr>
                <p:cNvGrpSpPr/>
                <p:nvPr/>
              </p:nvGrpSpPr>
              <p:grpSpPr>
                <a:xfrm rot="5400000">
                  <a:off x="3682460" y="3351545"/>
                  <a:ext cx="824711" cy="602469"/>
                  <a:chOff x="3683518" y="3220543"/>
                  <a:chExt cx="824711" cy="602469"/>
                </a:xfrm>
              </p:grpSpPr>
              <p:sp>
                <p:nvSpPr>
                  <p:cNvPr id="117" name="Teardrop 116">
                    <a:extLst>
                      <a:ext uri="{FF2B5EF4-FFF2-40B4-BE49-F238E27FC236}">
                        <a16:creationId xmlns:a16="http://schemas.microsoft.com/office/drawing/2014/main" id="{4CF566A9-8CE0-4195-A55D-9F2FD90AE9F0}"/>
                      </a:ext>
                    </a:extLst>
                  </p:cNvPr>
                  <p:cNvSpPr/>
                  <p:nvPr/>
                </p:nvSpPr>
                <p:spPr bwMode="auto">
                  <a:xfrm rot="13739410">
                    <a:off x="3896782" y="3211566"/>
                    <a:ext cx="602469" cy="620424"/>
                  </a:xfrm>
                  <a:prstGeom prst="teardrop">
                    <a:avLst/>
                  </a:prstGeom>
                  <a:noFill/>
                  <a:ln w="19050" cap="flat" cmpd="sng" algn="ctr">
                    <a:solidFill>
                      <a:srgbClr val="0070C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CC9900"/>
                      </a:buClr>
                      <a:buSzTx/>
                      <a:buFont typeface="Wingdings" pitchFamily="2" charset="2"/>
                      <a:buChar char="n"/>
                      <a:tabLst/>
                    </a:pPr>
                    <a:endParaRPr kumimoji="0" lang="en-US" sz="18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宋体" charset="-122"/>
                    </a:endParaRPr>
                  </a:p>
                </p:txBody>
              </p:sp>
              <p:grpSp>
                <p:nvGrpSpPr>
                  <p:cNvPr id="118" name="Group 117">
                    <a:extLst>
                      <a:ext uri="{FF2B5EF4-FFF2-40B4-BE49-F238E27FC236}">
                        <a16:creationId xmlns:a16="http://schemas.microsoft.com/office/drawing/2014/main" id="{F92556BF-C6AB-4579-87F6-826EE2BC8FE0}"/>
                      </a:ext>
                    </a:extLst>
                  </p:cNvPr>
                  <p:cNvGrpSpPr/>
                  <p:nvPr/>
                </p:nvGrpSpPr>
                <p:grpSpPr>
                  <a:xfrm rot="5400000">
                    <a:off x="3697439" y="3422279"/>
                    <a:ext cx="125687" cy="153530"/>
                    <a:chOff x="7666059" y="4220007"/>
                    <a:chExt cx="126295" cy="160080"/>
                  </a:xfrm>
                </p:grpSpPr>
                <p:sp>
                  <p:nvSpPr>
                    <p:cNvPr id="119" name="Isosceles Triangle 118">
                      <a:extLst>
                        <a:ext uri="{FF2B5EF4-FFF2-40B4-BE49-F238E27FC236}">
                          <a16:creationId xmlns:a16="http://schemas.microsoft.com/office/drawing/2014/main" id="{004C435D-7011-438D-9137-73F2A4913FA3}"/>
                        </a:ext>
                      </a:extLst>
                    </p:cNvPr>
                    <p:cNvSpPr/>
                    <p:nvPr/>
                  </p:nvSpPr>
                  <p:spPr bwMode="auto">
                    <a:xfrm flipV="1">
                      <a:off x="7666059" y="4220007"/>
                      <a:ext cx="126295" cy="88933"/>
                    </a:xfrm>
                    <a:prstGeom prst="triangle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9900"/>
                        </a:buClr>
                        <a:buSzTx/>
                        <a:tabLst/>
                      </a:pP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p:txBody>
                </p:sp>
                <p:cxnSp>
                  <p:nvCxnSpPr>
                    <p:cNvPr id="120" name="Straight Connector 119">
                      <a:extLst>
                        <a:ext uri="{FF2B5EF4-FFF2-40B4-BE49-F238E27FC236}">
                          <a16:creationId xmlns:a16="http://schemas.microsoft.com/office/drawing/2014/main" id="{F512F075-EF79-4978-B29C-C3D1F39CA642}"/>
                        </a:ext>
                      </a:extLst>
                    </p:cNvPr>
                    <p:cNvCxnSpPr/>
                    <p:nvPr/>
                  </p:nvCxnSpPr>
                  <p:spPr bwMode="auto">
                    <a:xfrm>
                      <a:off x="7729207" y="4309806"/>
                      <a:ext cx="0" cy="70281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cxnSp>
              </p:grpSp>
            </p:grpSp>
          </p:grpSp>
          <p:cxnSp>
            <p:nvCxnSpPr>
              <p:cNvPr id="112" name="Straight Arrow Connector 111">
                <a:extLst>
                  <a:ext uri="{FF2B5EF4-FFF2-40B4-BE49-F238E27FC236}">
                    <a16:creationId xmlns:a16="http://schemas.microsoft.com/office/drawing/2014/main" id="{E1F2A513-8B24-43A3-B2B3-B39C93FCCA5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266792" y="3255029"/>
                <a:ext cx="787282" cy="0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3" name="Straight Arrow Connector 112">
                <a:extLst>
                  <a:ext uri="{FF2B5EF4-FFF2-40B4-BE49-F238E27FC236}">
                    <a16:creationId xmlns:a16="http://schemas.microsoft.com/office/drawing/2014/main" id="{AC61FA48-768B-4DCD-A4A9-EDBF47BA1FF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5400000">
                <a:off x="3723907" y="3787596"/>
                <a:ext cx="787282" cy="0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0041F2BC-4DE5-4535-B4CE-D8D31E9408CA}"/>
                </a:ext>
              </a:extLst>
            </p:cNvPr>
            <p:cNvGrpSpPr/>
            <p:nvPr/>
          </p:nvGrpSpPr>
          <p:grpSpPr>
            <a:xfrm rot="8254317">
              <a:off x="7503053" y="1603601"/>
              <a:ext cx="1260493" cy="1218270"/>
              <a:chOff x="3793581" y="2962967"/>
              <a:chExt cx="1260493" cy="1218270"/>
            </a:xfrm>
          </p:grpSpPr>
          <p:grpSp>
            <p:nvGrpSpPr>
              <p:cNvPr id="97" name="Group 96">
                <a:extLst>
                  <a:ext uri="{FF2B5EF4-FFF2-40B4-BE49-F238E27FC236}">
                    <a16:creationId xmlns:a16="http://schemas.microsoft.com/office/drawing/2014/main" id="{A8947262-C50D-4278-9599-17F4495A86A5}"/>
                  </a:ext>
                </a:extLst>
              </p:cNvPr>
              <p:cNvGrpSpPr/>
              <p:nvPr/>
            </p:nvGrpSpPr>
            <p:grpSpPr>
              <a:xfrm>
                <a:off x="3793581" y="2962967"/>
                <a:ext cx="1138953" cy="1102168"/>
                <a:chOff x="3793581" y="2962967"/>
                <a:chExt cx="1138953" cy="1102168"/>
              </a:xfrm>
            </p:grpSpPr>
            <p:grpSp>
              <p:nvGrpSpPr>
                <p:cNvPr id="100" name="Group 99">
                  <a:extLst>
                    <a:ext uri="{FF2B5EF4-FFF2-40B4-BE49-F238E27FC236}">
                      <a16:creationId xmlns:a16="http://schemas.microsoft.com/office/drawing/2014/main" id="{1E315105-EEA0-4714-BAC8-89159ED2E6B7}"/>
                    </a:ext>
                  </a:extLst>
                </p:cNvPr>
                <p:cNvGrpSpPr/>
                <p:nvPr/>
              </p:nvGrpSpPr>
              <p:grpSpPr>
                <a:xfrm>
                  <a:off x="4107823" y="2962967"/>
                  <a:ext cx="824711" cy="602469"/>
                  <a:chOff x="3683518" y="3220543"/>
                  <a:chExt cx="824711" cy="602469"/>
                </a:xfrm>
              </p:grpSpPr>
              <p:sp>
                <p:nvSpPr>
                  <p:cNvPr id="107" name="Teardrop 106">
                    <a:extLst>
                      <a:ext uri="{FF2B5EF4-FFF2-40B4-BE49-F238E27FC236}">
                        <a16:creationId xmlns:a16="http://schemas.microsoft.com/office/drawing/2014/main" id="{2D552BF9-E486-4657-BC2E-A06D0BFFF9B4}"/>
                      </a:ext>
                    </a:extLst>
                  </p:cNvPr>
                  <p:cNvSpPr/>
                  <p:nvPr/>
                </p:nvSpPr>
                <p:spPr bwMode="auto">
                  <a:xfrm rot="13739410">
                    <a:off x="3896782" y="3211566"/>
                    <a:ext cx="602469" cy="620424"/>
                  </a:xfrm>
                  <a:prstGeom prst="teardrop">
                    <a:avLst/>
                  </a:prstGeom>
                  <a:noFill/>
                  <a:ln w="19050" cap="flat" cmpd="sng" algn="ctr">
                    <a:solidFill>
                      <a:srgbClr val="0070C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CC9900"/>
                      </a:buClr>
                      <a:buSzTx/>
                      <a:buFont typeface="Wingdings" pitchFamily="2" charset="2"/>
                      <a:buChar char="n"/>
                      <a:tabLst/>
                    </a:pPr>
                    <a:endParaRPr kumimoji="0" lang="en-US" sz="18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宋体" charset="-122"/>
                    </a:endParaRPr>
                  </a:p>
                </p:txBody>
              </p:sp>
              <p:grpSp>
                <p:nvGrpSpPr>
                  <p:cNvPr id="108" name="Group 107">
                    <a:extLst>
                      <a:ext uri="{FF2B5EF4-FFF2-40B4-BE49-F238E27FC236}">
                        <a16:creationId xmlns:a16="http://schemas.microsoft.com/office/drawing/2014/main" id="{B4757504-2014-4725-99FF-93F6B4054DD8}"/>
                      </a:ext>
                    </a:extLst>
                  </p:cNvPr>
                  <p:cNvGrpSpPr/>
                  <p:nvPr/>
                </p:nvGrpSpPr>
                <p:grpSpPr>
                  <a:xfrm rot="5400000">
                    <a:off x="3697439" y="3422279"/>
                    <a:ext cx="125687" cy="153530"/>
                    <a:chOff x="7666059" y="4220007"/>
                    <a:chExt cx="126295" cy="160080"/>
                  </a:xfrm>
                </p:grpSpPr>
                <p:sp>
                  <p:nvSpPr>
                    <p:cNvPr id="109" name="Isosceles Triangle 108">
                      <a:extLst>
                        <a:ext uri="{FF2B5EF4-FFF2-40B4-BE49-F238E27FC236}">
                          <a16:creationId xmlns:a16="http://schemas.microsoft.com/office/drawing/2014/main" id="{6D59B95E-C382-435C-A9E4-901207FB42E0}"/>
                        </a:ext>
                      </a:extLst>
                    </p:cNvPr>
                    <p:cNvSpPr/>
                    <p:nvPr/>
                  </p:nvSpPr>
                  <p:spPr bwMode="auto">
                    <a:xfrm flipV="1">
                      <a:off x="7666059" y="4220007"/>
                      <a:ext cx="126295" cy="88933"/>
                    </a:xfrm>
                    <a:prstGeom prst="triangle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9900"/>
                        </a:buClr>
                        <a:buSzTx/>
                        <a:tabLst/>
                      </a:pP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p:txBody>
                </p:sp>
                <p:cxnSp>
                  <p:nvCxnSpPr>
                    <p:cNvPr id="110" name="Straight Connector 109">
                      <a:extLst>
                        <a:ext uri="{FF2B5EF4-FFF2-40B4-BE49-F238E27FC236}">
                          <a16:creationId xmlns:a16="http://schemas.microsoft.com/office/drawing/2014/main" id="{272E8767-5250-47BE-8864-1742E3CD2DCF}"/>
                        </a:ext>
                      </a:extLst>
                    </p:cNvPr>
                    <p:cNvCxnSpPr/>
                    <p:nvPr/>
                  </p:nvCxnSpPr>
                  <p:spPr bwMode="auto">
                    <a:xfrm>
                      <a:off x="7729207" y="4309806"/>
                      <a:ext cx="0" cy="70281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cxnSp>
              </p:grpSp>
            </p:grpSp>
            <p:sp>
              <p:nvSpPr>
                <p:cNvPr id="101" name="Frame 100">
                  <a:extLst>
                    <a:ext uri="{FF2B5EF4-FFF2-40B4-BE49-F238E27FC236}">
                      <a16:creationId xmlns:a16="http://schemas.microsoft.com/office/drawing/2014/main" id="{FFAA40E8-AB4F-47DC-B6CC-4A73C4F7EE97}"/>
                    </a:ext>
                  </a:extLst>
                </p:cNvPr>
                <p:cNvSpPr/>
                <p:nvPr/>
              </p:nvSpPr>
              <p:spPr bwMode="auto">
                <a:xfrm rot="10800000">
                  <a:off x="4004252" y="3144552"/>
                  <a:ext cx="200511" cy="192964"/>
                </a:xfrm>
                <a:prstGeom prst="fram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buFont typeface="Wingdings" pitchFamily="2" charset="2"/>
                    <a:buChar char="n"/>
                    <a:tabLst/>
                  </a:pPr>
                  <a:endParaRPr kumimoji="0" 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宋体" charset="-122"/>
                  </a:endParaRPr>
                </a:p>
              </p:txBody>
            </p:sp>
            <p:grpSp>
              <p:nvGrpSpPr>
                <p:cNvPr id="102" name="Group 101">
                  <a:extLst>
                    <a:ext uri="{FF2B5EF4-FFF2-40B4-BE49-F238E27FC236}">
                      <a16:creationId xmlns:a16="http://schemas.microsoft.com/office/drawing/2014/main" id="{0DE6FC32-1921-4527-B764-CFD653EC4554}"/>
                    </a:ext>
                  </a:extLst>
                </p:cNvPr>
                <p:cNvGrpSpPr/>
                <p:nvPr/>
              </p:nvGrpSpPr>
              <p:grpSpPr>
                <a:xfrm rot="5400000">
                  <a:off x="3682460" y="3351545"/>
                  <a:ext cx="824711" cy="602469"/>
                  <a:chOff x="3683518" y="3220543"/>
                  <a:chExt cx="824711" cy="602469"/>
                </a:xfrm>
              </p:grpSpPr>
              <p:sp>
                <p:nvSpPr>
                  <p:cNvPr id="103" name="Teardrop 102">
                    <a:extLst>
                      <a:ext uri="{FF2B5EF4-FFF2-40B4-BE49-F238E27FC236}">
                        <a16:creationId xmlns:a16="http://schemas.microsoft.com/office/drawing/2014/main" id="{DA155EA9-A05D-44A2-84B3-B12E844E85F5}"/>
                      </a:ext>
                    </a:extLst>
                  </p:cNvPr>
                  <p:cNvSpPr/>
                  <p:nvPr/>
                </p:nvSpPr>
                <p:spPr bwMode="auto">
                  <a:xfrm rot="13739410">
                    <a:off x="3896782" y="3211566"/>
                    <a:ext cx="602469" cy="620424"/>
                  </a:xfrm>
                  <a:prstGeom prst="teardrop">
                    <a:avLst/>
                  </a:prstGeom>
                  <a:noFill/>
                  <a:ln w="19050" cap="flat" cmpd="sng" algn="ctr">
                    <a:solidFill>
                      <a:srgbClr val="0070C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CC9900"/>
                      </a:buClr>
                      <a:buSzTx/>
                      <a:buFont typeface="Wingdings" pitchFamily="2" charset="2"/>
                      <a:buChar char="n"/>
                      <a:tabLst/>
                    </a:pPr>
                    <a:endParaRPr kumimoji="0" lang="en-US" sz="18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宋体" charset="-122"/>
                    </a:endParaRPr>
                  </a:p>
                </p:txBody>
              </p:sp>
              <p:grpSp>
                <p:nvGrpSpPr>
                  <p:cNvPr id="104" name="Group 103">
                    <a:extLst>
                      <a:ext uri="{FF2B5EF4-FFF2-40B4-BE49-F238E27FC236}">
                        <a16:creationId xmlns:a16="http://schemas.microsoft.com/office/drawing/2014/main" id="{98C4FD04-DD27-4CF3-AECC-9AC300AD3EFD}"/>
                      </a:ext>
                    </a:extLst>
                  </p:cNvPr>
                  <p:cNvGrpSpPr/>
                  <p:nvPr/>
                </p:nvGrpSpPr>
                <p:grpSpPr>
                  <a:xfrm rot="5400000">
                    <a:off x="3697439" y="3422279"/>
                    <a:ext cx="125687" cy="153530"/>
                    <a:chOff x="7666059" y="4220007"/>
                    <a:chExt cx="126295" cy="160080"/>
                  </a:xfrm>
                </p:grpSpPr>
                <p:sp>
                  <p:nvSpPr>
                    <p:cNvPr id="105" name="Isosceles Triangle 104">
                      <a:extLst>
                        <a:ext uri="{FF2B5EF4-FFF2-40B4-BE49-F238E27FC236}">
                          <a16:creationId xmlns:a16="http://schemas.microsoft.com/office/drawing/2014/main" id="{A1165166-467C-446B-BE28-FFFC1AB2372C}"/>
                        </a:ext>
                      </a:extLst>
                    </p:cNvPr>
                    <p:cNvSpPr/>
                    <p:nvPr/>
                  </p:nvSpPr>
                  <p:spPr bwMode="auto">
                    <a:xfrm flipV="1">
                      <a:off x="7666059" y="4220007"/>
                      <a:ext cx="126295" cy="88933"/>
                    </a:xfrm>
                    <a:prstGeom prst="triangle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9900"/>
                        </a:buClr>
                        <a:buSzTx/>
                        <a:tabLst/>
                      </a:pP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p:txBody>
                </p:sp>
                <p:cxnSp>
                  <p:nvCxnSpPr>
                    <p:cNvPr id="106" name="Straight Connector 105">
                      <a:extLst>
                        <a:ext uri="{FF2B5EF4-FFF2-40B4-BE49-F238E27FC236}">
                          <a16:creationId xmlns:a16="http://schemas.microsoft.com/office/drawing/2014/main" id="{F22C02E9-D15D-42DD-88E3-71113647A67C}"/>
                        </a:ext>
                      </a:extLst>
                    </p:cNvPr>
                    <p:cNvCxnSpPr/>
                    <p:nvPr/>
                  </p:nvCxnSpPr>
                  <p:spPr bwMode="auto">
                    <a:xfrm>
                      <a:off x="7729207" y="4309806"/>
                      <a:ext cx="0" cy="70281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cxnSp>
              </p:grpSp>
            </p:grpSp>
          </p:grpSp>
          <p:cxnSp>
            <p:nvCxnSpPr>
              <p:cNvPr id="98" name="Straight Arrow Connector 97">
                <a:extLst>
                  <a:ext uri="{FF2B5EF4-FFF2-40B4-BE49-F238E27FC236}">
                    <a16:creationId xmlns:a16="http://schemas.microsoft.com/office/drawing/2014/main" id="{2B831D1A-CE1A-43FA-9905-65699E662A4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266792" y="3255029"/>
                <a:ext cx="787282" cy="0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99" name="Straight Arrow Connector 98">
                <a:extLst>
                  <a:ext uri="{FF2B5EF4-FFF2-40B4-BE49-F238E27FC236}">
                    <a16:creationId xmlns:a16="http://schemas.microsoft.com/office/drawing/2014/main" id="{ED609D86-4FAC-4790-B3CE-B1B67046C07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5400000">
                <a:off x="3723907" y="3787596"/>
                <a:ext cx="787282" cy="0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id="{AD85C566-3F0D-4A58-AE7C-D02D632AD3AA}"/>
                </a:ext>
              </a:extLst>
            </p:cNvPr>
            <p:cNvCxnSpPr>
              <a:cxnSpLocks/>
              <a:stCxn id="123" idx="3"/>
            </p:cNvCxnSpPr>
            <p:nvPr/>
          </p:nvCxnSpPr>
          <p:spPr bwMode="auto">
            <a:xfrm flipV="1">
              <a:off x="6766038" y="1192563"/>
              <a:ext cx="706958" cy="1006614"/>
            </a:xfrm>
            <a:prstGeom prst="straightConnector1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stealth"/>
              <a:tailEnd type="stealth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B7A75FEE-BFB5-447B-A1E2-CCFDD9FD5C83}"/>
                </a:ext>
              </a:extLst>
            </p:cNvPr>
            <p:cNvSpPr/>
            <p:nvPr/>
          </p:nvSpPr>
          <p:spPr>
            <a:xfrm>
              <a:off x="8677882" y="2020290"/>
              <a:ext cx="3770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b="1" kern="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rPr>
                <a:t>T</a:t>
              </a:r>
              <a:r>
                <a:rPr lang="en-US" sz="1800" b="1" kern="0" baseline="-250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rPr>
                <a:t>2</a:t>
              </a:r>
              <a:endParaRPr lang="en-US" sz="1800" dirty="0"/>
            </a:p>
          </p:txBody>
        </p:sp>
      </p:grpSp>
      <p:sp>
        <p:nvSpPr>
          <p:cNvPr id="11" name="Oval 10">
            <a:extLst>
              <a:ext uri="{FF2B5EF4-FFF2-40B4-BE49-F238E27FC236}">
                <a16:creationId xmlns:a16="http://schemas.microsoft.com/office/drawing/2014/main" id="{39284B2D-408D-452F-85CB-436760C9B6DE}"/>
              </a:ext>
            </a:extLst>
          </p:cNvPr>
          <p:cNvSpPr/>
          <p:nvPr/>
        </p:nvSpPr>
        <p:spPr bwMode="auto">
          <a:xfrm>
            <a:off x="5303913" y="4219434"/>
            <a:ext cx="813257" cy="534125"/>
          </a:xfrm>
          <a:prstGeom prst="ellipse">
            <a:avLst/>
          </a:prstGeom>
          <a:solidFill>
            <a:srgbClr val="00B050">
              <a:alpha val="26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C08CB8B1-04B0-420A-9F81-22627F1E4773}"/>
              </a:ext>
            </a:extLst>
          </p:cNvPr>
          <p:cNvCxnSpPr>
            <a:cxnSpLocks/>
          </p:cNvCxnSpPr>
          <p:nvPr/>
        </p:nvCxnSpPr>
        <p:spPr bwMode="auto">
          <a:xfrm flipV="1">
            <a:off x="7041803" y="5135729"/>
            <a:ext cx="92860" cy="190471"/>
          </a:xfrm>
          <a:prstGeom prst="straightConnector1">
            <a:avLst/>
          </a:prstGeom>
          <a:noFill/>
          <a:ln w="12700" cap="flat" cmpd="sng" algn="ctr">
            <a:solidFill>
              <a:srgbClr val="00CC00"/>
            </a:solidFill>
            <a:prstDash val="solid"/>
            <a:round/>
            <a:headEnd type="none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" name="TextBox 132">
            <a:extLst>
              <a:ext uri="{FF2B5EF4-FFF2-40B4-BE49-F238E27FC236}">
                <a16:creationId xmlns:a16="http://schemas.microsoft.com/office/drawing/2014/main" id="{DF7A64EE-C4BC-437B-A61F-701847D5C03A}"/>
              </a:ext>
            </a:extLst>
          </p:cNvPr>
          <p:cNvSpPr txBox="1"/>
          <p:nvPr/>
        </p:nvSpPr>
        <p:spPr>
          <a:xfrm>
            <a:off x="615345" y="5199366"/>
            <a:ext cx="4627590" cy="1200329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Optimizing performance may be enabled by STA configuration, either autonomous or by the AP 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CBEC3FE-F904-40B5-B26C-CE21CF598C6E}"/>
              </a:ext>
            </a:extLst>
          </p:cNvPr>
          <p:cNvGrpSpPr/>
          <p:nvPr/>
        </p:nvGrpSpPr>
        <p:grpSpPr>
          <a:xfrm>
            <a:off x="1190993" y="3927865"/>
            <a:ext cx="2960791" cy="1236258"/>
            <a:chOff x="1190993" y="3927865"/>
            <a:chExt cx="2960791" cy="1236258"/>
          </a:xfrm>
        </p:grpSpPr>
        <p:sp>
          <p:nvSpPr>
            <p:cNvPr id="68" name="Frame 67">
              <a:extLst>
                <a:ext uri="{FF2B5EF4-FFF2-40B4-BE49-F238E27FC236}">
                  <a16:creationId xmlns:a16="http://schemas.microsoft.com/office/drawing/2014/main" id="{74A72F35-E0AD-489E-8673-05629D28865C}"/>
                </a:ext>
              </a:extLst>
            </p:cNvPr>
            <p:cNvSpPr/>
            <p:nvPr/>
          </p:nvSpPr>
          <p:spPr bwMode="auto">
            <a:xfrm rot="10800000">
              <a:off x="2054737" y="3927865"/>
              <a:ext cx="1577534" cy="1236258"/>
            </a:xfrm>
            <a:prstGeom prst="frame">
              <a:avLst>
                <a:gd name="adj1" fmla="val 6037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sp>
          <p:nvSpPr>
            <p:cNvPr id="69" name="Isosceles Triangle 68">
              <a:extLst>
                <a:ext uri="{FF2B5EF4-FFF2-40B4-BE49-F238E27FC236}">
                  <a16:creationId xmlns:a16="http://schemas.microsoft.com/office/drawing/2014/main" id="{0BE0E9C0-2F95-408A-AAEB-3B07408732E6}"/>
                </a:ext>
              </a:extLst>
            </p:cNvPr>
            <p:cNvSpPr/>
            <p:nvPr/>
          </p:nvSpPr>
          <p:spPr bwMode="auto">
            <a:xfrm rot="5400000" flipV="1">
              <a:off x="2530220" y="4241791"/>
              <a:ext cx="563801" cy="519087"/>
            </a:xfrm>
            <a:prstGeom prst="triangle">
              <a:avLst/>
            </a:prstGeom>
            <a:noFill/>
            <a:ln w="28575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buClr>
                  <a:srgbClr val="CC9900"/>
                </a:buClr>
              </a:pPr>
              <a:endParaRPr lang="en-U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A8F7D0BF-9058-4540-8422-AEA478D41AAF}"/>
                </a:ext>
              </a:extLst>
            </p:cNvPr>
            <p:cNvSpPr/>
            <p:nvPr/>
          </p:nvSpPr>
          <p:spPr>
            <a:xfrm>
              <a:off x="2454728" y="4726901"/>
              <a:ext cx="801823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IE" sz="1100" b="1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Controlled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IE" sz="1100" b="1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Amplifier</a:t>
              </a:r>
              <a:endParaRPr lang="en-US" sz="1100" b="1" dirty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B7269A12-0FE8-4EB8-8D44-23C5373AF7E7}"/>
                </a:ext>
              </a:extLst>
            </p:cNvPr>
            <p:cNvSpPr/>
            <p:nvPr/>
          </p:nvSpPr>
          <p:spPr>
            <a:xfrm>
              <a:off x="2668378" y="4324366"/>
              <a:ext cx="187262" cy="2100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IE" sz="1600" b="1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G</a:t>
              </a:r>
              <a:endParaRPr lang="en-US" sz="1600" b="1" dirty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1DDE25E9-8C94-45FE-A21C-4290C021F5C7}"/>
                </a:ext>
              </a:extLst>
            </p:cNvPr>
            <p:cNvGrpSpPr/>
            <p:nvPr/>
          </p:nvGrpSpPr>
          <p:grpSpPr>
            <a:xfrm rot="10800000">
              <a:off x="1190993" y="4489783"/>
              <a:ext cx="635181" cy="517079"/>
              <a:chOff x="7666059" y="4220007"/>
              <a:chExt cx="126295" cy="160080"/>
            </a:xfrm>
          </p:grpSpPr>
          <p:sp>
            <p:nvSpPr>
              <p:cNvPr id="54" name="Isosceles Triangle 53">
                <a:extLst>
                  <a:ext uri="{FF2B5EF4-FFF2-40B4-BE49-F238E27FC236}">
                    <a16:creationId xmlns:a16="http://schemas.microsoft.com/office/drawing/2014/main" id="{B975F9AD-758C-49EA-B361-E70F4614F5A8}"/>
                  </a:ext>
                </a:extLst>
              </p:cNvPr>
              <p:cNvSpPr/>
              <p:nvPr/>
            </p:nvSpPr>
            <p:spPr bwMode="auto">
              <a:xfrm flipV="1">
                <a:off x="7666059" y="4220007"/>
                <a:ext cx="126295" cy="88933"/>
              </a:xfrm>
              <a:prstGeom prst="triangl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4EA08D4D-4732-42A6-B735-B8DCFFFD8446}"/>
                  </a:ext>
                </a:extLst>
              </p:cNvPr>
              <p:cNvCxnSpPr/>
              <p:nvPr/>
            </p:nvCxnSpPr>
            <p:spPr bwMode="auto">
              <a:xfrm>
                <a:off x="7729207" y="4309806"/>
                <a:ext cx="0" cy="70281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551633EB-159B-4B65-AACF-140A5A692BDF}"/>
                </a:ext>
              </a:extLst>
            </p:cNvPr>
            <p:cNvGrpSpPr/>
            <p:nvPr/>
          </p:nvGrpSpPr>
          <p:grpSpPr>
            <a:xfrm rot="5400000">
              <a:off x="3575654" y="4238959"/>
              <a:ext cx="635181" cy="517079"/>
              <a:chOff x="7666059" y="4220007"/>
              <a:chExt cx="126295" cy="160080"/>
            </a:xfrm>
          </p:grpSpPr>
          <p:sp>
            <p:nvSpPr>
              <p:cNvPr id="41" name="Isosceles Triangle 40">
                <a:extLst>
                  <a:ext uri="{FF2B5EF4-FFF2-40B4-BE49-F238E27FC236}">
                    <a16:creationId xmlns:a16="http://schemas.microsoft.com/office/drawing/2014/main" id="{CFAFF9FB-6C3A-4940-80CC-19345C76027C}"/>
                  </a:ext>
                </a:extLst>
              </p:cNvPr>
              <p:cNvSpPr/>
              <p:nvPr/>
            </p:nvSpPr>
            <p:spPr bwMode="auto">
              <a:xfrm flipV="1">
                <a:off x="7666059" y="4220007"/>
                <a:ext cx="126295" cy="88933"/>
              </a:xfrm>
              <a:prstGeom prst="triangl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D6E4F537-AE17-430A-B9F5-56FEA87CCADF}"/>
                  </a:ext>
                </a:extLst>
              </p:cNvPr>
              <p:cNvCxnSpPr/>
              <p:nvPr/>
            </p:nvCxnSpPr>
            <p:spPr bwMode="auto">
              <a:xfrm>
                <a:off x="7729207" y="4309806"/>
                <a:ext cx="0" cy="70281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0286381C-45E1-4E78-AC17-2EBC8D2F98C6}"/>
                </a:ext>
              </a:extLst>
            </p:cNvPr>
            <p:cNvCxnSpPr/>
            <p:nvPr/>
          </p:nvCxnSpPr>
          <p:spPr bwMode="auto">
            <a:xfrm rot="5400000">
              <a:off x="1780907" y="4229852"/>
              <a:ext cx="0" cy="535295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9" name="Isosceles Triangle 38">
              <a:extLst>
                <a:ext uri="{FF2B5EF4-FFF2-40B4-BE49-F238E27FC236}">
                  <a16:creationId xmlns:a16="http://schemas.microsoft.com/office/drawing/2014/main" id="{6B10713C-F2D2-4E05-9052-7AA8EDC6F72D}"/>
                </a:ext>
              </a:extLst>
            </p:cNvPr>
            <p:cNvSpPr/>
            <p:nvPr/>
          </p:nvSpPr>
          <p:spPr bwMode="auto">
            <a:xfrm rot="16200000" flipH="1" flipV="1">
              <a:off x="2545180" y="4237847"/>
              <a:ext cx="563801" cy="519087"/>
            </a:xfrm>
            <a:prstGeom prst="triangle">
              <a:avLst/>
            </a:prstGeom>
            <a:noFill/>
            <a:ln w="12700" cap="flat" cmpd="sng" algn="ctr">
              <a:solidFill>
                <a:schemeClr val="accent3">
                  <a:lumMod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buClr>
                  <a:srgbClr val="CC9900"/>
                </a:buClr>
              </a:pPr>
              <a:endParaRPr lang="en-U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cxnSp>
          <p:nvCxnSpPr>
            <p:cNvPr id="131" name="Straight Arrow Connector 130">
              <a:extLst>
                <a:ext uri="{FF2B5EF4-FFF2-40B4-BE49-F238E27FC236}">
                  <a16:creationId xmlns:a16="http://schemas.microsoft.com/office/drawing/2014/main" id="{9A5347AE-EE23-49B8-97CB-B4D8E69194A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083189" y="4497279"/>
              <a:ext cx="465235" cy="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4" name="Straight Arrow Connector 133">
              <a:extLst>
                <a:ext uri="{FF2B5EF4-FFF2-40B4-BE49-F238E27FC236}">
                  <a16:creationId xmlns:a16="http://schemas.microsoft.com/office/drawing/2014/main" id="{8D246D9D-E7A0-40E6-884D-A32A598062A7}"/>
                </a:ext>
              </a:extLst>
            </p:cNvPr>
            <p:cNvCxnSpPr>
              <a:cxnSpLocks/>
            </p:cNvCxnSpPr>
            <p:nvPr/>
          </p:nvCxnSpPr>
          <p:spPr>
            <a:xfrm>
              <a:off x="2816341" y="4136742"/>
              <a:ext cx="8170" cy="202816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  <a:headEnd type="oval"/>
              <a:tailEnd type="triangle"/>
            </a:ln>
            <a:effectLst/>
          </p:spPr>
        </p:cxnSp>
        <p:cxnSp>
          <p:nvCxnSpPr>
            <p:cNvPr id="135" name="Straight Arrow Connector 134">
              <a:extLst>
                <a:ext uri="{FF2B5EF4-FFF2-40B4-BE49-F238E27FC236}">
                  <a16:creationId xmlns:a16="http://schemas.microsoft.com/office/drawing/2014/main" id="{D9C5C6EF-2E3F-4D46-A8A0-F7015C760D3B}"/>
                </a:ext>
              </a:extLst>
            </p:cNvPr>
            <p:cNvCxnSpPr>
              <a:cxnSpLocks/>
            </p:cNvCxnSpPr>
            <p:nvPr/>
          </p:nvCxnSpPr>
          <p:spPr>
            <a:xfrm>
              <a:off x="2824511" y="4033620"/>
              <a:ext cx="137993" cy="100732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  <a:tailEnd type="oval"/>
            </a:ln>
            <a:effectLst/>
          </p:spPr>
        </p:cxnSp>
        <p:cxnSp>
          <p:nvCxnSpPr>
            <p:cNvPr id="136" name="Straight Arrow Connector 135">
              <a:extLst>
                <a:ext uri="{FF2B5EF4-FFF2-40B4-BE49-F238E27FC236}">
                  <a16:creationId xmlns:a16="http://schemas.microsoft.com/office/drawing/2014/main" id="{F06C613F-4086-496A-8CF0-49FE7B3D169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73544" y="4137638"/>
              <a:ext cx="363919" cy="0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  <a:tailEnd type="none"/>
            </a:ln>
            <a:effectLst/>
          </p:spPr>
        </p:cxnSp>
        <p:sp>
          <p:nvSpPr>
            <p:cNvPr id="137" name="Rectangle 136">
              <a:extLst>
                <a:ext uri="{FF2B5EF4-FFF2-40B4-BE49-F238E27FC236}">
                  <a16:creationId xmlns:a16="http://schemas.microsoft.com/office/drawing/2014/main" id="{26DFA239-4BE9-4645-9AF0-1E7ED56A21A5}"/>
                </a:ext>
              </a:extLst>
            </p:cNvPr>
            <p:cNvSpPr/>
            <p:nvPr/>
          </p:nvSpPr>
          <p:spPr>
            <a:xfrm>
              <a:off x="2031303" y="4003660"/>
              <a:ext cx="865943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IE" sz="1100" b="1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UL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IE" sz="1100" b="1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modulation</a:t>
              </a:r>
              <a:endParaRPr lang="en-US" sz="1100" b="1" dirty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p:cxnSp>
          <p:nvCxnSpPr>
            <p:cNvPr id="138" name="Straight Arrow Connector 137">
              <a:extLst>
                <a:ext uri="{FF2B5EF4-FFF2-40B4-BE49-F238E27FC236}">
                  <a16:creationId xmlns:a16="http://schemas.microsoft.com/office/drawing/2014/main" id="{7D65BB6A-3FDB-48FC-8853-665EF2E5E9A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143921" y="4506719"/>
              <a:ext cx="422941" cy="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2518577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(3)</Template>
  <TotalTime>185433</TotalTime>
  <Words>1488</Words>
  <Application>Microsoft Office PowerPoint</Application>
  <PresentationFormat>Widescreen</PresentationFormat>
  <Paragraphs>235</Paragraphs>
  <Slides>14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MS Gothic</vt:lpstr>
      <vt:lpstr>宋体</vt:lpstr>
      <vt:lpstr>华文细黑</vt:lpstr>
      <vt:lpstr>Arial</vt:lpstr>
      <vt:lpstr>Arial Unicode MS</vt:lpstr>
      <vt:lpstr>Calibri</vt:lpstr>
      <vt:lpstr>Cambria Math</vt:lpstr>
      <vt:lpstr>Times New Roman</vt:lpstr>
      <vt:lpstr>Wingdings</vt:lpstr>
      <vt:lpstr>Office Theme</vt:lpstr>
      <vt:lpstr>Document</vt:lpstr>
      <vt:lpstr>Enhanced Bi-Static Backscattering AMP STAs for Extended Ranges and Spatial Coverage  </vt:lpstr>
      <vt:lpstr>Abstract</vt:lpstr>
      <vt:lpstr>Background: AMP Antenna Gains</vt:lpstr>
      <vt:lpstr>Range and Spatial Considerations with AMP Tags</vt:lpstr>
      <vt:lpstr>Recap: AMP Spatial “Hidden Tag” Deployment Scenario</vt:lpstr>
      <vt:lpstr>Challenges with Directional Antennas in Bi-Static BS Mode</vt:lpstr>
      <vt:lpstr>Discussion: 2.4 GHz Monostatic BS vs. Extended Range Bistatic</vt:lpstr>
      <vt:lpstr>Increase Antennas Spatial Coverage with RX and TX Antennas</vt:lpstr>
      <vt:lpstr>Example for an Enhanced AMP Tag with 2 Antennas</vt:lpstr>
      <vt:lpstr>Spatial Coverage of Enhanced AMP Tags with 2 Antennas</vt:lpstr>
      <vt:lpstr>Summary</vt:lpstr>
      <vt:lpstr>PowerPoint Presentation</vt:lpstr>
      <vt:lpstr>PowerPoint Presentation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Solomon Trainin</dc:creator>
  <cp:keywords/>
  <cp:lastModifiedBy>Dror Regev (A)</cp:lastModifiedBy>
  <cp:revision>1127</cp:revision>
  <cp:lastPrinted>1601-01-01T00:00:00Z</cp:lastPrinted>
  <dcterms:created xsi:type="dcterms:W3CDTF">2024-04-23T10:05:01Z</dcterms:created>
  <dcterms:modified xsi:type="dcterms:W3CDTF">2025-07-27T08:12:31Z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(2)6Hsy3w7rQ0T/nlkfxIqdX9/ndL/bBUoQP214+sgcX3la0uNEopbTpUicZw1DopvvDI2T3Yon
tIcCS5m9pUosiRKiSSpW7J2Oc3aFoacf3ukwL7EVmThHVODYDGawSJcytI2aIOwaZUiDrcgq
EaVeYJEMShsv67NXNAfeOLeB8chgSMETKXC4NipHEWKufQcI9h4EgdoNjen3wUS2gBPdeas6
MBSHZrjWMmT3PA/G8X</vt:lpwstr>
  </property>
  <property fmtid="{D5CDD505-2E9C-101B-9397-08002B2CF9AE}" pid="3" name="_2015_ms_pID_7253431">
    <vt:lpwstr>2I5/F/05Vv2yOGgfKZStjB9fUXEyv3HQd2qhoD6M8H4tyPkcLOlHRR
/TB1P6w5j1d0ATCqY/+nXwRRSh8w4uceuXMe94lEz2s+vyjgkD2KhyHwVTVxbQtoUrq1KX6t
/ZUIxoAWkCD+FGgFaPImzeaMDqXdrsLtjHwOiO1fV2bDrYb2W+ZMeY4s03oI+krMOXLQghpU
PQgfvfNPjW6jcab0</vt:lpwstr>
  </property>
</Properties>
</file>