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8" r:id="rId4"/>
    <p:sldId id="262" r:id="rId5"/>
    <p:sldId id="282" r:id="rId6"/>
    <p:sldId id="285" r:id="rId7"/>
    <p:sldId id="284" r:id="rId8"/>
    <p:sldId id="286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B4FF27F-5B7F-6AF9-41CC-777138B005DC}" name="Solomon Trainin" initials="ST" userId="S::solomon.trainin@wiliot.com::2fd97090-6d93-40b2-beb7-666ebb440730" providerId="AD"/>
  <p188:author id="{318F32E3-4BFE-6E5F-330C-1539130C128B}" name="Amichai Sanderovich" initials="AS" userId="S::amichai.sanderovich@wiliot.com::81a338b5-6a80-42e0-8dc7-58343fda8d5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4E599B-9A20-D143-8716-71DA8DFD2A92}" v="18" dt="2025-07-24T07:26:43.1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08" autoAdjust="0"/>
    <p:restoredTop sz="94660"/>
  </p:normalViewPr>
  <p:slideViewPr>
    <p:cSldViewPr>
      <p:cViewPr varScale="1">
        <p:scale>
          <a:sx n="143" d="100"/>
          <a:sy n="143" d="100"/>
        </p:scale>
        <p:origin x="680" y="2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chai Sanderovich" userId="81a338b5-6a80-42e0-8dc7-58343fda8d54" providerId="ADAL" clId="{594E599B-9A20-D143-8716-71DA8DFD2A92}"/>
    <pc:docChg chg="undo custSel addSld modSld">
      <pc:chgData name="Amichai Sanderovich" userId="81a338b5-6a80-42e0-8dc7-58343fda8d54" providerId="ADAL" clId="{594E599B-9A20-D143-8716-71DA8DFD2A92}" dt="2025-07-30T08:56:28.344" v="1364" actId="20577"/>
      <pc:docMkLst>
        <pc:docMk/>
      </pc:docMkLst>
      <pc:sldChg chg="addSp delSp modSp mod">
        <pc:chgData name="Amichai Sanderovich" userId="81a338b5-6a80-42e0-8dc7-58343fda8d54" providerId="ADAL" clId="{594E599B-9A20-D143-8716-71DA8DFD2A92}" dt="2025-07-22T06:14:02.566" v="108" actId="1076"/>
        <pc:sldMkLst>
          <pc:docMk/>
          <pc:sldMk cId="0" sldId="262"/>
        </pc:sldMkLst>
        <pc:spChg chg="mod">
          <ac:chgData name="Amichai Sanderovich" userId="81a338b5-6a80-42e0-8dc7-58343fda8d54" providerId="ADAL" clId="{594E599B-9A20-D143-8716-71DA8DFD2A92}" dt="2025-07-22T06:12:31.584" v="103" actId="20577"/>
          <ac:spMkLst>
            <pc:docMk/>
            <pc:sldMk cId="0" sldId="262"/>
            <ac:spMk id="9218" creationId="{00000000-0000-0000-0000-000000000000}"/>
          </ac:spMkLst>
        </pc:spChg>
        <pc:graphicFrameChg chg="mod">
          <ac:chgData name="Amichai Sanderovich" userId="81a338b5-6a80-42e0-8dc7-58343fda8d54" providerId="ADAL" clId="{594E599B-9A20-D143-8716-71DA8DFD2A92}" dt="2025-07-22T06:11:53.457" v="75" actId="1076"/>
          <ac:graphicFrameMkLst>
            <pc:docMk/>
            <pc:sldMk cId="0" sldId="262"/>
            <ac:graphicFrameMk id="3" creationId="{BBB53702-0C2D-C99F-6526-2C6C03E70689}"/>
          </ac:graphicFrameMkLst>
        </pc:graphicFrameChg>
        <pc:picChg chg="add mod">
          <ac:chgData name="Amichai Sanderovich" userId="81a338b5-6a80-42e0-8dc7-58343fda8d54" providerId="ADAL" clId="{594E599B-9A20-D143-8716-71DA8DFD2A92}" dt="2025-07-22T06:14:02.566" v="108" actId="1076"/>
          <ac:picMkLst>
            <pc:docMk/>
            <pc:sldMk cId="0" sldId="262"/>
            <ac:picMk id="1028" creationId="{1E1DE6D1-8668-44DD-A116-C45F88A010DD}"/>
          </ac:picMkLst>
        </pc:picChg>
      </pc:sldChg>
      <pc:sldChg chg="modSp mod">
        <pc:chgData name="Amichai Sanderovich" userId="81a338b5-6a80-42e0-8dc7-58343fda8d54" providerId="ADAL" clId="{594E599B-9A20-D143-8716-71DA8DFD2A92}" dt="2025-07-23T06:08:55.783" v="534" actId="20577"/>
        <pc:sldMkLst>
          <pc:docMk/>
          <pc:sldMk cId="2260567458" sldId="268"/>
        </pc:sldMkLst>
        <pc:spChg chg="mod">
          <ac:chgData name="Amichai Sanderovich" userId="81a338b5-6a80-42e0-8dc7-58343fda8d54" providerId="ADAL" clId="{594E599B-9A20-D143-8716-71DA8DFD2A92}" dt="2025-07-23T06:08:55.783" v="534" actId="20577"/>
          <ac:spMkLst>
            <pc:docMk/>
            <pc:sldMk cId="2260567458" sldId="268"/>
            <ac:spMk id="10" creationId="{F62C2805-1CD9-FE75-8475-EAFF3F558310}"/>
          </ac:spMkLst>
        </pc:spChg>
      </pc:sldChg>
      <pc:sldChg chg="addSp modSp mod">
        <pc:chgData name="Amichai Sanderovich" userId="81a338b5-6a80-42e0-8dc7-58343fda8d54" providerId="ADAL" clId="{594E599B-9A20-D143-8716-71DA8DFD2A92}" dt="2025-07-24T07:27:30.818" v="601" actId="207"/>
        <pc:sldMkLst>
          <pc:docMk/>
          <pc:sldMk cId="803803119" sldId="282"/>
        </pc:sldMkLst>
        <pc:spChg chg="mod">
          <ac:chgData name="Amichai Sanderovich" userId="81a338b5-6a80-42e0-8dc7-58343fda8d54" providerId="ADAL" clId="{594E599B-9A20-D143-8716-71DA8DFD2A92}" dt="2025-07-22T06:21:00.465" v="312" actId="1076"/>
          <ac:spMkLst>
            <pc:docMk/>
            <pc:sldMk cId="803803119" sldId="282"/>
            <ac:spMk id="2" creationId="{0CD34CCD-1CBC-7361-0A7D-50336CC0D173}"/>
          </ac:spMkLst>
        </pc:spChg>
        <pc:spChg chg="mod">
          <ac:chgData name="Amichai Sanderovich" userId="81a338b5-6a80-42e0-8dc7-58343fda8d54" providerId="ADAL" clId="{594E599B-9A20-D143-8716-71DA8DFD2A92}" dt="2025-07-22T06:24:56.108" v="379" actId="20577"/>
          <ac:spMkLst>
            <pc:docMk/>
            <pc:sldMk cId="803803119" sldId="282"/>
            <ac:spMk id="3" creationId="{29569DF9-3700-D0DC-A406-A6387408B1BE}"/>
          </ac:spMkLst>
        </pc:spChg>
        <pc:spChg chg="add mod">
          <ac:chgData name="Amichai Sanderovich" userId="81a338b5-6a80-42e0-8dc7-58343fda8d54" providerId="ADAL" clId="{594E599B-9A20-D143-8716-71DA8DFD2A92}" dt="2025-07-22T06:23:53.934" v="345" actId="113"/>
          <ac:spMkLst>
            <pc:docMk/>
            <pc:sldMk cId="803803119" sldId="282"/>
            <ac:spMk id="40" creationId="{4C5FC8A5-128E-76D1-D50C-5E29B714F851}"/>
          </ac:spMkLst>
        </pc:spChg>
        <pc:spChg chg="add mod">
          <ac:chgData name="Amichai Sanderovich" userId="81a338b5-6a80-42e0-8dc7-58343fda8d54" providerId="ADAL" clId="{594E599B-9A20-D143-8716-71DA8DFD2A92}" dt="2025-07-24T07:27:30.818" v="601" actId="207"/>
          <ac:spMkLst>
            <pc:docMk/>
            <pc:sldMk cId="803803119" sldId="282"/>
            <ac:spMk id="54" creationId="{9921C6C1-F604-A7C6-979F-8D0DC8316052}"/>
          </ac:spMkLst>
        </pc:spChg>
        <pc:spChg chg="mod">
          <ac:chgData name="Amichai Sanderovich" userId="81a338b5-6a80-42e0-8dc7-58343fda8d54" providerId="ADAL" clId="{594E599B-9A20-D143-8716-71DA8DFD2A92}" dt="2025-07-22T06:19:20.216" v="298" actId="14100"/>
          <ac:spMkLst>
            <pc:docMk/>
            <pc:sldMk cId="803803119" sldId="282"/>
            <ac:spMk id="97" creationId="{15AC2DD2-A07D-0DE5-CE36-205806B779CD}"/>
          </ac:spMkLst>
        </pc:spChg>
        <pc:grpChg chg="mod">
          <ac:chgData name="Amichai Sanderovich" userId="81a338b5-6a80-42e0-8dc7-58343fda8d54" providerId="ADAL" clId="{594E599B-9A20-D143-8716-71DA8DFD2A92}" dt="2025-07-22T06:23:13.392" v="343" actId="1076"/>
          <ac:grpSpMkLst>
            <pc:docMk/>
            <pc:sldMk cId="803803119" sldId="282"/>
            <ac:grpSpMk id="106" creationId="{B199E8DD-6DFA-E859-47B2-1F35201D0625}"/>
          </ac:grpSpMkLst>
        </pc:grpChg>
        <pc:graphicFrameChg chg="modGraphic">
          <ac:chgData name="Amichai Sanderovich" userId="81a338b5-6a80-42e0-8dc7-58343fda8d54" providerId="ADAL" clId="{594E599B-9A20-D143-8716-71DA8DFD2A92}" dt="2025-07-22T06:25:44.545" v="383" actId="113"/>
          <ac:graphicFrameMkLst>
            <pc:docMk/>
            <pc:sldMk cId="803803119" sldId="282"/>
            <ac:graphicFrameMk id="107" creationId="{206496EB-A9FB-B612-4AD6-91E3672494DF}"/>
          </ac:graphicFrameMkLst>
        </pc:graphicFrameChg>
      </pc:sldChg>
      <pc:sldChg chg="addSp delSp modSp mod">
        <pc:chgData name="Amichai Sanderovich" userId="81a338b5-6a80-42e0-8dc7-58343fda8d54" providerId="ADAL" clId="{594E599B-9A20-D143-8716-71DA8DFD2A92}" dt="2025-07-27T14:05:25.695" v="603" actId="20577"/>
        <pc:sldMkLst>
          <pc:docMk/>
          <pc:sldMk cId="2144149002" sldId="284"/>
        </pc:sldMkLst>
        <pc:spChg chg="add mod">
          <ac:chgData name="Amichai Sanderovich" userId="81a338b5-6a80-42e0-8dc7-58343fda8d54" providerId="ADAL" clId="{594E599B-9A20-D143-8716-71DA8DFD2A92}" dt="2025-07-22T06:33:11.996" v="500" actId="164"/>
          <ac:spMkLst>
            <pc:docMk/>
            <pc:sldMk cId="2144149002" sldId="284"/>
            <ac:spMk id="3" creationId="{5196142F-3F40-7A7D-A516-CF2DF06D93C1}"/>
          </ac:spMkLst>
        </pc:spChg>
        <pc:spChg chg="add mod">
          <ac:chgData name="Amichai Sanderovich" userId="81a338b5-6a80-42e0-8dc7-58343fda8d54" providerId="ADAL" clId="{594E599B-9A20-D143-8716-71DA8DFD2A92}" dt="2025-07-22T06:33:11.996" v="500" actId="164"/>
          <ac:spMkLst>
            <pc:docMk/>
            <pc:sldMk cId="2144149002" sldId="284"/>
            <ac:spMk id="14" creationId="{D19AE51F-376B-2D30-0A49-2C24D1845961}"/>
          </ac:spMkLst>
        </pc:spChg>
        <pc:spChg chg="add mod">
          <ac:chgData name="Amichai Sanderovich" userId="81a338b5-6a80-42e0-8dc7-58343fda8d54" providerId="ADAL" clId="{594E599B-9A20-D143-8716-71DA8DFD2A92}" dt="2025-07-22T06:33:11.996" v="500" actId="164"/>
          <ac:spMkLst>
            <pc:docMk/>
            <pc:sldMk cId="2144149002" sldId="284"/>
            <ac:spMk id="16" creationId="{377AAF94-4D4B-94F9-8374-E2A42E06B516}"/>
          </ac:spMkLst>
        </pc:spChg>
        <pc:spChg chg="mod">
          <ac:chgData name="Amichai Sanderovich" userId="81a338b5-6a80-42e0-8dc7-58343fda8d54" providerId="ADAL" clId="{594E599B-9A20-D143-8716-71DA8DFD2A92}" dt="2025-07-22T06:33:11.996" v="500" actId="164"/>
          <ac:spMkLst>
            <pc:docMk/>
            <pc:sldMk cId="2144149002" sldId="284"/>
            <ac:spMk id="20" creationId="{BE7BAFD1-9515-A27B-3AD8-B034978D55C3}"/>
          </ac:spMkLst>
        </pc:spChg>
        <pc:spChg chg="mod">
          <ac:chgData name="Amichai Sanderovich" userId="81a338b5-6a80-42e0-8dc7-58343fda8d54" providerId="ADAL" clId="{594E599B-9A20-D143-8716-71DA8DFD2A92}" dt="2025-07-22T06:33:11.996" v="500" actId="164"/>
          <ac:spMkLst>
            <pc:docMk/>
            <pc:sldMk cId="2144149002" sldId="284"/>
            <ac:spMk id="22" creationId="{CA7ABCE5-6756-9B04-D736-7299C7628BC8}"/>
          </ac:spMkLst>
        </pc:spChg>
        <pc:spChg chg="mod">
          <ac:chgData name="Amichai Sanderovich" userId="81a338b5-6a80-42e0-8dc7-58343fda8d54" providerId="ADAL" clId="{594E599B-9A20-D143-8716-71DA8DFD2A92}" dt="2025-07-22T06:33:11.996" v="500" actId="164"/>
          <ac:spMkLst>
            <pc:docMk/>
            <pc:sldMk cId="2144149002" sldId="284"/>
            <ac:spMk id="24" creationId="{A011CABC-0082-AB12-F4DF-7134C178DD59}"/>
          </ac:spMkLst>
        </pc:spChg>
        <pc:spChg chg="add mod">
          <ac:chgData name="Amichai Sanderovich" userId="81a338b5-6a80-42e0-8dc7-58343fda8d54" providerId="ADAL" clId="{594E599B-9A20-D143-8716-71DA8DFD2A92}" dt="2025-07-22T06:33:11.996" v="500" actId="164"/>
          <ac:spMkLst>
            <pc:docMk/>
            <pc:sldMk cId="2144149002" sldId="284"/>
            <ac:spMk id="29" creationId="{8C986A3E-4260-8F54-E1D6-CE4370A75CFD}"/>
          </ac:spMkLst>
        </pc:spChg>
        <pc:grpChg chg="add mod">
          <ac:chgData name="Amichai Sanderovich" userId="81a338b5-6a80-42e0-8dc7-58343fda8d54" providerId="ADAL" clId="{594E599B-9A20-D143-8716-71DA8DFD2A92}" dt="2025-07-22T06:35:13.565" v="503" actId="1076"/>
          <ac:grpSpMkLst>
            <pc:docMk/>
            <pc:sldMk cId="2144149002" sldId="284"/>
            <ac:grpSpMk id="31" creationId="{F4B40EAB-823D-E655-6D13-B8A90F54C25A}"/>
          </ac:grpSpMkLst>
        </pc:grpChg>
        <pc:graphicFrameChg chg="modGraphic">
          <ac:chgData name="Amichai Sanderovich" userId="81a338b5-6a80-42e0-8dc7-58343fda8d54" providerId="ADAL" clId="{594E599B-9A20-D143-8716-71DA8DFD2A92}" dt="2025-07-27T14:05:25.695" v="603" actId="20577"/>
          <ac:graphicFrameMkLst>
            <pc:docMk/>
            <pc:sldMk cId="2144149002" sldId="284"/>
            <ac:graphicFrameMk id="28" creationId="{2F1D471C-3DFE-57DC-D900-EEF76D3176D7}"/>
          </ac:graphicFrameMkLst>
        </pc:graphicFrameChg>
        <pc:picChg chg="mod modCrop">
          <ac:chgData name="Amichai Sanderovich" userId="81a338b5-6a80-42e0-8dc7-58343fda8d54" providerId="ADAL" clId="{594E599B-9A20-D143-8716-71DA8DFD2A92}" dt="2025-07-22T06:33:11.996" v="500" actId="164"/>
          <ac:picMkLst>
            <pc:docMk/>
            <pc:sldMk cId="2144149002" sldId="284"/>
            <ac:picMk id="19" creationId="{562687B4-02A6-2CA2-BE18-9D8D199B3548}"/>
          </ac:picMkLst>
        </pc:picChg>
        <pc:cxnChg chg="add mod">
          <ac:chgData name="Amichai Sanderovich" userId="81a338b5-6a80-42e0-8dc7-58343fda8d54" providerId="ADAL" clId="{594E599B-9A20-D143-8716-71DA8DFD2A92}" dt="2025-07-22T06:32:48.213" v="496" actId="164"/>
          <ac:cxnSpMkLst>
            <pc:docMk/>
            <pc:sldMk cId="2144149002" sldId="284"/>
            <ac:cxnSpMk id="7" creationId="{873B2F1D-50B7-5C8E-5AE4-A9BEE1D0DFA2}"/>
          </ac:cxnSpMkLst>
        </pc:cxnChg>
        <pc:cxnChg chg="add mod">
          <ac:chgData name="Amichai Sanderovich" userId="81a338b5-6a80-42e0-8dc7-58343fda8d54" providerId="ADAL" clId="{594E599B-9A20-D143-8716-71DA8DFD2A92}" dt="2025-07-22T06:33:03.945" v="499" actId="164"/>
          <ac:cxnSpMkLst>
            <pc:docMk/>
            <pc:sldMk cId="2144149002" sldId="284"/>
            <ac:cxnSpMk id="12" creationId="{D9FEAE7E-B569-8ED4-9720-B025E1500803}"/>
          </ac:cxnSpMkLst>
        </pc:cxnChg>
        <pc:cxnChg chg="add mod">
          <ac:chgData name="Amichai Sanderovich" userId="81a338b5-6a80-42e0-8dc7-58343fda8d54" providerId="ADAL" clId="{594E599B-9A20-D143-8716-71DA8DFD2A92}" dt="2025-07-22T06:31:11.522" v="488" actId="14100"/>
          <ac:cxnSpMkLst>
            <pc:docMk/>
            <pc:sldMk cId="2144149002" sldId="284"/>
            <ac:cxnSpMk id="15" creationId="{0E730970-4DB7-6D8E-557A-562AC46C493E}"/>
          </ac:cxnSpMkLst>
        </pc:cxnChg>
        <pc:cxnChg chg="add mod">
          <ac:chgData name="Amichai Sanderovich" userId="81a338b5-6a80-42e0-8dc7-58343fda8d54" providerId="ADAL" clId="{594E599B-9A20-D143-8716-71DA8DFD2A92}" dt="2025-07-22T06:30:56.056" v="485" actId="14100"/>
          <ac:cxnSpMkLst>
            <pc:docMk/>
            <pc:sldMk cId="2144149002" sldId="284"/>
            <ac:cxnSpMk id="17" creationId="{609D17FB-B1FB-E91D-E72E-73FB7B8146D4}"/>
          </ac:cxnSpMkLst>
        </pc:cxnChg>
        <pc:cxnChg chg="mod">
          <ac:chgData name="Amichai Sanderovich" userId="81a338b5-6a80-42e0-8dc7-58343fda8d54" providerId="ADAL" clId="{594E599B-9A20-D143-8716-71DA8DFD2A92}" dt="2025-07-22T06:33:11.996" v="500" actId="164"/>
          <ac:cxnSpMkLst>
            <pc:docMk/>
            <pc:sldMk cId="2144149002" sldId="284"/>
            <ac:cxnSpMk id="25" creationId="{85066EEF-7B8F-9BCA-E3E6-13508E6E48D9}"/>
          </ac:cxnSpMkLst>
        </pc:cxnChg>
      </pc:sldChg>
      <pc:sldChg chg="modSp mod">
        <pc:chgData name="Amichai Sanderovich" userId="81a338b5-6a80-42e0-8dc7-58343fda8d54" providerId="ADAL" clId="{594E599B-9A20-D143-8716-71DA8DFD2A92}" dt="2025-07-22T06:36:11.532" v="505" actId="20577"/>
        <pc:sldMkLst>
          <pc:docMk/>
          <pc:sldMk cId="563078801" sldId="285"/>
        </pc:sldMkLst>
        <pc:spChg chg="mod">
          <ac:chgData name="Amichai Sanderovich" userId="81a338b5-6a80-42e0-8dc7-58343fda8d54" providerId="ADAL" clId="{594E599B-9A20-D143-8716-71DA8DFD2A92}" dt="2025-07-22T06:36:11.532" v="505" actId="20577"/>
          <ac:spMkLst>
            <pc:docMk/>
            <pc:sldMk cId="563078801" sldId="285"/>
            <ac:spMk id="3" creationId="{369AD906-953D-3382-A1F8-BF428EBB4F3A}"/>
          </ac:spMkLst>
        </pc:spChg>
      </pc:sldChg>
      <pc:sldChg chg="modSp new mod">
        <pc:chgData name="Amichai Sanderovich" userId="81a338b5-6a80-42e0-8dc7-58343fda8d54" providerId="ADAL" clId="{594E599B-9A20-D143-8716-71DA8DFD2A92}" dt="2025-07-30T08:56:28.344" v="1364" actId="20577"/>
        <pc:sldMkLst>
          <pc:docMk/>
          <pc:sldMk cId="3036573479" sldId="286"/>
        </pc:sldMkLst>
        <pc:spChg chg="mod">
          <ac:chgData name="Amichai Sanderovich" userId="81a338b5-6a80-42e0-8dc7-58343fda8d54" providerId="ADAL" clId="{594E599B-9A20-D143-8716-71DA8DFD2A92}" dt="2025-07-27T14:05:37.461" v="623" actId="20577"/>
          <ac:spMkLst>
            <pc:docMk/>
            <pc:sldMk cId="3036573479" sldId="286"/>
            <ac:spMk id="2" creationId="{B463E8B8-CF62-AF24-736C-F2EBED52708F}"/>
          </ac:spMkLst>
        </pc:spChg>
        <pc:spChg chg="mod">
          <ac:chgData name="Amichai Sanderovich" userId="81a338b5-6a80-42e0-8dc7-58343fda8d54" providerId="ADAL" clId="{594E599B-9A20-D143-8716-71DA8DFD2A92}" dt="2025-07-30T08:56:28.344" v="1364" actId="20577"/>
          <ac:spMkLst>
            <pc:docMk/>
            <pc:sldMk cId="3036573479" sldId="286"/>
            <ac:spMk id="3" creationId="{C80173EA-E8F2-8D25-849E-909CA2135F8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802.11-25/1259r0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802.11-25/1259r0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802.11-25/1259r0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802.11-25/1259r0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802.11-25/1259r0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802.11-25/1259r0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95400" y="469900"/>
            <a:ext cx="10945216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Some Issues for Access of AMP Devices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462500"/>
              </p:ext>
            </p:extLst>
          </p:nvPr>
        </p:nvGraphicFramePr>
        <p:xfrm>
          <a:off x="993775" y="2484438"/>
          <a:ext cx="10272713" cy="234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400300" progId="Word.Document.8">
                  <p:embed/>
                </p:oleObj>
              </mc:Choice>
              <mc:Fallback>
                <p:oleObj name="Document" r:id="rId3" imgW="10439400" imgH="24003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84438"/>
                        <a:ext cx="10272713" cy="2346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</a:t>
            </a:r>
            <a:r>
              <a:rPr lang="en-US" dirty="0"/>
              <a:t>this contribution we analyze few issues for AMP-AP and AMP-STA. These issues can have impact on decisions to be made on the access approaches of AMP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62C2805-1CD9-FE75-8475-EAFF3F558310}"/>
              </a:ext>
            </a:extLst>
          </p:cNvPr>
          <p:cNvSpPr txBox="1">
            <a:spLocks/>
          </p:cNvSpPr>
          <p:nvPr/>
        </p:nvSpPr>
        <p:spPr bwMode="auto">
          <a:xfrm>
            <a:off x="1985036" y="3861048"/>
            <a:ext cx="10216251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IL" sz="2000" kern="0" dirty="0"/>
              <a:t>There can be 10,000 AMP-STAs that need to be handled by AMP-AP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The proposed AMP-AP needs to be scale-oriented. E.g. secure access of 10,000 STAs </a:t>
            </a:r>
            <a:br>
              <a:rPr lang="en-US" sz="1800" kern="0" dirty="0"/>
            </a:br>
            <a:r>
              <a:rPr lang="en-US" sz="1800" kern="0" dirty="0"/>
              <a:t>should require the same CPU speed/RAM size/etc. as existing 802.11 devices.</a:t>
            </a:r>
            <a:endParaRPr lang="en-IL" sz="1800" kern="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/>
              <a:t>AMP STAs are mobile; they can be moved from one location to another. When moved, the AMP STA is managed by another AMP AP</a:t>
            </a:r>
            <a:endParaRPr lang="en-IL" sz="200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The AMP AP must access new AMP STAs in the neighborhood as quickly as possible.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Such fast/frequent transition of the AMP AP must take into account the energy constraints of the AMP STA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B3A1EB-2178-CA74-54F7-FA2CE5F2F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544" y="486024"/>
            <a:ext cx="10361084" cy="1065213"/>
          </a:xfrm>
        </p:spPr>
        <p:txBody>
          <a:bodyPr/>
          <a:lstStyle/>
          <a:p>
            <a:r>
              <a:rPr lang="en-IL" dirty="0"/>
              <a:t>AMP-AP Usage </a:t>
            </a:r>
            <a:r>
              <a:rPr lang="en-US" dirty="0"/>
              <a:t>Assumption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C0C1C-A8A7-353F-F6B9-E1B9E6475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5749" y="1449083"/>
            <a:ext cx="10216251" cy="25932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sz="2000" dirty="0"/>
              <a:t>The AMP-AP has to be generic and application agnostic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e-IL" sz="1800" dirty="0"/>
              <a:t>״</a:t>
            </a:r>
            <a:r>
              <a:rPr lang="en-US" sz="1800" dirty="0"/>
              <a:t>IEEE Standard for Information Technology</a:t>
            </a:r>
            <a:r>
              <a:rPr lang="he-IL" sz="1800" dirty="0"/>
              <a:t>״</a:t>
            </a:r>
            <a:r>
              <a:rPr lang="en-US" sz="1800" dirty="0"/>
              <a:t> is application independent. AMP-AP compliance with this independence is critical for widespread market adoption.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On the other hand, the set of specifications related to RFID defines the application layer and interface. Thus, limiting such AMP-AP device widespread use in the market.</a:t>
            </a:r>
            <a:endParaRPr lang="en-IL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IL" sz="2000" dirty="0"/>
              <a:t>The AMP-AP ha</a:t>
            </a:r>
            <a:r>
              <a:rPr lang="en-US" sz="2000" dirty="0"/>
              <a:t>s</a:t>
            </a:r>
            <a:r>
              <a:rPr lang="en-IL" sz="2000" dirty="0"/>
              <a:t> to support more than one application</a:t>
            </a:r>
            <a:endParaRPr lang="en-IL" sz="20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IL" sz="1800" dirty="0"/>
              <a:t>This significanly accelerates market adoption and opens up device usability. </a:t>
            </a:r>
            <a:endParaRPr lang="en-IL" sz="18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he-IL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IL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498195-02E5-A038-EC4B-ED58068683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26368-A69E-4C73-0A41-0C200B74BFA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3F7462-BC6D-59D6-5DB3-47627BCA0C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16F5ADDC-78B5-92DF-74AA-BA5FD464F8C1}"/>
              </a:ext>
            </a:extLst>
          </p:cNvPr>
          <p:cNvSpPr/>
          <p:nvPr/>
        </p:nvSpPr>
        <p:spPr bwMode="auto">
          <a:xfrm>
            <a:off x="1624249" y="1574724"/>
            <a:ext cx="396731" cy="2142308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L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9ED5C863-1ED5-75B1-14AA-3FBB16CA92FE}"/>
              </a:ext>
            </a:extLst>
          </p:cNvPr>
          <p:cNvSpPr/>
          <p:nvPr/>
        </p:nvSpPr>
        <p:spPr bwMode="auto">
          <a:xfrm>
            <a:off x="1646588" y="3983234"/>
            <a:ext cx="378028" cy="218207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L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B49C07-31DB-01EE-043B-80AD36AC62F3}"/>
              </a:ext>
            </a:extLst>
          </p:cNvPr>
          <p:cNvSpPr txBox="1"/>
          <p:nvPr/>
        </p:nvSpPr>
        <p:spPr>
          <a:xfrm>
            <a:off x="27136" y="4683111"/>
            <a:ext cx="19239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rgbClr val="00B050"/>
                </a:solidFill>
              </a:rPr>
              <a:t>☑︎</a:t>
            </a:r>
            <a:r>
              <a:rPr lang="en-IL" dirty="0">
                <a:solidFill>
                  <a:schemeClr val="tx1"/>
                </a:solidFill>
              </a:rPr>
              <a:t>RFID </a:t>
            </a:r>
          </a:p>
          <a:p>
            <a:r>
              <a:rPr lang="en-IL" dirty="0">
                <a:solidFill>
                  <a:srgbClr val="FF0000"/>
                </a:solidFill>
              </a:rPr>
              <a:t>☒</a:t>
            </a:r>
            <a:r>
              <a:rPr lang="en-US" dirty="0">
                <a:solidFill>
                  <a:schemeClr val="tx1"/>
                </a:solidFill>
              </a:rPr>
              <a:t> L</a:t>
            </a:r>
            <a:r>
              <a:rPr lang="en-IL" dirty="0">
                <a:solidFill>
                  <a:schemeClr val="tx1"/>
                </a:solidFill>
              </a:rPr>
              <a:t>egacy .11</a:t>
            </a:r>
          </a:p>
          <a:p>
            <a:endParaRPr lang="en-IL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106F3C-9FFF-5029-AF95-9F04790093D1}"/>
              </a:ext>
            </a:extLst>
          </p:cNvPr>
          <p:cNvSpPr txBox="1"/>
          <p:nvPr/>
        </p:nvSpPr>
        <p:spPr>
          <a:xfrm>
            <a:off x="65608" y="2228671"/>
            <a:ext cx="18469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rgbClr val="FF0000"/>
                </a:solidFill>
              </a:rPr>
              <a:t>☒</a:t>
            </a:r>
            <a:r>
              <a:rPr lang="en-IL" dirty="0">
                <a:solidFill>
                  <a:schemeClr val="tx1"/>
                </a:solidFill>
              </a:rPr>
              <a:t>RFID </a:t>
            </a:r>
          </a:p>
          <a:p>
            <a:r>
              <a:rPr lang="en-IL" dirty="0">
                <a:solidFill>
                  <a:srgbClr val="00B050"/>
                </a:solidFill>
              </a:rPr>
              <a:t>☑</a:t>
            </a:r>
            <a:r>
              <a:rPr lang="en-US" dirty="0">
                <a:solidFill>
                  <a:schemeClr val="tx1"/>
                </a:solidFill>
              </a:rPr>
              <a:t>L</a:t>
            </a:r>
            <a:r>
              <a:rPr lang="en-IL" dirty="0">
                <a:solidFill>
                  <a:schemeClr val="tx1"/>
                </a:solidFill>
              </a:rPr>
              <a:t>egacy .11</a:t>
            </a:r>
          </a:p>
          <a:p>
            <a:endParaRPr lang="en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567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699" y="512527"/>
            <a:ext cx="10361084" cy="1065213"/>
          </a:xfrm>
        </p:spPr>
        <p:txBody>
          <a:bodyPr/>
          <a:lstStyle/>
          <a:p>
            <a:r>
              <a:rPr lang="en-GB" dirty="0"/>
              <a:t>Issue #1: High DL PER for ED-RX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06699" y="1372393"/>
            <a:ext cx="10361084" cy="4113213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ED-RX devices are not expected to have filter due to complexity and power limitations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Thus ED-RX bandwidth is the entire ISM band</a:t>
            </a:r>
            <a:r>
              <a:rPr lang="en-GB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Due to 1+2, high PER of 10%-90% can be expected [90% means that 1 in 10 packets is correctly received], even in relatively high SNR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Access protocol should be robust over such conditions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UL PER is expected to be much lower, since AMP-AP is using a channel filter in the RX chain and all collisions are expected within channel.</a:t>
            </a:r>
          </a:p>
          <a:p>
            <a:pPr>
              <a:buFont typeface="Times New Roman" pitchFamily="16" charset="0"/>
              <a:buChar char="•"/>
            </a:pPr>
            <a:r>
              <a:rPr lang="en-GB" b="0" dirty="0"/>
              <a:t>Example: Simulating RX-ED with few </a:t>
            </a:r>
            <a:br>
              <a:rPr lang="en-GB" b="0" dirty="0"/>
            </a:br>
            <a:r>
              <a:rPr lang="en-GB" b="0" dirty="0"/>
              <a:t>2.4 captures taken inside a supermarket:</a:t>
            </a:r>
          </a:p>
          <a:p>
            <a:pPr marL="0" indent="0"/>
            <a:br>
              <a:rPr lang="en-GB" b="0" dirty="0"/>
            </a:br>
            <a:endParaRPr lang="en-GB" b="0" dirty="0"/>
          </a:p>
          <a:p>
            <a:pPr marL="0" indent="0"/>
            <a:br>
              <a:rPr lang="en-GB" dirty="0"/>
            </a:b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BB53702-0C2D-C99F-6526-2C6C03E706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220456"/>
              </p:ext>
            </p:extLst>
          </p:nvPr>
        </p:nvGraphicFramePr>
        <p:xfrm>
          <a:off x="6555320" y="4758213"/>
          <a:ext cx="5422900" cy="1454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98900">
                  <a:extLst>
                    <a:ext uri="{9D8B030D-6E8A-4147-A177-3AD203B41FA5}">
                      <a16:colId xmlns:a16="http://schemas.microsoft.com/office/drawing/2014/main" val="295382065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96042334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PER is whenever </a:t>
                      </a:r>
                      <a:r>
                        <a:rPr lang="en-US" sz="1200" u="none" strike="noStrike" dirty="0" err="1">
                          <a:effectLst/>
                        </a:rPr>
                        <a:t>Pinterference</a:t>
                      </a:r>
                      <a:r>
                        <a:rPr lang="en-US" sz="1200" u="none" strike="noStrike" dirty="0">
                          <a:effectLst/>
                        </a:rPr>
                        <a:t>&gt;-65dBm during DL message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>
                          <a:effectLst/>
                        </a:rPr>
                        <a:t>[long range]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DL_PER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55663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Measurement A: isle 1 inside a supermarket</a:t>
                      </a:r>
                      <a:br>
                        <a:rPr lang="en-US" sz="1200" u="none" strike="noStrike">
                          <a:effectLst/>
                        </a:rPr>
                      </a:br>
                      <a:r>
                        <a:rPr lang="en-US" sz="1200" u="none" strike="noStrike">
                          <a:effectLst/>
                        </a:rPr>
                        <a:t> [wifi(7%),cck(4%),BLE(7%),BT(13%) 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12.8%</a:t>
                      </a:r>
                      <a:r>
                        <a:rPr lang="en-US" sz="1200" u="none" strike="noStrike" dirty="0">
                          <a:effectLst/>
                        </a:rPr>
                        <a:t> (BT/BLE is 9.3%)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933541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Measurement B: isle 2 inside a supermarket (near BLE-AC controller)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>
                          <a:effectLst/>
                        </a:rPr>
                        <a:t> [</a:t>
                      </a:r>
                      <a:r>
                        <a:rPr lang="en-US" sz="1200" u="none" strike="noStrike" dirty="0" err="1">
                          <a:effectLst/>
                        </a:rPr>
                        <a:t>wifi</a:t>
                      </a:r>
                      <a:r>
                        <a:rPr lang="en-US" sz="1200" u="none" strike="noStrike" dirty="0">
                          <a:effectLst/>
                        </a:rPr>
                        <a:t>(7%),</a:t>
                      </a:r>
                      <a:r>
                        <a:rPr lang="en-US" sz="1200" u="none" strike="noStrike" dirty="0" err="1">
                          <a:effectLst/>
                        </a:rPr>
                        <a:t>cck</a:t>
                      </a:r>
                      <a:r>
                        <a:rPr lang="en-US" sz="1200" u="none" strike="noStrike" dirty="0">
                          <a:effectLst/>
                        </a:rPr>
                        <a:t>(4%),BLE(37%),BT(13%) 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200" b="1" u="none" strike="noStrike" dirty="0">
                          <a:effectLst/>
                        </a:rPr>
                        <a:t>83%</a:t>
                      </a:r>
                      <a:endParaRPr lang="en-IL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2060621"/>
                  </a:ext>
                </a:extLst>
              </a:tr>
            </a:tbl>
          </a:graphicData>
        </a:graphic>
      </p:graphicFrame>
      <p:pic>
        <p:nvPicPr>
          <p:cNvPr id="1028" name="Picture 4">
            <a:extLst>
              <a:ext uri="{FF2B5EF4-FFF2-40B4-BE49-F238E27FC236}">
                <a16:creationId xmlns:a16="http://schemas.microsoft.com/office/drawing/2014/main" id="{1E1DE6D1-8668-44DD-A116-C45F88A01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620" y="5428647"/>
            <a:ext cx="4203700" cy="139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34CCD-1CBC-7361-0A7D-50336CC0D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426248"/>
            <a:ext cx="10361084" cy="1065213"/>
          </a:xfrm>
        </p:spPr>
        <p:txBody>
          <a:bodyPr/>
          <a:lstStyle/>
          <a:p>
            <a:r>
              <a:rPr lang="en-IL" dirty="0"/>
              <a:t>An Example for Issue #1 over Two Access 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69DF9-3700-D0DC-A406-A6387408B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35" y="1298556"/>
            <a:ext cx="11062610" cy="144350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We compare the RFID approach, as presented in [6] and the 802.11 MSG-Ack.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We simulate the 2 approaches for EPC read, with 1 and 3 AMP-STAs (8 slots)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 marL="0" indent="0"/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D7AD2E-5CBA-2191-7775-7F54914ED6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8D875-7032-83BB-66BE-9ABB3E0410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0532AC-5DB7-42BA-59AA-C3E0B2193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B199E8DD-6DFA-E859-47B2-1F35201D0625}"/>
              </a:ext>
            </a:extLst>
          </p:cNvPr>
          <p:cNvGrpSpPr/>
          <p:nvPr/>
        </p:nvGrpSpPr>
        <p:grpSpPr>
          <a:xfrm>
            <a:off x="62443" y="2270618"/>
            <a:ext cx="6721946" cy="2898531"/>
            <a:chOff x="425326" y="3224729"/>
            <a:chExt cx="6721946" cy="289853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74971A1-75AE-E788-C603-70E77733EF11}"/>
                </a:ext>
              </a:extLst>
            </p:cNvPr>
            <p:cNvSpPr/>
            <p:nvPr/>
          </p:nvSpPr>
          <p:spPr>
            <a:xfrm>
              <a:off x="2413204" y="3824216"/>
              <a:ext cx="307719" cy="25065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999CD22-4D82-EB31-5D61-6C69F44A63AF}"/>
                </a:ext>
              </a:extLst>
            </p:cNvPr>
            <p:cNvSpPr txBox="1"/>
            <p:nvPr/>
          </p:nvSpPr>
          <p:spPr>
            <a:xfrm>
              <a:off x="2405866" y="4172090"/>
              <a:ext cx="458313" cy="315053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700" dirty="0">
                  <a:solidFill>
                    <a:schemeClr val="tx1"/>
                  </a:solidFill>
                </a:rPr>
                <a:t>CTS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52609B9-BE50-5B39-36B6-F9E36C79E3EB}"/>
                </a:ext>
              </a:extLst>
            </p:cNvPr>
            <p:cNvSpPr txBox="1"/>
            <p:nvPr/>
          </p:nvSpPr>
          <p:spPr>
            <a:xfrm>
              <a:off x="2911538" y="3827938"/>
              <a:ext cx="458313" cy="315053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600" dirty="0">
                  <a:solidFill>
                    <a:schemeClr val="tx1"/>
                  </a:solidFill>
                </a:rPr>
                <a:t>11 PHY</a:t>
              </a:r>
            </a:p>
            <a:p>
              <a:r>
                <a:rPr lang="en-US" sz="600" dirty="0">
                  <a:solidFill>
                    <a:schemeClr val="tx1"/>
                  </a:solidFill>
                </a:rPr>
                <a:t> Header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BE4D1BE-A2A0-A72E-99C4-1C37E2F07A52}"/>
                </a:ext>
              </a:extLst>
            </p:cNvPr>
            <p:cNvCxnSpPr>
              <a:cxnSpLocks/>
            </p:cNvCxnSpPr>
            <p:nvPr/>
          </p:nvCxnSpPr>
          <p:spPr>
            <a:xfrm>
              <a:off x="3617388" y="3827693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AF2EBA-72F9-44AD-F348-9D3AF2E59510}"/>
                </a:ext>
              </a:extLst>
            </p:cNvPr>
            <p:cNvCxnSpPr>
              <a:cxnSpLocks/>
            </p:cNvCxnSpPr>
            <p:nvPr/>
          </p:nvCxnSpPr>
          <p:spPr>
            <a:xfrm>
              <a:off x="3769788" y="3827693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583A9CC-73DE-9E28-3FE6-2637D4599DE1}"/>
                </a:ext>
              </a:extLst>
            </p:cNvPr>
            <p:cNvCxnSpPr>
              <a:cxnSpLocks/>
            </p:cNvCxnSpPr>
            <p:nvPr/>
          </p:nvCxnSpPr>
          <p:spPr>
            <a:xfrm>
              <a:off x="3922188" y="3827693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CC2E52B-ACDF-032A-9863-03229046A6F0}"/>
                </a:ext>
              </a:extLst>
            </p:cNvPr>
            <p:cNvCxnSpPr>
              <a:cxnSpLocks/>
            </p:cNvCxnSpPr>
            <p:nvPr/>
          </p:nvCxnSpPr>
          <p:spPr>
            <a:xfrm>
              <a:off x="3922176" y="3827693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8940B06-A228-909F-5724-317621A432B4}"/>
                </a:ext>
              </a:extLst>
            </p:cNvPr>
            <p:cNvCxnSpPr>
              <a:cxnSpLocks/>
            </p:cNvCxnSpPr>
            <p:nvPr/>
          </p:nvCxnSpPr>
          <p:spPr>
            <a:xfrm>
              <a:off x="4074576" y="3827693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9982E5D-0286-4998-20E6-496C34D17159}"/>
                </a:ext>
              </a:extLst>
            </p:cNvPr>
            <p:cNvCxnSpPr>
              <a:cxnSpLocks/>
            </p:cNvCxnSpPr>
            <p:nvPr/>
          </p:nvCxnSpPr>
          <p:spPr>
            <a:xfrm>
              <a:off x="4226976" y="3827693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D407426-0095-8778-1394-E8C658AA0DBD}"/>
                </a:ext>
              </a:extLst>
            </p:cNvPr>
            <p:cNvCxnSpPr>
              <a:cxnSpLocks/>
            </p:cNvCxnSpPr>
            <p:nvPr/>
          </p:nvCxnSpPr>
          <p:spPr>
            <a:xfrm>
              <a:off x="5173702" y="3827693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B922707-8F70-317F-2E3D-33EE06ABB170}"/>
                </a:ext>
              </a:extLst>
            </p:cNvPr>
            <p:cNvCxnSpPr>
              <a:cxnSpLocks/>
            </p:cNvCxnSpPr>
            <p:nvPr/>
          </p:nvCxnSpPr>
          <p:spPr>
            <a:xfrm>
              <a:off x="5478502" y="3827693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0795967-4BD3-82BB-A126-6C8B776D5BC2}"/>
                </a:ext>
              </a:extLst>
            </p:cNvPr>
            <p:cNvCxnSpPr>
              <a:cxnSpLocks/>
            </p:cNvCxnSpPr>
            <p:nvPr/>
          </p:nvCxnSpPr>
          <p:spPr>
            <a:xfrm>
              <a:off x="5478490" y="3827693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494F808-4C38-70CD-1E38-12D6A755E9AF}"/>
                </a:ext>
              </a:extLst>
            </p:cNvPr>
            <p:cNvCxnSpPr>
              <a:cxnSpLocks/>
            </p:cNvCxnSpPr>
            <p:nvPr/>
          </p:nvCxnSpPr>
          <p:spPr>
            <a:xfrm>
              <a:off x="5630890" y="3827693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43429FB-5D40-3B1B-1F1B-8622AD498AEA}"/>
                </a:ext>
              </a:extLst>
            </p:cNvPr>
            <p:cNvCxnSpPr>
              <a:cxnSpLocks/>
            </p:cNvCxnSpPr>
            <p:nvPr/>
          </p:nvCxnSpPr>
          <p:spPr>
            <a:xfrm>
              <a:off x="5783290" y="3827693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BF3FF343-453B-2AF5-967E-196906B4883E}"/>
                </a:ext>
              </a:extLst>
            </p:cNvPr>
            <p:cNvCxnSpPr>
              <a:cxnSpLocks/>
            </p:cNvCxnSpPr>
            <p:nvPr/>
          </p:nvCxnSpPr>
          <p:spPr>
            <a:xfrm>
              <a:off x="5935690" y="3827693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84BFE9D-62C0-D55C-2CE4-F19EBB53AD9D}"/>
                </a:ext>
              </a:extLst>
            </p:cNvPr>
            <p:cNvCxnSpPr>
              <a:cxnSpLocks/>
            </p:cNvCxnSpPr>
            <p:nvPr/>
          </p:nvCxnSpPr>
          <p:spPr>
            <a:xfrm>
              <a:off x="5935713" y="3827693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6FB0B55-877A-C140-385D-31EAB52C9209}"/>
                </a:ext>
              </a:extLst>
            </p:cNvPr>
            <p:cNvCxnSpPr>
              <a:cxnSpLocks/>
            </p:cNvCxnSpPr>
            <p:nvPr/>
          </p:nvCxnSpPr>
          <p:spPr>
            <a:xfrm>
              <a:off x="6088113" y="3827693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3754748-4F54-93A8-F55E-DDF8EFDE3425}"/>
                </a:ext>
              </a:extLst>
            </p:cNvPr>
            <p:cNvCxnSpPr>
              <a:cxnSpLocks/>
            </p:cNvCxnSpPr>
            <p:nvPr/>
          </p:nvCxnSpPr>
          <p:spPr>
            <a:xfrm>
              <a:off x="6240513" y="3827693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0648E89-6BEE-5626-FBEA-815994BA07A2}"/>
                </a:ext>
              </a:extLst>
            </p:cNvPr>
            <p:cNvSpPr txBox="1"/>
            <p:nvPr/>
          </p:nvSpPr>
          <p:spPr>
            <a:xfrm>
              <a:off x="3229437" y="3448480"/>
              <a:ext cx="458313" cy="315053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700" dirty="0">
                  <a:solidFill>
                    <a:schemeClr val="tx1"/>
                  </a:solidFill>
                </a:rPr>
                <a:t>Periodic</a:t>
              </a:r>
            </a:p>
            <a:p>
              <a:r>
                <a:rPr lang="en-US" sz="700" dirty="0">
                  <a:solidFill>
                    <a:schemeClr val="tx1"/>
                  </a:solidFill>
                </a:rPr>
                <a:t>Trigger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F7D46C0-405A-06F4-2BDF-62A560619728}"/>
                </a:ext>
              </a:extLst>
            </p:cNvPr>
            <p:cNvSpPr txBox="1"/>
            <p:nvPr/>
          </p:nvSpPr>
          <p:spPr>
            <a:xfrm>
              <a:off x="3747078" y="4373504"/>
              <a:ext cx="458313" cy="315053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700" dirty="0">
                  <a:solidFill>
                    <a:schemeClr val="tx1"/>
                  </a:solidFill>
                </a:rPr>
                <a:t>Frame with STA ID</a:t>
              </a:r>
            </a:p>
            <a:p>
              <a:r>
                <a:rPr lang="en-US" sz="700" dirty="0"/>
                <a:t>(CRC code)</a:t>
              </a:r>
              <a:endParaRPr 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23DDC7B-CC87-7056-E13D-D8B0129CD9B2}"/>
                </a:ext>
              </a:extLst>
            </p:cNvPr>
            <p:cNvSpPr txBox="1"/>
            <p:nvPr/>
          </p:nvSpPr>
          <p:spPr>
            <a:xfrm>
              <a:off x="4801220" y="3367633"/>
              <a:ext cx="458313" cy="315053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700" dirty="0">
                  <a:solidFill>
                    <a:schemeClr val="tx1"/>
                  </a:solidFill>
                </a:rPr>
                <a:t>Unicast</a:t>
              </a:r>
            </a:p>
            <a:p>
              <a:r>
                <a:rPr lang="en-US" sz="700" dirty="0">
                  <a:solidFill>
                    <a:schemeClr val="tx1"/>
                  </a:solidFill>
                </a:rPr>
                <a:t>Trigger</a:t>
              </a:r>
            </a:p>
            <a:p>
              <a:r>
                <a:rPr lang="en-US" sz="700" dirty="0"/>
                <a:t>(Query)</a:t>
              </a:r>
              <a:endParaRPr 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5988A61-19E5-1AAA-2072-85A8575D1014}"/>
                </a:ext>
              </a:extLst>
            </p:cNvPr>
            <p:cNvSpPr txBox="1"/>
            <p:nvPr/>
          </p:nvSpPr>
          <p:spPr>
            <a:xfrm>
              <a:off x="5505114" y="4363867"/>
              <a:ext cx="458313" cy="315053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700" dirty="0">
                  <a:solidFill>
                    <a:schemeClr val="tx1"/>
                  </a:solidFill>
                </a:rPr>
                <a:t>Frame (EPC)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F9D1946-B015-355D-29AE-32F1F3E81D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07802" y="3224729"/>
              <a:ext cx="8828" cy="67063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0C48E9DB-455A-DD7B-5F2E-6899B9909B80}"/>
                </a:ext>
              </a:extLst>
            </p:cNvPr>
            <p:cNvCxnSpPr>
              <a:cxnSpLocks/>
            </p:cNvCxnSpPr>
            <p:nvPr/>
          </p:nvCxnSpPr>
          <p:spPr>
            <a:xfrm>
              <a:off x="2716630" y="3236927"/>
              <a:ext cx="4430642" cy="15516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7E23363-5C6E-805C-8323-07B6967B49B7}"/>
                </a:ext>
              </a:extLst>
            </p:cNvPr>
            <p:cNvSpPr/>
            <p:nvPr/>
          </p:nvSpPr>
          <p:spPr>
            <a:xfrm>
              <a:off x="6732396" y="3827693"/>
              <a:ext cx="307719" cy="25065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DE947B5-E4D1-8ADA-79B9-8166FDA23BA8}"/>
                </a:ext>
              </a:extLst>
            </p:cNvPr>
            <p:cNvSpPr txBox="1"/>
            <p:nvPr/>
          </p:nvSpPr>
          <p:spPr>
            <a:xfrm>
              <a:off x="6651855" y="4141716"/>
              <a:ext cx="458313" cy="315053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700" dirty="0">
                  <a:solidFill>
                    <a:schemeClr val="tx1"/>
                  </a:solidFill>
                </a:rPr>
                <a:t>CF End</a:t>
              </a:r>
            </a:p>
          </p:txBody>
        </p:sp>
        <p:sp>
          <p:nvSpPr>
            <p:cNvPr id="33" name="Right Brace 32">
              <a:extLst>
                <a:ext uri="{FF2B5EF4-FFF2-40B4-BE49-F238E27FC236}">
                  <a16:creationId xmlns:a16="http://schemas.microsoft.com/office/drawing/2014/main" id="{661DE5EE-61A5-DFD8-7B39-C8558CDFC17B}"/>
                </a:ext>
              </a:extLst>
            </p:cNvPr>
            <p:cNvSpPr/>
            <p:nvPr/>
          </p:nvSpPr>
          <p:spPr>
            <a:xfrm rot="16200000" flipH="1">
              <a:off x="2533849" y="4269246"/>
              <a:ext cx="119618" cy="368192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257044AD-90C7-9BC7-B9F7-35DB4A86A0F7}"/>
                </a:ext>
              </a:extLst>
            </p:cNvPr>
            <p:cNvSpPr/>
            <p:nvPr/>
          </p:nvSpPr>
          <p:spPr>
            <a:xfrm>
              <a:off x="2977156" y="3770010"/>
              <a:ext cx="1257253" cy="30724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EE623D9-AA5F-01FF-6E30-00080480B177}"/>
                </a:ext>
              </a:extLst>
            </p:cNvPr>
            <p:cNvSpPr/>
            <p:nvPr/>
          </p:nvSpPr>
          <p:spPr>
            <a:xfrm>
              <a:off x="3926201" y="4077260"/>
              <a:ext cx="308209" cy="242282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A613137-3F20-3BAD-9E0A-A44541945A49}"/>
                </a:ext>
              </a:extLst>
            </p:cNvPr>
            <p:cNvSpPr/>
            <p:nvPr/>
          </p:nvSpPr>
          <p:spPr>
            <a:xfrm>
              <a:off x="4864136" y="3820180"/>
              <a:ext cx="314166" cy="224047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19CE4E0-C623-28AA-AE4E-45FC1673C97D}"/>
                </a:ext>
              </a:extLst>
            </p:cNvPr>
            <p:cNvSpPr/>
            <p:nvPr/>
          </p:nvSpPr>
          <p:spPr>
            <a:xfrm>
              <a:off x="5505113" y="4078696"/>
              <a:ext cx="774701" cy="238029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A8203EE1-43F9-8801-D4EA-F270A61083A2}"/>
                </a:ext>
              </a:extLst>
            </p:cNvPr>
            <p:cNvSpPr/>
            <p:nvPr/>
          </p:nvSpPr>
          <p:spPr>
            <a:xfrm>
              <a:off x="4562142" y="3772719"/>
              <a:ext cx="1845838" cy="31810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0673424-325B-EE06-7759-22B2E9989336}"/>
                </a:ext>
              </a:extLst>
            </p:cNvPr>
            <p:cNvSpPr txBox="1"/>
            <p:nvPr/>
          </p:nvSpPr>
          <p:spPr>
            <a:xfrm>
              <a:off x="4468157" y="3825182"/>
              <a:ext cx="458313" cy="315053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600" dirty="0">
                  <a:solidFill>
                    <a:schemeClr val="tx1"/>
                  </a:solidFill>
                </a:rPr>
                <a:t>11 PHY</a:t>
              </a:r>
            </a:p>
            <a:p>
              <a:r>
                <a:rPr lang="en-US" sz="600" dirty="0">
                  <a:solidFill>
                    <a:schemeClr val="tx1"/>
                  </a:solidFill>
                </a:rPr>
                <a:t> Header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750EA30-C030-E063-5F66-82E462A5046A}"/>
                </a:ext>
              </a:extLst>
            </p:cNvPr>
            <p:cNvSpPr/>
            <p:nvPr/>
          </p:nvSpPr>
          <p:spPr>
            <a:xfrm>
              <a:off x="3301707" y="3813484"/>
              <a:ext cx="308209" cy="242282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4AE05591-A155-99AC-79E3-27A5D88247A0}"/>
                </a:ext>
              </a:extLst>
            </p:cNvPr>
            <p:cNvCxnSpPr>
              <a:cxnSpLocks/>
            </p:cNvCxnSpPr>
            <p:nvPr/>
          </p:nvCxnSpPr>
          <p:spPr>
            <a:xfrm>
              <a:off x="5326105" y="3841552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4C87E102-52DC-3DF1-4C8E-5D3F9EA70C5D}"/>
                </a:ext>
              </a:extLst>
            </p:cNvPr>
            <p:cNvCxnSpPr>
              <a:cxnSpLocks/>
            </p:cNvCxnSpPr>
            <p:nvPr/>
          </p:nvCxnSpPr>
          <p:spPr>
            <a:xfrm>
              <a:off x="5326093" y="3841552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5712A2DD-E143-E845-4F43-3C3DF3A6407D}"/>
                </a:ext>
              </a:extLst>
            </p:cNvPr>
            <p:cNvCxnSpPr>
              <a:cxnSpLocks/>
            </p:cNvCxnSpPr>
            <p:nvPr/>
          </p:nvCxnSpPr>
          <p:spPr>
            <a:xfrm>
              <a:off x="5478493" y="3841552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6F159963-F9C0-79EE-C9EC-32F63CCFF1D7}"/>
                </a:ext>
              </a:extLst>
            </p:cNvPr>
            <p:cNvCxnSpPr>
              <a:cxnSpLocks/>
            </p:cNvCxnSpPr>
            <p:nvPr/>
          </p:nvCxnSpPr>
          <p:spPr>
            <a:xfrm>
              <a:off x="6248627" y="3810930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381E0244-BD9A-C082-CBBD-90000ECCFC4C}"/>
                </a:ext>
              </a:extLst>
            </p:cNvPr>
            <p:cNvCxnSpPr>
              <a:cxnSpLocks/>
            </p:cNvCxnSpPr>
            <p:nvPr/>
          </p:nvCxnSpPr>
          <p:spPr>
            <a:xfrm>
              <a:off x="6252171" y="3826885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C4EE7D4-E99E-0359-257E-D56119D7747B}"/>
                </a:ext>
              </a:extLst>
            </p:cNvPr>
            <p:cNvCxnSpPr>
              <a:cxnSpLocks/>
            </p:cNvCxnSpPr>
            <p:nvPr/>
          </p:nvCxnSpPr>
          <p:spPr>
            <a:xfrm>
              <a:off x="6247536" y="3822268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C6DAADFF-DA28-A9D4-8A5C-F4F830521F5A}"/>
                </a:ext>
              </a:extLst>
            </p:cNvPr>
            <p:cNvCxnSpPr>
              <a:cxnSpLocks/>
            </p:cNvCxnSpPr>
            <p:nvPr/>
          </p:nvCxnSpPr>
          <p:spPr>
            <a:xfrm>
              <a:off x="6247559" y="3822268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9F81163-FA1E-473A-3FED-3D0A10AE2EF3}"/>
                </a:ext>
              </a:extLst>
            </p:cNvPr>
            <p:cNvSpPr txBox="1"/>
            <p:nvPr/>
          </p:nvSpPr>
          <p:spPr>
            <a:xfrm>
              <a:off x="430579" y="3664526"/>
              <a:ext cx="16809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L" dirty="0">
                  <a:solidFill>
                    <a:schemeClr val="tx1"/>
                  </a:solidFill>
                </a:rPr>
                <a:t>Approach A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C6587586-CBA8-366B-B08D-F7751EB6DF1F}"/>
                </a:ext>
              </a:extLst>
            </p:cNvPr>
            <p:cNvSpPr/>
            <p:nvPr/>
          </p:nvSpPr>
          <p:spPr>
            <a:xfrm>
              <a:off x="2306047" y="5262711"/>
              <a:ext cx="307719" cy="25065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FD435FB-7617-FFB0-F9BB-A618C7D9D5E5}"/>
                </a:ext>
              </a:extLst>
            </p:cNvPr>
            <p:cNvSpPr txBox="1"/>
            <p:nvPr/>
          </p:nvSpPr>
          <p:spPr>
            <a:xfrm>
              <a:off x="2298709" y="5610585"/>
              <a:ext cx="458313" cy="315053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700" dirty="0">
                  <a:solidFill>
                    <a:schemeClr val="tx1"/>
                  </a:solidFill>
                </a:rPr>
                <a:t>CTS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0722BDE-2A6C-D7EB-B6EE-F4766C4DEF8A}"/>
                </a:ext>
              </a:extLst>
            </p:cNvPr>
            <p:cNvSpPr txBox="1"/>
            <p:nvPr/>
          </p:nvSpPr>
          <p:spPr>
            <a:xfrm>
              <a:off x="5014677" y="5255817"/>
              <a:ext cx="458313" cy="315053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600" dirty="0">
                  <a:solidFill>
                    <a:schemeClr val="tx1"/>
                  </a:solidFill>
                </a:rPr>
                <a:t>11 PHY</a:t>
              </a:r>
            </a:p>
            <a:p>
              <a:r>
                <a:rPr lang="en-US" sz="600" dirty="0">
                  <a:solidFill>
                    <a:schemeClr val="tx1"/>
                  </a:solidFill>
                </a:rPr>
                <a:t> Header</a:t>
              </a:r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899BEA2-B413-E127-FE5F-8A279D74AA96}"/>
                </a:ext>
              </a:extLst>
            </p:cNvPr>
            <p:cNvCxnSpPr>
              <a:cxnSpLocks/>
            </p:cNvCxnSpPr>
            <p:nvPr/>
          </p:nvCxnSpPr>
          <p:spPr>
            <a:xfrm>
              <a:off x="5720527" y="5255572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51003B4D-28D5-CA4E-A362-B3CFEEC3C154}"/>
                </a:ext>
              </a:extLst>
            </p:cNvPr>
            <p:cNvCxnSpPr>
              <a:cxnSpLocks/>
            </p:cNvCxnSpPr>
            <p:nvPr/>
          </p:nvCxnSpPr>
          <p:spPr>
            <a:xfrm>
              <a:off x="3577228" y="5275962"/>
              <a:ext cx="0" cy="2549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77C5AE53-8AB1-0ED1-8666-D416D819E5F8}"/>
                </a:ext>
              </a:extLst>
            </p:cNvPr>
            <p:cNvSpPr txBox="1"/>
            <p:nvPr/>
          </p:nvSpPr>
          <p:spPr>
            <a:xfrm>
              <a:off x="5332576" y="4876359"/>
              <a:ext cx="458313" cy="315053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700" dirty="0">
                  <a:solidFill>
                    <a:schemeClr val="tx1"/>
                  </a:solidFill>
                </a:rPr>
                <a:t>Ack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61DC7875-ECCB-F231-609B-082F9268366F}"/>
                </a:ext>
              </a:extLst>
            </p:cNvPr>
            <p:cNvSpPr txBox="1"/>
            <p:nvPr/>
          </p:nvSpPr>
          <p:spPr>
            <a:xfrm>
              <a:off x="3204746" y="4815902"/>
              <a:ext cx="458313" cy="315053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700" dirty="0">
                  <a:solidFill>
                    <a:schemeClr val="tx1"/>
                  </a:solidFill>
                </a:rPr>
                <a:t>Periodic</a:t>
              </a:r>
            </a:p>
            <a:p>
              <a:r>
                <a:rPr lang="en-US" sz="700" dirty="0">
                  <a:solidFill>
                    <a:schemeClr val="tx1"/>
                  </a:solidFill>
                </a:rPr>
                <a:t>Trigger</a:t>
              </a:r>
            </a:p>
            <a:p>
              <a:r>
                <a:rPr lang="en-US" sz="700" dirty="0"/>
                <a:t>(Query)</a:t>
              </a:r>
              <a:endParaRPr 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DA6C09AF-3008-EBC7-1B59-397AD49ED385}"/>
                </a:ext>
              </a:extLst>
            </p:cNvPr>
            <p:cNvSpPr txBox="1"/>
            <p:nvPr/>
          </p:nvSpPr>
          <p:spPr>
            <a:xfrm>
              <a:off x="3922176" y="5808207"/>
              <a:ext cx="458313" cy="315053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700" dirty="0">
                  <a:solidFill>
                    <a:schemeClr val="tx1"/>
                  </a:solidFill>
                </a:rPr>
                <a:t>Frame (EPC)</a:t>
              </a:r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BC28D7F3-4164-A2E7-9BD1-F7E4587735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00645" y="4663224"/>
              <a:ext cx="8828" cy="67063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4FD55187-3C06-7338-964B-05A0BA79A8C3}"/>
                </a:ext>
              </a:extLst>
            </p:cNvPr>
            <p:cNvCxnSpPr>
              <a:cxnSpLocks/>
            </p:cNvCxnSpPr>
            <p:nvPr/>
          </p:nvCxnSpPr>
          <p:spPr>
            <a:xfrm>
              <a:off x="2609473" y="4675422"/>
              <a:ext cx="4430642" cy="15516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12FE7239-D409-9C37-450C-9092BD44C7E9}"/>
                </a:ext>
              </a:extLst>
            </p:cNvPr>
            <p:cNvSpPr/>
            <p:nvPr/>
          </p:nvSpPr>
          <p:spPr>
            <a:xfrm>
              <a:off x="6625239" y="5266188"/>
              <a:ext cx="307719" cy="25065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4BEB43C5-3B44-31F6-D8E8-91212B37906B}"/>
                </a:ext>
              </a:extLst>
            </p:cNvPr>
            <p:cNvSpPr txBox="1"/>
            <p:nvPr/>
          </p:nvSpPr>
          <p:spPr>
            <a:xfrm>
              <a:off x="6544698" y="5580211"/>
              <a:ext cx="458313" cy="315053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700" dirty="0">
                  <a:solidFill>
                    <a:schemeClr val="tx1"/>
                  </a:solidFill>
                </a:rPr>
                <a:t>CF End</a:t>
              </a:r>
            </a:p>
          </p:txBody>
        </p:sp>
        <p:sp>
          <p:nvSpPr>
            <p:cNvPr id="76" name="Right Brace 75">
              <a:extLst>
                <a:ext uri="{FF2B5EF4-FFF2-40B4-BE49-F238E27FC236}">
                  <a16:creationId xmlns:a16="http://schemas.microsoft.com/office/drawing/2014/main" id="{3C9A01C8-6B83-DA5F-D552-359848CE72BF}"/>
                </a:ext>
              </a:extLst>
            </p:cNvPr>
            <p:cNvSpPr/>
            <p:nvPr/>
          </p:nvSpPr>
          <p:spPr>
            <a:xfrm rot="16200000" flipH="1">
              <a:off x="2426692" y="5707741"/>
              <a:ext cx="119618" cy="368192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47A8EF0E-06CE-282C-D338-95B51552ADF6}"/>
                </a:ext>
              </a:extLst>
            </p:cNvPr>
            <p:cNvSpPr/>
            <p:nvPr/>
          </p:nvSpPr>
          <p:spPr>
            <a:xfrm>
              <a:off x="5080296" y="5197889"/>
              <a:ext cx="724032" cy="30724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EDF3DF4B-8715-E826-A820-82B34C1DDDA3}"/>
                </a:ext>
              </a:extLst>
            </p:cNvPr>
            <p:cNvSpPr/>
            <p:nvPr/>
          </p:nvSpPr>
          <p:spPr>
            <a:xfrm>
              <a:off x="3267662" y="5268449"/>
              <a:ext cx="314166" cy="224047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407E26FA-8292-CDEE-6BAE-8A8C76609C22}"/>
                </a:ext>
              </a:extLst>
            </p:cNvPr>
            <p:cNvSpPr/>
            <p:nvPr/>
          </p:nvSpPr>
          <p:spPr>
            <a:xfrm>
              <a:off x="3908639" y="5526965"/>
              <a:ext cx="774701" cy="238029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73CC0EE7-0695-3265-132C-5D982904B019}"/>
                </a:ext>
              </a:extLst>
            </p:cNvPr>
            <p:cNvSpPr/>
            <p:nvPr/>
          </p:nvSpPr>
          <p:spPr>
            <a:xfrm>
              <a:off x="2965668" y="5220988"/>
              <a:ext cx="1845838" cy="31810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EC88A331-6ACC-4D46-0F1B-AC4443DD2F1D}"/>
                </a:ext>
              </a:extLst>
            </p:cNvPr>
            <p:cNvSpPr txBox="1"/>
            <p:nvPr/>
          </p:nvSpPr>
          <p:spPr>
            <a:xfrm>
              <a:off x="2871683" y="5273451"/>
              <a:ext cx="458313" cy="315053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600" dirty="0">
                  <a:solidFill>
                    <a:schemeClr val="tx1"/>
                  </a:solidFill>
                </a:rPr>
                <a:t>11 PHY</a:t>
              </a:r>
            </a:p>
            <a:p>
              <a:r>
                <a:rPr lang="en-US" sz="600" dirty="0">
                  <a:solidFill>
                    <a:schemeClr val="tx1"/>
                  </a:solidFill>
                </a:rPr>
                <a:t> Header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E9D33902-4641-1941-E20A-FDDC9AD10AFA}"/>
                </a:ext>
              </a:extLst>
            </p:cNvPr>
            <p:cNvSpPr/>
            <p:nvPr/>
          </p:nvSpPr>
          <p:spPr>
            <a:xfrm>
              <a:off x="5404846" y="5241363"/>
              <a:ext cx="308209" cy="242282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D41BC091-7118-1046-EC87-0C3227C840E2}"/>
                </a:ext>
              </a:extLst>
            </p:cNvPr>
            <p:cNvSpPr txBox="1"/>
            <p:nvPr/>
          </p:nvSpPr>
          <p:spPr>
            <a:xfrm>
              <a:off x="425326" y="5102368"/>
              <a:ext cx="16809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L" dirty="0">
                  <a:solidFill>
                    <a:schemeClr val="tx1"/>
                  </a:solidFill>
                </a:rPr>
                <a:t>Approach B</a:t>
              </a:r>
            </a:p>
          </p:txBody>
        </p:sp>
      </p:grpSp>
      <p:sp>
        <p:nvSpPr>
          <p:cNvPr id="97" name="TextBox 96">
            <a:extLst>
              <a:ext uri="{FF2B5EF4-FFF2-40B4-BE49-F238E27FC236}">
                <a16:creationId xmlns:a16="http://schemas.microsoft.com/office/drawing/2014/main" id="{15AC2DD2-A07D-0DE5-CE36-205806B779CD}"/>
              </a:ext>
            </a:extLst>
          </p:cNvPr>
          <p:cNvSpPr txBox="1"/>
          <p:nvPr/>
        </p:nvSpPr>
        <p:spPr>
          <a:xfrm>
            <a:off x="8236839" y="5210945"/>
            <a:ext cx="261168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Almost </a:t>
            </a:r>
            <a:r>
              <a:rPr lang="en-US" sz="1800" b="1" dirty="0">
                <a:solidFill>
                  <a:schemeClr val="tx1"/>
                </a:solidFill>
              </a:rPr>
              <a:t>x10 # </a:t>
            </a:r>
            <a:r>
              <a:rPr lang="en-US" sz="1800" dirty="0">
                <a:solidFill>
                  <a:schemeClr val="tx1"/>
                </a:solidFill>
              </a:rPr>
              <a:t>of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triggers until successful reception</a:t>
            </a:r>
          </a:p>
        </p:txBody>
      </p:sp>
      <p:graphicFrame>
        <p:nvGraphicFramePr>
          <p:cNvPr id="107" name="Table 106">
            <a:extLst>
              <a:ext uri="{FF2B5EF4-FFF2-40B4-BE49-F238E27FC236}">
                <a16:creationId xmlns:a16="http://schemas.microsoft.com/office/drawing/2014/main" id="{206496EB-A9FB-B612-4AD6-91E3672494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100453"/>
              </p:ext>
            </p:extLst>
          </p:nvPr>
        </p:nvGraphicFramePr>
        <p:xfrm>
          <a:off x="6881154" y="2758776"/>
          <a:ext cx="5161652" cy="22948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0032">
                  <a:extLst>
                    <a:ext uri="{9D8B030D-6E8A-4147-A177-3AD203B41FA5}">
                      <a16:colId xmlns:a16="http://schemas.microsoft.com/office/drawing/2014/main" val="3527779285"/>
                    </a:ext>
                  </a:extLst>
                </a:gridCol>
                <a:gridCol w="935362">
                  <a:extLst>
                    <a:ext uri="{9D8B030D-6E8A-4147-A177-3AD203B41FA5}">
                      <a16:colId xmlns:a16="http://schemas.microsoft.com/office/drawing/2014/main" val="1678429306"/>
                    </a:ext>
                  </a:extLst>
                </a:gridCol>
                <a:gridCol w="909618">
                  <a:extLst>
                    <a:ext uri="{9D8B030D-6E8A-4147-A177-3AD203B41FA5}">
                      <a16:colId xmlns:a16="http://schemas.microsoft.com/office/drawing/2014/main" val="2758362411"/>
                    </a:ext>
                  </a:extLst>
                </a:gridCol>
                <a:gridCol w="1074808">
                  <a:extLst>
                    <a:ext uri="{9D8B030D-6E8A-4147-A177-3AD203B41FA5}">
                      <a16:colId xmlns:a16="http://schemas.microsoft.com/office/drawing/2014/main" val="102741896"/>
                    </a:ext>
                  </a:extLst>
                </a:gridCol>
                <a:gridCol w="971832">
                  <a:extLst>
                    <a:ext uri="{9D8B030D-6E8A-4147-A177-3AD203B41FA5}">
                      <a16:colId xmlns:a16="http://schemas.microsoft.com/office/drawing/2014/main" val="2023852708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UL PER [exlusive of collisions]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10%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53775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0614036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Simulated DL PER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# triggers until successful </a:t>
                      </a:r>
                      <a:r>
                        <a:rPr lang="en-US" sz="1200" b="1" u="none" strike="noStrike" dirty="0">
                          <a:effectLst/>
                        </a:rPr>
                        <a:t>EPC </a:t>
                      </a:r>
                      <a:r>
                        <a:rPr lang="en-US" sz="1200" b="1" u="none" strike="noStrike" dirty="0" err="1">
                          <a:effectLst/>
                        </a:rPr>
                        <a:t>rx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</a:rPr>
                        <a:t>(single tag) - Approach 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# triggers until successful </a:t>
                      </a:r>
                      <a:r>
                        <a:rPr lang="en-US" sz="1200" b="1" u="none" strike="noStrike" dirty="0">
                          <a:effectLst/>
                        </a:rPr>
                        <a:t>EPC </a:t>
                      </a:r>
                      <a:r>
                        <a:rPr lang="en-US" sz="1200" b="1" u="none" strike="noStrike" dirty="0" err="1">
                          <a:effectLst/>
                        </a:rPr>
                        <a:t>rx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</a:rPr>
                        <a:t>(Q=3, 3 tags)- Approach 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# triggers until successful </a:t>
                      </a:r>
                      <a:r>
                        <a:rPr lang="en-US" sz="1200" b="1" u="none" strike="noStrike" dirty="0">
                          <a:effectLst/>
                        </a:rPr>
                        <a:t>EPC </a:t>
                      </a:r>
                      <a:r>
                        <a:rPr lang="en-US" sz="1200" b="1" u="none" strike="noStrike" dirty="0" err="1">
                          <a:effectLst/>
                        </a:rPr>
                        <a:t>rx</a:t>
                      </a:r>
                      <a:r>
                        <a:rPr lang="en-US" sz="1200" u="none" strike="noStrike" dirty="0">
                          <a:effectLst/>
                        </a:rPr>
                        <a:t> (single tag) - Approach 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# triggers until successful </a:t>
                      </a:r>
                      <a:r>
                        <a:rPr lang="en-US" sz="1200" b="1" u="none" strike="noStrike" dirty="0">
                          <a:effectLst/>
                        </a:rPr>
                        <a:t>EPC </a:t>
                      </a:r>
                      <a:r>
                        <a:rPr lang="en-US" sz="1200" b="1" u="none" strike="noStrike" dirty="0" err="1">
                          <a:effectLst/>
                        </a:rPr>
                        <a:t>rx</a:t>
                      </a:r>
                      <a:r>
                        <a:rPr lang="en-US" sz="1200" u="none" strike="noStrike" dirty="0">
                          <a:effectLst/>
                        </a:rPr>
                        <a:t> (TXOP=3ms, 3 tags) - Approach 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931658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10%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1.5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2.5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1.2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3.9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322132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50%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4.9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9.2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2.2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7.4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181143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90%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123.5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248.0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11.1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35.1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2664419"/>
                  </a:ext>
                </a:extLst>
              </a:tr>
            </a:tbl>
          </a:graphicData>
        </a:graphic>
      </p:graphicFrame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C6E1C0BE-B0AF-C0C0-E21B-DEBAFC17B746}"/>
              </a:ext>
            </a:extLst>
          </p:cNvPr>
          <p:cNvCxnSpPr/>
          <p:nvPr/>
        </p:nvCxnSpPr>
        <p:spPr bwMode="auto">
          <a:xfrm flipV="1">
            <a:off x="8630920" y="4939629"/>
            <a:ext cx="72008" cy="3150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2DF57209-B0A2-986D-BA3B-1F8FF9426708}"/>
              </a:ext>
            </a:extLst>
          </p:cNvPr>
          <p:cNvCxnSpPr>
            <a:cxnSpLocks/>
          </p:cNvCxnSpPr>
          <p:nvPr/>
        </p:nvCxnSpPr>
        <p:spPr bwMode="auto">
          <a:xfrm flipV="1">
            <a:off x="8665814" y="4970237"/>
            <a:ext cx="2085949" cy="2999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4C5FC8A5-128E-76D1-D50C-5E29B714F851}"/>
              </a:ext>
            </a:extLst>
          </p:cNvPr>
          <p:cNvSpPr txBox="1"/>
          <p:nvPr/>
        </p:nvSpPr>
        <p:spPr>
          <a:xfrm>
            <a:off x="280621" y="5087614"/>
            <a:ext cx="78372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L" b="1" dirty="0">
                <a:solidFill>
                  <a:schemeClr val="tx1"/>
                </a:solidFill>
              </a:rPr>
              <a:t>Robustness to DL-PER: </a:t>
            </a:r>
            <a:r>
              <a:rPr lang="en-IL" dirty="0">
                <a:solidFill>
                  <a:schemeClr val="tx1"/>
                </a:solidFill>
              </a:rPr>
              <a:t>Approach A requires 2 successful DL receptions one after the other before transmission of EPC while Approach B requires only 1</a:t>
            </a:r>
          </a:p>
          <a:p>
            <a:endParaRPr lang="en-IL" b="1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921C6C1-F604-A7C6-979F-8D0DC8316052}"/>
              </a:ext>
            </a:extLst>
          </p:cNvPr>
          <p:cNvSpPr txBox="1"/>
          <p:nvPr/>
        </p:nvSpPr>
        <p:spPr>
          <a:xfrm>
            <a:off x="8688378" y="2443463"/>
            <a:ext cx="206338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IL" sz="2000" dirty="0">
                <a:solidFill>
                  <a:schemeClr val="tx1"/>
                </a:solidFill>
              </a:rPr>
              <a:t>MAC Sim Results</a:t>
            </a:r>
          </a:p>
        </p:txBody>
      </p:sp>
    </p:spTree>
    <p:extLst>
      <p:ext uri="{BB962C8B-B14F-4D97-AF65-F5344CB8AC3E}">
        <p14:creationId xmlns:p14="http://schemas.microsoft.com/office/powerpoint/2010/main" val="803803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0144F3-3A34-949B-E68D-281C9DEA8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43EF2-0F38-1297-7B5A-3D6F0C656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385" y="565042"/>
            <a:ext cx="10361084" cy="1065213"/>
          </a:xfrm>
        </p:spPr>
        <p:txBody>
          <a:bodyPr/>
          <a:lstStyle/>
          <a:p>
            <a:r>
              <a:rPr lang="en-IL" dirty="0"/>
              <a:t>Issue #2: Energy Consumption per Transaction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AD906-953D-3382-A1F8-BF428EBB4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484784"/>
            <a:ext cx="1128861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Active TX AMP STA are expected to work out of a capacitor that stores the harvested energy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energy stored is equal to E=½ CV</a:t>
            </a:r>
            <a:r>
              <a:rPr lang="en-US" baseline="30000" dirty="0"/>
              <a:t>2</a:t>
            </a:r>
            <a:r>
              <a:rPr lang="en-US" dirty="0"/>
              <a:t>, connecting operational voltage to stored energy.</a:t>
            </a:r>
            <a:endParaRPr lang="en-US" baseline="30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Device is much simpler for low operational voltage range [</a:t>
            </a:r>
            <a:r>
              <a:rPr lang="en-US" dirty="0" err="1"/>
              <a:t>Vmin,Vmax</a:t>
            </a:r>
            <a:r>
              <a:rPr lang="en-US" dirty="0"/>
              <a:t>] requirements.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Thus it is preferrable to design the device for narrow range of [Emin, Emax].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Energizing times vary depending on the distance and capacitor sizes but can be more than few dozen of seconds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one round of communication consumes more than Emax - Emin, then it needs to be split to allow energizing in-between.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Protocol should try to get a whole communication round (e.g. reading 1 EPC code) within 1 energizing budget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Splitting the access round in the middle for getting more energy significantly complicates the network and the protocol </a:t>
            </a: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44DE75-848B-00EC-C30E-EF251A977B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3F19A-D25B-DE85-E17C-D9A894CE3B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EE60C6-856F-759A-2101-CD523EB2A55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3078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4C035550-A30F-1E33-D51E-5DE647CF9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41" y="1556792"/>
            <a:ext cx="10361084" cy="3732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kern="0" dirty="0"/>
              <a:t>It was suggested to use slot indications for AMP access (either explicit slot indication or implicit using the Ack or as in approach A RFID’s </a:t>
            </a:r>
            <a:r>
              <a:rPr lang="en-US" i="1" dirty="0" err="1"/>
              <a:t>QueryRep</a:t>
            </a:r>
            <a:r>
              <a:rPr lang="en-US" kern="0" dirty="0"/>
              <a:t>)</a:t>
            </a:r>
          </a:p>
          <a:p>
            <a:pPr>
              <a:buFont typeface="Times New Roman" pitchFamily="16" charset="0"/>
              <a:buChar char="•"/>
            </a:pPr>
            <a:r>
              <a:rPr lang="en-US" kern="0" dirty="0"/>
              <a:t>With regards to energy consumption, there is a disadvantage of at least </a:t>
            </a:r>
            <a:r>
              <a:rPr lang="en-US" i="1" kern="0" dirty="0"/>
              <a:t>doubling</a:t>
            </a:r>
            <a:r>
              <a:rPr lang="en-US" kern="0" dirty="0"/>
              <a:t> energizing times and capacitor sizes for requiring the AMP-STA to receive multiple slot indications</a:t>
            </a:r>
          </a:p>
          <a:p>
            <a:pPr>
              <a:buFont typeface="Times New Roman" pitchFamily="16" charset="0"/>
              <a:buChar char="•"/>
            </a:pPr>
            <a:endParaRPr lang="en-US" kern="0" dirty="0"/>
          </a:p>
          <a:p>
            <a:pPr>
              <a:buFont typeface="Times New Roman" pitchFamily="16" charset="0"/>
              <a:buChar char="•"/>
            </a:pPr>
            <a:endParaRPr lang="en-US" kern="0" dirty="0"/>
          </a:p>
          <a:p>
            <a:pPr>
              <a:buFont typeface="Times New Roman" pitchFamily="16" charset="0"/>
              <a:buChar char="•"/>
            </a:pPr>
            <a:endParaRPr lang="en-US" kern="0" dirty="0"/>
          </a:p>
          <a:p>
            <a:pPr>
              <a:buFont typeface="Times New Roman" pitchFamily="16" charset="0"/>
              <a:buChar char="•"/>
            </a:pPr>
            <a:endParaRPr lang="en-US" kern="0" dirty="0"/>
          </a:p>
          <a:p>
            <a:pPr>
              <a:buFont typeface="Times New Roman" pitchFamily="16" charset="0"/>
              <a:buChar char="•"/>
            </a:pPr>
            <a:r>
              <a:rPr lang="en-US" kern="0" dirty="0"/>
              <a:t>Requiring RX of slot indication means that </a:t>
            </a:r>
            <a:br>
              <a:rPr lang="en-US" kern="0" dirty="0"/>
            </a:br>
            <a:r>
              <a:rPr lang="en-US" kern="0" dirty="0"/>
              <a:t>the device and capacitor need to be designed </a:t>
            </a:r>
            <a:br>
              <a:rPr lang="en-US" kern="0" dirty="0"/>
            </a:br>
            <a:r>
              <a:rPr lang="en-US" kern="0" dirty="0"/>
              <a:t>according to worst case TXOP+#Slots</a:t>
            </a:r>
          </a:p>
          <a:p>
            <a:pPr>
              <a:buFont typeface="Times New Roman" pitchFamily="16" charset="0"/>
              <a:buChar char="•"/>
            </a:pPr>
            <a:endParaRPr lang="en-US" kern="0" dirty="0"/>
          </a:p>
          <a:p>
            <a:pPr>
              <a:buFont typeface="Times New Roman" pitchFamily="16" charset="0"/>
              <a:buChar char="•"/>
            </a:pPr>
            <a:endParaRPr lang="en-US" kern="0" dirty="0"/>
          </a:p>
          <a:p>
            <a:pPr>
              <a:buFont typeface="Times New Roman" pitchFamily="16" charset="0"/>
              <a:buChar char="•"/>
            </a:pPr>
            <a:endParaRPr lang="en-GB" kern="0" dirty="0"/>
          </a:p>
          <a:p>
            <a:pPr>
              <a:buFont typeface="Times New Roman" pitchFamily="16" charset="0"/>
              <a:buChar char="•"/>
            </a:pPr>
            <a:endParaRPr lang="en-GB" kern="0" dirty="0"/>
          </a:p>
          <a:p>
            <a:pPr>
              <a:buFont typeface="Times New Roman" pitchFamily="16" charset="0"/>
              <a:buChar char="•"/>
            </a:pPr>
            <a:endParaRPr lang="en-GB" kern="0" dirty="0"/>
          </a:p>
        </p:txBody>
      </p:sp>
      <p:graphicFrame>
        <p:nvGraphicFramePr>
          <p:cNvPr id="28" name="Content Placeholder 27">
            <a:extLst>
              <a:ext uri="{FF2B5EF4-FFF2-40B4-BE49-F238E27FC236}">
                <a16:creationId xmlns:a16="http://schemas.microsoft.com/office/drawing/2014/main" id="{2F1D471C-3DFE-57DC-D900-EEF76D3176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222559"/>
              </p:ext>
            </p:extLst>
          </p:nvPr>
        </p:nvGraphicFramePr>
        <p:xfrm>
          <a:off x="4880051" y="3496628"/>
          <a:ext cx="7169379" cy="1651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863579302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938480623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366408765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999409269"/>
                    </a:ext>
                  </a:extLst>
                </a:gridCol>
                <a:gridCol w="1518722">
                  <a:extLst>
                    <a:ext uri="{9D8B030D-6E8A-4147-A177-3AD203B41FA5}">
                      <a16:colId xmlns:a16="http://schemas.microsoft.com/office/drawing/2014/main" val="1312970274"/>
                    </a:ext>
                  </a:extLst>
                </a:gridCol>
                <a:gridCol w="250057">
                  <a:extLst>
                    <a:ext uri="{9D8B030D-6E8A-4147-A177-3AD203B41FA5}">
                      <a16:colId xmlns:a16="http://schemas.microsoft.com/office/drawing/2014/main" val="3248321711"/>
                    </a:ext>
                  </a:extLst>
                </a:gridCol>
              </a:tblGrid>
              <a:tr h="5969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u="sng" strike="noStrike" dirty="0">
                          <a:effectLst/>
                        </a:rPr>
                        <a:t>Example AMP-STA Energy Budget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Total Energy Required in </a:t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r>
                        <a:rPr lang="en-US" sz="1200" b="1" u="none" strike="noStrike" dirty="0">
                          <a:effectLst/>
                        </a:rPr>
                        <a:t>Cap for avoiding split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0687415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TX energy consumption per packet [128 bits]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16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nJ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with RX of slot indications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69.2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nJ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2126470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RX energy consumption per packet [20bits]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4.32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nJ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without RX of slot indications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34.64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nJ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197488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Wakeup/doze energy Consumption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>
                          <a:effectLst/>
                        </a:rPr>
                        <a:t> [wait 50ms until the trigger]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10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nJ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1701789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# of slot indications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8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L" sz="1200" u="none" strike="noStrike">
                          <a:effectLst/>
                        </a:rPr>
                        <a:t> 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1" eaLnBrk="1" fontAlgn="b" latinLnBrk="0" hangingPunct="1"/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2191133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6DA8258-7C46-529E-3D33-04586F0F7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20688"/>
            <a:ext cx="10361084" cy="1065213"/>
          </a:xfrm>
        </p:spPr>
        <p:txBody>
          <a:bodyPr/>
          <a:lstStyle/>
          <a:p>
            <a:r>
              <a:rPr lang="en-IL" dirty="0"/>
              <a:t>An Example for Issue#2 over Slot Indication vs without Slot Indication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7537A-4AF8-9105-2937-981E3A751A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B4EBC-1F0D-B2B4-0102-926F7506E7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8A14D-2E28-0212-4480-1B252A1500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80A492-915C-CC23-1389-194AF48458AD}"/>
              </a:ext>
            </a:extLst>
          </p:cNvPr>
          <p:cNvSpPr txBox="1"/>
          <p:nvPr/>
        </p:nvSpPr>
        <p:spPr>
          <a:xfrm>
            <a:off x="6960096" y="5212386"/>
            <a:ext cx="523190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</a:t>
            </a:r>
            <a:r>
              <a:rPr lang="en-IL" dirty="0">
                <a:solidFill>
                  <a:schemeClr val="tx1"/>
                </a:solidFill>
              </a:rPr>
              <a:t>or the example, the reception of 8 slot indications – energy storage requirement are </a:t>
            </a:r>
            <a:r>
              <a:rPr lang="en-IL" b="1" i="1" dirty="0">
                <a:solidFill>
                  <a:schemeClr val="tx1"/>
                </a:solidFill>
              </a:rPr>
              <a:t>doubled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F27528B-514C-7B16-B9AB-AC5BC8ED8736}"/>
              </a:ext>
            </a:extLst>
          </p:cNvPr>
          <p:cNvCxnSpPr>
            <a:cxnSpLocks/>
          </p:cNvCxnSpPr>
          <p:nvPr/>
        </p:nvCxnSpPr>
        <p:spPr bwMode="auto">
          <a:xfrm flipV="1">
            <a:off x="9576048" y="4292238"/>
            <a:ext cx="1399351" cy="11037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4B40EAB-823D-E655-6D13-B8A90F54C25A}"/>
              </a:ext>
            </a:extLst>
          </p:cNvPr>
          <p:cNvGrpSpPr/>
          <p:nvPr/>
        </p:nvGrpSpPr>
        <p:grpSpPr>
          <a:xfrm>
            <a:off x="687175" y="3789040"/>
            <a:ext cx="4060042" cy="1233179"/>
            <a:chOff x="554341" y="3738947"/>
            <a:chExt cx="4060042" cy="1233179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62687B4-02A6-2CA2-BE18-9D8D199B35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t="12263" r="16441" b="81945"/>
            <a:stretch>
              <a:fillRect/>
            </a:stretch>
          </p:blipFill>
          <p:spPr>
            <a:xfrm>
              <a:off x="554341" y="4339795"/>
              <a:ext cx="3597443" cy="306746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E7BAFD1-9515-A27B-3AD8-B034978D55C3}"/>
                </a:ext>
              </a:extLst>
            </p:cNvPr>
            <p:cNvSpPr txBox="1"/>
            <p:nvPr/>
          </p:nvSpPr>
          <p:spPr>
            <a:xfrm>
              <a:off x="1535519" y="3973105"/>
              <a:ext cx="1740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L" sz="1400" dirty="0">
                  <a:solidFill>
                    <a:schemeClr val="tx1"/>
                  </a:solidFill>
                </a:rPr>
                <a:t>1 TXOP with #8 slots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A7ABCE5-6756-9B04-D736-7299C7628BC8}"/>
                </a:ext>
              </a:extLst>
            </p:cNvPr>
            <p:cNvSpPr txBox="1"/>
            <p:nvPr/>
          </p:nvSpPr>
          <p:spPr>
            <a:xfrm>
              <a:off x="2327397" y="4695127"/>
              <a:ext cx="11015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L" sz="1200" dirty="0">
                  <a:solidFill>
                    <a:schemeClr val="tx1"/>
                  </a:solidFill>
                </a:rPr>
                <a:t>Time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011CABC-0082-AB12-F4DF-7134C178DD59}"/>
                </a:ext>
              </a:extLst>
            </p:cNvPr>
            <p:cNvSpPr txBox="1"/>
            <p:nvPr/>
          </p:nvSpPr>
          <p:spPr>
            <a:xfrm>
              <a:off x="3946922" y="3738947"/>
              <a:ext cx="5643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L" sz="1200" i="1" dirty="0">
                  <a:solidFill>
                    <a:schemeClr val="tx1"/>
                  </a:solidFill>
                </a:rPr>
                <a:t>Slot Ind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5066EEF-7B8F-9BCA-E3E6-13508E6E48D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846699" y="3984461"/>
              <a:ext cx="159303" cy="37869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196142F-3F40-7A7D-A516-CF2DF06D93C1}"/>
                </a:ext>
              </a:extLst>
            </p:cNvPr>
            <p:cNvSpPr txBox="1"/>
            <p:nvPr/>
          </p:nvSpPr>
          <p:spPr>
            <a:xfrm>
              <a:off x="2997657" y="4691504"/>
              <a:ext cx="16167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L" sz="1200" i="1" dirty="0">
                  <a:solidFill>
                    <a:schemeClr val="tx1"/>
                  </a:solidFill>
                </a:rPr>
                <a:t>Uplink Messages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873B2F1D-50B7-5C8E-5AE4-A9BEE1D0DFA2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982433" y="4567162"/>
              <a:ext cx="305255" cy="15860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D9FEAE7E-B569-8ED4-9720-B025E150080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456383" y="4584951"/>
              <a:ext cx="402710" cy="2018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19AE51F-376B-2D30-0A49-2C24D1845961}"/>
                </a:ext>
              </a:extLst>
            </p:cNvPr>
            <p:cNvSpPr txBox="1"/>
            <p:nvPr/>
          </p:nvSpPr>
          <p:spPr>
            <a:xfrm>
              <a:off x="3479295" y="3855873"/>
              <a:ext cx="5643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L" sz="1200" i="1" dirty="0">
                  <a:solidFill>
                    <a:schemeClr val="tx1"/>
                  </a:solidFill>
                </a:rPr>
                <a:t>Ack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0E730970-4DB7-6D8E-557A-562AC46C493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035183" y="4080857"/>
              <a:ext cx="622555" cy="27940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7AAF94-4D4B-94F9-8374-E2A42E06B516}"/>
                </a:ext>
              </a:extLst>
            </p:cNvPr>
            <p:cNvSpPr txBox="1"/>
            <p:nvPr/>
          </p:nvSpPr>
          <p:spPr>
            <a:xfrm>
              <a:off x="788248" y="3782219"/>
              <a:ext cx="8917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L" sz="1200" i="1" dirty="0">
                  <a:solidFill>
                    <a:schemeClr val="tx1"/>
                  </a:solidFill>
                </a:rPr>
                <a:t>Priodic Trigger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609D17FB-B1FB-E91D-E72E-73FB7B8146D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09353" y="4013051"/>
              <a:ext cx="293020" cy="34720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C986A3E-4260-8F54-E1D6-CE4370A75CFD}"/>
                </a:ext>
              </a:extLst>
            </p:cNvPr>
            <p:cNvSpPr/>
            <p:nvPr/>
          </p:nvSpPr>
          <p:spPr bwMode="auto">
            <a:xfrm>
              <a:off x="1199456" y="4280882"/>
              <a:ext cx="109897" cy="50587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L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4149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3E8B8-CF62-AF24-736C-F2EBED527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173EA-E8F2-8D25-849E-909CA2135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Few issues regarding the access of AMP devices were presented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These issues were simulated and quantified for several access approaches over few examplary scenarios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Unlike short range backscatter devices, for the access approach of the longer range active TX AMP devices, we recommend to ensure simple and robust </a:t>
            </a:r>
            <a:r>
              <a:rPr lang="en-IL"/>
              <a:t>access protocol as </a:t>
            </a:r>
            <a:r>
              <a:rPr lang="en-IL" dirty="0"/>
              <a:t>well as efficient</a:t>
            </a:r>
          </a:p>
          <a:p>
            <a:pPr marL="0" indent="0"/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81FADC-E5FD-8778-C00B-3D9CE269AC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BF1B9-3612-DBE5-D348-5CA9C0A00D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6A74F5-AAC7-C1EF-4816-F6BE6317DB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573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89779</TotalTime>
  <Words>1191</Words>
  <Application>Microsoft Macintosh PowerPoint</Application>
  <PresentationFormat>Widescreen</PresentationFormat>
  <Paragraphs>182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Aptos Narrow</vt:lpstr>
      <vt:lpstr>Arial</vt:lpstr>
      <vt:lpstr>Times New Roman</vt:lpstr>
      <vt:lpstr>Office Theme</vt:lpstr>
      <vt:lpstr>Document</vt:lpstr>
      <vt:lpstr>Some Issues for Access of AMP Devices</vt:lpstr>
      <vt:lpstr>Abstract</vt:lpstr>
      <vt:lpstr>AMP-AP Usage Assumption</vt:lpstr>
      <vt:lpstr>Issue #1: High DL PER for ED-RX</vt:lpstr>
      <vt:lpstr>An Example for Issue #1 over Two Access Approaches</vt:lpstr>
      <vt:lpstr>Issue #2: Energy Consumption per Transaction </vt:lpstr>
      <vt:lpstr>An Example for Issue#2 over Slot Indication vs without Slot Indication</vt:lpstr>
      <vt:lpstr>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Issues for Access of AMP Devices</dc:title>
  <dc:subject/>
  <dc:creator>Amichai Senderovich</dc:creator>
  <cp:keywords/>
  <dc:description/>
  <cp:lastModifiedBy>Amichai Sanderovich</cp:lastModifiedBy>
  <cp:revision>3</cp:revision>
  <cp:lastPrinted>1601-01-01T00:00:00Z</cp:lastPrinted>
  <dcterms:created xsi:type="dcterms:W3CDTF">2025-02-16T15:25:27Z</dcterms:created>
  <dcterms:modified xsi:type="dcterms:W3CDTF">2025-07-30T08:56:29Z</dcterms:modified>
  <cp:category/>
</cp:coreProperties>
</file>