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486" r:id="rId4"/>
    <p:sldId id="2480" r:id="rId5"/>
    <p:sldId id="2483" r:id="rId6"/>
    <p:sldId id="2485" r:id="rId7"/>
    <p:sldId id="2487" r:id="rId8"/>
    <p:sldId id="2484" r:id="rId9"/>
    <p:sldId id="2490" r:id="rId10"/>
    <p:sldId id="2488" r:id="rId11"/>
    <p:sldId id="2489" r:id="rId12"/>
    <p:sldId id="2479" r:id="rId13"/>
    <p:sldId id="2467" r:id="rId14"/>
    <p:sldId id="2491" r:id="rId15"/>
    <p:sldId id="2492" r:id="rId16"/>
    <p:sldId id="264" r:id="rId17"/>
  </p:sldIdLst>
  <p:sldSz cx="12192000" cy="6858000"/>
  <p:notesSz cx="6934200" cy="92805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hRbkSBdljJRQZeBYjBBeyLEgLS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90" y="10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934200" cy="9280525"/>
          </a:xfrm>
          <a:prstGeom prst="roundRect">
            <a:avLst>
              <a:gd name="adj" fmla="val 19"/>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4" name="Google Shape;4;n"/>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1400" b="1">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5" name="Google Shape;5;n"/>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400" b="1">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6" name="Google Shape;6;n"/>
          <p:cNvSpPr>
            <a:spLocks noGrp="1" noRot="1" noChangeAspect="1"/>
          </p:cNvSpPr>
          <p:nvPr>
            <p:ph type="sldImg" idx="3"/>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7" name="Google Shape;7;n"/>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SzPts val="1400"/>
              <a:buNone/>
              <a:defRPr sz="12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9" name="Google Shape;9;n"/>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CA" sz="1200" b="0" u="none">
                <a:solidFill>
                  <a:srgbClr val="000000"/>
                </a:solidFill>
                <a:latin typeface="Times New Roman"/>
                <a:ea typeface="Times New Roman"/>
                <a:cs typeface="Times New Roman"/>
                <a:sym typeface="Times New Roman"/>
              </a:rPr>
              <a:t>Page </a:t>
            </a:r>
            <a:fld id="{00000000-1234-1234-1234-123412341234}" type="slidenum">
              <a:rPr lang="en-CA" sz="1200" b="0" u="none">
                <a:solidFill>
                  <a:srgbClr val="000000"/>
                </a:solidFill>
                <a:latin typeface="Times New Roman"/>
                <a:ea typeface="Times New Roman"/>
                <a:cs typeface="Times New Roman"/>
                <a:sym typeface="Times New Roman"/>
              </a:rPr>
              <a:t>‹#›</a:t>
            </a:fld>
            <a:endParaRPr sz="1200" b="0" u="none">
              <a:solidFill>
                <a:srgbClr val="000000"/>
              </a:solidFill>
              <a:latin typeface="Times New Roman"/>
              <a:ea typeface="Times New Roman"/>
              <a:cs typeface="Times New Roman"/>
              <a:sym typeface="Times New Roman"/>
            </a:endParaRPr>
          </a:p>
        </p:txBody>
      </p:sp>
      <p:sp>
        <p:nvSpPr>
          <p:cNvPr id="10" name="Google Shape;10;n"/>
          <p:cNvSpPr/>
          <p:nvPr/>
        </p:nvSpPr>
        <p:spPr>
          <a:xfrm>
            <a:off x="722313" y="8985250"/>
            <a:ext cx="714375" cy="18256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CA" sz="1200">
                <a:solidFill>
                  <a:srgbClr val="000000"/>
                </a:solidFill>
                <a:latin typeface="Times New Roman"/>
                <a:ea typeface="Times New Roman"/>
                <a:cs typeface="Times New Roman"/>
                <a:sym typeface="Times New Roman"/>
              </a:rPr>
              <a:t>Submission</a:t>
            </a:r>
            <a:endParaRPr/>
          </a:p>
        </p:txBody>
      </p:sp>
      <p:cxnSp>
        <p:nvCxnSpPr>
          <p:cNvPr id="11" name="Google Shape;11;n"/>
          <p:cNvCxnSpPr/>
          <p:nvPr/>
        </p:nvCxnSpPr>
        <p:spPr>
          <a:xfrm>
            <a:off x="723900" y="8983663"/>
            <a:ext cx="5486400" cy="1587"/>
          </a:xfrm>
          <a:prstGeom prst="straightConnector1">
            <a:avLst/>
          </a:prstGeom>
          <a:noFill/>
          <a:ln w="12600" cap="flat" cmpd="sng">
            <a:solidFill>
              <a:srgbClr val="000000"/>
            </a:solidFill>
            <a:prstDash val="solid"/>
            <a:miter lim="800000"/>
            <a:headEnd type="none" w="med" len="med"/>
            <a:tailEnd type="none" w="med" len="med"/>
          </a:ln>
        </p:spPr>
      </p:cxnSp>
      <p:cxnSp>
        <p:nvCxnSpPr>
          <p:cNvPr id="12" name="Google Shape;12;n"/>
          <p:cNvCxnSpPr/>
          <p:nvPr/>
        </p:nvCxnSpPr>
        <p:spPr>
          <a:xfrm>
            <a:off x="647700" y="296863"/>
            <a:ext cx="5638800" cy="1587"/>
          </a:xfrm>
          <a:prstGeom prst="straightConnector1">
            <a:avLst/>
          </a:prstGeom>
          <a:noFill/>
          <a:ln w="12600" cap="flat" cmpd="sng">
            <a:solidFill>
              <a:srgbClr val="000000"/>
            </a:solidFill>
            <a:prstDash val="solid"/>
            <a:miter lim="800000"/>
            <a:headEnd type="none" w="med" len="med"/>
            <a:tailEnd type="none" w="med" len="med"/>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CA"/>
              <a:t>doc.: IEEE 802.11-yy/xxxxr0</a:t>
            </a:r>
            <a:endParaRPr/>
          </a:p>
        </p:txBody>
      </p:sp>
      <p:sp>
        <p:nvSpPr>
          <p:cNvPr id="80" name="Google Shape;80;p1: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CA"/>
              <a:t>Month Year</a:t>
            </a:r>
            <a:endParaRPr/>
          </a:p>
        </p:txBody>
      </p:sp>
      <p:sp>
        <p:nvSpPr>
          <p:cNvPr id="81" name="Google Shape;81;p1: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CA"/>
              <a:t>John Doe, Some Company</a:t>
            </a:r>
            <a:endParaRPr/>
          </a:p>
        </p:txBody>
      </p:sp>
      <p:sp>
        <p:nvSpPr>
          <p:cNvPr id="82" name="Google Shape;82;p1: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CA"/>
              <a:t>Page </a:t>
            </a:r>
            <a:fld id="{00000000-1234-1234-1234-123412341234}" type="slidenum">
              <a:rPr lang="en-CA"/>
              <a:t>1</a:t>
            </a:fld>
            <a:endParaRPr/>
          </a:p>
        </p:txBody>
      </p:sp>
      <p:sp>
        <p:nvSpPr>
          <p:cNvPr id="83" name="Google Shape;83;p1:notes"/>
          <p:cNvSpPr txBox="1"/>
          <p:nvPr/>
        </p:nvSpPr>
        <p:spPr>
          <a:xfrm>
            <a:off x="1154113" y="701675"/>
            <a:ext cx="4625975" cy="34686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84" name="Google Shape;84;p1: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spcBef>
                <a:spcPts val="0"/>
              </a:spcBef>
              <a:spcAft>
                <a:spcPts val="0"/>
              </a:spcAft>
              <a:buNone/>
            </a:pPr>
            <a:endParaRPr/>
          </a:p>
        </p:txBody>
      </p:sp>
      <p:sp>
        <p:nvSpPr>
          <p:cNvPr id="85" name="Google Shape;85;p1:notes"/>
          <p:cNvSpPr>
            <a:spLocks noGrp="1" noRot="1" noChangeAspect="1"/>
          </p:cNvSpPr>
          <p:nvPr>
            <p:ph type="sldImg" idx="3"/>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923925" y="4408488"/>
            <a:ext cx="5084763" cy="4175125"/>
          </a:xfrm>
          <a:prstGeom prst="rect">
            <a:avLst/>
          </a:prstGeom>
        </p:spPr>
        <p:txBody>
          <a:bodyPr spcFirstLastPara="1" wrap="square" lIns="93600" tIns="46075" rIns="93600" bIns="46075" anchor="t" anchorCtr="0">
            <a:noAutofit/>
          </a:bodyPr>
          <a:lstStyle/>
          <a:p>
            <a:pPr marL="0" lvl="0" indent="0" algn="l" rtl="0">
              <a:spcBef>
                <a:spcPts val="360"/>
              </a:spcBef>
              <a:spcAft>
                <a:spcPts val="0"/>
              </a:spcAft>
              <a:buNone/>
            </a:pPr>
            <a:endParaRPr/>
          </a:p>
        </p:txBody>
      </p:sp>
      <p:sp>
        <p:nvSpPr>
          <p:cNvPr id="96" name="Google Shape;96;p2: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6AE31-4AF4-1BF4-E158-83438E773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85DD5-3050-2A23-A7E2-CF75AF1F2D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73D71C-0030-E5D5-A028-B579413178B2}"/>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CA" sz="1200" b="0" dirty="0"/>
              <a:t>This frame format is an AMP Trigger frame to indicate the start of the UHF or Active TX slots-based frame exchange.</a:t>
            </a:r>
          </a:p>
          <a:p>
            <a:endParaRPr lang="en-CA" dirty="0"/>
          </a:p>
        </p:txBody>
      </p:sp>
      <p:sp>
        <p:nvSpPr>
          <p:cNvPr id="4" name="Slide Number Placeholder 3">
            <a:extLst>
              <a:ext uri="{FF2B5EF4-FFF2-40B4-BE49-F238E27FC236}">
                <a16:creationId xmlns:a16="http://schemas.microsoft.com/office/drawing/2014/main" id="{680A7ADB-0E9D-B5CD-2B4C-FF36C9A99C5C}"/>
              </a:ext>
            </a:extLst>
          </p:cNvPr>
          <p:cNvSpPr>
            <a:spLocks noGrp="1"/>
          </p:cNvSpPr>
          <p:nvPr>
            <p:ph type="sldNum" idx="12"/>
          </p:nvPr>
        </p:nvSpPr>
        <p:spPr/>
        <p:txBody>
          <a:bodyPr/>
          <a:lstStyle/>
          <a:p>
            <a:pPr marL="0" marR="0" lvl="0" indent="0" algn="r" rtl="0">
              <a:spcBef>
                <a:spcPts val="0"/>
              </a:spcBef>
              <a:spcAft>
                <a:spcPts val="0"/>
              </a:spcAft>
              <a:buNone/>
            </a:pPr>
            <a:r>
              <a:rPr lang="en-CA" sz="1200" b="0" u="none">
                <a:solidFill>
                  <a:srgbClr val="000000"/>
                </a:solidFill>
                <a:latin typeface="Times New Roman"/>
                <a:ea typeface="Times New Roman"/>
                <a:cs typeface="Times New Roman"/>
                <a:sym typeface="Times New Roman"/>
              </a:rPr>
              <a:t>Page </a:t>
            </a:r>
            <a:fld id="{00000000-1234-1234-1234-123412341234}" type="slidenum">
              <a:rPr lang="en-CA" sz="1200" b="0" u="none" smtClean="0">
                <a:solidFill>
                  <a:srgbClr val="000000"/>
                </a:solidFill>
                <a:latin typeface="Times New Roman"/>
                <a:ea typeface="Times New Roman"/>
                <a:cs typeface="Times New Roman"/>
                <a:sym typeface="Times New Roman"/>
              </a:rPr>
              <a:t>3</a:t>
            </a:fld>
            <a:endParaRPr sz="1200" b="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8269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r>
              <a:rPr lang="en-CA" sz="1200" b="0" u="none">
                <a:solidFill>
                  <a:srgbClr val="000000"/>
                </a:solidFill>
                <a:latin typeface="Times New Roman"/>
                <a:ea typeface="Times New Roman"/>
                <a:cs typeface="Times New Roman"/>
                <a:sym typeface="Times New Roman"/>
              </a:rPr>
              <a:t>Page </a:t>
            </a:r>
            <a:fld id="{00000000-1234-1234-1234-123412341234}" type="slidenum">
              <a:rPr lang="en-CA" sz="1200" b="0" u="none" smtClean="0">
                <a:solidFill>
                  <a:srgbClr val="000000"/>
                </a:solidFill>
                <a:latin typeface="Times New Roman"/>
                <a:ea typeface="Times New Roman"/>
                <a:cs typeface="Times New Roman"/>
                <a:sym typeface="Times New Roman"/>
              </a:rPr>
              <a:t>5</a:t>
            </a:fld>
            <a:endParaRPr sz="1200" b="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29230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r>
              <a:rPr lang="en-CA" sz="1200" b="0" u="none">
                <a:solidFill>
                  <a:srgbClr val="000000"/>
                </a:solidFill>
                <a:latin typeface="Times New Roman"/>
                <a:ea typeface="Times New Roman"/>
                <a:cs typeface="Times New Roman"/>
                <a:sym typeface="Times New Roman"/>
              </a:rPr>
              <a:t>Page </a:t>
            </a:r>
            <a:fld id="{00000000-1234-1234-1234-123412341234}" type="slidenum">
              <a:rPr lang="en-CA" sz="1200" b="0" u="none" smtClean="0">
                <a:solidFill>
                  <a:srgbClr val="000000"/>
                </a:solidFill>
                <a:latin typeface="Times New Roman"/>
                <a:ea typeface="Times New Roman"/>
                <a:cs typeface="Times New Roman"/>
                <a:sym typeface="Times New Roman"/>
              </a:rPr>
              <a:t>6</a:t>
            </a:fld>
            <a:endParaRPr sz="1200" b="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52076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Update the image Reserved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r>
              <a:rPr lang="en-CA" sz="1200" b="0" u="none">
                <a:solidFill>
                  <a:srgbClr val="000000"/>
                </a:solidFill>
                <a:latin typeface="Times New Roman"/>
                <a:ea typeface="Times New Roman"/>
                <a:cs typeface="Times New Roman"/>
                <a:sym typeface="Times New Roman"/>
              </a:rPr>
              <a:t>Page </a:t>
            </a:r>
            <a:fld id="{00000000-1234-1234-1234-123412341234}" type="slidenum">
              <a:rPr lang="en-CA" sz="1200" b="0" u="none" smtClean="0">
                <a:solidFill>
                  <a:srgbClr val="000000"/>
                </a:solidFill>
                <a:latin typeface="Times New Roman"/>
                <a:ea typeface="Times New Roman"/>
                <a:cs typeface="Times New Roman"/>
                <a:sym typeface="Times New Roman"/>
              </a:rPr>
              <a:t>8</a:t>
            </a:fld>
            <a:endParaRPr sz="1200" b="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59416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Swap the order in the frame body and in the flags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r>
              <a:rPr lang="en-CA" sz="1200" b="0" u="none">
                <a:solidFill>
                  <a:srgbClr val="000000"/>
                </a:solidFill>
                <a:latin typeface="Times New Roman"/>
                <a:ea typeface="Times New Roman"/>
                <a:cs typeface="Times New Roman"/>
                <a:sym typeface="Times New Roman"/>
              </a:rPr>
              <a:t>Page </a:t>
            </a:r>
            <a:fld id="{00000000-1234-1234-1234-123412341234}" type="slidenum">
              <a:rPr lang="en-CA" sz="1200" b="0" u="none" smtClean="0">
                <a:solidFill>
                  <a:srgbClr val="000000"/>
                </a:solidFill>
                <a:latin typeface="Times New Roman"/>
                <a:ea typeface="Times New Roman"/>
                <a:cs typeface="Times New Roman"/>
                <a:sym typeface="Times New Roman"/>
              </a:rPr>
              <a:t>10</a:t>
            </a:fld>
            <a:endParaRPr sz="1200" b="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88999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923925" y="4408488"/>
            <a:ext cx="5084763" cy="4175125"/>
          </a:xfrm>
          <a:prstGeom prst="rect">
            <a:avLst/>
          </a:prstGeom>
        </p:spPr>
        <p:txBody>
          <a:bodyPr spcFirstLastPara="1" wrap="square" lIns="93600" tIns="46075" rIns="93600" bIns="46075" anchor="t" anchorCtr="0">
            <a:noAutofit/>
          </a:bodyPr>
          <a:lstStyle/>
          <a:p>
            <a:pPr marL="0" lvl="0" indent="0" algn="l" rtl="0">
              <a:spcBef>
                <a:spcPts val="360"/>
              </a:spcBef>
              <a:spcAft>
                <a:spcPts val="0"/>
              </a:spcAft>
              <a:buNone/>
            </a:pPr>
            <a:endParaRPr/>
          </a:p>
        </p:txBody>
      </p:sp>
      <p:sp>
        <p:nvSpPr>
          <p:cNvPr id="162" name="Google Shape;162;p15: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17"/>
          <p:cNvSpPr txBox="1">
            <a:spLocks noGrp="1"/>
          </p:cNvSpPr>
          <p:nvPr>
            <p:ph type="ctrTitle"/>
          </p:nvPr>
        </p:nvSpPr>
        <p:spPr>
          <a:xfrm>
            <a:off x="914400" y="2130426"/>
            <a:ext cx="10363200" cy="1470025"/>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17"/>
          <p:cNvSpPr txBox="1">
            <a:spLocks noGrp="1"/>
          </p:cNvSpPr>
          <p:nvPr>
            <p:ph type="subTitle" idx="1"/>
          </p:nvPr>
        </p:nvSpPr>
        <p:spPr>
          <a:xfrm>
            <a:off x="1828800" y="3886200"/>
            <a:ext cx="8534400" cy="1752600"/>
          </a:xfrm>
          <a:prstGeom prst="rect">
            <a:avLst/>
          </a:prstGeom>
          <a:noFill/>
          <a:ln>
            <a:noFill/>
          </a:ln>
        </p:spPr>
        <p:txBody>
          <a:bodyPr spcFirstLastPara="1" wrap="square" lIns="92150" tIns="46075" rIns="92150" bIns="46075" anchor="t" anchorCtr="0">
            <a:noAutofit/>
          </a:bodyPr>
          <a:lstStyle>
            <a:lvl1pPr lvl="0" algn="ctr">
              <a:spcBef>
                <a:spcPts val="600"/>
              </a:spcBef>
              <a:spcAft>
                <a:spcPts val="0"/>
              </a:spcAft>
              <a:buSzPts val="2400"/>
              <a:buNone/>
              <a:defRPr/>
            </a:lvl1pPr>
            <a:lvl2pPr lvl="1" algn="ctr">
              <a:spcBef>
                <a:spcPts val="500"/>
              </a:spcBef>
              <a:spcAft>
                <a:spcPts val="0"/>
              </a:spcAft>
              <a:buSzPts val="2000"/>
              <a:buNone/>
              <a:defRPr/>
            </a:lvl2pPr>
            <a:lvl3pPr lvl="2" algn="ctr">
              <a:spcBef>
                <a:spcPts val="450"/>
              </a:spcBef>
              <a:spcAft>
                <a:spcPts val="0"/>
              </a:spcAft>
              <a:buSzPts val="1800"/>
              <a:buNone/>
              <a:defRPr/>
            </a:lvl3pPr>
            <a:lvl4pPr lvl="3" algn="ctr">
              <a:spcBef>
                <a:spcPts val="400"/>
              </a:spcBef>
              <a:spcAft>
                <a:spcPts val="0"/>
              </a:spcAft>
              <a:buSzPts val="1600"/>
              <a:buNone/>
              <a:defRPr/>
            </a:lvl4pPr>
            <a:lvl5pPr lvl="4" algn="ctr">
              <a:spcBef>
                <a:spcPts val="400"/>
              </a:spcBef>
              <a:spcAft>
                <a:spcPts val="0"/>
              </a:spcAft>
              <a:buSzPts val="1600"/>
              <a:buNone/>
              <a:defRPr/>
            </a:lvl5pPr>
            <a:lvl6pPr lvl="5" algn="ctr">
              <a:spcBef>
                <a:spcPts val="400"/>
              </a:spcBef>
              <a:spcAft>
                <a:spcPts val="0"/>
              </a:spcAft>
              <a:buSzPts val="1600"/>
              <a:buNone/>
              <a:defRPr/>
            </a:lvl6pPr>
            <a:lvl7pPr lvl="6" algn="ctr">
              <a:spcBef>
                <a:spcPts val="400"/>
              </a:spcBef>
              <a:spcAft>
                <a:spcPts val="0"/>
              </a:spcAft>
              <a:buSzPts val="1600"/>
              <a:buNone/>
              <a:defRPr/>
            </a:lvl7pPr>
            <a:lvl8pPr lvl="7" algn="ctr">
              <a:spcBef>
                <a:spcPts val="400"/>
              </a:spcBef>
              <a:spcAft>
                <a:spcPts val="0"/>
              </a:spcAft>
              <a:buSzPts val="1600"/>
              <a:buNone/>
              <a:defRPr/>
            </a:lvl8pPr>
            <a:lvl9pPr lvl="8" algn="ctr">
              <a:spcBef>
                <a:spcPts val="400"/>
              </a:spcBef>
              <a:spcAft>
                <a:spcPts val="0"/>
              </a:spcAft>
              <a:buSzPts val="1600"/>
              <a:buNone/>
              <a:defRPr/>
            </a:lvl9pPr>
          </a:lstStyle>
          <a:p>
            <a:endParaRPr/>
          </a:p>
        </p:txBody>
      </p:sp>
      <p:sp>
        <p:nvSpPr>
          <p:cNvPr id="26" name="Google Shape;26;p17"/>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2025</a:t>
            </a:r>
            <a:endParaRPr/>
          </a:p>
        </p:txBody>
      </p:sp>
      <p:sp>
        <p:nvSpPr>
          <p:cNvPr id="27" name="Google Shape;27;p17"/>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Kamran Nishat (HaiLa Technologies)</a:t>
            </a:r>
            <a:endParaRPr/>
          </a:p>
        </p:txBody>
      </p:sp>
      <p:sp>
        <p:nvSpPr>
          <p:cNvPr id="28" name="Google Shape;28;p17"/>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lvl1pPr marL="457200" lvl="0" indent="-228600" algn="l">
              <a:spcBef>
                <a:spcPts val="600"/>
              </a:spcBef>
              <a:spcAft>
                <a:spcPts val="0"/>
              </a:spcAft>
              <a:buSzPts val="1400"/>
              <a:buNone/>
              <a:defRPr/>
            </a:lvl1pPr>
            <a:lvl2pPr marL="914400" lvl="1" indent="-228600" algn="l">
              <a:spcBef>
                <a:spcPts val="500"/>
              </a:spcBef>
              <a:spcAft>
                <a:spcPts val="0"/>
              </a:spcAft>
              <a:buSzPts val="1400"/>
              <a:buNone/>
              <a:defRPr/>
            </a:lvl2pPr>
            <a:lvl3pPr marL="1371600" lvl="2" indent="-228600" algn="l">
              <a:spcBef>
                <a:spcPts val="450"/>
              </a:spcBef>
              <a:spcAft>
                <a:spcPts val="0"/>
              </a:spcAft>
              <a:buSzPts val="1400"/>
              <a:buNone/>
              <a:defRPr/>
            </a:lvl3pPr>
            <a:lvl4pPr marL="1828800" lvl="3" indent="-228600" algn="l">
              <a:spcBef>
                <a:spcPts val="400"/>
              </a:spcBef>
              <a:spcAft>
                <a:spcPts val="0"/>
              </a:spcAft>
              <a:buSzPts val="1400"/>
              <a:buNone/>
              <a:defRPr/>
            </a:lvl4pPr>
            <a:lvl5pPr marL="2286000" lvl="4" indent="-228600" algn="l">
              <a:spcBef>
                <a:spcPts val="400"/>
              </a:spcBef>
              <a:spcAft>
                <a:spcPts val="0"/>
              </a:spcAft>
              <a:buSzPts val="1400"/>
              <a:buNone/>
              <a:defRPr/>
            </a:lvl5pPr>
            <a:lvl6pPr marL="2743200" lvl="5" indent="-228600" algn="l">
              <a:spcBef>
                <a:spcPts val="400"/>
              </a:spcBef>
              <a:spcAft>
                <a:spcPts val="0"/>
              </a:spcAft>
              <a:buSzPts val="1400"/>
              <a:buNone/>
              <a:defRPr/>
            </a:lvl6pPr>
            <a:lvl7pPr marL="3200400" lvl="6" indent="-228600" algn="l">
              <a:spcBef>
                <a:spcPts val="400"/>
              </a:spcBef>
              <a:spcAft>
                <a:spcPts val="0"/>
              </a:spcAft>
              <a:buSzPts val="1400"/>
              <a:buNone/>
              <a:defRPr/>
            </a:lvl7pPr>
            <a:lvl8pPr marL="3657600" lvl="7" indent="-228600" algn="l">
              <a:spcBef>
                <a:spcPts val="400"/>
              </a:spcBef>
              <a:spcAft>
                <a:spcPts val="0"/>
              </a:spcAft>
              <a:buSzPts val="1400"/>
              <a:buNone/>
              <a:defRPr/>
            </a:lvl8pPr>
            <a:lvl9pPr marL="4114800" lvl="8" indent="-228600" algn="l">
              <a:spcBef>
                <a:spcPts val="400"/>
              </a:spcBef>
              <a:spcAft>
                <a:spcPts val="0"/>
              </a:spcAft>
              <a:buSzPts val="1400"/>
              <a:buNone/>
              <a:defRPr/>
            </a:lvl9pPr>
          </a:lstStyle>
          <a:p>
            <a:endParaRPr/>
          </a:p>
        </p:txBody>
      </p:sp>
      <p:sp>
        <p:nvSpPr>
          <p:cNvPr id="32" name="Google Shape;32;p18"/>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sp>
        <p:nvSpPr>
          <p:cNvPr id="33" name="Google Shape;33;p18"/>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sz="1200">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Kamran Nishat (HaiLa Technologies)</a:t>
            </a:r>
            <a:endParaRPr/>
          </a:p>
        </p:txBody>
      </p:sp>
      <p:sp>
        <p:nvSpPr>
          <p:cNvPr id="34" name="Google Shape;34;p18"/>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800" b="1">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2025</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963084" y="4406901"/>
            <a:ext cx="10363200" cy="1362075"/>
          </a:xfrm>
          <a:prstGeom prst="rect">
            <a:avLst/>
          </a:prstGeom>
          <a:noFill/>
          <a:ln>
            <a:noFill/>
          </a:ln>
        </p:spPr>
        <p:txBody>
          <a:bodyPr spcFirstLastPara="1" wrap="square" lIns="92150" tIns="46075" rIns="92150" bIns="46075"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19"/>
          <p:cNvSpPr txBox="1">
            <a:spLocks noGrp="1"/>
          </p:cNvSpPr>
          <p:nvPr>
            <p:ph type="body" idx="1"/>
          </p:nvPr>
        </p:nvSpPr>
        <p:spPr>
          <a:xfrm>
            <a:off x="963084" y="2906713"/>
            <a:ext cx="10363200" cy="1500187"/>
          </a:xfrm>
          <a:prstGeom prst="rect">
            <a:avLst/>
          </a:prstGeom>
          <a:noFill/>
          <a:ln>
            <a:noFill/>
          </a:ln>
        </p:spPr>
        <p:txBody>
          <a:bodyPr spcFirstLastPara="1" wrap="square" lIns="92150" tIns="46075" rIns="92150" bIns="46075" anchor="b" anchorCtr="0">
            <a:noAutofit/>
          </a:bodyPr>
          <a:lstStyle>
            <a:lvl1pPr marL="457200" lvl="0" indent="-228600" algn="l">
              <a:spcBef>
                <a:spcPts val="600"/>
              </a:spcBef>
              <a:spcAft>
                <a:spcPts val="0"/>
              </a:spcAft>
              <a:buSzPts val="2000"/>
              <a:buNone/>
              <a:defRPr sz="2000"/>
            </a:lvl1pPr>
            <a:lvl2pPr marL="914400" lvl="1" indent="-228600" algn="l">
              <a:spcBef>
                <a:spcPts val="500"/>
              </a:spcBef>
              <a:spcAft>
                <a:spcPts val="0"/>
              </a:spcAft>
              <a:buSzPts val="1800"/>
              <a:buNone/>
              <a:defRPr sz="1800"/>
            </a:lvl2pPr>
            <a:lvl3pPr marL="1371600" lvl="2" indent="-228600" algn="l">
              <a:spcBef>
                <a:spcPts val="450"/>
              </a:spcBef>
              <a:spcAft>
                <a:spcPts val="0"/>
              </a:spcAft>
              <a:buSzPts val="1600"/>
              <a:buNone/>
              <a:defRPr sz="1600"/>
            </a:lvl3pPr>
            <a:lvl4pPr marL="1828800" lvl="3" indent="-228600" algn="l">
              <a:spcBef>
                <a:spcPts val="400"/>
              </a:spcBef>
              <a:spcAft>
                <a:spcPts val="0"/>
              </a:spcAft>
              <a:buSzPts val="1400"/>
              <a:buNone/>
              <a:defRPr sz="1400"/>
            </a:lvl4pPr>
            <a:lvl5pPr marL="2286000" lvl="4" indent="-228600" algn="l">
              <a:spcBef>
                <a:spcPts val="400"/>
              </a:spcBef>
              <a:spcAft>
                <a:spcPts val="0"/>
              </a:spcAft>
              <a:buSzPts val="1400"/>
              <a:buNone/>
              <a:defRPr sz="1400"/>
            </a:lvl5pPr>
            <a:lvl6pPr marL="2743200" lvl="5" indent="-228600" algn="l">
              <a:spcBef>
                <a:spcPts val="400"/>
              </a:spcBef>
              <a:spcAft>
                <a:spcPts val="0"/>
              </a:spcAft>
              <a:buSzPts val="1400"/>
              <a:buNone/>
              <a:defRPr sz="1400"/>
            </a:lvl6pPr>
            <a:lvl7pPr marL="3200400" lvl="6" indent="-228600" algn="l">
              <a:spcBef>
                <a:spcPts val="400"/>
              </a:spcBef>
              <a:spcAft>
                <a:spcPts val="0"/>
              </a:spcAft>
              <a:buSzPts val="1400"/>
              <a:buNone/>
              <a:defRPr sz="1400"/>
            </a:lvl7pPr>
            <a:lvl8pPr marL="3657600" lvl="7" indent="-228600" algn="l">
              <a:spcBef>
                <a:spcPts val="400"/>
              </a:spcBef>
              <a:spcAft>
                <a:spcPts val="0"/>
              </a:spcAft>
              <a:buSzPts val="1400"/>
              <a:buNone/>
              <a:defRPr sz="1400"/>
            </a:lvl8pPr>
            <a:lvl9pPr marL="4114800" lvl="8" indent="-228600" algn="l">
              <a:spcBef>
                <a:spcPts val="400"/>
              </a:spcBef>
              <a:spcAft>
                <a:spcPts val="0"/>
              </a:spcAft>
              <a:buSzPts val="1400"/>
              <a:buNone/>
              <a:defRPr sz="1400"/>
            </a:lvl9pPr>
          </a:lstStyle>
          <a:p>
            <a:endParaRPr/>
          </a:p>
        </p:txBody>
      </p:sp>
      <p:sp>
        <p:nvSpPr>
          <p:cNvPr id="38" name="Google Shape;38;p19"/>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2025</a:t>
            </a:r>
            <a:endParaRPr/>
          </a:p>
        </p:txBody>
      </p:sp>
      <p:sp>
        <p:nvSpPr>
          <p:cNvPr id="39" name="Google Shape;39;p19"/>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Kamran Nishat (HaiLa Technologies)</a:t>
            </a:r>
            <a:endParaRPr/>
          </a:p>
        </p:txBody>
      </p:sp>
      <p:sp>
        <p:nvSpPr>
          <p:cNvPr id="40" name="Google Shape;40;p19"/>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21"/>
          <p:cNvSpPr txBox="1">
            <a:spLocks noGrp="1"/>
          </p:cNvSpPr>
          <p:nvPr>
            <p:ph type="title"/>
          </p:nvPr>
        </p:nvSpPr>
        <p:spPr>
          <a:xfrm>
            <a:off x="609600" y="274638"/>
            <a:ext cx="10972800" cy="1143000"/>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21"/>
          <p:cNvSpPr txBox="1">
            <a:spLocks noGrp="1"/>
          </p:cNvSpPr>
          <p:nvPr>
            <p:ph type="body" idx="1"/>
          </p:nvPr>
        </p:nvSpPr>
        <p:spPr>
          <a:xfrm>
            <a:off x="609600" y="1535113"/>
            <a:ext cx="5386917" cy="639762"/>
          </a:xfrm>
          <a:prstGeom prst="rect">
            <a:avLst/>
          </a:prstGeom>
          <a:noFill/>
          <a:ln>
            <a:noFill/>
          </a:ln>
        </p:spPr>
        <p:txBody>
          <a:bodyPr spcFirstLastPara="1" wrap="square" lIns="92150" tIns="46075" rIns="92150" bIns="46075" anchor="b" anchorCtr="0">
            <a:noAutofit/>
          </a:bodyPr>
          <a:lstStyle>
            <a:lvl1pPr marL="457200" lvl="0" indent="-228600" algn="l">
              <a:spcBef>
                <a:spcPts val="600"/>
              </a:spcBef>
              <a:spcAft>
                <a:spcPts val="0"/>
              </a:spcAft>
              <a:buSzPts val="2400"/>
              <a:buNone/>
              <a:defRPr sz="2400" b="1"/>
            </a:lvl1pPr>
            <a:lvl2pPr marL="914400" lvl="1" indent="-228600" algn="l">
              <a:spcBef>
                <a:spcPts val="500"/>
              </a:spcBef>
              <a:spcAft>
                <a:spcPts val="0"/>
              </a:spcAft>
              <a:buSzPts val="2000"/>
              <a:buNone/>
              <a:defRPr sz="2000" b="1"/>
            </a:lvl2pPr>
            <a:lvl3pPr marL="1371600" lvl="2" indent="-228600" algn="l">
              <a:spcBef>
                <a:spcPts val="450"/>
              </a:spcBef>
              <a:spcAft>
                <a:spcPts val="0"/>
              </a:spcAft>
              <a:buSzPts val="1800"/>
              <a:buNone/>
              <a:defRPr sz="1800" b="1"/>
            </a:lvl3pPr>
            <a:lvl4pPr marL="1828800" lvl="3" indent="-228600" algn="l">
              <a:spcBef>
                <a:spcPts val="400"/>
              </a:spcBef>
              <a:spcAft>
                <a:spcPts val="0"/>
              </a:spcAft>
              <a:buSzPts val="1600"/>
              <a:buNone/>
              <a:defRPr sz="1600" b="1"/>
            </a:lvl4pPr>
            <a:lvl5pPr marL="2286000" lvl="4" indent="-228600" algn="l">
              <a:spcBef>
                <a:spcPts val="400"/>
              </a:spcBef>
              <a:spcAft>
                <a:spcPts val="0"/>
              </a:spcAft>
              <a:buSzPts val="1600"/>
              <a:buNone/>
              <a:defRPr sz="1600" b="1"/>
            </a:lvl5pPr>
            <a:lvl6pPr marL="2743200" lvl="5" indent="-228600" algn="l">
              <a:spcBef>
                <a:spcPts val="400"/>
              </a:spcBef>
              <a:spcAft>
                <a:spcPts val="0"/>
              </a:spcAft>
              <a:buSzPts val="1600"/>
              <a:buNone/>
              <a:defRPr sz="1600" b="1"/>
            </a:lvl6pPr>
            <a:lvl7pPr marL="3200400" lvl="6" indent="-228600" algn="l">
              <a:spcBef>
                <a:spcPts val="400"/>
              </a:spcBef>
              <a:spcAft>
                <a:spcPts val="0"/>
              </a:spcAft>
              <a:buSzPts val="1600"/>
              <a:buNone/>
              <a:defRPr sz="1600" b="1"/>
            </a:lvl7pPr>
            <a:lvl8pPr marL="3657600" lvl="7" indent="-228600" algn="l">
              <a:spcBef>
                <a:spcPts val="400"/>
              </a:spcBef>
              <a:spcAft>
                <a:spcPts val="0"/>
              </a:spcAft>
              <a:buSzPts val="1600"/>
              <a:buNone/>
              <a:defRPr sz="1600" b="1"/>
            </a:lvl8pPr>
            <a:lvl9pPr marL="4114800" lvl="8" indent="-228600" algn="l">
              <a:spcBef>
                <a:spcPts val="400"/>
              </a:spcBef>
              <a:spcAft>
                <a:spcPts val="0"/>
              </a:spcAft>
              <a:buSzPts val="1600"/>
              <a:buNone/>
              <a:defRPr sz="1600" b="1"/>
            </a:lvl9pPr>
          </a:lstStyle>
          <a:p>
            <a:endParaRPr/>
          </a:p>
        </p:txBody>
      </p:sp>
      <p:sp>
        <p:nvSpPr>
          <p:cNvPr id="51" name="Google Shape;51;p21"/>
          <p:cNvSpPr txBox="1">
            <a:spLocks noGrp="1"/>
          </p:cNvSpPr>
          <p:nvPr>
            <p:ph type="body" idx="2"/>
          </p:nvPr>
        </p:nvSpPr>
        <p:spPr>
          <a:xfrm>
            <a:off x="609600" y="2174875"/>
            <a:ext cx="5386917" cy="3951288"/>
          </a:xfrm>
          <a:prstGeom prst="rect">
            <a:avLst/>
          </a:prstGeom>
          <a:noFill/>
          <a:ln>
            <a:noFill/>
          </a:ln>
        </p:spPr>
        <p:txBody>
          <a:bodyPr spcFirstLastPara="1" wrap="square" lIns="92150" tIns="46075" rIns="92150" bIns="46075" anchor="t" anchorCtr="0">
            <a:noAutofit/>
          </a:bodyPr>
          <a:lstStyle>
            <a:lvl1pPr marL="457200" lvl="0" indent="-228600" algn="l">
              <a:spcBef>
                <a:spcPts val="600"/>
              </a:spcBef>
              <a:spcAft>
                <a:spcPts val="0"/>
              </a:spcAft>
              <a:buSzPts val="1400"/>
              <a:buNone/>
              <a:defRPr sz="2400"/>
            </a:lvl1pPr>
            <a:lvl2pPr marL="914400" lvl="1" indent="-228600" algn="l">
              <a:spcBef>
                <a:spcPts val="500"/>
              </a:spcBef>
              <a:spcAft>
                <a:spcPts val="0"/>
              </a:spcAft>
              <a:buSzPts val="1400"/>
              <a:buNone/>
              <a:defRPr sz="2000"/>
            </a:lvl2pPr>
            <a:lvl3pPr marL="1371600" lvl="2" indent="-228600" algn="l">
              <a:spcBef>
                <a:spcPts val="450"/>
              </a:spcBef>
              <a:spcAft>
                <a:spcPts val="0"/>
              </a:spcAft>
              <a:buSzPts val="1400"/>
              <a:buNone/>
              <a:defRPr sz="1800"/>
            </a:lvl3pPr>
            <a:lvl4pPr marL="1828800" lvl="3" indent="-228600" algn="l">
              <a:spcBef>
                <a:spcPts val="400"/>
              </a:spcBef>
              <a:spcAft>
                <a:spcPts val="0"/>
              </a:spcAft>
              <a:buSzPts val="1400"/>
              <a:buNone/>
              <a:defRPr sz="1600"/>
            </a:lvl4pPr>
            <a:lvl5pPr marL="2286000" lvl="4" indent="-228600" algn="l">
              <a:spcBef>
                <a:spcPts val="400"/>
              </a:spcBef>
              <a:spcAft>
                <a:spcPts val="0"/>
              </a:spcAft>
              <a:buSzPts val="1400"/>
              <a:buNone/>
              <a:defRPr sz="1600"/>
            </a:lvl5pPr>
            <a:lvl6pPr marL="2743200" lvl="5" indent="-228600" algn="l">
              <a:spcBef>
                <a:spcPts val="400"/>
              </a:spcBef>
              <a:spcAft>
                <a:spcPts val="0"/>
              </a:spcAft>
              <a:buSzPts val="1400"/>
              <a:buNone/>
              <a:defRPr sz="1600"/>
            </a:lvl6pPr>
            <a:lvl7pPr marL="3200400" lvl="6" indent="-228600" algn="l">
              <a:spcBef>
                <a:spcPts val="400"/>
              </a:spcBef>
              <a:spcAft>
                <a:spcPts val="0"/>
              </a:spcAft>
              <a:buSzPts val="1400"/>
              <a:buNone/>
              <a:defRPr sz="1600"/>
            </a:lvl7pPr>
            <a:lvl8pPr marL="3657600" lvl="7" indent="-228600" algn="l">
              <a:spcBef>
                <a:spcPts val="400"/>
              </a:spcBef>
              <a:spcAft>
                <a:spcPts val="0"/>
              </a:spcAft>
              <a:buSzPts val="1400"/>
              <a:buNone/>
              <a:defRPr sz="1600"/>
            </a:lvl8pPr>
            <a:lvl9pPr marL="4114800" lvl="8" indent="-228600" algn="l">
              <a:spcBef>
                <a:spcPts val="400"/>
              </a:spcBef>
              <a:spcAft>
                <a:spcPts val="0"/>
              </a:spcAft>
              <a:buSzPts val="1400"/>
              <a:buNone/>
              <a:defRPr sz="1600"/>
            </a:lvl9pPr>
          </a:lstStyle>
          <a:p>
            <a:endParaRPr/>
          </a:p>
        </p:txBody>
      </p:sp>
      <p:sp>
        <p:nvSpPr>
          <p:cNvPr id="52" name="Google Shape;52;p21"/>
          <p:cNvSpPr txBox="1">
            <a:spLocks noGrp="1"/>
          </p:cNvSpPr>
          <p:nvPr>
            <p:ph type="body" idx="3"/>
          </p:nvPr>
        </p:nvSpPr>
        <p:spPr>
          <a:xfrm>
            <a:off x="6193368" y="1535113"/>
            <a:ext cx="5389033" cy="639762"/>
          </a:xfrm>
          <a:prstGeom prst="rect">
            <a:avLst/>
          </a:prstGeom>
          <a:noFill/>
          <a:ln>
            <a:noFill/>
          </a:ln>
        </p:spPr>
        <p:txBody>
          <a:bodyPr spcFirstLastPara="1" wrap="square" lIns="92150" tIns="46075" rIns="92150" bIns="46075" anchor="b" anchorCtr="0">
            <a:noAutofit/>
          </a:bodyPr>
          <a:lstStyle>
            <a:lvl1pPr marL="457200" lvl="0" indent="-228600" algn="l">
              <a:spcBef>
                <a:spcPts val="600"/>
              </a:spcBef>
              <a:spcAft>
                <a:spcPts val="0"/>
              </a:spcAft>
              <a:buSzPts val="2400"/>
              <a:buNone/>
              <a:defRPr sz="2400" b="1"/>
            </a:lvl1pPr>
            <a:lvl2pPr marL="914400" lvl="1" indent="-228600" algn="l">
              <a:spcBef>
                <a:spcPts val="500"/>
              </a:spcBef>
              <a:spcAft>
                <a:spcPts val="0"/>
              </a:spcAft>
              <a:buSzPts val="2000"/>
              <a:buNone/>
              <a:defRPr sz="2000" b="1"/>
            </a:lvl2pPr>
            <a:lvl3pPr marL="1371600" lvl="2" indent="-228600" algn="l">
              <a:spcBef>
                <a:spcPts val="450"/>
              </a:spcBef>
              <a:spcAft>
                <a:spcPts val="0"/>
              </a:spcAft>
              <a:buSzPts val="1800"/>
              <a:buNone/>
              <a:defRPr sz="1800" b="1"/>
            </a:lvl3pPr>
            <a:lvl4pPr marL="1828800" lvl="3" indent="-228600" algn="l">
              <a:spcBef>
                <a:spcPts val="400"/>
              </a:spcBef>
              <a:spcAft>
                <a:spcPts val="0"/>
              </a:spcAft>
              <a:buSzPts val="1600"/>
              <a:buNone/>
              <a:defRPr sz="1600" b="1"/>
            </a:lvl4pPr>
            <a:lvl5pPr marL="2286000" lvl="4" indent="-228600" algn="l">
              <a:spcBef>
                <a:spcPts val="400"/>
              </a:spcBef>
              <a:spcAft>
                <a:spcPts val="0"/>
              </a:spcAft>
              <a:buSzPts val="1600"/>
              <a:buNone/>
              <a:defRPr sz="1600" b="1"/>
            </a:lvl5pPr>
            <a:lvl6pPr marL="2743200" lvl="5" indent="-228600" algn="l">
              <a:spcBef>
                <a:spcPts val="400"/>
              </a:spcBef>
              <a:spcAft>
                <a:spcPts val="0"/>
              </a:spcAft>
              <a:buSzPts val="1600"/>
              <a:buNone/>
              <a:defRPr sz="1600" b="1"/>
            </a:lvl6pPr>
            <a:lvl7pPr marL="3200400" lvl="6" indent="-228600" algn="l">
              <a:spcBef>
                <a:spcPts val="400"/>
              </a:spcBef>
              <a:spcAft>
                <a:spcPts val="0"/>
              </a:spcAft>
              <a:buSzPts val="1600"/>
              <a:buNone/>
              <a:defRPr sz="1600" b="1"/>
            </a:lvl7pPr>
            <a:lvl8pPr marL="3657600" lvl="7" indent="-228600" algn="l">
              <a:spcBef>
                <a:spcPts val="400"/>
              </a:spcBef>
              <a:spcAft>
                <a:spcPts val="0"/>
              </a:spcAft>
              <a:buSzPts val="1600"/>
              <a:buNone/>
              <a:defRPr sz="1600" b="1"/>
            </a:lvl8pPr>
            <a:lvl9pPr marL="4114800" lvl="8" indent="-228600" algn="l">
              <a:spcBef>
                <a:spcPts val="400"/>
              </a:spcBef>
              <a:spcAft>
                <a:spcPts val="0"/>
              </a:spcAft>
              <a:buSzPts val="1600"/>
              <a:buNone/>
              <a:defRPr sz="1600" b="1"/>
            </a:lvl9pPr>
          </a:lstStyle>
          <a:p>
            <a:endParaRPr/>
          </a:p>
        </p:txBody>
      </p:sp>
      <p:sp>
        <p:nvSpPr>
          <p:cNvPr id="53" name="Google Shape;53;p21"/>
          <p:cNvSpPr txBox="1">
            <a:spLocks noGrp="1"/>
          </p:cNvSpPr>
          <p:nvPr>
            <p:ph type="body" idx="4"/>
          </p:nvPr>
        </p:nvSpPr>
        <p:spPr>
          <a:xfrm>
            <a:off x="6193368" y="2174875"/>
            <a:ext cx="5389033" cy="3951288"/>
          </a:xfrm>
          <a:prstGeom prst="rect">
            <a:avLst/>
          </a:prstGeom>
          <a:noFill/>
          <a:ln>
            <a:noFill/>
          </a:ln>
        </p:spPr>
        <p:txBody>
          <a:bodyPr spcFirstLastPara="1" wrap="square" lIns="92150" tIns="46075" rIns="92150" bIns="46075" anchor="t" anchorCtr="0">
            <a:noAutofit/>
          </a:bodyPr>
          <a:lstStyle>
            <a:lvl1pPr marL="457200" lvl="0" indent="-228600" algn="l">
              <a:spcBef>
                <a:spcPts val="600"/>
              </a:spcBef>
              <a:spcAft>
                <a:spcPts val="0"/>
              </a:spcAft>
              <a:buSzPts val="1400"/>
              <a:buNone/>
              <a:defRPr sz="2400"/>
            </a:lvl1pPr>
            <a:lvl2pPr marL="914400" lvl="1" indent="-228600" algn="l">
              <a:spcBef>
                <a:spcPts val="500"/>
              </a:spcBef>
              <a:spcAft>
                <a:spcPts val="0"/>
              </a:spcAft>
              <a:buSzPts val="1400"/>
              <a:buNone/>
              <a:defRPr sz="2000"/>
            </a:lvl2pPr>
            <a:lvl3pPr marL="1371600" lvl="2" indent="-228600" algn="l">
              <a:spcBef>
                <a:spcPts val="450"/>
              </a:spcBef>
              <a:spcAft>
                <a:spcPts val="0"/>
              </a:spcAft>
              <a:buSzPts val="1400"/>
              <a:buNone/>
              <a:defRPr sz="1800"/>
            </a:lvl3pPr>
            <a:lvl4pPr marL="1828800" lvl="3" indent="-228600" algn="l">
              <a:spcBef>
                <a:spcPts val="400"/>
              </a:spcBef>
              <a:spcAft>
                <a:spcPts val="0"/>
              </a:spcAft>
              <a:buSzPts val="1400"/>
              <a:buNone/>
              <a:defRPr sz="1600"/>
            </a:lvl4pPr>
            <a:lvl5pPr marL="2286000" lvl="4" indent="-228600" algn="l">
              <a:spcBef>
                <a:spcPts val="400"/>
              </a:spcBef>
              <a:spcAft>
                <a:spcPts val="0"/>
              </a:spcAft>
              <a:buSzPts val="1400"/>
              <a:buNone/>
              <a:defRPr sz="1600"/>
            </a:lvl5pPr>
            <a:lvl6pPr marL="2743200" lvl="5" indent="-228600" algn="l">
              <a:spcBef>
                <a:spcPts val="400"/>
              </a:spcBef>
              <a:spcAft>
                <a:spcPts val="0"/>
              </a:spcAft>
              <a:buSzPts val="1400"/>
              <a:buNone/>
              <a:defRPr sz="1600"/>
            </a:lvl6pPr>
            <a:lvl7pPr marL="3200400" lvl="6" indent="-228600" algn="l">
              <a:spcBef>
                <a:spcPts val="400"/>
              </a:spcBef>
              <a:spcAft>
                <a:spcPts val="0"/>
              </a:spcAft>
              <a:buSzPts val="1400"/>
              <a:buNone/>
              <a:defRPr sz="1600"/>
            </a:lvl7pPr>
            <a:lvl8pPr marL="3657600" lvl="7" indent="-228600" algn="l">
              <a:spcBef>
                <a:spcPts val="400"/>
              </a:spcBef>
              <a:spcAft>
                <a:spcPts val="0"/>
              </a:spcAft>
              <a:buSzPts val="1400"/>
              <a:buNone/>
              <a:defRPr sz="1600"/>
            </a:lvl8pPr>
            <a:lvl9pPr marL="4114800" lvl="8" indent="-228600" algn="l">
              <a:spcBef>
                <a:spcPts val="400"/>
              </a:spcBef>
              <a:spcAft>
                <a:spcPts val="0"/>
              </a:spcAft>
              <a:buSzPts val="1400"/>
              <a:buNone/>
              <a:defRPr sz="1600"/>
            </a:lvl9pPr>
          </a:lstStyle>
          <a:p>
            <a:endParaRPr/>
          </a:p>
        </p:txBody>
      </p:sp>
      <p:sp>
        <p:nvSpPr>
          <p:cNvPr id="54" name="Google Shape;54;p21"/>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2025</a:t>
            </a:r>
            <a:endParaRPr/>
          </a:p>
        </p:txBody>
      </p:sp>
      <p:sp>
        <p:nvSpPr>
          <p:cNvPr id="55" name="Google Shape;55;p21"/>
          <p:cNvSpPr txBox="1">
            <a:spLocks noGrp="1"/>
          </p:cNvSpPr>
          <p:nvPr>
            <p:ph type="ftr" idx="11"/>
          </p:nvPr>
        </p:nvSpPr>
        <p:spPr>
          <a:xfrm>
            <a:off x="7524760" y="6475414"/>
            <a:ext cx="3865024"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Kamran Nishat (HaiLa Technologies)</a:t>
            </a:r>
            <a:endParaRPr/>
          </a:p>
        </p:txBody>
      </p:sp>
      <p:sp>
        <p:nvSpPr>
          <p:cNvPr id="56" name="Google Shape;56;p21"/>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22"/>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22"/>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2025</a:t>
            </a:r>
            <a:endParaRPr/>
          </a:p>
        </p:txBody>
      </p:sp>
      <p:sp>
        <p:nvSpPr>
          <p:cNvPr id="60" name="Google Shape;60;p22"/>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Kamran Nishat (HaiLa Technologies)</a:t>
            </a:r>
            <a:endParaRPr/>
          </a:p>
        </p:txBody>
      </p:sp>
      <p:sp>
        <p:nvSpPr>
          <p:cNvPr id="61" name="Google Shape;61;p22"/>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23"/>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2025</a:t>
            </a:r>
            <a:endParaRPr/>
          </a:p>
        </p:txBody>
      </p:sp>
      <p:sp>
        <p:nvSpPr>
          <p:cNvPr id="64" name="Google Shape;64;p23"/>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Kamran Nishat (HaiLa Technologies)</a:t>
            </a:r>
            <a:endParaRPr/>
          </a:p>
        </p:txBody>
      </p:sp>
      <p:sp>
        <p:nvSpPr>
          <p:cNvPr id="65" name="Google Shape;65;p23"/>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24"/>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24"/>
          <p:cNvSpPr txBox="1">
            <a:spLocks noGrp="1"/>
          </p:cNvSpPr>
          <p:nvPr>
            <p:ph type="body" idx="1"/>
          </p:nvPr>
        </p:nvSpPr>
        <p:spPr>
          <a:xfrm rot="5400000">
            <a:off x="4038336" y="-1142735"/>
            <a:ext cx="4113213" cy="10361084"/>
          </a:xfrm>
          <a:prstGeom prst="rect">
            <a:avLst/>
          </a:prstGeom>
          <a:noFill/>
          <a:ln>
            <a:noFill/>
          </a:ln>
        </p:spPr>
        <p:txBody>
          <a:bodyPr spcFirstLastPara="1" wrap="square" lIns="92150" tIns="46075" rIns="92150" bIns="46075" anchor="t" anchorCtr="0">
            <a:noAutofit/>
          </a:bodyPr>
          <a:lstStyle>
            <a:lvl1pPr marL="457200" lvl="0" indent="-228600" algn="l">
              <a:spcBef>
                <a:spcPts val="600"/>
              </a:spcBef>
              <a:spcAft>
                <a:spcPts val="0"/>
              </a:spcAft>
              <a:buSzPts val="1400"/>
              <a:buNone/>
              <a:defRPr/>
            </a:lvl1pPr>
            <a:lvl2pPr marL="914400" lvl="1" indent="-228600" algn="l">
              <a:spcBef>
                <a:spcPts val="500"/>
              </a:spcBef>
              <a:spcAft>
                <a:spcPts val="0"/>
              </a:spcAft>
              <a:buSzPts val="1400"/>
              <a:buNone/>
              <a:defRPr/>
            </a:lvl2pPr>
            <a:lvl3pPr marL="1371600" lvl="2" indent="-228600" algn="l">
              <a:spcBef>
                <a:spcPts val="450"/>
              </a:spcBef>
              <a:spcAft>
                <a:spcPts val="0"/>
              </a:spcAft>
              <a:buSzPts val="1400"/>
              <a:buNone/>
              <a:defRPr/>
            </a:lvl3pPr>
            <a:lvl4pPr marL="1828800" lvl="3" indent="-228600" algn="l">
              <a:spcBef>
                <a:spcPts val="400"/>
              </a:spcBef>
              <a:spcAft>
                <a:spcPts val="0"/>
              </a:spcAft>
              <a:buSzPts val="1400"/>
              <a:buNone/>
              <a:defRPr/>
            </a:lvl4pPr>
            <a:lvl5pPr marL="2286000" lvl="4" indent="-228600" algn="l">
              <a:spcBef>
                <a:spcPts val="400"/>
              </a:spcBef>
              <a:spcAft>
                <a:spcPts val="0"/>
              </a:spcAft>
              <a:buSzPts val="1400"/>
              <a:buNone/>
              <a:defRPr/>
            </a:lvl5pPr>
            <a:lvl6pPr marL="2743200" lvl="5" indent="-228600" algn="l">
              <a:spcBef>
                <a:spcPts val="400"/>
              </a:spcBef>
              <a:spcAft>
                <a:spcPts val="0"/>
              </a:spcAft>
              <a:buSzPts val="1400"/>
              <a:buNone/>
              <a:defRPr/>
            </a:lvl6pPr>
            <a:lvl7pPr marL="3200400" lvl="6" indent="-228600" algn="l">
              <a:spcBef>
                <a:spcPts val="400"/>
              </a:spcBef>
              <a:spcAft>
                <a:spcPts val="0"/>
              </a:spcAft>
              <a:buSzPts val="1400"/>
              <a:buNone/>
              <a:defRPr/>
            </a:lvl7pPr>
            <a:lvl8pPr marL="3657600" lvl="7" indent="-228600" algn="l">
              <a:spcBef>
                <a:spcPts val="400"/>
              </a:spcBef>
              <a:spcAft>
                <a:spcPts val="0"/>
              </a:spcAft>
              <a:buSzPts val="1400"/>
              <a:buNone/>
              <a:defRPr/>
            </a:lvl8pPr>
            <a:lvl9pPr marL="4114800" lvl="8" indent="-228600" algn="l">
              <a:spcBef>
                <a:spcPts val="400"/>
              </a:spcBef>
              <a:spcAft>
                <a:spcPts val="0"/>
              </a:spcAft>
              <a:buSzPts val="1400"/>
              <a:buNone/>
              <a:defRPr/>
            </a:lvl9pPr>
          </a:lstStyle>
          <a:p>
            <a:endParaRPr/>
          </a:p>
        </p:txBody>
      </p:sp>
      <p:sp>
        <p:nvSpPr>
          <p:cNvPr id="69" name="Google Shape;69;p24"/>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2025</a:t>
            </a:r>
            <a:endParaRPr/>
          </a:p>
        </p:txBody>
      </p:sp>
      <p:sp>
        <p:nvSpPr>
          <p:cNvPr id="70" name="Google Shape;70;p24"/>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Kamran Nishat (HaiLa Technologies)</a:t>
            </a:r>
            <a:endParaRPr/>
          </a:p>
        </p:txBody>
      </p:sp>
      <p:sp>
        <p:nvSpPr>
          <p:cNvPr id="71" name="Google Shape;71;p24"/>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rot="5400000">
            <a:off x="7276836" y="2095766"/>
            <a:ext cx="5408613" cy="2588684"/>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1994694" y="-394493"/>
            <a:ext cx="5408613" cy="7569200"/>
          </a:xfrm>
          <a:prstGeom prst="rect">
            <a:avLst/>
          </a:prstGeom>
          <a:noFill/>
          <a:ln>
            <a:noFill/>
          </a:ln>
        </p:spPr>
        <p:txBody>
          <a:bodyPr spcFirstLastPara="1" wrap="square" lIns="92150" tIns="46075" rIns="92150" bIns="46075" anchor="t" anchorCtr="0">
            <a:noAutofit/>
          </a:bodyPr>
          <a:lstStyle>
            <a:lvl1pPr marL="457200" lvl="0" indent="-228600" algn="l">
              <a:spcBef>
                <a:spcPts val="600"/>
              </a:spcBef>
              <a:spcAft>
                <a:spcPts val="0"/>
              </a:spcAft>
              <a:buSzPts val="1400"/>
              <a:buNone/>
              <a:defRPr/>
            </a:lvl1pPr>
            <a:lvl2pPr marL="914400" lvl="1" indent="-228600" algn="l">
              <a:spcBef>
                <a:spcPts val="500"/>
              </a:spcBef>
              <a:spcAft>
                <a:spcPts val="0"/>
              </a:spcAft>
              <a:buSzPts val="1400"/>
              <a:buNone/>
              <a:defRPr/>
            </a:lvl2pPr>
            <a:lvl3pPr marL="1371600" lvl="2" indent="-228600" algn="l">
              <a:spcBef>
                <a:spcPts val="450"/>
              </a:spcBef>
              <a:spcAft>
                <a:spcPts val="0"/>
              </a:spcAft>
              <a:buSzPts val="1400"/>
              <a:buNone/>
              <a:defRPr/>
            </a:lvl3pPr>
            <a:lvl4pPr marL="1828800" lvl="3" indent="-228600" algn="l">
              <a:spcBef>
                <a:spcPts val="400"/>
              </a:spcBef>
              <a:spcAft>
                <a:spcPts val="0"/>
              </a:spcAft>
              <a:buSzPts val="1400"/>
              <a:buNone/>
              <a:defRPr/>
            </a:lvl4pPr>
            <a:lvl5pPr marL="2286000" lvl="4" indent="-228600" algn="l">
              <a:spcBef>
                <a:spcPts val="400"/>
              </a:spcBef>
              <a:spcAft>
                <a:spcPts val="0"/>
              </a:spcAft>
              <a:buSzPts val="1400"/>
              <a:buNone/>
              <a:defRPr/>
            </a:lvl5pPr>
            <a:lvl6pPr marL="2743200" lvl="5" indent="-228600" algn="l">
              <a:spcBef>
                <a:spcPts val="400"/>
              </a:spcBef>
              <a:spcAft>
                <a:spcPts val="0"/>
              </a:spcAft>
              <a:buSzPts val="1400"/>
              <a:buNone/>
              <a:defRPr/>
            </a:lvl6pPr>
            <a:lvl7pPr marL="3200400" lvl="6" indent="-228600" algn="l">
              <a:spcBef>
                <a:spcPts val="400"/>
              </a:spcBef>
              <a:spcAft>
                <a:spcPts val="0"/>
              </a:spcAft>
              <a:buSzPts val="1400"/>
              <a:buNone/>
              <a:defRPr/>
            </a:lvl7pPr>
            <a:lvl8pPr marL="3657600" lvl="7" indent="-228600" algn="l">
              <a:spcBef>
                <a:spcPts val="400"/>
              </a:spcBef>
              <a:spcAft>
                <a:spcPts val="0"/>
              </a:spcAft>
              <a:buSzPts val="1400"/>
              <a:buNone/>
              <a:defRPr/>
            </a:lvl8pPr>
            <a:lvl9pPr marL="4114800" lvl="8" indent="-228600" algn="l">
              <a:spcBef>
                <a:spcPts val="400"/>
              </a:spcBef>
              <a:spcAft>
                <a:spcPts val="0"/>
              </a:spcAft>
              <a:buSzPts val="1400"/>
              <a:buNone/>
              <a:defRPr/>
            </a:lvl9pPr>
          </a:lstStyle>
          <a:p>
            <a:endParaRPr/>
          </a:p>
        </p:txBody>
      </p:sp>
      <p:sp>
        <p:nvSpPr>
          <p:cNvPr id="75" name="Google Shape;75;p25"/>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2025</a:t>
            </a:r>
            <a:endParaRPr/>
          </a:p>
        </p:txBody>
      </p:sp>
      <p:sp>
        <p:nvSpPr>
          <p:cNvPr id="76" name="Google Shape;76;p25"/>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Kamran Nishat (HaiLa Technologies)</a:t>
            </a:r>
            <a:endParaRPr/>
          </a:p>
        </p:txBody>
      </p:sp>
      <p:sp>
        <p:nvSpPr>
          <p:cNvPr id="77" name="Google Shape;77;p25"/>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267229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
        <p:cNvGrpSpPr/>
        <p:nvPr/>
      </p:nvGrpSpPr>
      <p:grpSpPr>
        <a:xfrm>
          <a:off x="0" y="0"/>
          <a:ext cx="0" cy="0"/>
          <a:chOff x="0" y="0"/>
          <a:chExt cx="0" cy="0"/>
        </a:xfrm>
      </p:grpSpPr>
      <p:sp>
        <p:nvSpPr>
          <p:cNvPr id="14" name="Google Shape;14;p16"/>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marR="0" lvl="0"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1pPr>
            <a:lvl2pPr marR="0" lvl="1"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2pPr>
            <a:lvl3pPr marR="0" lvl="2"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3pPr>
            <a:lvl4pPr marR="0" lvl="3"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4pPr>
            <a:lvl5pPr marR="0" lvl="4"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5pPr>
            <a:lvl6pPr marR="0" lvl="5"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6pPr>
            <a:lvl7pPr marR="0" lvl="6"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7pPr>
            <a:lvl8pPr marR="0" lvl="7"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8pPr>
            <a:lvl9pPr marR="0" lvl="8"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9pPr>
          </a:lstStyle>
          <a:p>
            <a:endParaRPr/>
          </a:p>
        </p:txBody>
      </p:sp>
      <p:sp>
        <p:nvSpPr>
          <p:cNvPr id="15" name="Google Shape;15;p16"/>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lvl1pPr marL="457200" marR="0" lvl="0" indent="-228600" algn="l" rtl="0">
              <a:spcBef>
                <a:spcPts val="60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5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45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6pPr>
            <a:lvl7pPr marL="3200400" marR="0" lvl="6"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7pPr>
            <a:lvl8pPr marL="3657600" marR="0" lvl="7"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8pPr>
            <a:lvl9pPr marL="4114800" marR="0" lvl="8"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9pPr>
          </a:lstStyle>
          <a:p>
            <a:endParaRPr/>
          </a:p>
        </p:txBody>
      </p:sp>
      <p:sp>
        <p:nvSpPr>
          <p:cNvPr id="16" name="Google Shape;16;p16"/>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a:t>March 2025</a:t>
            </a:r>
            <a:endParaRPr dirty="0"/>
          </a:p>
        </p:txBody>
      </p:sp>
      <p:sp>
        <p:nvSpPr>
          <p:cNvPr id="17" name="Google Shape;17;p16"/>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SzPts val="1400"/>
              <a:buNone/>
              <a:defRPr sz="12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CA"/>
              <a:t>Kamran Nishat (HaiLa Technologies)</a:t>
            </a:r>
            <a:endParaRPr/>
          </a:p>
        </p:txBody>
      </p:sp>
      <p:sp>
        <p:nvSpPr>
          <p:cNvPr id="18" name="Google Shape;18;p16"/>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a:solidFill>
                  <a:srgbClr val="000000"/>
                </a:solidFill>
                <a:latin typeface="Times New Roman"/>
                <a:ea typeface="Times New Roman"/>
                <a:cs typeface="Times New Roman"/>
                <a:sym typeface="Times New Roman"/>
              </a:defRPr>
            </a:lvl1pPr>
            <a:lvl2pPr marL="0" marR="0" lvl="1" indent="0" algn="ctr" rtl="0">
              <a:spcBef>
                <a:spcPts val="0"/>
              </a:spcBef>
              <a:spcAft>
                <a:spcPts val="0"/>
              </a:spcAft>
              <a:buNone/>
              <a:defRPr sz="1200">
                <a:solidFill>
                  <a:srgbClr val="000000"/>
                </a:solidFill>
                <a:latin typeface="Times New Roman"/>
                <a:ea typeface="Times New Roman"/>
                <a:cs typeface="Times New Roman"/>
                <a:sym typeface="Times New Roman"/>
              </a:defRPr>
            </a:lvl2pPr>
            <a:lvl3pPr marL="0" marR="0" lvl="2" indent="0" algn="ctr" rtl="0">
              <a:spcBef>
                <a:spcPts val="0"/>
              </a:spcBef>
              <a:spcAft>
                <a:spcPts val="0"/>
              </a:spcAft>
              <a:buNone/>
              <a:defRPr sz="1200">
                <a:solidFill>
                  <a:srgbClr val="000000"/>
                </a:solidFill>
                <a:latin typeface="Times New Roman"/>
                <a:ea typeface="Times New Roman"/>
                <a:cs typeface="Times New Roman"/>
                <a:sym typeface="Times New Roman"/>
              </a:defRPr>
            </a:lvl3pPr>
            <a:lvl4pPr marL="0" marR="0" lvl="3" indent="0" algn="ctr" rtl="0">
              <a:spcBef>
                <a:spcPts val="0"/>
              </a:spcBef>
              <a:spcAft>
                <a:spcPts val="0"/>
              </a:spcAft>
              <a:buNone/>
              <a:defRPr sz="1200">
                <a:solidFill>
                  <a:srgbClr val="000000"/>
                </a:solidFill>
                <a:latin typeface="Times New Roman"/>
                <a:ea typeface="Times New Roman"/>
                <a:cs typeface="Times New Roman"/>
                <a:sym typeface="Times New Roman"/>
              </a:defRPr>
            </a:lvl4pPr>
            <a:lvl5pPr marL="0" marR="0" lvl="4" indent="0" algn="ctr" rtl="0">
              <a:spcBef>
                <a:spcPts val="0"/>
              </a:spcBef>
              <a:spcAft>
                <a:spcPts val="0"/>
              </a:spcAft>
              <a:buNone/>
              <a:defRPr sz="1200">
                <a:solidFill>
                  <a:srgbClr val="000000"/>
                </a:solidFill>
                <a:latin typeface="Times New Roman"/>
                <a:ea typeface="Times New Roman"/>
                <a:cs typeface="Times New Roman"/>
                <a:sym typeface="Times New Roman"/>
              </a:defRPr>
            </a:lvl5pPr>
            <a:lvl6pPr marL="0" marR="0" lvl="5" indent="0" algn="ctr" rtl="0">
              <a:spcBef>
                <a:spcPts val="0"/>
              </a:spcBef>
              <a:spcAft>
                <a:spcPts val="0"/>
              </a:spcAft>
              <a:buNone/>
              <a:defRPr sz="1200">
                <a:solidFill>
                  <a:srgbClr val="000000"/>
                </a:solidFill>
                <a:latin typeface="Times New Roman"/>
                <a:ea typeface="Times New Roman"/>
                <a:cs typeface="Times New Roman"/>
                <a:sym typeface="Times New Roman"/>
              </a:defRPr>
            </a:lvl6pPr>
            <a:lvl7pPr marL="0" marR="0" lvl="6" indent="0" algn="ctr" rtl="0">
              <a:spcBef>
                <a:spcPts val="0"/>
              </a:spcBef>
              <a:spcAft>
                <a:spcPts val="0"/>
              </a:spcAft>
              <a:buNone/>
              <a:defRPr sz="1200">
                <a:solidFill>
                  <a:srgbClr val="000000"/>
                </a:solidFill>
                <a:latin typeface="Times New Roman"/>
                <a:ea typeface="Times New Roman"/>
                <a:cs typeface="Times New Roman"/>
                <a:sym typeface="Times New Roman"/>
              </a:defRPr>
            </a:lvl7pPr>
            <a:lvl8pPr marL="0" marR="0" lvl="7" indent="0" algn="ctr" rtl="0">
              <a:spcBef>
                <a:spcPts val="0"/>
              </a:spcBef>
              <a:spcAft>
                <a:spcPts val="0"/>
              </a:spcAft>
              <a:buNone/>
              <a:defRPr sz="1200">
                <a:solidFill>
                  <a:srgbClr val="000000"/>
                </a:solidFill>
                <a:latin typeface="Times New Roman"/>
                <a:ea typeface="Times New Roman"/>
                <a:cs typeface="Times New Roman"/>
                <a:sym typeface="Times New Roman"/>
              </a:defRPr>
            </a:lvl8pPr>
            <a:lvl9pPr marL="0" marR="0" lvl="8" indent="0" algn="ctr" rtl="0">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cxnSp>
        <p:nvCxnSpPr>
          <p:cNvPr id="19" name="Google Shape;19;p16"/>
          <p:cNvCxnSpPr/>
          <p:nvPr/>
        </p:nvCxnSpPr>
        <p:spPr>
          <a:xfrm>
            <a:off x="914400" y="609600"/>
            <a:ext cx="10363200" cy="1588"/>
          </a:xfrm>
          <a:prstGeom prst="straightConnector1">
            <a:avLst/>
          </a:prstGeom>
          <a:noFill/>
          <a:ln w="12600" cap="flat" cmpd="sng">
            <a:solidFill>
              <a:srgbClr val="000000"/>
            </a:solidFill>
            <a:prstDash val="solid"/>
            <a:miter lim="800000"/>
            <a:headEnd type="none" w="med" len="med"/>
            <a:tailEnd type="none" w="med" len="med"/>
          </a:ln>
        </p:spPr>
      </p:cxnSp>
      <p:sp>
        <p:nvSpPr>
          <p:cNvPr id="20" name="Google Shape;20;p16"/>
          <p:cNvSpPr/>
          <p:nvPr/>
        </p:nvSpPr>
        <p:spPr>
          <a:xfrm>
            <a:off x="912285" y="6475413"/>
            <a:ext cx="718145"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CA" sz="1200">
                <a:solidFill>
                  <a:srgbClr val="000000"/>
                </a:solidFill>
                <a:latin typeface="Times New Roman"/>
                <a:ea typeface="Times New Roman"/>
                <a:cs typeface="Times New Roman"/>
                <a:sym typeface="Times New Roman"/>
              </a:rPr>
              <a:t>Submission</a:t>
            </a:r>
            <a:endParaRPr/>
          </a:p>
        </p:txBody>
      </p:sp>
      <p:cxnSp>
        <p:nvCxnSpPr>
          <p:cNvPr id="21" name="Google Shape;21;p16"/>
          <p:cNvCxnSpPr/>
          <p:nvPr/>
        </p:nvCxnSpPr>
        <p:spPr>
          <a:xfrm>
            <a:off x="914400" y="6477000"/>
            <a:ext cx="10464800" cy="1588"/>
          </a:xfrm>
          <a:prstGeom prst="straightConnector1">
            <a:avLst/>
          </a:prstGeom>
          <a:noFill/>
          <a:ln w="12600" cap="flat" cmpd="sng">
            <a:solidFill>
              <a:srgbClr val="000000"/>
            </a:solidFill>
            <a:prstDash val="solid"/>
            <a:miter lim="800000"/>
            <a:headEnd type="none" w="med" len="med"/>
            <a:tailEnd type="none" w="med" len="med"/>
          </a:ln>
        </p:spPr>
      </p:cxnSp>
      <p:sp>
        <p:nvSpPr>
          <p:cNvPr id="22" name="Google Shape;22;p16"/>
          <p:cNvSpPr txBox="1"/>
          <p:nvPr/>
        </p:nvSpPr>
        <p:spPr>
          <a:xfrm>
            <a:off x="6667504" y="357166"/>
            <a:ext cx="4667283" cy="27305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Times New Roman"/>
              <a:buNone/>
            </a:pPr>
            <a:r>
              <a:rPr lang="en-CA" sz="1800" b="1" i="0" u="none" strike="noStrike" cap="none" dirty="0">
                <a:solidFill>
                  <a:srgbClr val="000000"/>
                </a:solidFill>
                <a:latin typeface="Times New Roman"/>
                <a:ea typeface="Times New Roman"/>
                <a:cs typeface="Times New Roman"/>
                <a:sym typeface="Times New Roman"/>
              </a:rPr>
              <a:t>doc.: IEEE 802.11-25/1258r2</a:t>
            </a:r>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914400" y="469900"/>
            <a:ext cx="10363200" cy="1470025"/>
          </a:xfrm>
          <a:prstGeom prst="rect">
            <a:avLst/>
          </a:prstGeom>
          <a:noFill/>
          <a:ln>
            <a:noFill/>
          </a:ln>
        </p:spPr>
        <p:txBody>
          <a:bodyPr spcFirstLastPara="1" wrap="square" lIns="92150" tIns="46075" rIns="92150" bIns="46075" anchor="ctr" anchorCtr="0">
            <a:noAutofit/>
          </a:bodyPr>
          <a:lstStyle/>
          <a:p>
            <a:r>
              <a:rPr lang="en-CA" dirty="0"/>
              <a:t>WUR-based Trigger frame for AMP devices</a:t>
            </a:r>
            <a:endParaRPr dirty="0"/>
          </a:p>
        </p:txBody>
      </p:sp>
      <p:sp>
        <p:nvSpPr>
          <p:cNvPr id="88" name="Google Shape;88;p1"/>
          <p:cNvSpPr txBox="1">
            <a:spLocks noGrp="1"/>
          </p:cNvSpPr>
          <p:nvPr>
            <p:ph type="subTitle" idx="1"/>
          </p:nvPr>
        </p:nvSpPr>
        <p:spPr>
          <a:xfrm>
            <a:off x="1828800" y="1702980"/>
            <a:ext cx="8534400" cy="476250"/>
          </a:xfrm>
          <a:prstGeom prst="rect">
            <a:avLst/>
          </a:prstGeom>
          <a:noFill/>
          <a:ln>
            <a:noFill/>
          </a:ln>
        </p:spPr>
        <p:txBody>
          <a:bodyPr spcFirstLastPara="1" wrap="square" lIns="92150" tIns="46075" rIns="92150" bIns="46075" anchor="t" anchorCtr="0">
            <a:noAutofit/>
          </a:bodyPr>
          <a:lstStyle/>
          <a:p>
            <a:pPr marL="0" lvl="0" indent="0" algn="ctr" rtl="0">
              <a:spcBef>
                <a:spcPts val="0"/>
              </a:spcBef>
              <a:spcAft>
                <a:spcPts val="0"/>
              </a:spcAft>
              <a:buSzPts val="2000"/>
              <a:buNone/>
            </a:pPr>
            <a:r>
              <a:rPr lang="en-CA" sz="2000" dirty="0"/>
              <a:t>Date:</a:t>
            </a:r>
            <a:r>
              <a:rPr lang="en-CA" sz="2000" b="0" dirty="0"/>
              <a:t> 2025-07-31</a:t>
            </a:r>
            <a:endParaRPr dirty="0"/>
          </a:p>
        </p:txBody>
      </p:sp>
      <p:sp>
        <p:nvSpPr>
          <p:cNvPr id="89" name="Google Shape;89;p1"/>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dirty="0"/>
              <a:t>July 2025</a:t>
            </a:r>
            <a:endParaRPr dirty="0"/>
          </a:p>
        </p:txBody>
      </p:sp>
      <p:sp>
        <p:nvSpPr>
          <p:cNvPr id="90" name="Google Shape;90;p1"/>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CA"/>
              <a:t>Kamran Nishat (HaiLa Technologies)</a:t>
            </a:r>
            <a:endParaRPr/>
          </a:p>
        </p:txBody>
      </p:sp>
      <p:sp>
        <p:nvSpPr>
          <p:cNvPr id="91" name="Google Shape;91;p1"/>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CA"/>
              <a:t>Slide </a:t>
            </a:r>
            <a:fld id="{00000000-1234-1234-1234-123412341234}" type="slidenum">
              <a:rPr lang="en-CA"/>
              <a:t>1</a:t>
            </a:fld>
            <a:endParaRPr/>
          </a:p>
        </p:txBody>
      </p:sp>
      <p:graphicFrame>
        <p:nvGraphicFramePr>
          <p:cNvPr id="92" name="Google Shape;92;p1"/>
          <p:cNvGraphicFramePr/>
          <p:nvPr>
            <p:extLst>
              <p:ext uri="{D42A27DB-BD31-4B8C-83A1-F6EECF244321}">
                <p14:modId xmlns:p14="http://schemas.microsoft.com/office/powerpoint/2010/main" val="1934905479"/>
              </p:ext>
            </p:extLst>
          </p:nvPr>
        </p:nvGraphicFramePr>
        <p:xfrm>
          <a:off x="984250" y="2357438"/>
          <a:ext cx="9893300" cy="2393950"/>
        </p:xfrm>
        <a:graphic>
          <a:graphicData uri="http://schemas.openxmlformats.org/presentationml/2006/ole">
            <mc:AlternateContent xmlns:mc="http://schemas.openxmlformats.org/markup-compatibility/2006">
              <mc:Choice xmlns:v="urn:schemas-microsoft-com:vml" Requires="v">
                <p:oleObj name="Document" r:id="rId3" imgW="10101823" imgH="2450637" progId="Word.Document.8">
                  <p:embed/>
                </p:oleObj>
              </mc:Choice>
              <mc:Fallback>
                <p:oleObj name="Document" r:id="rId3" imgW="10101823" imgH="2450637" progId="Word.Document.8">
                  <p:embed/>
                  <p:pic>
                    <p:nvPicPr>
                      <p:cNvPr id="92" name="Google Shape;92;p1"/>
                      <p:cNvPicPr preferRelativeResize="0"/>
                      <p:nvPr/>
                    </p:nvPicPr>
                    <p:blipFill rotWithShape="1">
                      <a:blip r:embed="rId4">
                        <a:alphaModFix/>
                      </a:blip>
                      <a:srcRect/>
                      <a:stretch>
                        <a:fillRect/>
                      </a:stretch>
                    </p:blipFill>
                    <p:spPr>
                      <a:xfrm>
                        <a:off x="984250" y="2357438"/>
                        <a:ext cx="9893300" cy="2393950"/>
                      </a:xfrm>
                      <a:prstGeom prst="rect">
                        <a:avLst/>
                      </a:prstGeom>
                      <a:noFill/>
                      <a:ln>
                        <a:noFill/>
                      </a:ln>
                    </p:spPr>
                  </p:pic>
                </p:oleObj>
              </mc:Fallback>
            </mc:AlternateContent>
          </a:graphicData>
        </a:graphic>
      </p:graphicFrame>
      <p:sp>
        <p:nvSpPr>
          <p:cNvPr id="93" name="Google Shape;93;p1"/>
          <p:cNvSpPr/>
          <p:nvPr/>
        </p:nvSpPr>
        <p:spPr>
          <a:xfrm>
            <a:off x="993775" y="1972991"/>
            <a:ext cx="1447800" cy="381000"/>
          </a:xfrm>
          <a:prstGeom prst="rect">
            <a:avLst/>
          </a:prstGeom>
          <a:noFill/>
          <a:ln>
            <a:noFill/>
          </a:ln>
        </p:spPr>
        <p:txBody>
          <a:bodyPr spcFirstLastPara="1" wrap="square" lIns="92150" tIns="46075" rIns="92150" bIns="46075" anchor="t" anchorCtr="0">
            <a:noAutofit/>
          </a:bodyPr>
          <a:lstStyle/>
          <a:p>
            <a:pPr marL="0" marR="0" lvl="0" indent="0" algn="l" rtl="0">
              <a:spcBef>
                <a:spcPts val="0"/>
              </a:spcBef>
              <a:spcAft>
                <a:spcPts val="0"/>
              </a:spcAft>
              <a:buNone/>
            </a:pPr>
            <a:r>
              <a:rPr lang="en-CA" sz="2000">
                <a:solidFill>
                  <a:srgbClr val="000000"/>
                </a:solidFill>
                <a:latin typeface="Times New Roman"/>
                <a:ea typeface="Times New Roman"/>
                <a:cs typeface="Times New Roman"/>
                <a:sym typeface="Times New Roman"/>
              </a:rPr>
              <a:t>Authors: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9232-4028-0401-DDBA-95E0D793DB1C}"/>
              </a:ext>
            </a:extLst>
          </p:cNvPr>
          <p:cNvSpPr>
            <a:spLocks noGrp="1"/>
          </p:cNvSpPr>
          <p:nvPr>
            <p:ph type="title"/>
          </p:nvPr>
        </p:nvSpPr>
        <p:spPr/>
        <p:txBody>
          <a:bodyPr/>
          <a:lstStyle/>
          <a:p>
            <a:r>
              <a:rPr lang="en-CA" dirty="0"/>
              <a:t>Active TX Time-slot based scheduled access</a:t>
            </a:r>
          </a:p>
        </p:txBody>
      </p:sp>
      <p:sp>
        <p:nvSpPr>
          <p:cNvPr id="3" name="Text Placeholder 2">
            <a:extLst>
              <a:ext uri="{FF2B5EF4-FFF2-40B4-BE49-F238E27FC236}">
                <a16:creationId xmlns:a16="http://schemas.microsoft.com/office/drawing/2014/main" id="{B55F0F5A-25BC-CA1B-56B7-F0C983571BC4}"/>
              </a:ext>
            </a:extLst>
          </p:cNvPr>
          <p:cNvSpPr>
            <a:spLocks noGrp="1"/>
          </p:cNvSpPr>
          <p:nvPr>
            <p:ph type="body" idx="1"/>
          </p:nvPr>
        </p:nvSpPr>
        <p:spPr>
          <a:xfrm>
            <a:off x="914401" y="1485901"/>
            <a:ext cx="10361084" cy="4113213"/>
          </a:xfrm>
        </p:spPr>
        <p:txBody>
          <a:bodyPr/>
          <a:lstStyle/>
          <a:p>
            <a:r>
              <a:rPr lang="en-CA" dirty="0"/>
              <a:t>For scheduled access Active TX the Sub-Type in the trigger frame will indicate that. </a:t>
            </a:r>
          </a:p>
          <a:p>
            <a:r>
              <a:rPr lang="en-CA" sz="1800" b="0" dirty="0"/>
              <a:t>There are some sub-type dependent fields  as follows: </a:t>
            </a:r>
          </a:p>
          <a:p>
            <a:pPr marL="514350" indent="-285750">
              <a:buFont typeface="Arial" panose="020B0604020202020204" pitchFamily="34" charset="0"/>
              <a:buChar char="•"/>
            </a:pPr>
            <a:r>
              <a:rPr lang="en-CA" sz="1800" b="0" dirty="0"/>
              <a:t>Response Type present = 1 Response type field is in the Frame body</a:t>
            </a:r>
          </a:p>
          <a:p>
            <a:pPr marL="514350" indent="-285750">
              <a:buFont typeface="Arial" panose="020B0604020202020204" pitchFamily="34" charset="0"/>
              <a:buChar char="•"/>
            </a:pPr>
            <a:r>
              <a:rPr lang="en-CA" sz="1800" b="0" dirty="0"/>
              <a:t>ID present  indicates if the is in the Frame Body </a:t>
            </a:r>
          </a:p>
          <a:p>
            <a:pPr marL="514350" indent="-285750">
              <a:buFont typeface="Arial" panose="020B0604020202020204" pitchFamily="34" charset="0"/>
              <a:buChar char="•"/>
            </a:pPr>
            <a:r>
              <a:rPr lang="en-CA" sz="1800" b="0" dirty="0"/>
              <a:t>Session ID represents the scheduled access session </a:t>
            </a:r>
          </a:p>
          <a:p>
            <a:pPr marL="514350" indent="-285750">
              <a:buFont typeface="Arial" panose="020B0604020202020204" pitchFamily="34" charset="0"/>
              <a:buChar char="•"/>
            </a:pPr>
            <a:r>
              <a:rPr lang="en-US" sz="1800" b="0" dirty="0">
                <a:latin typeface="Times New Roman" panose="02020603050405020304" pitchFamily="18" charset="0"/>
                <a:ea typeface="ＭＳ Ｐゴシック"/>
                <a:cs typeface="Times New Roman" panose="02020603050405020304" pitchFamily="18" charset="0"/>
              </a:rPr>
              <a:t>ECW represents  total number of random-access slots = 2</a:t>
            </a:r>
            <a:r>
              <a:rPr lang="en-US" sz="1800" b="0" baseline="30000" dirty="0">
                <a:latin typeface="Times New Roman" panose="02020603050405020304" pitchFamily="18" charset="0"/>
                <a:ea typeface="ＭＳ Ｐゴシック"/>
                <a:cs typeface="Times New Roman" panose="02020603050405020304" pitchFamily="18" charset="0"/>
              </a:rPr>
              <a:t>ECW </a:t>
            </a:r>
            <a:r>
              <a:rPr lang="en-US" sz="1800" b="0" dirty="0">
                <a:latin typeface="Times New Roman" panose="02020603050405020304" pitchFamily="18" charset="0"/>
                <a:ea typeface="ＭＳ Ｐゴシック"/>
                <a:cs typeface="Times New Roman" panose="02020603050405020304" pitchFamily="18" charset="0"/>
              </a:rPr>
              <a:t>, allowing up to 16 slots</a:t>
            </a:r>
          </a:p>
          <a:p>
            <a:pPr marL="514350" indent="-285750">
              <a:buFont typeface="Arial" panose="020B0604020202020204" pitchFamily="34" charset="0"/>
              <a:buChar char="•"/>
            </a:pPr>
            <a:r>
              <a:rPr lang="en-CA" sz="1800" b="0" dirty="0"/>
              <a:t> There are a couple of reserved bits for future use. </a:t>
            </a:r>
          </a:p>
        </p:txBody>
      </p:sp>
      <p:sp>
        <p:nvSpPr>
          <p:cNvPr id="4" name="Slide Number Placeholder 3">
            <a:extLst>
              <a:ext uri="{FF2B5EF4-FFF2-40B4-BE49-F238E27FC236}">
                <a16:creationId xmlns:a16="http://schemas.microsoft.com/office/drawing/2014/main" id="{F5297EA1-923A-52A2-C457-D432A2699BDA}"/>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10</a:t>
            </a:fld>
            <a:endParaRPr/>
          </a:p>
        </p:txBody>
      </p:sp>
      <p:sp>
        <p:nvSpPr>
          <p:cNvPr id="5" name="Footer Placeholder 4">
            <a:extLst>
              <a:ext uri="{FF2B5EF4-FFF2-40B4-BE49-F238E27FC236}">
                <a16:creationId xmlns:a16="http://schemas.microsoft.com/office/drawing/2014/main" id="{4C30EBBC-6688-EAF6-9118-AC7EE7DC7F62}"/>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61E5E407-A361-B709-1AE9-DB297819909C}"/>
              </a:ext>
            </a:extLst>
          </p:cNvPr>
          <p:cNvSpPr>
            <a:spLocks noGrp="1"/>
          </p:cNvSpPr>
          <p:nvPr>
            <p:ph type="dt" idx="10"/>
          </p:nvPr>
        </p:nvSpPr>
        <p:spPr/>
        <p:txBody>
          <a:bodyPr/>
          <a:lstStyle/>
          <a:p>
            <a:r>
              <a:rPr lang="en-US" dirty="0"/>
              <a:t>July 2025</a:t>
            </a:r>
          </a:p>
        </p:txBody>
      </p:sp>
      <p:pic>
        <p:nvPicPr>
          <p:cNvPr id="11" name="Picture 10" descr="A diagram of a structure&#10;&#10;AI-generated content may be incorrect.">
            <a:extLst>
              <a:ext uri="{FF2B5EF4-FFF2-40B4-BE49-F238E27FC236}">
                <a16:creationId xmlns:a16="http://schemas.microsoft.com/office/drawing/2014/main" id="{B843EE2D-028D-691B-601B-FC673861B595}"/>
              </a:ext>
            </a:extLst>
          </p:cNvPr>
          <p:cNvPicPr>
            <a:picLocks noChangeAspect="1"/>
          </p:cNvPicPr>
          <p:nvPr/>
        </p:nvPicPr>
        <p:blipFill>
          <a:blip r:embed="rId3"/>
          <a:stretch>
            <a:fillRect/>
          </a:stretch>
        </p:blipFill>
        <p:spPr>
          <a:xfrm>
            <a:off x="1347787" y="4865689"/>
            <a:ext cx="3457575" cy="1533525"/>
          </a:xfrm>
          <a:prstGeom prst="rect">
            <a:avLst/>
          </a:prstGeom>
        </p:spPr>
      </p:pic>
      <p:pic>
        <p:nvPicPr>
          <p:cNvPr id="15" name="Picture 14" descr="A screenshot of a computer">
            <a:extLst>
              <a:ext uri="{FF2B5EF4-FFF2-40B4-BE49-F238E27FC236}">
                <a16:creationId xmlns:a16="http://schemas.microsoft.com/office/drawing/2014/main" id="{7DED9E65-4D55-30FE-E201-857E557A82B3}"/>
              </a:ext>
            </a:extLst>
          </p:cNvPr>
          <p:cNvPicPr>
            <a:picLocks noChangeAspect="1"/>
          </p:cNvPicPr>
          <p:nvPr/>
        </p:nvPicPr>
        <p:blipFill>
          <a:blip r:embed="rId4"/>
          <a:stretch>
            <a:fillRect/>
          </a:stretch>
        </p:blipFill>
        <p:spPr>
          <a:xfrm>
            <a:off x="6498168" y="4072976"/>
            <a:ext cx="5303307" cy="2326238"/>
          </a:xfrm>
          <a:prstGeom prst="rect">
            <a:avLst/>
          </a:prstGeom>
        </p:spPr>
      </p:pic>
    </p:spTree>
    <p:extLst>
      <p:ext uri="{BB962C8B-B14F-4D97-AF65-F5344CB8AC3E}">
        <p14:creationId xmlns:p14="http://schemas.microsoft.com/office/powerpoint/2010/main" val="1549086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38080-4704-1281-97C9-94E624753B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F69B3-455C-4107-BB87-A2AD48156CF9}"/>
              </a:ext>
            </a:extLst>
          </p:cNvPr>
          <p:cNvSpPr>
            <a:spLocks noGrp="1"/>
          </p:cNvSpPr>
          <p:nvPr>
            <p:ph type="title"/>
          </p:nvPr>
        </p:nvSpPr>
        <p:spPr/>
        <p:txBody>
          <a:bodyPr/>
          <a:lstStyle/>
          <a:p>
            <a:r>
              <a:rPr lang="en-CA" dirty="0"/>
              <a:t>Active TX Time-slot based scheduled access (2)</a:t>
            </a:r>
          </a:p>
        </p:txBody>
      </p:sp>
      <p:sp>
        <p:nvSpPr>
          <p:cNvPr id="3" name="Text Placeholder 2">
            <a:extLst>
              <a:ext uri="{FF2B5EF4-FFF2-40B4-BE49-F238E27FC236}">
                <a16:creationId xmlns:a16="http://schemas.microsoft.com/office/drawing/2014/main" id="{1983EA88-F036-BE47-6EC1-760BC7F55054}"/>
              </a:ext>
            </a:extLst>
          </p:cNvPr>
          <p:cNvSpPr>
            <a:spLocks noGrp="1"/>
          </p:cNvSpPr>
          <p:nvPr>
            <p:ph type="body" idx="1"/>
          </p:nvPr>
        </p:nvSpPr>
        <p:spPr>
          <a:xfrm>
            <a:off x="914401" y="1485901"/>
            <a:ext cx="10361084" cy="4113213"/>
          </a:xfrm>
        </p:spPr>
        <p:txBody>
          <a:bodyPr/>
          <a:lstStyle/>
          <a:p>
            <a:r>
              <a:rPr lang="en-US" dirty="0"/>
              <a:t>For scheduled access in Active TX, the ACK frame [5] can be adjusted to simultaneously synchronize [6] the next slot while acknowledging the previous one.</a:t>
            </a:r>
            <a:endParaRPr lang="en-CA" sz="1800" b="0" dirty="0"/>
          </a:p>
          <a:p>
            <a:pPr marL="514350" indent="-285750">
              <a:buFont typeface="Arial" panose="020B0604020202020204" pitchFamily="34" charset="0"/>
              <a:buChar char="•"/>
            </a:pPr>
            <a:r>
              <a:rPr lang="en-CA" sz="1800" b="0" dirty="0"/>
              <a:t>Active Sync = 1 when it is an Active TX Sync as well</a:t>
            </a:r>
          </a:p>
          <a:p>
            <a:pPr marL="514350" indent="-285750">
              <a:buFont typeface="Arial" panose="020B0604020202020204" pitchFamily="34" charset="0"/>
              <a:buChar char="•"/>
            </a:pPr>
            <a:r>
              <a:rPr lang="en-CA" sz="1800" b="0" dirty="0"/>
              <a:t>ACK previous Slot = 1 will acknowledge the previous slot frame.</a:t>
            </a:r>
          </a:p>
          <a:p>
            <a:pPr marL="514350" indent="-285750">
              <a:buFont typeface="Arial" panose="020B0604020202020204" pitchFamily="34" charset="0"/>
              <a:buChar char="•"/>
            </a:pPr>
            <a:r>
              <a:rPr lang="en-CA" sz="1800" b="0" dirty="0"/>
              <a:t>The ID in the end is the ID of the AMP non-AP STA  (AMP Tag) to transmit in the next slot.   </a:t>
            </a:r>
          </a:p>
        </p:txBody>
      </p:sp>
      <p:sp>
        <p:nvSpPr>
          <p:cNvPr id="4" name="Slide Number Placeholder 3">
            <a:extLst>
              <a:ext uri="{FF2B5EF4-FFF2-40B4-BE49-F238E27FC236}">
                <a16:creationId xmlns:a16="http://schemas.microsoft.com/office/drawing/2014/main" id="{EDFF9A35-9EE7-DF0D-A788-A86D1FD6FB97}"/>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11</a:t>
            </a:fld>
            <a:endParaRPr/>
          </a:p>
        </p:txBody>
      </p:sp>
      <p:sp>
        <p:nvSpPr>
          <p:cNvPr id="5" name="Footer Placeholder 4">
            <a:extLst>
              <a:ext uri="{FF2B5EF4-FFF2-40B4-BE49-F238E27FC236}">
                <a16:creationId xmlns:a16="http://schemas.microsoft.com/office/drawing/2014/main" id="{90337184-6B61-D538-BDB4-B162BA65C17A}"/>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184623F5-9D09-65DD-8BD2-71731CE436AE}"/>
              </a:ext>
            </a:extLst>
          </p:cNvPr>
          <p:cNvSpPr>
            <a:spLocks noGrp="1"/>
          </p:cNvSpPr>
          <p:nvPr>
            <p:ph type="dt" idx="10"/>
          </p:nvPr>
        </p:nvSpPr>
        <p:spPr/>
        <p:txBody>
          <a:bodyPr/>
          <a:lstStyle/>
          <a:p>
            <a:r>
              <a:rPr lang="en-US" dirty="0"/>
              <a:t>July 2025</a:t>
            </a:r>
          </a:p>
        </p:txBody>
      </p:sp>
      <p:pic>
        <p:nvPicPr>
          <p:cNvPr id="8" name="Picture 7" descr="A screen shot of a computer&#10;&#10;AI-generated content may be incorrect.">
            <a:extLst>
              <a:ext uri="{FF2B5EF4-FFF2-40B4-BE49-F238E27FC236}">
                <a16:creationId xmlns:a16="http://schemas.microsoft.com/office/drawing/2014/main" id="{E8F83BCA-A4E4-399E-2917-2AE94F58FCD3}"/>
              </a:ext>
            </a:extLst>
          </p:cNvPr>
          <p:cNvPicPr>
            <a:picLocks noChangeAspect="1"/>
          </p:cNvPicPr>
          <p:nvPr/>
        </p:nvPicPr>
        <p:blipFill>
          <a:blip r:embed="rId2"/>
          <a:stretch>
            <a:fillRect/>
          </a:stretch>
        </p:blipFill>
        <p:spPr>
          <a:xfrm>
            <a:off x="5414962" y="4210049"/>
            <a:ext cx="6219825" cy="2009775"/>
          </a:xfrm>
          <a:prstGeom prst="rect">
            <a:avLst/>
          </a:prstGeom>
        </p:spPr>
      </p:pic>
    </p:spTree>
    <p:extLst>
      <p:ext uri="{BB962C8B-B14F-4D97-AF65-F5344CB8AC3E}">
        <p14:creationId xmlns:p14="http://schemas.microsoft.com/office/powerpoint/2010/main" val="36658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C1EFD-AAD8-F39D-1107-5D348B0669EC}"/>
              </a:ext>
            </a:extLst>
          </p:cNvPr>
          <p:cNvSpPr>
            <a:spLocks noGrp="1"/>
          </p:cNvSpPr>
          <p:nvPr>
            <p:ph type="title"/>
          </p:nvPr>
        </p:nvSpPr>
        <p:spPr/>
        <p:txBody>
          <a:bodyPr/>
          <a:lstStyle/>
          <a:p>
            <a:r>
              <a:rPr lang="en-CA" dirty="0"/>
              <a:t>Conclusion</a:t>
            </a:r>
          </a:p>
        </p:txBody>
      </p:sp>
      <p:sp>
        <p:nvSpPr>
          <p:cNvPr id="3" name="Text Placeholder 2">
            <a:extLst>
              <a:ext uri="{FF2B5EF4-FFF2-40B4-BE49-F238E27FC236}">
                <a16:creationId xmlns:a16="http://schemas.microsoft.com/office/drawing/2014/main" id="{D88303C7-24B9-4910-4B46-B5D7C2EB31A0}"/>
              </a:ext>
            </a:extLst>
          </p:cNvPr>
          <p:cNvSpPr>
            <a:spLocks noGrp="1"/>
          </p:cNvSpPr>
          <p:nvPr>
            <p:ph type="body" idx="1"/>
          </p:nvPr>
        </p:nvSpPr>
        <p:spPr/>
        <p:txBody>
          <a:bodyPr/>
          <a:lstStyle/>
          <a:p>
            <a:pPr marL="571500" indent="-342900">
              <a:buFont typeface="Arial" panose="020B0604020202020204" pitchFamily="34" charset="0"/>
              <a:buChar char="•"/>
            </a:pPr>
            <a:r>
              <a:rPr lang="en-CA" dirty="0"/>
              <a:t>We define a standardized WUR-based trigger frame format for AMP </a:t>
            </a:r>
          </a:p>
          <a:p>
            <a:pPr marL="228600" indent="0"/>
            <a:endParaRPr lang="en-CA" dirty="0"/>
          </a:p>
          <a:p>
            <a:pPr marL="571500" indent="-342900">
              <a:buFont typeface="Arial" panose="020B0604020202020204" pitchFamily="34" charset="0"/>
              <a:buChar char="•"/>
            </a:pPr>
            <a:r>
              <a:rPr lang="en-CA" dirty="0"/>
              <a:t> The intent is to start both Backscatter and Active TX TXOP with a similar trigger frame, with the first 8 bits containing type and subtype.  </a:t>
            </a:r>
          </a:p>
          <a:p>
            <a:pPr marL="571500" indent="-342900">
              <a:buFont typeface="Arial" panose="020B0604020202020204" pitchFamily="34" charset="0"/>
              <a:buChar char="•"/>
            </a:pPr>
            <a:endParaRPr lang="en-CA" dirty="0"/>
          </a:p>
          <a:p>
            <a:pPr marL="571500" indent="-342900">
              <a:buFont typeface="Arial" panose="020B0604020202020204" pitchFamily="34" charset="0"/>
              <a:buChar char="•"/>
            </a:pPr>
            <a:r>
              <a:rPr lang="en-CA" dirty="0"/>
              <a:t>This can be extended to other Active TX methods proposed by the group.</a:t>
            </a:r>
          </a:p>
        </p:txBody>
      </p:sp>
      <p:sp>
        <p:nvSpPr>
          <p:cNvPr id="4" name="Slide Number Placeholder 3">
            <a:extLst>
              <a:ext uri="{FF2B5EF4-FFF2-40B4-BE49-F238E27FC236}">
                <a16:creationId xmlns:a16="http://schemas.microsoft.com/office/drawing/2014/main" id="{990BB647-86F8-85E9-34C1-2D1E4EB3CBE8}"/>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12</a:t>
            </a:fld>
            <a:endParaRPr/>
          </a:p>
        </p:txBody>
      </p:sp>
      <p:sp>
        <p:nvSpPr>
          <p:cNvPr id="5" name="Footer Placeholder 4">
            <a:extLst>
              <a:ext uri="{FF2B5EF4-FFF2-40B4-BE49-F238E27FC236}">
                <a16:creationId xmlns:a16="http://schemas.microsoft.com/office/drawing/2014/main" id="{3D0DC8C9-BB6E-DC06-C5F7-E2C3FDF5088E}"/>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9332452F-2E01-DD4B-3398-58488C7634BB}"/>
              </a:ext>
            </a:extLst>
          </p:cNvPr>
          <p:cNvSpPr>
            <a:spLocks noGrp="1"/>
          </p:cNvSpPr>
          <p:nvPr>
            <p:ph type="dt" idx="10"/>
          </p:nvPr>
        </p:nvSpPr>
        <p:spPr/>
        <p:txBody>
          <a:bodyPr/>
          <a:lstStyle/>
          <a:p>
            <a:r>
              <a:rPr lang="en-US" dirty="0"/>
              <a:t>July 2025</a:t>
            </a:r>
          </a:p>
        </p:txBody>
      </p:sp>
    </p:spTree>
    <p:extLst>
      <p:ext uri="{BB962C8B-B14F-4D97-AF65-F5344CB8AC3E}">
        <p14:creationId xmlns:p14="http://schemas.microsoft.com/office/powerpoint/2010/main" val="346019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1007436" y="620688"/>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SP 1</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6" name="TextBox 5">
            <a:extLst>
              <a:ext uri="{FF2B5EF4-FFF2-40B4-BE49-F238E27FC236}">
                <a16:creationId xmlns:a16="http://schemas.microsoft.com/office/drawing/2014/main" id="{19887FEC-1550-401A-9EF4-4364DAE61404}"/>
              </a:ext>
            </a:extLst>
          </p:cNvPr>
          <p:cNvSpPr txBox="1"/>
          <p:nvPr/>
        </p:nvSpPr>
        <p:spPr>
          <a:xfrm>
            <a:off x="191344" y="1680540"/>
            <a:ext cx="11809312" cy="1243417"/>
          </a:xfrm>
          <a:prstGeom prst="rect">
            <a:avLst/>
          </a:prstGeom>
          <a:noFill/>
        </p:spPr>
        <p:txBody>
          <a:bodyPr vert="horz" wrap="square" rtlCol="0">
            <a:spAutoFit/>
          </a:bodyPr>
          <a:lstStyle/>
          <a:p>
            <a:pPr marL="342900" lvl="0" indent="-342900" defTabSz="1187323">
              <a:lnSpc>
                <a:spcPct val="90000"/>
              </a:lnSpc>
              <a:spcBef>
                <a:spcPts val="1200"/>
              </a:spcBef>
              <a:buFont typeface="Wingdings" panose="05000000000000000000" pitchFamily="2" charset="2"/>
              <a:buChar char="q"/>
              <a:tabLst>
                <a:tab pos="1207937" algn="ctr"/>
              </a:tabLst>
            </a:pPr>
            <a:r>
              <a:rPr lang="en-US" sz="2400" dirty="0">
                <a:ea typeface="ＭＳ Ｐゴシック"/>
              </a:rPr>
              <a:t> Do you agree that </a:t>
            </a:r>
            <a:r>
              <a:rPr lang="en-US" sz="2400" dirty="0" err="1">
                <a:ea typeface="ＭＳ Ｐゴシック"/>
              </a:rPr>
              <a:t>TGbp</a:t>
            </a:r>
            <a:r>
              <a:rPr lang="en-US" sz="2400" dirty="0">
                <a:ea typeface="ＭＳ Ｐゴシック"/>
              </a:rPr>
              <a:t> defines a common trigger frame format that can be used for multiple </a:t>
            </a:r>
            <a:r>
              <a:rPr lang="en-US" sz="2400" dirty="0" err="1">
                <a:ea typeface="ＭＳ Ｐゴシック"/>
              </a:rPr>
              <a:t>TGbp</a:t>
            </a:r>
            <a:r>
              <a:rPr lang="en-US" sz="2400" dirty="0">
                <a:ea typeface="ＭＳ Ｐゴシック"/>
              </a:rPr>
              <a:t> AMP transmission modes?</a:t>
            </a:r>
          </a:p>
          <a:p>
            <a:pPr marL="342900" lvl="0" indent="-342900" defTabSz="1187323">
              <a:lnSpc>
                <a:spcPct val="90000"/>
              </a:lnSpc>
              <a:spcBef>
                <a:spcPts val="1200"/>
              </a:spcBef>
              <a:buFont typeface="Wingdings" panose="05000000000000000000" pitchFamily="2" charset="2"/>
              <a:buChar char="q"/>
              <a:tabLst>
                <a:tab pos="1207937" algn="ctr"/>
              </a:tabLst>
            </a:pPr>
            <a:r>
              <a:rPr lang="en-US" sz="2400" dirty="0">
                <a:ea typeface="ＭＳ Ｐゴシック"/>
              </a:rPr>
              <a:t>References: 11-25/1258</a:t>
            </a:r>
            <a:endParaRPr kumimoji="0" lang="en-US" sz="2200" b="0" i="0" u="none" strike="noStrike" kern="1200" cap="none" spc="0" normalizeH="0" baseline="0" noProof="0" dirty="0">
              <a:ln>
                <a:noFill/>
              </a:ln>
              <a:solidFill>
                <a:srgbClr val="000000"/>
              </a:solidFill>
              <a:effectLst/>
              <a:uLnTx/>
              <a:uFillTx/>
              <a:latin typeface="Arial"/>
              <a:ea typeface="ＭＳ Ｐゴシック"/>
            </a:endParaRPr>
          </a:p>
        </p:txBody>
      </p:sp>
      <p:sp>
        <p:nvSpPr>
          <p:cNvPr id="3" name="Google Shape;168;p15">
            <a:extLst>
              <a:ext uri="{FF2B5EF4-FFF2-40B4-BE49-F238E27FC236}">
                <a16:creationId xmlns:a16="http://schemas.microsoft.com/office/drawing/2014/main" id="{E3BC52F5-E5B4-214B-B92A-1AB335D480D2}"/>
              </a:ext>
            </a:extLst>
          </p:cNvPr>
          <p:cNvSpPr txBox="1">
            <a:spLocks/>
          </p:cNvSpPr>
          <p:nvPr/>
        </p:nvSpPr>
        <p:spPr>
          <a:xfrm>
            <a:off x="929217" y="333375"/>
            <a:ext cx="2499764" cy="27305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9pPr>
          </a:lstStyle>
          <a:p>
            <a:pPr algn="l"/>
            <a:r>
              <a:rPr lang="en-US" sz="1800" b="1"/>
              <a:t>July 2025</a:t>
            </a:r>
            <a:endParaRPr lang="en-US" sz="1800" b="1" dirty="0"/>
          </a:p>
        </p:txBody>
      </p:sp>
    </p:spTree>
    <p:extLst>
      <p:ext uri="{BB962C8B-B14F-4D97-AF65-F5344CB8AC3E}">
        <p14:creationId xmlns:p14="http://schemas.microsoft.com/office/powerpoint/2010/main" val="1981182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AB1AD-C891-AF09-F343-31184AA35E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BA2F1-B40D-7D81-6ABB-0D4CFE3E3798}"/>
              </a:ext>
            </a:extLst>
          </p:cNvPr>
          <p:cNvSpPr>
            <a:spLocks noGrp="1"/>
          </p:cNvSpPr>
          <p:nvPr>
            <p:ph type="title"/>
          </p:nvPr>
        </p:nvSpPr>
        <p:spPr>
          <a:xfrm>
            <a:off x="1007436" y="620688"/>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SP 2</a:t>
            </a:r>
          </a:p>
        </p:txBody>
      </p:sp>
      <p:sp>
        <p:nvSpPr>
          <p:cNvPr id="5" name="Slide Number Placeholder 4">
            <a:extLst>
              <a:ext uri="{FF2B5EF4-FFF2-40B4-BE49-F238E27FC236}">
                <a16:creationId xmlns:a16="http://schemas.microsoft.com/office/drawing/2014/main" id="{AA6AC904-ED3E-79F3-E562-842320CF6856}"/>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6" name="TextBox 5">
            <a:extLst>
              <a:ext uri="{FF2B5EF4-FFF2-40B4-BE49-F238E27FC236}">
                <a16:creationId xmlns:a16="http://schemas.microsoft.com/office/drawing/2014/main" id="{92008C70-1B1A-9603-FEEC-C56248D072C0}"/>
              </a:ext>
            </a:extLst>
          </p:cNvPr>
          <p:cNvSpPr txBox="1"/>
          <p:nvPr/>
        </p:nvSpPr>
        <p:spPr>
          <a:xfrm>
            <a:off x="191344" y="1680540"/>
            <a:ext cx="11809312" cy="1729704"/>
          </a:xfrm>
          <a:prstGeom prst="rect">
            <a:avLst/>
          </a:prstGeom>
          <a:noFill/>
        </p:spPr>
        <p:txBody>
          <a:bodyPr vert="horz" wrap="square" rtlCol="0">
            <a:spAutoFit/>
          </a:bodyPr>
          <a:lstStyle/>
          <a:p>
            <a:pPr marL="342900" lvl="0" indent="-342900" defTabSz="1187323">
              <a:lnSpc>
                <a:spcPct val="90000"/>
              </a:lnSpc>
              <a:spcBef>
                <a:spcPts val="1200"/>
              </a:spcBef>
              <a:buFont typeface="Wingdings" panose="05000000000000000000" pitchFamily="2" charset="2"/>
              <a:buChar char="q"/>
              <a:tabLst>
                <a:tab pos="1207937" algn="ctr"/>
              </a:tabLst>
            </a:pPr>
            <a:r>
              <a:rPr lang="en-US" sz="2400" dirty="0">
                <a:ea typeface="ＭＳ Ｐゴシック"/>
              </a:rPr>
              <a:t> Do you agree that </a:t>
            </a:r>
            <a:r>
              <a:rPr lang="en-US" sz="2400" dirty="0" err="1">
                <a:ea typeface="ＭＳ Ｐゴシック"/>
              </a:rPr>
              <a:t>TGbp</a:t>
            </a:r>
            <a:r>
              <a:rPr lang="en-US" sz="2400" dirty="0">
                <a:ea typeface="ＭＳ Ｐゴシック"/>
              </a:rPr>
              <a:t> defines a control frame that the receiver can use as an acknowledgement as well as sync? </a:t>
            </a:r>
          </a:p>
          <a:p>
            <a:pPr lvl="0" defTabSz="1187323">
              <a:lnSpc>
                <a:spcPct val="90000"/>
              </a:lnSpc>
              <a:spcBef>
                <a:spcPts val="1200"/>
              </a:spcBef>
              <a:tabLst>
                <a:tab pos="1207937" algn="ctr"/>
              </a:tabLst>
            </a:pPr>
            <a:endParaRPr lang="en-US" sz="2400" dirty="0">
              <a:ea typeface="ＭＳ Ｐゴシック"/>
            </a:endParaRPr>
          </a:p>
          <a:p>
            <a:pPr marL="342900" lvl="0" indent="-342900" defTabSz="1187323">
              <a:lnSpc>
                <a:spcPct val="90000"/>
              </a:lnSpc>
              <a:spcBef>
                <a:spcPts val="1200"/>
              </a:spcBef>
              <a:buFont typeface="Wingdings" panose="05000000000000000000" pitchFamily="2" charset="2"/>
              <a:buChar char="q"/>
              <a:tabLst>
                <a:tab pos="1207937" algn="ctr"/>
              </a:tabLst>
            </a:pPr>
            <a:r>
              <a:rPr lang="en-US" sz="2400" dirty="0">
                <a:ea typeface="ＭＳ Ｐゴシック"/>
              </a:rPr>
              <a:t>References: 11-25/1258</a:t>
            </a:r>
            <a:endParaRPr kumimoji="0" lang="en-US" sz="2200" b="0" i="0" u="none" strike="noStrike" kern="1200" cap="none" spc="0" normalizeH="0" baseline="0" noProof="0" dirty="0">
              <a:ln>
                <a:noFill/>
              </a:ln>
              <a:solidFill>
                <a:srgbClr val="000000"/>
              </a:solidFill>
              <a:effectLst/>
              <a:uLnTx/>
              <a:uFillTx/>
              <a:latin typeface="Arial"/>
              <a:ea typeface="ＭＳ Ｐゴシック"/>
            </a:endParaRPr>
          </a:p>
        </p:txBody>
      </p:sp>
      <p:sp>
        <p:nvSpPr>
          <p:cNvPr id="3" name="Google Shape;168;p15">
            <a:extLst>
              <a:ext uri="{FF2B5EF4-FFF2-40B4-BE49-F238E27FC236}">
                <a16:creationId xmlns:a16="http://schemas.microsoft.com/office/drawing/2014/main" id="{CB7DF192-9760-61CB-D054-875B5E21A243}"/>
              </a:ext>
            </a:extLst>
          </p:cNvPr>
          <p:cNvSpPr txBox="1">
            <a:spLocks/>
          </p:cNvSpPr>
          <p:nvPr/>
        </p:nvSpPr>
        <p:spPr>
          <a:xfrm>
            <a:off x="929217" y="333375"/>
            <a:ext cx="2499764" cy="27305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9pPr>
          </a:lstStyle>
          <a:p>
            <a:pPr algn="l"/>
            <a:r>
              <a:rPr lang="en-US" sz="1800" b="1" dirty="0"/>
              <a:t>July 2025</a:t>
            </a:r>
          </a:p>
        </p:txBody>
      </p:sp>
    </p:spTree>
    <p:extLst>
      <p:ext uri="{BB962C8B-B14F-4D97-AF65-F5344CB8AC3E}">
        <p14:creationId xmlns:p14="http://schemas.microsoft.com/office/powerpoint/2010/main" val="3470858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E2E55-841C-B733-6E6A-0CB3B2DEFD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AE89D-A4F1-685A-EFBC-9208D11E0516}"/>
              </a:ext>
            </a:extLst>
          </p:cNvPr>
          <p:cNvSpPr>
            <a:spLocks noGrp="1"/>
          </p:cNvSpPr>
          <p:nvPr>
            <p:ph type="title"/>
          </p:nvPr>
        </p:nvSpPr>
        <p:spPr>
          <a:xfrm>
            <a:off x="1007436" y="620688"/>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SP </a:t>
            </a:r>
            <a:r>
              <a:rPr lang="en-US" altLang="zh-CN" sz="2800" kern="1200" dirty="0">
                <a:solidFill>
                  <a:srgbClr val="1D1D1A"/>
                </a:solidFill>
                <a:latin typeface="Arial" panose="020B0604020202020204" pitchFamily="34" charset="0"/>
                <a:ea typeface="Microsoft YaHei" panose="020B0503020204020204" pitchFamily="34" charset="-122"/>
              </a:rPr>
              <a:t>3</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5" name="Slide Number Placeholder 4">
            <a:extLst>
              <a:ext uri="{FF2B5EF4-FFF2-40B4-BE49-F238E27FC236}">
                <a16:creationId xmlns:a16="http://schemas.microsoft.com/office/drawing/2014/main" id="{93788F5F-DA55-1A6F-BC1B-3154C43C511C}"/>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6" name="TextBox 5">
            <a:extLst>
              <a:ext uri="{FF2B5EF4-FFF2-40B4-BE49-F238E27FC236}">
                <a16:creationId xmlns:a16="http://schemas.microsoft.com/office/drawing/2014/main" id="{CD659621-43AA-21AE-8909-A234D36B3790}"/>
              </a:ext>
            </a:extLst>
          </p:cNvPr>
          <p:cNvSpPr txBox="1"/>
          <p:nvPr/>
        </p:nvSpPr>
        <p:spPr>
          <a:xfrm>
            <a:off x="191344" y="1680540"/>
            <a:ext cx="11809312" cy="1243417"/>
          </a:xfrm>
          <a:prstGeom prst="rect">
            <a:avLst/>
          </a:prstGeom>
          <a:noFill/>
        </p:spPr>
        <p:txBody>
          <a:bodyPr vert="horz" wrap="square" rtlCol="0">
            <a:spAutoFit/>
          </a:bodyPr>
          <a:lstStyle/>
          <a:p>
            <a:pPr marL="342900" lvl="0" indent="-342900" defTabSz="1187323">
              <a:lnSpc>
                <a:spcPct val="90000"/>
              </a:lnSpc>
              <a:spcBef>
                <a:spcPts val="1200"/>
              </a:spcBef>
              <a:buFont typeface="Wingdings" panose="05000000000000000000" pitchFamily="2" charset="2"/>
              <a:buChar char="q"/>
              <a:tabLst>
                <a:tab pos="1207937" algn="ctr"/>
              </a:tabLst>
            </a:pPr>
            <a:r>
              <a:rPr lang="en-US" sz="2400" dirty="0">
                <a:ea typeface="ＭＳ Ｐゴシック"/>
              </a:rPr>
              <a:t> Do you agree that the UHF frames following a UHF-Trigger frame will follow the EPC Gen2 format with no additional 802.11 MAC fields?</a:t>
            </a:r>
          </a:p>
          <a:p>
            <a:pPr marL="342900" lvl="0" indent="-342900" defTabSz="1187323">
              <a:lnSpc>
                <a:spcPct val="90000"/>
              </a:lnSpc>
              <a:spcBef>
                <a:spcPts val="1200"/>
              </a:spcBef>
              <a:buFont typeface="Wingdings" panose="05000000000000000000" pitchFamily="2" charset="2"/>
              <a:buChar char="q"/>
              <a:tabLst>
                <a:tab pos="1207937" algn="ctr"/>
              </a:tabLst>
            </a:pPr>
            <a:r>
              <a:rPr lang="en-US" sz="2400" dirty="0">
                <a:ea typeface="ＭＳ Ｐゴシック"/>
              </a:rPr>
              <a:t>References: 11-25/1258</a:t>
            </a:r>
            <a:endParaRPr kumimoji="0" lang="en-US" sz="2200" b="0" i="0" u="none" strike="noStrike" kern="1200" cap="none" spc="0" normalizeH="0" baseline="0" noProof="0" dirty="0">
              <a:ln>
                <a:noFill/>
              </a:ln>
              <a:solidFill>
                <a:srgbClr val="000000"/>
              </a:solidFill>
              <a:effectLst/>
              <a:uLnTx/>
              <a:uFillTx/>
              <a:latin typeface="Arial"/>
              <a:ea typeface="ＭＳ Ｐゴシック"/>
            </a:endParaRPr>
          </a:p>
        </p:txBody>
      </p:sp>
      <p:sp>
        <p:nvSpPr>
          <p:cNvPr id="3" name="Google Shape;168;p15">
            <a:extLst>
              <a:ext uri="{FF2B5EF4-FFF2-40B4-BE49-F238E27FC236}">
                <a16:creationId xmlns:a16="http://schemas.microsoft.com/office/drawing/2014/main" id="{96760F73-A63C-1B55-5B89-E904F4A41F3A}"/>
              </a:ext>
            </a:extLst>
          </p:cNvPr>
          <p:cNvSpPr txBox="1">
            <a:spLocks/>
          </p:cNvSpPr>
          <p:nvPr/>
        </p:nvSpPr>
        <p:spPr>
          <a:xfrm>
            <a:off x="1007436" y="347638"/>
            <a:ext cx="2499764" cy="27305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9pPr>
          </a:lstStyle>
          <a:p>
            <a:pPr algn="l"/>
            <a:r>
              <a:rPr lang="en-US" sz="1800" b="1" dirty="0"/>
              <a:t>July 2025</a:t>
            </a:r>
          </a:p>
        </p:txBody>
      </p:sp>
    </p:spTree>
    <p:extLst>
      <p:ext uri="{BB962C8B-B14F-4D97-AF65-F5344CB8AC3E}">
        <p14:creationId xmlns:p14="http://schemas.microsoft.com/office/powerpoint/2010/main" val="3831101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5"/>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spcBef>
                <a:spcPts val="0"/>
              </a:spcBef>
              <a:spcAft>
                <a:spcPts val="0"/>
              </a:spcAft>
              <a:buNone/>
            </a:pPr>
            <a:r>
              <a:rPr lang="en-CA" dirty="0"/>
              <a:t>References</a:t>
            </a:r>
            <a:endParaRPr dirty="0"/>
          </a:p>
        </p:txBody>
      </p:sp>
      <p:sp>
        <p:nvSpPr>
          <p:cNvPr id="165" name="Google Shape;165;p15"/>
          <p:cNvSpPr txBox="1">
            <a:spLocks noGrp="1"/>
          </p:cNvSpPr>
          <p:nvPr>
            <p:ph type="body" idx="1"/>
          </p:nvPr>
        </p:nvSpPr>
        <p:spPr>
          <a:xfrm>
            <a:off x="1028700" y="1372393"/>
            <a:ext cx="10361084" cy="4113213"/>
          </a:xfrm>
          <a:prstGeom prst="rect">
            <a:avLst/>
          </a:prstGeom>
          <a:noFill/>
          <a:ln>
            <a:noFill/>
          </a:ln>
        </p:spPr>
        <p:txBody>
          <a:bodyPr spcFirstLastPara="1" wrap="square" lIns="92150" tIns="46075" rIns="92150" bIns="46075" anchor="t" anchorCtr="0">
            <a:noAutofit/>
          </a:bodyPr>
          <a:lstStyle/>
          <a:p>
            <a:pPr marL="342900" indent="-342900">
              <a:spcBef>
                <a:spcPts val="0"/>
              </a:spcBef>
            </a:pPr>
            <a:r>
              <a:rPr lang="en-US" sz="2000" b="0" dirty="0">
                <a:latin typeface="Times New Roman" panose="02020603050405020304" pitchFamily="18" charset="0"/>
                <a:cs typeface="Times New Roman" panose="02020603050405020304" pitchFamily="18" charset="0"/>
              </a:rPr>
              <a:t>[1] Proposed Specification Skeleton for </a:t>
            </a:r>
            <a:r>
              <a:rPr lang="en-US" sz="2000" b="0" dirty="0" err="1">
                <a:latin typeface="Times New Roman" panose="02020603050405020304" pitchFamily="18" charset="0"/>
                <a:cs typeface="Times New Roman" panose="02020603050405020304" pitchFamily="18" charset="0"/>
              </a:rPr>
              <a:t>TGbp</a:t>
            </a:r>
            <a:r>
              <a:rPr lang="en-US" sz="2000" b="0" dirty="0">
                <a:latin typeface="Times New Roman" panose="02020603050405020304" pitchFamily="18" charset="0"/>
                <a:cs typeface="Times New Roman" panose="02020603050405020304" pitchFamily="18" charset="0"/>
              </a:rPr>
              <a:t> D0.1, </a:t>
            </a:r>
            <a:r>
              <a:rPr lang="en-CA" sz="2000" b="0" u="none" strike="noStrike" dirty="0">
                <a:effectLst/>
                <a:latin typeface="Times New Roman" panose="02020603050405020304" pitchFamily="18" charset="0"/>
                <a:cs typeface="Times New Roman" panose="02020603050405020304" pitchFamily="18" charset="0"/>
              </a:rPr>
              <a:t>11-25/0614r3</a:t>
            </a:r>
            <a:endParaRPr lang="en-CA" sz="2000" b="0" i="0" u="none" strike="noStrike" dirty="0">
              <a:solidFill>
                <a:srgbClr val="000000"/>
              </a:solidFill>
              <a:effectLst/>
              <a:latin typeface="Times New Roman" panose="02020603050405020304" pitchFamily="18" charset="0"/>
              <a:cs typeface="Times New Roman" panose="02020603050405020304" pitchFamily="18" charset="0"/>
            </a:endParaRPr>
          </a:p>
          <a:p>
            <a:pPr marL="342900" indent="-342900">
              <a:spcBef>
                <a:spcPts val="0"/>
              </a:spcBef>
            </a:pPr>
            <a:endParaRPr lang="en-US" sz="2000" b="0" dirty="0">
              <a:latin typeface="Times New Roman" panose="02020603050405020304" pitchFamily="18" charset="0"/>
              <a:cs typeface="Times New Roman" panose="02020603050405020304" pitchFamily="18" charset="0"/>
            </a:endParaRPr>
          </a:p>
          <a:p>
            <a:pPr marL="342900" indent="-342900">
              <a:spcBef>
                <a:spcPts val="0"/>
              </a:spcBef>
            </a:pPr>
            <a:r>
              <a:rPr lang="en-US" sz="2000" b="0" dirty="0">
                <a:latin typeface="Times New Roman" panose="02020603050405020304" pitchFamily="18" charset="0"/>
                <a:cs typeface="Times New Roman" panose="02020603050405020304" pitchFamily="18" charset="0"/>
              </a:rPr>
              <a:t>[2] Rojan et al., </a:t>
            </a:r>
            <a:r>
              <a:rPr lang="en-US" sz="2000" b="0" u="none" strike="noStrike" dirty="0">
                <a:effectLst/>
                <a:latin typeface="Times New Roman" panose="02020603050405020304" pitchFamily="18" charset="0"/>
                <a:cs typeface="Times New Roman" panose="02020603050405020304" pitchFamily="18" charset="0"/>
              </a:rPr>
              <a:t>Channel access for Backscatter non-AP AMP STAs - way forward</a:t>
            </a:r>
            <a:r>
              <a:rPr lang="en-US" sz="2000" b="0" i="1" dirty="0">
                <a:latin typeface="Times New Roman" panose="02020603050405020304" pitchFamily="18" charset="0"/>
                <a:cs typeface="Times New Roman" panose="02020603050405020304" pitchFamily="18" charset="0"/>
              </a:rPr>
              <a:t>, </a:t>
            </a:r>
            <a:r>
              <a:rPr lang="en-CA" sz="2000" b="0" u="none" strike="noStrike" dirty="0">
                <a:effectLst/>
                <a:latin typeface="Times New Roman" panose="02020603050405020304" pitchFamily="18" charset="0"/>
                <a:cs typeface="Times New Roman" panose="02020603050405020304" pitchFamily="18" charset="0"/>
              </a:rPr>
              <a:t>11-25/0818</a:t>
            </a:r>
            <a:r>
              <a:rPr lang="en-US" sz="2000" b="0" dirty="0">
                <a:latin typeface="Times New Roman" panose="02020603050405020304" pitchFamily="18" charset="0"/>
                <a:cs typeface="Times New Roman" panose="02020603050405020304" pitchFamily="18" charset="0"/>
              </a:rPr>
              <a:t>, </a:t>
            </a:r>
          </a:p>
          <a:p>
            <a:pPr marL="342900" indent="-342900">
              <a:spcBef>
                <a:spcPts val="0"/>
              </a:spcBef>
            </a:pPr>
            <a:endParaRPr lang="en-US" sz="2000" b="0" dirty="0">
              <a:latin typeface="Times New Roman" panose="02020603050405020304" pitchFamily="18" charset="0"/>
              <a:cs typeface="Times New Roman" panose="02020603050405020304" pitchFamily="18" charset="0"/>
            </a:endParaRPr>
          </a:p>
          <a:p>
            <a:pPr marL="342900" indent="-342900">
              <a:spcBef>
                <a:spcPts val="0"/>
              </a:spcBef>
            </a:pPr>
            <a:r>
              <a:rPr lang="en-CA" sz="2000" b="0" u="none" strike="noStrike" dirty="0">
                <a:effectLst/>
                <a:latin typeface="Times New Roman" panose="02020603050405020304" pitchFamily="18" charset="0"/>
                <a:cs typeface="Times New Roman" panose="02020603050405020304" pitchFamily="18" charset="0"/>
              </a:rPr>
              <a:t>[3] </a:t>
            </a:r>
            <a:r>
              <a:rPr lang="en-US" sz="2000" b="0" dirty="0">
                <a:latin typeface="Times New Roman" panose="02020603050405020304" pitchFamily="18" charset="0"/>
                <a:cs typeface="Times New Roman" panose="02020603050405020304" pitchFamily="18" charset="0"/>
              </a:rPr>
              <a:t>Rojan et al., </a:t>
            </a:r>
            <a:r>
              <a:rPr lang="en-US" sz="2000" b="0" u="none" strike="noStrike" dirty="0">
                <a:effectLst/>
                <a:latin typeface="Times New Roman" panose="02020603050405020304" pitchFamily="18" charset="0"/>
                <a:cs typeface="Times New Roman" panose="02020603050405020304" pitchFamily="18" charset="0"/>
              </a:rPr>
              <a:t>Random access for Active Tx non-AP AMP STAs,</a:t>
            </a:r>
            <a:r>
              <a:rPr lang="en-US" sz="2000" b="0" i="1" dirty="0">
                <a:latin typeface="Times New Roman" panose="02020603050405020304" pitchFamily="18" charset="0"/>
                <a:cs typeface="Times New Roman" panose="02020603050405020304" pitchFamily="18" charset="0"/>
              </a:rPr>
              <a:t> </a:t>
            </a:r>
            <a:r>
              <a:rPr lang="en-CA" sz="2000" b="0" u="none" strike="noStrike" dirty="0">
                <a:effectLst/>
                <a:latin typeface="Times New Roman" panose="02020603050405020304" pitchFamily="18" charset="0"/>
                <a:cs typeface="Times New Roman" panose="02020603050405020304" pitchFamily="18" charset="0"/>
              </a:rPr>
              <a:t>11-25/0817r0</a:t>
            </a:r>
          </a:p>
          <a:p>
            <a:pPr marL="342900" indent="-342900">
              <a:spcBef>
                <a:spcPts val="0"/>
              </a:spcBef>
            </a:pPr>
            <a:endParaRPr lang="en-CA" sz="2000" b="0" u="none" strike="noStrike" dirty="0">
              <a:effectLst/>
              <a:latin typeface="Times New Roman" panose="02020603050405020304" pitchFamily="18" charset="0"/>
              <a:cs typeface="Times New Roman" panose="02020603050405020304" pitchFamily="18" charset="0"/>
            </a:endParaRPr>
          </a:p>
          <a:p>
            <a:pPr marL="342900" indent="-342900">
              <a:spcBef>
                <a:spcPts val="0"/>
              </a:spcBef>
            </a:pPr>
            <a:r>
              <a:rPr lang="en-US" sz="2000" b="0" i="0" u="none" strike="noStrike" dirty="0">
                <a:solidFill>
                  <a:srgbClr val="000000"/>
                </a:solidFill>
                <a:effectLst/>
                <a:latin typeface="Times New Roman" panose="02020603050405020304" pitchFamily="18" charset="0"/>
                <a:cs typeface="Times New Roman" panose="02020603050405020304" pitchFamily="18" charset="0"/>
              </a:rPr>
              <a:t>[4] Rojan et al., </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Channel access for Active Tx non-AP AMP STAs – follow up, </a:t>
            </a:r>
            <a:r>
              <a:rPr lang="en-CA" sz="2000" b="0" u="none" strike="noStrike" dirty="0">
                <a:effectLst/>
                <a:latin typeface="Times New Roman" panose="02020603050405020304" pitchFamily="18" charset="0"/>
                <a:cs typeface="Times New Roman" panose="02020603050405020304" pitchFamily="18" charset="0"/>
              </a:rPr>
              <a:t>11-25/0334r0</a:t>
            </a:r>
          </a:p>
          <a:p>
            <a:pPr marL="342900" indent="-342900">
              <a:spcBef>
                <a:spcPts val="0"/>
              </a:spcBef>
            </a:pPr>
            <a:endParaRPr lang="en-CA" sz="2000" b="0" dirty="0">
              <a:latin typeface="Times New Roman" panose="02020603050405020304" pitchFamily="18" charset="0"/>
              <a:cs typeface="Times New Roman" panose="02020603050405020304" pitchFamily="18" charset="0"/>
            </a:endParaRPr>
          </a:p>
          <a:p>
            <a:pPr marL="342900" indent="-342900">
              <a:spcBef>
                <a:spcPts val="0"/>
              </a:spcBef>
            </a:pPr>
            <a:r>
              <a:rPr lang="en-CA" sz="2000" b="0" u="none" strike="noStrike" dirty="0">
                <a:effectLst/>
                <a:latin typeface="Times New Roman" panose="02020603050405020304" pitchFamily="18" charset="0"/>
                <a:cs typeface="Times New Roman" panose="02020603050405020304" pitchFamily="18" charset="0"/>
              </a:rPr>
              <a:t>[5] </a:t>
            </a:r>
            <a:r>
              <a:rPr lang="en-US" sz="2000" b="0" dirty="0" err="1">
                <a:latin typeface="Times New Roman" panose="02020603050405020304" pitchFamily="18" charset="0"/>
                <a:cs typeface="Times New Roman" panose="02020603050405020304" pitchFamily="18" charset="0"/>
              </a:rPr>
              <a:t>Chuanfeng</a:t>
            </a:r>
            <a:r>
              <a:rPr lang="en-US" sz="2000" b="0" dirty="0">
                <a:latin typeface="Times New Roman" panose="02020603050405020304" pitchFamily="18" charset="0"/>
                <a:cs typeface="Times New Roman" panose="02020603050405020304" pitchFamily="18" charset="0"/>
              </a:rPr>
              <a:t> He et al., AMP Ack frame, 11-250859</a:t>
            </a:r>
          </a:p>
          <a:p>
            <a:pPr marL="342900" indent="-342900">
              <a:spcBef>
                <a:spcPts val="0"/>
              </a:spcBef>
            </a:pPr>
            <a:endParaRPr lang="en-US" sz="2000" b="0" dirty="0">
              <a:latin typeface="Times New Roman" panose="02020603050405020304" pitchFamily="18" charset="0"/>
              <a:cs typeface="Times New Roman" panose="02020603050405020304" pitchFamily="18" charset="0"/>
            </a:endParaRPr>
          </a:p>
          <a:p>
            <a:pPr marL="342900" indent="-342900">
              <a:spcBef>
                <a:spcPts val="0"/>
              </a:spcBef>
            </a:pPr>
            <a:r>
              <a:rPr lang="en-CA" sz="2000" b="0" dirty="0">
                <a:latin typeface="Times New Roman" panose="02020603050405020304" pitchFamily="18" charset="0"/>
                <a:cs typeface="Times New Roman" panose="02020603050405020304" pitchFamily="18" charset="0"/>
              </a:rPr>
              <a:t>[6] Ugo Campiglio</a:t>
            </a:r>
            <a:r>
              <a:rPr lang="en-US" sz="2000" b="0" dirty="0">
                <a:latin typeface="Times New Roman" panose="02020603050405020304" pitchFamily="18" charset="0"/>
                <a:cs typeface="Times New Roman" panose="02020603050405020304" pitchFamily="18" charset="0"/>
              </a:rPr>
              <a:t>., ACK Message in Time-Slot Based Channel Access for Active AMP STAs</a:t>
            </a:r>
            <a:r>
              <a:rPr lang="en-US" sz="2000" b="0" i="1" dirty="0">
                <a:latin typeface="Times New Roman" panose="02020603050405020304" pitchFamily="18" charset="0"/>
                <a:cs typeface="Times New Roman" panose="02020603050405020304" pitchFamily="18" charset="0"/>
              </a:rPr>
              <a:t>, </a:t>
            </a:r>
            <a:r>
              <a:rPr lang="en-CA" sz="2000" b="0" dirty="0">
                <a:latin typeface="Times New Roman" panose="02020603050405020304" pitchFamily="18" charset="0"/>
                <a:cs typeface="Times New Roman" panose="02020603050405020304" pitchFamily="18" charset="0"/>
              </a:rPr>
              <a:t>11-25/1128</a:t>
            </a:r>
          </a:p>
          <a:p>
            <a:pPr marL="342900" indent="-342900">
              <a:spcBef>
                <a:spcPts val="0"/>
              </a:spcBef>
            </a:pPr>
            <a:endParaRPr lang="en-CA" sz="2000" b="0" u="none" strike="noStrike" dirty="0">
              <a:effectLst/>
              <a:latin typeface="Times New Roman" panose="02020603050405020304" pitchFamily="18" charset="0"/>
              <a:cs typeface="Times New Roman" panose="02020603050405020304" pitchFamily="18" charset="0"/>
            </a:endParaRPr>
          </a:p>
          <a:p>
            <a:pPr marL="342900" indent="-342900">
              <a:spcBef>
                <a:spcPts val="0"/>
              </a:spcBef>
            </a:pPr>
            <a:endParaRPr lang="en-CA" sz="2000" b="0" u="none" strike="noStrike" dirty="0">
              <a:effectLst/>
              <a:latin typeface="Times New Roman" panose="02020603050405020304" pitchFamily="18" charset="0"/>
              <a:cs typeface="Times New Roman" panose="02020603050405020304" pitchFamily="18" charset="0"/>
            </a:endParaRPr>
          </a:p>
          <a:p>
            <a:pPr marL="342900" indent="-342900">
              <a:spcBef>
                <a:spcPts val="0"/>
              </a:spcBef>
            </a:pPr>
            <a:endParaRPr lang="en-US" sz="2000" b="0" dirty="0">
              <a:latin typeface="Times New Roman" panose="02020603050405020304" pitchFamily="18" charset="0"/>
              <a:cs typeface="Times New Roman" panose="02020603050405020304" pitchFamily="18" charset="0"/>
            </a:endParaRPr>
          </a:p>
          <a:p>
            <a:pPr marL="342900" indent="-342900">
              <a:spcBef>
                <a:spcPts val="0"/>
              </a:spcBef>
            </a:pPr>
            <a:endParaRPr lang="en-CA" sz="2000" b="0" i="0" u="none" strike="noStrike" dirty="0">
              <a:solidFill>
                <a:srgbClr val="000000"/>
              </a:solidFill>
              <a:effectLst/>
              <a:latin typeface="Times New Roman" panose="02020603050405020304" pitchFamily="18" charset="0"/>
              <a:cs typeface="Times New Roman" panose="02020603050405020304" pitchFamily="18" charset="0"/>
            </a:endParaRPr>
          </a:p>
          <a:p>
            <a:pPr marL="342900" lvl="0" indent="-342900" algn="l" rtl="0">
              <a:spcBef>
                <a:spcPts val="600"/>
              </a:spcBef>
              <a:spcAft>
                <a:spcPts val="0"/>
              </a:spcAft>
              <a:buNone/>
            </a:pPr>
            <a:endParaRPr sz="2000" b="0" dirty="0">
              <a:latin typeface="Times New Roman" panose="02020603050405020304" pitchFamily="18" charset="0"/>
              <a:cs typeface="Times New Roman" panose="02020603050405020304" pitchFamily="18" charset="0"/>
            </a:endParaRPr>
          </a:p>
        </p:txBody>
      </p:sp>
      <p:sp>
        <p:nvSpPr>
          <p:cNvPr id="166" name="Google Shape;166;p15"/>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CA"/>
              <a:t>Slide </a:t>
            </a:r>
            <a:fld id="{00000000-1234-1234-1234-123412341234}" type="slidenum">
              <a:rPr lang="en-CA"/>
              <a:t>16</a:t>
            </a:fld>
            <a:endParaRPr/>
          </a:p>
        </p:txBody>
      </p:sp>
      <p:sp>
        <p:nvSpPr>
          <p:cNvPr id="167" name="Google Shape;167;p15"/>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CA"/>
              <a:t>Kamran Nishat (HaiLa Technologies)</a:t>
            </a:r>
            <a:endParaRPr/>
          </a:p>
        </p:txBody>
      </p:sp>
      <p:sp>
        <p:nvSpPr>
          <p:cNvPr id="168" name="Google Shape;168;p15"/>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dirty="0"/>
              <a:t>July 2025</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CA"/>
              <a:t>Slide </a:t>
            </a:r>
            <a:fld id="{00000000-1234-1234-1234-123412341234}" type="slidenum">
              <a:rPr lang="en-CA"/>
              <a:t>2</a:t>
            </a:fld>
            <a:endParaRPr/>
          </a:p>
        </p:txBody>
      </p:sp>
      <p:sp>
        <p:nvSpPr>
          <p:cNvPr id="99" name="Google Shape;99;p2"/>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CA"/>
              <a:t>Kamran Nishat (HaiLa Technologies)</a:t>
            </a:r>
            <a:endParaRPr dirty="0"/>
          </a:p>
        </p:txBody>
      </p:sp>
      <p:sp>
        <p:nvSpPr>
          <p:cNvPr id="100" name="Google Shape;100;p2"/>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lvl="0"/>
            <a:r>
              <a:rPr lang="en-US" dirty="0"/>
              <a:t>July 2025</a:t>
            </a:r>
            <a:endParaRPr dirty="0"/>
          </a:p>
        </p:txBody>
      </p:sp>
      <p:sp>
        <p:nvSpPr>
          <p:cNvPr id="101" name="Google Shape;101;p2"/>
          <p:cNvSpPr txBox="1"/>
          <p:nvPr/>
        </p:nvSpPr>
        <p:spPr>
          <a:xfrm>
            <a:off x="1066801" y="838201"/>
            <a:ext cx="10361084" cy="1065213"/>
          </a:xfrm>
          <a:prstGeom prst="rect">
            <a:avLst/>
          </a:prstGeom>
          <a:noFill/>
          <a:ln>
            <a:noFill/>
          </a:ln>
        </p:spPr>
        <p:txBody>
          <a:bodyPr spcFirstLastPara="1" wrap="square" lIns="92150" tIns="46075" rIns="92150" bIns="46075" anchor="ctr" anchorCtr="0">
            <a:noAutofit/>
          </a:bodyPr>
          <a:lstStyle/>
          <a:p>
            <a:pPr marL="0" marR="0" lvl="0" indent="0" algn="ctr" rtl="0">
              <a:spcBef>
                <a:spcPts val="0"/>
              </a:spcBef>
              <a:spcAft>
                <a:spcPts val="0"/>
              </a:spcAft>
              <a:buNone/>
            </a:pPr>
            <a:r>
              <a:rPr lang="en-CA" sz="3200" b="1">
                <a:solidFill>
                  <a:srgbClr val="000000"/>
                </a:solidFill>
                <a:latin typeface="Times New Roman"/>
                <a:ea typeface="Times New Roman"/>
                <a:cs typeface="Times New Roman"/>
                <a:sym typeface="Times New Roman"/>
              </a:rPr>
              <a:t>Abstract</a:t>
            </a:r>
            <a:endParaRPr sz="3200" b="1">
              <a:solidFill>
                <a:srgbClr val="000000"/>
              </a:solidFill>
              <a:latin typeface="Times New Roman"/>
              <a:ea typeface="Times New Roman"/>
              <a:cs typeface="Times New Roman"/>
              <a:sym typeface="Times New Roman"/>
            </a:endParaRPr>
          </a:p>
        </p:txBody>
      </p:sp>
      <p:sp>
        <p:nvSpPr>
          <p:cNvPr id="102" name="Google Shape;102;p2"/>
          <p:cNvSpPr txBox="1"/>
          <p:nvPr/>
        </p:nvSpPr>
        <p:spPr>
          <a:xfrm>
            <a:off x="1066801" y="2133601"/>
            <a:ext cx="10361084" cy="4113213"/>
          </a:xfrm>
          <a:prstGeom prst="rect">
            <a:avLst/>
          </a:prstGeom>
          <a:noFill/>
          <a:ln>
            <a:noFill/>
          </a:ln>
        </p:spPr>
        <p:txBody>
          <a:bodyPr spcFirstLastPara="1" wrap="square" lIns="92150" tIns="46075" rIns="92150" bIns="46075" anchor="t" anchorCtr="0">
            <a:noAutofit/>
          </a:bodyPr>
          <a:lstStyle/>
          <a:p>
            <a:pPr marL="342900" lvl="0" indent="-342900">
              <a:buSzPts val="2400"/>
              <a:buFont typeface="Arial"/>
              <a:buChar char="•"/>
            </a:pPr>
            <a:r>
              <a:rPr lang="en-US" sz="2600" b="1" dirty="0">
                <a:solidFill>
                  <a:schemeClr val="dk1"/>
                </a:solidFill>
                <a:latin typeface="Times New Roman"/>
                <a:ea typeface="Times New Roman"/>
                <a:cs typeface="Times New Roman"/>
                <a:sym typeface="Times New Roman"/>
              </a:rPr>
              <a:t> Consistency between UHF and Active TX-based AMP can be achieved by adapting the AMP trigger frame to indicate the type of communication being used explicitly.</a:t>
            </a:r>
          </a:p>
          <a:p>
            <a:pPr marR="0" lvl="0" algn="l" rtl="0">
              <a:spcBef>
                <a:spcPts val="0"/>
              </a:spcBef>
              <a:spcAft>
                <a:spcPts val="0"/>
              </a:spcAft>
              <a:buClr>
                <a:srgbClr val="000000"/>
              </a:buClr>
              <a:buSzPts val="2400"/>
            </a:pPr>
            <a:endParaRPr lang="en-US" sz="2600" b="1" dirty="0">
              <a:solidFill>
                <a:schemeClr val="dk1"/>
              </a:solidFill>
              <a:latin typeface="Times New Roman"/>
              <a:ea typeface="Times New Roman"/>
              <a:cs typeface="Times New Roman"/>
              <a:sym typeface="Times New Roman"/>
            </a:endParaRPr>
          </a:p>
          <a:p>
            <a:pPr marL="457200" marR="0" lvl="0" indent="0" algn="l" rtl="0">
              <a:spcBef>
                <a:spcPts val="0"/>
              </a:spcBef>
              <a:spcAft>
                <a:spcPts val="0"/>
              </a:spcAft>
              <a:buNone/>
            </a:pPr>
            <a:endParaRPr sz="2000" dirty="0">
              <a:latin typeface="Times New Roman"/>
              <a:ea typeface="Times New Roman"/>
              <a:cs typeface="Times New Roman"/>
              <a:sym typeface="Times New Roman"/>
            </a:endParaRPr>
          </a:p>
          <a:p>
            <a:pPr marL="914400" marR="0" lvl="0" indent="0" algn="l" rtl="0">
              <a:spcBef>
                <a:spcPts val="500"/>
              </a:spcBef>
              <a:spcAft>
                <a:spcPts val="0"/>
              </a:spcAft>
              <a:buNone/>
            </a:pPr>
            <a:endParaRPr dirty="0"/>
          </a:p>
        </p:txBody>
      </p:sp>
      <p:sp>
        <p:nvSpPr>
          <p:cNvPr id="103" name="Google Shape;103;p2"/>
          <p:cNvSpPr txBox="1"/>
          <p:nvPr/>
        </p:nvSpPr>
        <p:spPr>
          <a:xfrm>
            <a:off x="6392900" y="3620525"/>
            <a:ext cx="5253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0FBA5-EAEF-C9D0-ED6A-63796D52A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DDCEA7-281D-3F1D-4412-270AF6DEA3CA}"/>
              </a:ext>
            </a:extLst>
          </p:cNvPr>
          <p:cNvSpPr>
            <a:spLocks noGrp="1"/>
          </p:cNvSpPr>
          <p:nvPr>
            <p:ph type="title"/>
          </p:nvPr>
        </p:nvSpPr>
        <p:spPr/>
        <p:txBody>
          <a:bodyPr/>
          <a:lstStyle/>
          <a:p>
            <a:r>
              <a:rPr lang="en-CA"/>
              <a:t>AMP Trigger </a:t>
            </a:r>
            <a:r>
              <a:rPr lang="en-CA" dirty="0"/>
              <a:t>Frame  Format</a:t>
            </a:r>
          </a:p>
        </p:txBody>
      </p:sp>
      <p:sp>
        <p:nvSpPr>
          <p:cNvPr id="3" name="Text Placeholder 2">
            <a:extLst>
              <a:ext uri="{FF2B5EF4-FFF2-40B4-BE49-F238E27FC236}">
                <a16:creationId xmlns:a16="http://schemas.microsoft.com/office/drawing/2014/main" id="{FB5F7E31-814A-F442-8EFA-8FE29046F5F1}"/>
              </a:ext>
            </a:extLst>
          </p:cNvPr>
          <p:cNvSpPr>
            <a:spLocks noGrp="1"/>
          </p:cNvSpPr>
          <p:nvPr>
            <p:ph type="body" idx="1"/>
          </p:nvPr>
        </p:nvSpPr>
        <p:spPr>
          <a:xfrm>
            <a:off x="914401" y="1504951"/>
            <a:ext cx="10361084" cy="4589464"/>
          </a:xfrm>
        </p:spPr>
        <p:txBody>
          <a:bodyPr/>
          <a:lstStyle/>
          <a:p>
            <a:pPr marL="571500" indent="-342900">
              <a:buFont typeface="Arial" panose="020B0604020202020204" pitchFamily="34" charset="0"/>
              <a:buChar char="•"/>
            </a:pPr>
            <a:r>
              <a:rPr lang="en-US" sz="2000" dirty="0"/>
              <a:t>Trigger Frame and its sub-types are already defined in the SDF[1]. We propose relocating the sub-type field for the Trigger Frame into the Frame Control field.</a:t>
            </a:r>
          </a:p>
          <a:p>
            <a:pPr marL="571500" indent="-342900">
              <a:buFont typeface="Arial" panose="020B0604020202020204" pitchFamily="34" charset="0"/>
              <a:buChar char="•"/>
            </a:pPr>
            <a:r>
              <a:rPr lang="en-US" sz="2000" dirty="0"/>
              <a:t>The Sub-Type field indicates the type of communication that will occur during the current TXOP. This early indication allows tags of other types to enter sleep mode immediately after receiving the Frame Control field, thereby conserving energy.</a:t>
            </a:r>
          </a:p>
          <a:p>
            <a:pPr marL="571500" indent="-342900">
              <a:buFont typeface="Arial" panose="020B0604020202020204" pitchFamily="34" charset="0"/>
              <a:buChar char="•"/>
            </a:pPr>
            <a:r>
              <a:rPr lang="en-US" sz="2000" dirty="0"/>
              <a:t>Additionally, Sub-Type Dependent fields can be used to carry supplementary data relevant to the specific communication type.</a:t>
            </a:r>
          </a:p>
          <a:p>
            <a:endParaRPr lang="en-CA" sz="2000" b="0" dirty="0"/>
          </a:p>
        </p:txBody>
      </p:sp>
      <p:sp>
        <p:nvSpPr>
          <p:cNvPr id="4" name="Slide Number Placeholder 3">
            <a:extLst>
              <a:ext uri="{FF2B5EF4-FFF2-40B4-BE49-F238E27FC236}">
                <a16:creationId xmlns:a16="http://schemas.microsoft.com/office/drawing/2014/main" id="{053645BB-8EFC-73CC-D9E7-4AABAB985CE9}"/>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3</a:t>
            </a:fld>
            <a:endParaRPr/>
          </a:p>
        </p:txBody>
      </p:sp>
      <p:sp>
        <p:nvSpPr>
          <p:cNvPr id="5" name="Footer Placeholder 4">
            <a:extLst>
              <a:ext uri="{FF2B5EF4-FFF2-40B4-BE49-F238E27FC236}">
                <a16:creationId xmlns:a16="http://schemas.microsoft.com/office/drawing/2014/main" id="{A060754C-40BA-D15C-D1FB-C129922E5572}"/>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188113CA-80D2-FF5A-6F13-9C1E8B8BBE11}"/>
              </a:ext>
            </a:extLst>
          </p:cNvPr>
          <p:cNvSpPr>
            <a:spLocks noGrp="1"/>
          </p:cNvSpPr>
          <p:nvPr>
            <p:ph type="dt" idx="10"/>
          </p:nvPr>
        </p:nvSpPr>
        <p:spPr/>
        <p:txBody>
          <a:bodyPr/>
          <a:lstStyle/>
          <a:p>
            <a:r>
              <a:rPr lang="en-US" dirty="0"/>
              <a:t>July 2025</a:t>
            </a:r>
          </a:p>
        </p:txBody>
      </p:sp>
      <p:pic>
        <p:nvPicPr>
          <p:cNvPr id="8" name="Picture 7" descr="A screenshot of a computer&#10;&#10;AI-generated content may be incorrect.">
            <a:extLst>
              <a:ext uri="{FF2B5EF4-FFF2-40B4-BE49-F238E27FC236}">
                <a16:creationId xmlns:a16="http://schemas.microsoft.com/office/drawing/2014/main" id="{779EDB52-9FAD-9950-34C1-6968F4245889}"/>
              </a:ext>
            </a:extLst>
          </p:cNvPr>
          <p:cNvPicPr>
            <a:picLocks noChangeAspect="1"/>
          </p:cNvPicPr>
          <p:nvPr/>
        </p:nvPicPr>
        <p:blipFill>
          <a:blip r:embed="rId3"/>
          <a:stretch>
            <a:fillRect/>
          </a:stretch>
        </p:blipFill>
        <p:spPr>
          <a:xfrm>
            <a:off x="5924552" y="4029076"/>
            <a:ext cx="5738891" cy="2230468"/>
          </a:xfrm>
          <a:prstGeom prst="rect">
            <a:avLst/>
          </a:prstGeom>
        </p:spPr>
      </p:pic>
    </p:spTree>
    <p:extLst>
      <p:ext uri="{BB962C8B-B14F-4D97-AF65-F5344CB8AC3E}">
        <p14:creationId xmlns:p14="http://schemas.microsoft.com/office/powerpoint/2010/main" val="4094130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939E2-2B62-E1EA-F77C-D5AEDC6A9EA3}"/>
              </a:ext>
            </a:extLst>
          </p:cNvPr>
          <p:cNvSpPr>
            <a:spLocks noGrp="1"/>
          </p:cNvSpPr>
          <p:nvPr>
            <p:ph type="title"/>
          </p:nvPr>
        </p:nvSpPr>
        <p:spPr>
          <a:xfrm>
            <a:off x="914401" y="685802"/>
            <a:ext cx="10177669" cy="874776"/>
          </a:xfrm>
        </p:spPr>
        <p:txBody>
          <a:bodyPr/>
          <a:lstStyle/>
          <a:p>
            <a:r>
              <a:rPr lang="en-CA" dirty="0"/>
              <a:t>AMP UHF Trigger</a:t>
            </a:r>
          </a:p>
        </p:txBody>
      </p:sp>
      <p:sp>
        <p:nvSpPr>
          <p:cNvPr id="3" name="Text Placeholder 2">
            <a:extLst>
              <a:ext uri="{FF2B5EF4-FFF2-40B4-BE49-F238E27FC236}">
                <a16:creationId xmlns:a16="http://schemas.microsoft.com/office/drawing/2014/main" id="{A2F71004-B729-D546-E007-0121F6283E72}"/>
              </a:ext>
            </a:extLst>
          </p:cNvPr>
          <p:cNvSpPr>
            <a:spLocks noGrp="1"/>
          </p:cNvSpPr>
          <p:nvPr>
            <p:ph type="body" idx="1"/>
          </p:nvPr>
        </p:nvSpPr>
        <p:spPr>
          <a:xfrm>
            <a:off x="916515" y="1379602"/>
            <a:ext cx="10361084" cy="4739639"/>
          </a:xfrm>
        </p:spPr>
        <p:txBody>
          <a:bodyPr/>
          <a:lstStyle/>
          <a:p>
            <a:pPr marL="571500" indent="-342900">
              <a:buFont typeface="Arial" panose="020B0604020202020204" pitchFamily="34" charset="0"/>
              <a:buChar char="•"/>
            </a:pPr>
            <a:r>
              <a:rPr lang="en-US" sz="2000" dirty="0"/>
              <a:t>Instead of attaching the frame type to every UHF frame in AMP [2], we define a Sub-Type within the AMP Trigger frame to signal the start of the UHF frame sequence to all AMP STAs.</a:t>
            </a:r>
          </a:p>
          <a:p>
            <a:pPr marL="571500" indent="-342900">
              <a:buFont typeface="Arial" panose="020B0604020202020204" pitchFamily="34" charset="0"/>
              <a:buChar char="•"/>
            </a:pPr>
            <a:r>
              <a:rPr lang="en-US" sz="2000" dirty="0"/>
              <a:t>The UHR trigger acts as a trigger for an instance of the EPC Gen2 protocol</a:t>
            </a:r>
          </a:p>
          <a:p>
            <a:pPr marL="571500" indent="-342900">
              <a:buFont typeface="Arial" panose="020B0604020202020204" pitchFamily="34" charset="0"/>
              <a:buChar char="•"/>
            </a:pPr>
            <a:r>
              <a:rPr lang="en-US" sz="2000" dirty="0"/>
              <a:t>STAs, such as dual-mode AMP tags, will begin listening for and responding to UHF RFID commands.</a:t>
            </a:r>
          </a:p>
          <a:p>
            <a:pPr marL="571500" indent="-342900">
              <a:buFont typeface="Arial" panose="020B0604020202020204" pitchFamily="34" charset="0"/>
              <a:buChar char="•"/>
            </a:pPr>
            <a:r>
              <a:rPr lang="en-US" sz="2000" dirty="0"/>
              <a:t>This approach simplifies the MAC layer and facilitates easier extension for supporting all EPC Gen2 commands.</a:t>
            </a:r>
          </a:p>
        </p:txBody>
      </p:sp>
      <p:sp>
        <p:nvSpPr>
          <p:cNvPr id="4" name="Slide Number Placeholder 3">
            <a:extLst>
              <a:ext uri="{FF2B5EF4-FFF2-40B4-BE49-F238E27FC236}">
                <a16:creationId xmlns:a16="http://schemas.microsoft.com/office/drawing/2014/main" id="{BBB17FFF-7FB9-697E-EFC3-1534E2995816}"/>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4</a:t>
            </a:fld>
            <a:endParaRPr/>
          </a:p>
        </p:txBody>
      </p:sp>
      <p:sp>
        <p:nvSpPr>
          <p:cNvPr id="5" name="Footer Placeholder 4">
            <a:extLst>
              <a:ext uri="{FF2B5EF4-FFF2-40B4-BE49-F238E27FC236}">
                <a16:creationId xmlns:a16="http://schemas.microsoft.com/office/drawing/2014/main" id="{02989998-4D87-7963-4813-FEA22227AFA7}"/>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AC7E44F2-B62F-D7F9-DA56-B9C8F7929141}"/>
              </a:ext>
            </a:extLst>
          </p:cNvPr>
          <p:cNvSpPr>
            <a:spLocks noGrp="1"/>
          </p:cNvSpPr>
          <p:nvPr>
            <p:ph type="dt" idx="10"/>
          </p:nvPr>
        </p:nvSpPr>
        <p:spPr/>
        <p:txBody>
          <a:bodyPr/>
          <a:lstStyle/>
          <a:p>
            <a:r>
              <a:rPr lang="en-US" dirty="0"/>
              <a:t>July 2025</a:t>
            </a:r>
          </a:p>
        </p:txBody>
      </p:sp>
      <p:pic>
        <p:nvPicPr>
          <p:cNvPr id="8" name="Picture 7" descr="A screenshot of a computer&#10;&#10;AI-generated content may be incorrect.">
            <a:extLst>
              <a:ext uri="{FF2B5EF4-FFF2-40B4-BE49-F238E27FC236}">
                <a16:creationId xmlns:a16="http://schemas.microsoft.com/office/drawing/2014/main" id="{B4A5EA66-78F5-EA84-0720-D9C61ECC0F86}"/>
              </a:ext>
            </a:extLst>
          </p:cNvPr>
          <p:cNvPicPr>
            <a:picLocks noChangeAspect="1"/>
          </p:cNvPicPr>
          <p:nvPr/>
        </p:nvPicPr>
        <p:blipFill>
          <a:blip r:embed="rId2"/>
          <a:stretch>
            <a:fillRect/>
          </a:stretch>
        </p:blipFill>
        <p:spPr>
          <a:xfrm>
            <a:off x="845079" y="4744752"/>
            <a:ext cx="10601325" cy="1552575"/>
          </a:xfrm>
          <a:prstGeom prst="rect">
            <a:avLst/>
          </a:prstGeom>
        </p:spPr>
      </p:pic>
    </p:spTree>
    <p:extLst>
      <p:ext uri="{BB962C8B-B14F-4D97-AF65-F5344CB8AC3E}">
        <p14:creationId xmlns:p14="http://schemas.microsoft.com/office/powerpoint/2010/main" val="3199079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7DE7-D1DA-964D-FBEE-A76C2496C127}"/>
              </a:ext>
            </a:extLst>
          </p:cNvPr>
          <p:cNvSpPr>
            <a:spLocks noGrp="1"/>
          </p:cNvSpPr>
          <p:nvPr>
            <p:ph type="title"/>
          </p:nvPr>
        </p:nvSpPr>
        <p:spPr/>
        <p:txBody>
          <a:bodyPr/>
          <a:lstStyle/>
          <a:p>
            <a:r>
              <a:rPr lang="en-CA" dirty="0"/>
              <a:t>AMP Trigger Frame  for UHF </a:t>
            </a:r>
          </a:p>
        </p:txBody>
      </p:sp>
      <p:sp>
        <p:nvSpPr>
          <p:cNvPr id="3" name="Text Placeholder 2">
            <a:extLst>
              <a:ext uri="{FF2B5EF4-FFF2-40B4-BE49-F238E27FC236}">
                <a16:creationId xmlns:a16="http://schemas.microsoft.com/office/drawing/2014/main" id="{0B617FFA-2CB4-FAB1-6372-667CD164EDDC}"/>
              </a:ext>
            </a:extLst>
          </p:cNvPr>
          <p:cNvSpPr>
            <a:spLocks noGrp="1"/>
          </p:cNvSpPr>
          <p:nvPr>
            <p:ph type="body" idx="1"/>
          </p:nvPr>
        </p:nvSpPr>
        <p:spPr>
          <a:xfrm>
            <a:off x="914401" y="1504951"/>
            <a:ext cx="10361084" cy="4589464"/>
          </a:xfrm>
        </p:spPr>
        <p:txBody>
          <a:bodyPr/>
          <a:lstStyle/>
          <a:p>
            <a:pPr marL="571500" indent="-342900">
              <a:buFont typeface="Arial" panose="020B0604020202020204" pitchFamily="34" charset="0"/>
              <a:buChar char="•"/>
            </a:pPr>
            <a:r>
              <a:rPr lang="en-CA" dirty="0"/>
              <a:t>This frame format is an AMP Trigger frame to indicate the start of the UHF frame exchange.</a:t>
            </a:r>
          </a:p>
          <a:p>
            <a:pPr>
              <a:buFont typeface="Arial" panose="020B0604020202020204" pitchFamily="34" charset="0"/>
              <a:buChar char="•"/>
            </a:pPr>
            <a:endParaRPr lang="en-CA" sz="900" dirty="0"/>
          </a:p>
          <a:p>
            <a:pPr marL="571500" indent="-342900">
              <a:buFont typeface="Arial" panose="020B0604020202020204" pitchFamily="34" charset="0"/>
              <a:buChar char="•"/>
            </a:pPr>
            <a:r>
              <a:rPr lang="en-CA" dirty="0"/>
              <a:t>The Sub-Type field is to indicate that UHF commands and responses will be transmitted in this  TXOP.</a:t>
            </a:r>
            <a:endParaRPr lang="en-CA" sz="1200" dirty="0"/>
          </a:p>
          <a:p>
            <a:pPr marL="571500" indent="-342900">
              <a:buFont typeface="Arial" panose="020B0604020202020204" pitchFamily="34" charset="0"/>
              <a:buChar char="•"/>
            </a:pPr>
            <a:r>
              <a:rPr lang="en-CA" dirty="0"/>
              <a:t>The ID field can carry the address of the reader.</a:t>
            </a:r>
          </a:p>
          <a:p>
            <a:pPr marL="571500" indent="-342900">
              <a:buFont typeface="Arial" panose="020B0604020202020204" pitchFamily="34" charset="0"/>
              <a:buChar char="•"/>
            </a:pPr>
            <a:r>
              <a:rPr lang="en-CA" dirty="0"/>
              <a:t> There is no Frame Body.</a:t>
            </a:r>
          </a:p>
        </p:txBody>
      </p:sp>
      <p:sp>
        <p:nvSpPr>
          <p:cNvPr id="4" name="Slide Number Placeholder 3">
            <a:extLst>
              <a:ext uri="{FF2B5EF4-FFF2-40B4-BE49-F238E27FC236}">
                <a16:creationId xmlns:a16="http://schemas.microsoft.com/office/drawing/2014/main" id="{4CBC0159-5365-9525-FF81-2304260DE723}"/>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5</a:t>
            </a:fld>
            <a:endParaRPr/>
          </a:p>
        </p:txBody>
      </p:sp>
      <p:sp>
        <p:nvSpPr>
          <p:cNvPr id="5" name="Footer Placeholder 4">
            <a:extLst>
              <a:ext uri="{FF2B5EF4-FFF2-40B4-BE49-F238E27FC236}">
                <a16:creationId xmlns:a16="http://schemas.microsoft.com/office/drawing/2014/main" id="{3797F5EB-871A-18B8-F032-E2A6C931700F}"/>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A8AAC70B-5D47-6C88-BF21-B64233E7E485}"/>
              </a:ext>
            </a:extLst>
          </p:cNvPr>
          <p:cNvSpPr>
            <a:spLocks noGrp="1"/>
          </p:cNvSpPr>
          <p:nvPr>
            <p:ph type="dt" idx="10"/>
          </p:nvPr>
        </p:nvSpPr>
        <p:spPr/>
        <p:txBody>
          <a:bodyPr/>
          <a:lstStyle/>
          <a:p>
            <a:r>
              <a:rPr lang="en-US" dirty="0"/>
              <a:t>July 2025</a:t>
            </a:r>
          </a:p>
        </p:txBody>
      </p:sp>
      <p:pic>
        <p:nvPicPr>
          <p:cNvPr id="8" name="Picture 7" descr="A white box with black text&#10;&#10;AI-generated content may be incorrect.">
            <a:extLst>
              <a:ext uri="{FF2B5EF4-FFF2-40B4-BE49-F238E27FC236}">
                <a16:creationId xmlns:a16="http://schemas.microsoft.com/office/drawing/2014/main" id="{EF1EB6CA-8247-B71C-8E4F-AF861C3D406B}"/>
              </a:ext>
            </a:extLst>
          </p:cNvPr>
          <p:cNvPicPr>
            <a:picLocks noChangeAspect="1"/>
          </p:cNvPicPr>
          <p:nvPr/>
        </p:nvPicPr>
        <p:blipFill>
          <a:blip r:embed="rId3"/>
          <a:stretch>
            <a:fillRect/>
          </a:stretch>
        </p:blipFill>
        <p:spPr>
          <a:xfrm>
            <a:off x="5055660" y="4084639"/>
            <a:ext cx="6219825" cy="2200275"/>
          </a:xfrm>
          <a:prstGeom prst="rect">
            <a:avLst/>
          </a:prstGeom>
        </p:spPr>
      </p:pic>
    </p:spTree>
    <p:extLst>
      <p:ext uri="{BB962C8B-B14F-4D97-AF65-F5344CB8AC3E}">
        <p14:creationId xmlns:p14="http://schemas.microsoft.com/office/powerpoint/2010/main" val="98855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B2D7-08F8-6417-4FC0-BB756FCDBEE8}"/>
              </a:ext>
            </a:extLst>
          </p:cNvPr>
          <p:cNvSpPr>
            <a:spLocks noGrp="1"/>
          </p:cNvSpPr>
          <p:nvPr>
            <p:ph type="title"/>
          </p:nvPr>
        </p:nvSpPr>
        <p:spPr/>
        <p:txBody>
          <a:bodyPr/>
          <a:lstStyle/>
          <a:p>
            <a:r>
              <a:rPr lang="en-CA" dirty="0"/>
              <a:t>Active TX Time-slot based random access</a:t>
            </a:r>
          </a:p>
        </p:txBody>
      </p:sp>
      <p:sp>
        <p:nvSpPr>
          <p:cNvPr id="3" name="Text Placeholder 2">
            <a:extLst>
              <a:ext uri="{FF2B5EF4-FFF2-40B4-BE49-F238E27FC236}">
                <a16:creationId xmlns:a16="http://schemas.microsoft.com/office/drawing/2014/main" id="{7B8DC4A0-7B7C-B405-68F9-4AFE66AF40AA}"/>
              </a:ext>
            </a:extLst>
          </p:cNvPr>
          <p:cNvSpPr>
            <a:spLocks noGrp="1"/>
          </p:cNvSpPr>
          <p:nvPr>
            <p:ph type="body" idx="1"/>
          </p:nvPr>
        </p:nvSpPr>
        <p:spPr>
          <a:xfrm>
            <a:off x="965200" y="1638301"/>
            <a:ext cx="10361084" cy="4113213"/>
          </a:xfrm>
        </p:spPr>
        <p:txBody>
          <a:bodyPr/>
          <a:lstStyle/>
          <a:p>
            <a:r>
              <a:rPr lang="en-CA" dirty="0"/>
              <a:t>One of the proposed modes for Active TX in AMP is random-access[3].</a:t>
            </a:r>
          </a:p>
          <a:p>
            <a:r>
              <a:rPr lang="en-CA" dirty="0"/>
              <a:t>An example of random-access Active TX with ECW/ACW = 2: </a:t>
            </a:r>
          </a:p>
          <a:p>
            <a:r>
              <a:rPr lang="en-CA" dirty="0"/>
              <a:t> </a:t>
            </a:r>
          </a:p>
        </p:txBody>
      </p:sp>
      <p:sp>
        <p:nvSpPr>
          <p:cNvPr id="4" name="Slide Number Placeholder 3">
            <a:extLst>
              <a:ext uri="{FF2B5EF4-FFF2-40B4-BE49-F238E27FC236}">
                <a16:creationId xmlns:a16="http://schemas.microsoft.com/office/drawing/2014/main" id="{3395C4B4-8F45-F4A1-FA06-B1FA89CDF355}"/>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6</a:t>
            </a:fld>
            <a:endParaRPr/>
          </a:p>
        </p:txBody>
      </p:sp>
      <p:sp>
        <p:nvSpPr>
          <p:cNvPr id="5" name="Footer Placeholder 4">
            <a:extLst>
              <a:ext uri="{FF2B5EF4-FFF2-40B4-BE49-F238E27FC236}">
                <a16:creationId xmlns:a16="http://schemas.microsoft.com/office/drawing/2014/main" id="{D2EE8C92-DDB0-17AE-220E-481E63DFE800}"/>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E72AAFAF-AF23-A203-5F8B-44C1B90FAB8D}"/>
              </a:ext>
            </a:extLst>
          </p:cNvPr>
          <p:cNvSpPr>
            <a:spLocks noGrp="1"/>
          </p:cNvSpPr>
          <p:nvPr>
            <p:ph type="dt" idx="10"/>
          </p:nvPr>
        </p:nvSpPr>
        <p:spPr/>
        <p:txBody>
          <a:bodyPr/>
          <a:lstStyle/>
          <a:p>
            <a:r>
              <a:rPr lang="en-US" dirty="0"/>
              <a:t>July 2025</a:t>
            </a:r>
          </a:p>
        </p:txBody>
      </p:sp>
      <p:pic>
        <p:nvPicPr>
          <p:cNvPr id="8" name="Picture 7" descr="A diagram of a program&#10;&#10;AI-generated content may be incorrect.">
            <a:extLst>
              <a:ext uri="{FF2B5EF4-FFF2-40B4-BE49-F238E27FC236}">
                <a16:creationId xmlns:a16="http://schemas.microsoft.com/office/drawing/2014/main" id="{8C278D1A-60F9-4F52-1EAB-07ADF4CA5204}"/>
              </a:ext>
            </a:extLst>
          </p:cNvPr>
          <p:cNvPicPr>
            <a:picLocks noChangeAspect="1"/>
          </p:cNvPicPr>
          <p:nvPr/>
        </p:nvPicPr>
        <p:blipFill>
          <a:blip r:embed="rId3"/>
          <a:stretch>
            <a:fillRect/>
          </a:stretch>
        </p:blipFill>
        <p:spPr>
          <a:xfrm>
            <a:off x="5891643" y="2896395"/>
            <a:ext cx="5383842" cy="3428206"/>
          </a:xfrm>
          <a:prstGeom prst="rect">
            <a:avLst/>
          </a:prstGeom>
        </p:spPr>
      </p:pic>
    </p:spTree>
    <p:extLst>
      <p:ext uri="{BB962C8B-B14F-4D97-AF65-F5344CB8AC3E}">
        <p14:creationId xmlns:p14="http://schemas.microsoft.com/office/powerpoint/2010/main" val="13991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352DA-181C-E287-9B3E-EBCDE15AFA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7001BE-E7F5-1BF6-5EFA-9B66FF0B50D2}"/>
              </a:ext>
            </a:extLst>
          </p:cNvPr>
          <p:cNvSpPr>
            <a:spLocks noGrp="1"/>
          </p:cNvSpPr>
          <p:nvPr>
            <p:ph type="title"/>
          </p:nvPr>
        </p:nvSpPr>
        <p:spPr/>
        <p:txBody>
          <a:bodyPr/>
          <a:lstStyle/>
          <a:p>
            <a:r>
              <a:rPr lang="en-CA" dirty="0"/>
              <a:t>AMP </a:t>
            </a:r>
            <a:r>
              <a:rPr lang="en-US" altLang="zh-CN" kern="1200" dirty="0">
                <a:solidFill>
                  <a:srgbClr val="1D1D1A"/>
                </a:solidFill>
                <a:latin typeface="Arial" panose="020B0604020202020204" pitchFamily="34" charset="0"/>
                <a:ea typeface="Microsoft YaHei" panose="020B0503020204020204" pitchFamily="34" charset="-122"/>
              </a:rPr>
              <a:t>Time-slot based random access</a:t>
            </a:r>
            <a:endParaRPr lang="en-CA" dirty="0"/>
          </a:p>
        </p:txBody>
      </p:sp>
      <p:sp>
        <p:nvSpPr>
          <p:cNvPr id="3" name="Text Placeholder 2">
            <a:extLst>
              <a:ext uri="{FF2B5EF4-FFF2-40B4-BE49-F238E27FC236}">
                <a16:creationId xmlns:a16="http://schemas.microsoft.com/office/drawing/2014/main" id="{586073CA-53D3-E4D2-CC62-2448DC0012D3}"/>
              </a:ext>
            </a:extLst>
          </p:cNvPr>
          <p:cNvSpPr>
            <a:spLocks noGrp="1"/>
          </p:cNvSpPr>
          <p:nvPr>
            <p:ph type="body" idx="1"/>
          </p:nvPr>
        </p:nvSpPr>
        <p:spPr>
          <a:xfrm>
            <a:off x="929217" y="1638301"/>
            <a:ext cx="10361084" cy="4113213"/>
          </a:xfrm>
        </p:spPr>
        <p:txBody>
          <a:bodyPr/>
          <a:lstStyle/>
          <a:p>
            <a:r>
              <a:rPr lang="en-CA" dirty="0"/>
              <a:t>For random access Active TX the Sub-Type in the trigger frame will indicate that. </a:t>
            </a:r>
          </a:p>
          <a:p>
            <a:r>
              <a:rPr lang="en-CA" dirty="0"/>
              <a:t>There are some Sub-type dependent fields in the MAC header; these fields determine the Frame body for this trigger frame. </a:t>
            </a:r>
          </a:p>
        </p:txBody>
      </p:sp>
      <p:sp>
        <p:nvSpPr>
          <p:cNvPr id="4" name="Slide Number Placeholder 3">
            <a:extLst>
              <a:ext uri="{FF2B5EF4-FFF2-40B4-BE49-F238E27FC236}">
                <a16:creationId xmlns:a16="http://schemas.microsoft.com/office/drawing/2014/main" id="{92115224-C2CF-97F0-EA71-8E895D0836E5}"/>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7</a:t>
            </a:fld>
            <a:endParaRPr/>
          </a:p>
        </p:txBody>
      </p:sp>
      <p:sp>
        <p:nvSpPr>
          <p:cNvPr id="5" name="Footer Placeholder 4">
            <a:extLst>
              <a:ext uri="{FF2B5EF4-FFF2-40B4-BE49-F238E27FC236}">
                <a16:creationId xmlns:a16="http://schemas.microsoft.com/office/drawing/2014/main" id="{8A4BFCCA-E592-EC13-FA93-82798097A4F0}"/>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63C8DBA8-2FA1-5724-8A97-92099044E9CF}"/>
              </a:ext>
            </a:extLst>
          </p:cNvPr>
          <p:cNvSpPr>
            <a:spLocks noGrp="1"/>
          </p:cNvSpPr>
          <p:nvPr>
            <p:ph type="dt" idx="10"/>
          </p:nvPr>
        </p:nvSpPr>
        <p:spPr/>
        <p:txBody>
          <a:bodyPr/>
          <a:lstStyle/>
          <a:p>
            <a:r>
              <a:rPr lang="en-US" dirty="0"/>
              <a:t>July 2025</a:t>
            </a:r>
          </a:p>
        </p:txBody>
      </p:sp>
      <p:pic>
        <p:nvPicPr>
          <p:cNvPr id="8" name="Picture 7" descr="A screen shot of a graph&#10;&#10;AI-generated content may be incorrect.">
            <a:extLst>
              <a:ext uri="{FF2B5EF4-FFF2-40B4-BE49-F238E27FC236}">
                <a16:creationId xmlns:a16="http://schemas.microsoft.com/office/drawing/2014/main" id="{399E517F-29F5-B639-C25A-E4E47D50E257}"/>
              </a:ext>
            </a:extLst>
          </p:cNvPr>
          <p:cNvPicPr>
            <a:picLocks noChangeAspect="1"/>
          </p:cNvPicPr>
          <p:nvPr/>
        </p:nvPicPr>
        <p:blipFill>
          <a:blip r:embed="rId2"/>
          <a:stretch>
            <a:fillRect/>
          </a:stretch>
        </p:blipFill>
        <p:spPr>
          <a:xfrm>
            <a:off x="4083580" y="3481826"/>
            <a:ext cx="6308196" cy="2690373"/>
          </a:xfrm>
          <a:prstGeom prst="rect">
            <a:avLst/>
          </a:prstGeom>
        </p:spPr>
      </p:pic>
    </p:spTree>
    <p:extLst>
      <p:ext uri="{BB962C8B-B14F-4D97-AF65-F5344CB8AC3E}">
        <p14:creationId xmlns:p14="http://schemas.microsoft.com/office/powerpoint/2010/main" val="1142905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07DD-FC95-B744-293D-AE6BC8892257}"/>
              </a:ext>
            </a:extLst>
          </p:cNvPr>
          <p:cNvSpPr>
            <a:spLocks noGrp="1"/>
          </p:cNvSpPr>
          <p:nvPr>
            <p:ph type="title"/>
          </p:nvPr>
        </p:nvSpPr>
        <p:spPr/>
        <p:txBody>
          <a:bodyPr/>
          <a:lstStyle/>
          <a:p>
            <a:r>
              <a:rPr lang="en-CA" dirty="0"/>
              <a:t>AMP </a:t>
            </a:r>
            <a:r>
              <a:rPr lang="en-US" altLang="zh-CN" kern="1200" dirty="0">
                <a:solidFill>
                  <a:srgbClr val="1D1D1A"/>
                </a:solidFill>
                <a:latin typeface="Arial" panose="020B0604020202020204" pitchFamily="34" charset="0"/>
                <a:ea typeface="Microsoft YaHei" panose="020B0503020204020204" pitchFamily="34" charset="-122"/>
              </a:rPr>
              <a:t>Time-slot based random access (2) </a:t>
            </a:r>
            <a:endParaRPr lang="en-CA" dirty="0"/>
          </a:p>
        </p:txBody>
      </p:sp>
      <p:sp>
        <p:nvSpPr>
          <p:cNvPr id="3" name="Text Placeholder 2">
            <a:extLst>
              <a:ext uri="{FF2B5EF4-FFF2-40B4-BE49-F238E27FC236}">
                <a16:creationId xmlns:a16="http://schemas.microsoft.com/office/drawing/2014/main" id="{76810D5C-3416-BF89-16D1-8591C4E2A97D}"/>
              </a:ext>
            </a:extLst>
          </p:cNvPr>
          <p:cNvSpPr>
            <a:spLocks noGrp="1"/>
          </p:cNvSpPr>
          <p:nvPr>
            <p:ph type="body" idx="1"/>
          </p:nvPr>
        </p:nvSpPr>
        <p:spPr>
          <a:xfrm>
            <a:off x="929217" y="1638301"/>
            <a:ext cx="10361084" cy="4113213"/>
          </a:xfrm>
        </p:spPr>
        <p:txBody>
          <a:bodyPr/>
          <a:lstStyle/>
          <a:p>
            <a:r>
              <a:rPr lang="en-CA" b="0" dirty="0"/>
              <a:t>Sub-type dependent fields are as follows:</a:t>
            </a:r>
          </a:p>
          <a:p>
            <a:pPr marL="514350" indent="-285750">
              <a:buFont typeface="Arial" panose="020B0604020202020204" pitchFamily="34" charset="0"/>
              <a:buChar char="•"/>
            </a:pPr>
            <a:r>
              <a:rPr lang="en-CA" sz="1800" b="0" dirty="0">
                <a:latin typeface="Times New Roman" panose="02020603050405020304" pitchFamily="18" charset="0"/>
                <a:cs typeface="Times New Roman" panose="02020603050405020304" pitchFamily="18" charset="0"/>
              </a:rPr>
              <a:t>There are flags for Slot Duration present and Number of Slots Present</a:t>
            </a:r>
          </a:p>
          <a:p>
            <a:pPr marL="514350" indent="-285750">
              <a:buFont typeface="Arial" panose="020B0604020202020204" pitchFamily="34" charset="0"/>
              <a:buChar char="•"/>
            </a:pPr>
            <a:r>
              <a:rPr lang="en-CA" sz="1800" b="0" dirty="0">
                <a:latin typeface="Times New Roman" panose="02020603050405020304" pitchFamily="18" charset="0"/>
                <a:cs typeface="Times New Roman" panose="02020603050405020304" pitchFamily="18" charset="0"/>
              </a:rPr>
              <a:t>Then two bits Reserved field</a:t>
            </a:r>
          </a:p>
          <a:p>
            <a:pPr marL="514350" indent="-285750">
              <a:buFont typeface="Arial" panose="020B0604020202020204" pitchFamily="34" charset="0"/>
              <a:buChar char="•"/>
            </a:pPr>
            <a:r>
              <a:rPr lang="en-US" sz="1800" b="0" dirty="0">
                <a:latin typeface="Times New Roman" panose="02020603050405020304" pitchFamily="18" charset="0"/>
                <a:ea typeface="ＭＳ Ｐゴシック"/>
                <a:cs typeface="Times New Roman" panose="02020603050405020304" pitchFamily="18" charset="0"/>
              </a:rPr>
              <a:t>Session ID identifies the random-access session</a:t>
            </a:r>
          </a:p>
          <a:p>
            <a:pPr marL="514350" indent="-285750">
              <a:buFont typeface="Arial" panose="020B0604020202020204" pitchFamily="34" charset="0"/>
              <a:buChar char="•"/>
            </a:pPr>
            <a:r>
              <a:rPr lang="en-US" sz="1800" b="0" dirty="0">
                <a:solidFill>
                  <a:schemeClr val="tx1"/>
                </a:solidFill>
                <a:latin typeface="Times New Roman" panose="02020603050405020304" pitchFamily="18" charset="0"/>
                <a:ea typeface="ＭＳ Ｐゴシック"/>
                <a:cs typeface="Times New Roman" panose="02020603050405020304" pitchFamily="18" charset="0"/>
              </a:rPr>
              <a:t>Response Type indicates the type of the solicited uplink response e.g., ID, Sensor Data, etc.</a:t>
            </a:r>
          </a:p>
          <a:p>
            <a:pPr marL="514350" indent="-285750">
              <a:buFont typeface="Arial" panose="020B0604020202020204" pitchFamily="34" charset="0"/>
              <a:buChar char="•"/>
            </a:pPr>
            <a:r>
              <a:rPr lang="en-US" sz="1800" b="0" dirty="0">
                <a:latin typeface="Times New Roman" panose="02020603050405020304" pitchFamily="18" charset="0"/>
                <a:ea typeface="ＭＳ Ｐゴシック"/>
                <a:cs typeface="Times New Roman" panose="02020603050405020304" pitchFamily="18" charset="0"/>
              </a:rPr>
              <a:t>ECW represents  total number of random-access slots = 2</a:t>
            </a:r>
            <a:r>
              <a:rPr lang="en-US" sz="1800" b="0" baseline="30000" dirty="0">
                <a:latin typeface="Times New Roman" panose="02020603050405020304" pitchFamily="18" charset="0"/>
                <a:ea typeface="ＭＳ Ｐゴシック"/>
                <a:cs typeface="Times New Roman" panose="02020603050405020304" pitchFamily="18" charset="0"/>
              </a:rPr>
              <a:t>ECW </a:t>
            </a:r>
            <a:r>
              <a:rPr lang="en-US" sz="1800" b="0" dirty="0">
                <a:latin typeface="Times New Roman" panose="02020603050405020304" pitchFamily="18" charset="0"/>
                <a:ea typeface="ＭＳ Ｐゴシック"/>
                <a:cs typeface="Times New Roman" panose="02020603050405020304" pitchFamily="18" charset="0"/>
              </a:rPr>
              <a:t>Allows up to 256 slots</a:t>
            </a:r>
          </a:p>
          <a:p>
            <a:pPr marL="514350" indent="-285750">
              <a:buFont typeface="Arial" panose="020B0604020202020204" pitchFamily="34" charset="0"/>
              <a:buChar char="•"/>
            </a:pPr>
            <a:r>
              <a:rPr lang="en-US" sz="1800" b="0" dirty="0">
                <a:latin typeface="Times New Roman" panose="02020603050405020304" pitchFamily="18" charset="0"/>
                <a:ea typeface="ＭＳ Ｐゴシック"/>
                <a:cs typeface="Times New Roman" panose="02020603050405020304" pitchFamily="18" charset="0"/>
              </a:rPr>
              <a:t>Slot Duration is the time for each slot.</a:t>
            </a:r>
          </a:p>
          <a:p>
            <a:pPr marL="514350" indent="-285750">
              <a:buFont typeface="Arial" panose="020B0604020202020204" pitchFamily="34" charset="0"/>
              <a:buChar char="•"/>
            </a:pPr>
            <a:r>
              <a:rPr lang="en-CA" sz="1800" b="0" dirty="0">
                <a:latin typeface="Times New Roman" panose="02020603050405020304" pitchFamily="18" charset="0"/>
                <a:cs typeface="Times New Roman" panose="02020603050405020304" pitchFamily="18" charset="0"/>
              </a:rPr>
              <a:t>In the end, there is a reserved field.</a:t>
            </a:r>
          </a:p>
        </p:txBody>
      </p:sp>
      <p:sp>
        <p:nvSpPr>
          <p:cNvPr id="4" name="Slide Number Placeholder 3">
            <a:extLst>
              <a:ext uri="{FF2B5EF4-FFF2-40B4-BE49-F238E27FC236}">
                <a16:creationId xmlns:a16="http://schemas.microsoft.com/office/drawing/2014/main" id="{C1621251-A86D-C589-7CF8-B2302E125B22}"/>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8</a:t>
            </a:fld>
            <a:endParaRPr/>
          </a:p>
        </p:txBody>
      </p:sp>
      <p:sp>
        <p:nvSpPr>
          <p:cNvPr id="5" name="Footer Placeholder 4">
            <a:extLst>
              <a:ext uri="{FF2B5EF4-FFF2-40B4-BE49-F238E27FC236}">
                <a16:creationId xmlns:a16="http://schemas.microsoft.com/office/drawing/2014/main" id="{57D2FF16-7F9F-9165-E5C1-D1384EBB936D}"/>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ED6831AB-01EF-6391-7081-B5AFE16D3731}"/>
              </a:ext>
            </a:extLst>
          </p:cNvPr>
          <p:cNvSpPr>
            <a:spLocks noGrp="1"/>
          </p:cNvSpPr>
          <p:nvPr>
            <p:ph type="dt" idx="10"/>
          </p:nvPr>
        </p:nvSpPr>
        <p:spPr/>
        <p:txBody>
          <a:bodyPr/>
          <a:lstStyle/>
          <a:p>
            <a:r>
              <a:rPr lang="en-US" dirty="0"/>
              <a:t>July 2025</a:t>
            </a:r>
          </a:p>
        </p:txBody>
      </p:sp>
      <p:pic>
        <p:nvPicPr>
          <p:cNvPr id="7" name="Picture 6" descr="A screen shot of a graph&#10;&#10;AI-generated content may be incorrect.">
            <a:extLst>
              <a:ext uri="{FF2B5EF4-FFF2-40B4-BE49-F238E27FC236}">
                <a16:creationId xmlns:a16="http://schemas.microsoft.com/office/drawing/2014/main" id="{D01855F4-A12A-A55C-B9F3-FA7D1A81B98D}"/>
              </a:ext>
            </a:extLst>
          </p:cNvPr>
          <p:cNvPicPr>
            <a:picLocks noChangeAspect="1"/>
          </p:cNvPicPr>
          <p:nvPr/>
        </p:nvPicPr>
        <p:blipFill>
          <a:blip r:embed="rId3"/>
          <a:stretch>
            <a:fillRect/>
          </a:stretch>
        </p:blipFill>
        <p:spPr>
          <a:xfrm>
            <a:off x="5617105" y="3930384"/>
            <a:ext cx="5703121" cy="2432315"/>
          </a:xfrm>
          <a:prstGeom prst="rect">
            <a:avLst/>
          </a:prstGeom>
        </p:spPr>
      </p:pic>
    </p:spTree>
    <p:extLst>
      <p:ext uri="{BB962C8B-B14F-4D97-AF65-F5344CB8AC3E}">
        <p14:creationId xmlns:p14="http://schemas.microsoft.com/office/powerpoint/2010/main" val="1013845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C0763-EEE8-8909-DC56-EF7AF03AEDA2}"/>
              </a:ext>
            </a:extLst>
          </p:cNvPr>
          <p:cNvSpPr>
            <a:spLocks noGrp="1"/>
          </p:cNvSpPr>
          <p:nvPr>
            <p:ph type="title"/>
          </p:nvPr>
        </p:nvSpPr>
        <p:spPr/>
        <p:txBody>
          <a:bodyPr/>
          <a:lstStyle/>
          <a:p>
            <a:r>
              <a:rPr lang="en-US" dirty="0"/>
              <a:t>Time-slot based scheduled access example</a:t>
            </a:r>
            <a:endParaRPr lang="en-CA" dirty="0"/>
          </a:p>
        </p:txBody>
      </p:sp>
      <p:sp>
        <p:nvSpPr>
          <p:cNvPr id="3" name="Text Placeholder 2">
            <a:extLst>
              <a:ext uri="{FF2B5EF4-FFF2-40B4-BE49-F238E27FC236}">
                <a16:creationId xmlns:a16="http://schemas.microsoft.com/office/drawing/2014/main" id="{6BD08D58-A1CD-DE05-24A5-D80196C40B17}"/>
              </a:ext>
            </a:extLst>
          </p:cNvPr>
          <p:cNvSpPr>
            <a:spLocks noGrp="1"/>
          </p:cNvSpPr>
          <p:nvPr>
            <p:ph type="body" idx="1"/>
          </p:nvPr>
        </p:nvSpPr>
        <p:spPr/>
        <p:txBody>
          <a:bodyPr/>
          <a:lstStyle/>
          <a:p>
            <a:r>
              <a:rPr lang="en-US" dirty="0"/>
              <a:t>An example of scheduled access Active TX [4] with ECW = 2: </a:t>
            </a:r>
          </a:p>
          <a:p>
            <a:endParaRPr lang="en-CA" dirty="0"/>
          </a:p>
        </p:txBody>
      </p:sp>
      <p:sp>
        <p:nvSpPr>
          <p:cNvPr id="4" name="Slide Number Placeholder 3">
            <a:extLst>
              <a:ext uri="{FF2B5EF4-FFF2-40B4-BE49-F238E27FC236}">
                <a16:creationId xmlns:a16="http://schemas.microsoft.com/office/drawing/2014/main" id="{DCB6EE46-5488-9982-8246-AEFEE5EFBDFA}"/>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9</a:t>
            </a:fld>
            <a:endParaRPr/>
          </a:p>
        </p:txBody>
      </p:sp>
      <p:sp>
        <p:nvSpPr>
          <p:cNvPr id="5" name="Footer Placeholder 4">
            <a:extLst>
              <a:ext uri="{FF2B5EF4-FFF2-40B4-BE49-F238E27FC236}">
                <a16:creationId xmlns:a16="http://schemas.microsoft.com/office/drawing/2014/main" id="{447D10AF-1F53-2AB1-65A2-7E294E38579D}"/>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4F2F74E9-A53D-6829-1174-88502531265A}"/>
              </a:ext>
            </a:extLst>
          </p:cNvPr>
          <p:cNvSpPr>
            <a:spLocks noGrp="1"/>
          </p:cNvSpPr>
          <p:nvPr>
            <p:ph type="dt" idx="10"/>
          </p:nvPr>
        </p:nvSpPr>
        <p:spPr/>
        <p:txBody>
          <a:bodyPr/>
          <a:lstStyle/>
          <a:p>
            <a:r>
              <a:rPr lang="en-US" dirty="0"/>
              <a:t>July 2025</a:t>
            </a:r>
          </a:p>
        </p:txBody>
      </p:sp>
      <p:pic>
        <p:nvPicPr>
          <p:cNvPr id="8" name="Picture 7" descr="A screenshot of a diagram&#10;&#10;AI-generated content may be incorrect.">
            <a:extLst>
              <a:ext uri="{FF2B5EF4-FFF2-40B4-BE49-F238E27FC236}">
                <a16:creationId xmlns:a16="http://schemas.microsoft.com/office/drawing/2014/main" id="{2D684A3E-7B2B-E2B8-AC73-5C291BA60923}"/>
              </a:ext>
            </a:extLst>
          </p:cNvPr>
          <p:cNvPicPr>
            <a:picLocks noChangeAspect="1"/>
          </p:cNvPicPr>
          <p:nvPr/>
        </p:nvPicPr>
        <p:blipFill>
          <a:blip r:embed="rId2"/>
          <a:stretch>
            <a:fillRect/>
          </a:stretch>
        </p:blipFill>
        <p:spPr>
          <a:xfrm>
            <a:off x="2650067" y="2419694"/>
            <a:ext cx="6741583" cy="4017619"/>
          </a:xfrm>
          <a:prstGeom prst="rect">
            <a:avLst/>
          </a:prstGeom>
        </p:spPr>
      </p:pic>
    </p:spTree>
    <p:extLst>
      <p:ext uri="{BB962C8B-B14F-4D97-AF65-F5344CB8AC3E}">
        <p14:creationId xmlns:p14="http://schemas.microsoft.com/office/powerpoint/2010/main" val="3423006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42856</TotalTime>
  <Words>1092</Words>
  <Application>Microsoft Office PowerPoint</Application>
  <PresentationFormat>Widescreen</PresentationFormat>
  <Paragraphs>140</Paragraphs>
  <Slides>16</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ＭＳ Ｐゴシック</vt:lpstr>
      <vt:lpstr>Arial</vt:lpstr>
      <vt:lpstr>Times New Roman</vt:lpstr>
      <vt:lpstr>Wingdings</vt:lpstr>
      <vt:lpstr>Office Theme</vt:lpstr>
      <vt:lpstr>Document</vt:lpstr>
      <vt:lpstr>WUR-based Trigger frame for AMP devices</vt:lpstr>
      <vt:lpstr>PowerPoint Presentation</vt:lpstr>
      <vt:lpstr>AMP Trigger Frame  Format</vt:lpstr>
      <vt:lpstr>AMP UHF Trigger</vt:lpstr>
      <vt:lpstr>AMP Trigger Frame  for UHF </vt:lpstr>
      <vt:lpstr>Active TX Time-slot based random access</vt:lpstr>
      <vt:lpstr>AMP Time-slot based random access</vt:lpstr>
      <vt:lpstr>AMP Time-slot based random access (2) </vt:lpstr>
      <vt:lpstr>Time-slot based scheduled access example</vt:lpstr>
      <vt:lpstr>Active TX Time-slot based scheduled access</vt:lpstr>
      <vt:lpstr>Active TX Time-slot based scheduled access (2)</vt:lpstr>
      <vt:lpstr>Conclusion</vt:lpstr>
      <vt:lpstr>SP 1</vt:lpstr>
      <vt:lpstr>SP 2</vt:lpstr>
      <vt:lpstr>SP 3</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Nelson Costa</dc:creator>
  <cp:lastModifiedBy>Kamran Nishat</cp:lastModifiedBy>
  <cp:revision>115</cp:revision>
  <dcterms:created xsi:type="dcterms:W3CDTF">2024-10-06T13:43:49Z</dcterms:created>
  <dcterms:modified xsi:type="dcterms:W3CDTF">2025-07-30T21:31:08Z</dcterms:modified>
</cp:coreProperties>
</file>