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477" r:id="rId5"/>
    <p:sldId id="259" r:id="rId6"/>
    <p:sldId id="2481" r:id="rId7"/>
    <p:sldId id="2483" r:id="rId8"/>
    <p:sldId id="2479" r:id="rId9"/>
    <p:sldId id="2508" r:id="rId10"/>
    <p:sldId id="2509" r:id="rId11"/>
    <p:sldId id="2510" r:id="rId12"/>
    <p:sldId id="264" r:id="rId13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RbkSBdljJRQZeBYjBBeyLEgLS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9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984" y="35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CA" dirty="0"/>
              <a:t>doc.: IEEE 802.11-yy/1257r0</a:t>
            </a:r>
            <a:endParaRPr dirty="0"/>
          </a:p>
        </p:txBody>
      </p:sp>
      <p:sp>
        <p:nvSpPr>
          <p:cNvPr id="80" name="Google Shape;80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Month Year</a:t>
            </a:r>
            <a:endParaRPr/>
          </a:p>
        </p:txBody>
      </p:sp>
      <p:sp>
        <p:nvSpPr>
          <p:cNvPr id="81" name="Google Shape;81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John Doe, Some Company</a:t>
            </a: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Page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sp>
        <p:nvSpPr>
          <p:cNvPr id="83" name="Google Shape;83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/>
              <a:t>RN16 is only unique for the tag contending for a particular slot orders in less number of tags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50778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2"/>
          </p:nvPr>
        </p:nvSpPr>
        <p:spPr>
          <a:xfrm>
            <a:off x="6195484" y="1981201"/>
            <a:ext cx="508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body" idx="1"/>
          </p:nvPr>
        </p:nvSpPr>
        <p:spPr>
          <a:xfrm rot="5400000">
            <a:off x="4038336" y="-1142735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>
            <a:spLocks noGrp="1"/>
          </p:cNvSpPr>
          <p:nvPr>
            <p:ph type="title"/>
          </p:nvPr>
        </p:nvSpPr>
        <p:spPr>
          <a:xfrm rot="5400000">
            <a:off x="7276836" y="2095766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 rot="5400000">
            <a:off x="1994694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March 2025</a:t>
            </a:r>
            <a:endParaRPr dirty="0"/>
          </a:p>
        </p:txBody>
      </p:sp>
      <p:sp>
        <p:nvSpPr>
          <p:cNvPr id="17" name="Google Shape;17;p1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cxnSp>
        <p:nvCxnSpPr>
          <p:cNvPr id="19" name="Google Shape;19;p16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Google Shape;20;p16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16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Google Shape;22;p16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CA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802.11-25/1257r0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r>
              <a:rPr lang="en-CA" dirty="0"/>
              <a:t>WUR-based frame formats for AMP devices</a:t>
            </a:r>
            <a:endParaRPr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828800" y="1702980"/>
            <a:ext cx="8534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sz="2000" dirty="0"/>
              <a:t>Date</a:t>
            </a:r>
            <a:r>
              <a:rPr lang="en-CA" sz="2000"/>
              <a:t>:</a:t>
            </a:r>
            <a:r>
              <a:rPr lang="en-CA" sz="2000" b="0"/>
              <a:t> 2025-07-31</a:t>
            </a:r>
            <a:endParaRPr dirty="0"/>
          </a:p>
        </p:txBody>
      </p:sp>
      <p:sp>
        <p:nvSpPr>
          <p:cNvPr id="89" name="Google Shape;89;p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2025</a:t>
            </a:r>
            <a:endParaRPr dirty="0"/>
          </a:p>
        </p:txBody>
      </p:sp>
      <p:sp>
        <p:nvSpPr>
          <p:cNvPr id="90" name="Google Shape;90;p1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91" name="Google Shape;91;p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graphicFrame>
        <p:nvGraphicFramePr>
          <p:cNvPr id="92" name="Google Shape;92;p1"/>
          <p:cNvGraphicFramePr/>
          <p:nvPr>
            <p:extLst>
              <p:ext uri="{D42A27DB-BD31-4B8C-83A1-F6EECF244321}">
                <p14:modId xmlns:p14="http://schemas.microsoft.com/office/powerpoint/2010/main" val="136547555"/>
              </p:ext>
            </p:extLst>
          </p:nvPr>
        </p:nvGraphicFramePr>
        <p:xfrm>
          <a:off x="993775" y="2353991"/>
          <a:ext cx="9948863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087208" imgH="2451510" progId="Word.Document.8">
                  <p:embed/>
                </p:oleObj>
              </mc:Choice>
              <mc:Fallback>
                <p:oleObj name="Document" r:id="rId3" imgW="10087208" imgH="2451510" progId="Word.Document.8">
                  <p:embed/>
                  <p:pic>
                    <p:nvPicPr>
                      <p:cNvPr id="92" name="Google Shape;92;p1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>
                        <a:fillRect/>
                      </a:stretch>
                    </p:blipFill>
                    <p:spPr>
                      <a:xfrm>
                        <a:off x="993775" y="2353991"/>
                        <a:ext cx="9948863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Google Shape;93;p1"/>
          <p:cNvSpPr/>
          <p:nvPr/>
        </p:nvSpPr>
        <p:spPr>
          <a:xfrm>
            <a:off x="993775" y="19729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178FF-CB4B-167C-FBA1-C245FAAF5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3A6A4-0738-083D-ACAF-D5F177E91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</a:t>
            </a:r>
            <a:r>
              <a:rPr lang="en-US" altLang="zh-CN" sz="2800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2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7399CA-7F67-A32F-D80C-D85CDD1FB0E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A5AEAA-39F7-C973-FB02-3CA95C7CB6E2}"/>
              </a:ext>
            </a:extLst>
          </p:cNvPr>
          <p:cNvSpPr txBox="1"/>
          <p:nvPr/>
        </p:nvSpPr>
        <p:spPr>
          <a:xfrm>
            <a:off x="191344" y="1680540"/>
            <a:ext cx="11809312" cy="9110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The size of the ID field in AMP frames is 24 bits each.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07125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C838E-28B8-3FBF-CC27-1573419CA2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26070-C519-F656-785C-9DA1FF7AE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</a:t>
            </a:r>
            <a:r>
              <a:rPr lang="en-US" altLang="zh-CN" sz="2800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3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075377-3BF0-C381-22C5-7665EB8CEC7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C71C28-4579-E714-46F3-B5F6D9065F53}"/>
              </a:ext>
            </a:extLst>
          </p:cNvPr>
          <p:cNvSpPr txBox="1"/>
          <p:nvPr/>
        </p:nvSpPr>
        <p:spPr>
          <a:xfrm>
            <a:off x="191344" y="1680540"/>
            <a:ext cx="11809312" cy="9110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MAC header of 32 bits, including Frame Control, is present in all AMP frames.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7492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References</a:t>
            </a:r>
            <a:endParaRPr dirty="0"/>
          </a:p>
        </p:txBody>
      </p:sp>
      <p:sp>
        <p:nvSpPr>
          <p:cNvPr id="165" name="Google Shape;165;p15"/>
          <p:cNvSpPr txBox="1">
            <a:spLocks noGrp="1"/>
          </p:cNvSpPr>
          <p:nvPr>
            <p:ph type="body" idx="1"/>
          </p:nvPr>
        </p:nvSpPr>
        <p:spPr>
          <a:xfrm>
            <a:off x="1028700" y="1372393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Proposed Specification Skeleton for </a:t>
            </a:r>
            <a:r>
              <a:rPr lang="en-US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D0.1, </a:t>
            </a: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11-25/0614r3</a:t>
            </a:r>
          </a:p>
          <a:p>
            <a:pPr marL="342900" indent="-342900">
              <a:spcBef>
                <a:spcPts val="0"/>
              </a:spcBef>
            </a:pP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Rojan et al., AMP Frame Format</a:t>
            </a:r>
            <a:r>
              <a:rPr lang="en-US" sz="20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11-25/1102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spcBef>
                <a:spcPts val="0"/>
              </a:spcBef>
            </a:pPr>
            <a:endParaRPr lang="en-CA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</a:t>
            </a:r>
            <a:r>
              <a:rPr lang="en-US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Chuanfeng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et al., AMP Ack frame, 11-250859</a:t>
            </a:r>
          </a:p>
          <a:p>
            <a:pPr marL="342900" indent="-342900">
              <a:spcBef>
                <a:spcPts val="0"/>
              </a:spcBef>
            </a:pP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Rojan et al., AMP Security - follow up,</a:t>
            </a:r>
            <a:r>
              <a:rPr lang="en-US" sz="20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11-25/0819</a:t>
            </a:r>
          </a:p>
          <a:p>
            <a:pPr marL="342900" indent="-342900">
              <a:spcBef>
                <a:spcPts val="0"/>
              </a:spcBef>
            </a:pPr>
            <a:endParaRPr lang="en-CA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CA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CA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CA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None/>
            </a:pPr>
            <a:endParaRPr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Google Shape;166;p1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12</a:t>
            </a:fld>
            <a:endParaRPr/>
          </a:p>
        </p:txBody>
      </p:sp>
      <p:sp>
        <p:nvSpPr>
          <p:cNvPr id="167" name="Google Shape;167;p1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68" name="Google Shape;168;p1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2</a:t>
            </a:fld>
            <a:endParaRPr/>
          </a:p>
        </p:txBody>
      </p:sp>
      <p:sp>
        <p:nvSpPr>
          <p:cNvPr id="99" name="Google Shape;99;p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 dirty="0"/>
          </a:p>
        </p:txBody>
      </p:sp>
      <p:sp>
        <p:nvSpPr>
          <p:cNvPr id="100" name="Google Shape;100;p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  <p:sp>
        <p:nvSpPr>
          <p:cNvPr id="101" name="Google Shape;101;p2"/>
          <p:cNvSpPr txBox="1"/>
          <p:nvPr/>
        </p:nvSpPr>
        <p:spPr>
          <a:xfrm>
            <a:off x="1066801" y="8382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sz="3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1066801" y="21336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 need to fix the length of the MAC header to keep it consistent and easy to design tags. 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endParaRPr lang="en-US" sz="2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can keep inside the MAC header variable except the Frame Type.</a:t>
            </a: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6392900" y="3620525"/>
            <a:ext cx="5253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WUR inspired frame format</a:t>
            </a:r>
            <a:endParaRPr dirty="0"/>
          </a:p>
        </p:txBody>
      </p:sp>
      <p:sp>
        <p:nvSpPr>
          <p:cNvPr id="110" name="Google Shape;110;p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3</a:t>
            </a:fld>
            <a:endParaRPr/>
          </a:p>
        </p:txBody>
      </p:sp>
      <p:sp>
        <p:nvSpPr>
          <p:cNvPr id="111" name="Google Shape;111;p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Kamran Nishat (HaiLa Technologies)</a:t>
            </a:r>
            <a:endParaRPr dirty="0"/>
          </a:p>
        </p:txBody>
      </p:sp>
      <p:sp>
        <p:nvSpPr>
          <p:cNvPr id="112" name="Google Shape;112;p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3A05-8164-2A15-42D2-047FA6D23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1" y="1522414"/>
            <a:ext cx="10361084" cy="4113213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1800" dirty="0"/>
              <a:t>Frame type is 4 bits. The least significant bit of the frame type will be 1 only for protected type frames.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sz="100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1800" dirty="0"/>
              <a:t>If the TX ID present = 1 [2], then ID will be at the start of the Frame Body. 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sz="60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1800" dirty="0"/>
              <a:t>A shorter 24-bit ID is suggested for AMP STAs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CA" sz="1400" dirty="0"/>
              <a:t>It makes it easy to define unique addresses for a large number of devices 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CA" sz="1400" dirty="0"/>
              <a:t>Non-OUI part of the MAC address is also 24 bits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CA" sz="1400" dirty="0"/>
              <a:t>The Company ID part in the EPC is also 24 bits (can be used to filter tags in the trigger)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CA" sz="1400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CA" sz="1600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dirty="0"/>
          </a:p>
          <a:p>
            <a:endParaRPr lang="en-CA" dirty="0"/>
          </a:p>
        </p:txBody>
      </p:sp>
      <p:pic>
        <p:nvPicPr>
          <p:cNvPr id="4" name="Picture 3" descr="A screen shot of a diagram&#10;&#10;AI-generated content may be incorrect.">
            <a:extLst>
              <a:ext uri="{FF2B5EF4-FFF2-40B4-BE49-F238E27FC236}">
                <a16:creationId xmlns:a16="http://schemas.microsoft.com/office/drawing/2014/main" id="{BD2C4EB4-4887-8BBA-DEDF-16D59B9DC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3298" y="4434839"/>
            <a:ext cx="5317816" cy="20082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kern="1200" dirty="0">
                <a:solidFill>
                  <a:srgbClr val="1D1D1A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AMP  </a:t>
            </a:r>
            <a:r>
              <a:rPr lang="en-US" altLang="zh-CN" sz="2800" b="1" kern="1200" dirty="0">
                <a:solidFill>
                  <a:srgbClr val="1D1D1A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Protected Frame[4]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4933862" y="6477000"/>
            <a:ext cx="2499764" cy="273050"/>
          </a:xfrm>
        </p:spPr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013109" y="1144945"/>
            <a:ext cx="10815744" cy="41611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2400" kern="12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For frames protected by encryption the Frame type field will indicate that it is protected.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2400" kern="12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Protection Control header is added in the Frame Body before the payload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Payload </a:t>
            </a:r>
            <a:r>
              <a:rPr lang="en-US" sz="2400" kern="12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will be encrypted if the Encrypted = 1 in the Protection Control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endParaRPr lang="en-US" sz="24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pic>
        <p:nvPicPr>
          <p:cNvPr id="4" name="Picture 3" descr="A diagram of a computer security system&#10;&#10;AI-generated content may be incorrect.">
            <a:extLst>
              <a:ext uri="{FF2B5EF4-FFF2-40B4-BE49-F238E27FC236}">
                <a16:creationId xmlns:a16="http://schemas.microsoft.com/office/drawing/2014/main" id="{881057F8-90DD-7B2D-A975-340D33857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862" y="2978943"/>
            <a:ext cx="6193625" cy="3495678"/>
          </a:xfrm>
          <a:prstGeom prst="rect">
            <a:avLst/>
          </a:prstGeom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6467C3B-7710-961C-C267-54A48EB66B8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449ECC-326F-04C5-2265-A89C87C6CDC3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32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AMP Trigger Frame</a:t>
            </a:r>
            <a:endParaRPr dirty="0"/>
          </a:p>
        </p:txBody>
      </p:sp>
      <p:sp>
        <p:nvSpPr>
          <p:cNvPr id="118" name="Google Shape;118;p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 MAC header will be the same for the Trigger Frames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lang="en-CA"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There are multiple subtypes for the AMP Trigger Frames 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dirty="0"/>
          </a:p>
          <a:p>
            <a:pPr marL="742950" lvl="1" indent="-158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None/>
            </a:pPr>
            <a:endParaRPr dirty="0"/>
          </a:p>
        </p:txBody>
      </p:sp>
      <p:sp>
        <p:nvSpPr>
          <p:cNvPr id="119" name="Google Shape;119;p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5</a:t>
            </a:fld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  <p:pic>
        <p:nvPicPr>
          <p:cNvPr id="3" name="Picture 2" descr="A screenshot of a computer&#10;&#10;AI-generated content may be incorrect.">
            <a:extLst>
              <a:ext uri="{FF2B5EF4-FFF2-40B4-BE49-F238E27FC236}">
                <a16:creationId xmlns:a16="http://schemas.microsoft.com/office/drawing/2014/main" id="{35961594-6CAB-9030-2138-47A3066A4F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199" y="3495674"/>
            <a:ext cx="6886575" cy="26765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FC196-E675-63DE-B3BD-66EB1A6DF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1" y="1487425"/>
            <a:ext cx="10361084" cy="4684774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ACK frames[3] can be transmitted by an AMP STA in response to other AMP frames, like AMP trigger and data frames. </a:t>
            </a:r>
          </a:p>
          <a:p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These frames have an ID that can be associated with a single STA or a group of STAs.</a:t>
            </a:r>
          </a:p>
          <a:p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Some more information can be sent in the reserved fields.</a:t>
            </a:r>
          </a:p>
          <a:p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C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115514-FA66-5AA1-BAEC-238ED1AD3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AMP ACK Frame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9C737-A59E-4ECA-E148-676BA25129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6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F7515-242D-42A1-CFC3-FE2375D5A3D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0EFCCD-F67B-811E-D6B2-D25752BD064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</a:p>
        </p:txBody>
      </p:sp>
      <p:pic>
        <p:nvPicPr>
          <p:cNvPr id="9" name="Picture 8" descr="A close-up of a box&#10;&#10;AI-generated content may be incorrect.">
            <a:extLst>
              <a:ext uri="{FF2B5EF4-FFF2-40B4-BE49-F238E27FC236}">
                <a16:creationId xmlns:a16="http://schemas.microsoft.com/office/drawing/2014/main" id="{2E571055-3575-8680-E1D7-F259446BA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231" y="4102099"/>
            <a:ext cx="498157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00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D764A-70BD-867F-E424-63D5E9694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Overhead of a smaller CRC in ACK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B7502-FC1F-AB21-5F6C-D3C9FDB1E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5200" y="1638301"/>
            <a:ext cx="10361084" cy="4113213"/>
          </a:xfrm>
        </p:spPr>
        <p:txBody>
          <a:bodyPr/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CA" sz="1800" dirty="0"/>
              <a:t>EPC Gen2 has a 16-bit CRC in the standards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CA" sz="1800" dirty="0"/>
              <a:t>The savings in medium time are negligible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CA" sz="1800" dirty="0"/>
              <a:t>It makes hardware more costly and complex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CA" sz="1800" dirty="0"/>
              <a:t>The shorter CRC will give you less reliability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54C96-933F-0337-3422-351D10165F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7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5FD0A-2ED8-8127-FDDF-7D5260228A9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53C684-010E-ED73-8C39-819A6073AA3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</a:p>
        </p:txBody>
      </p:sp>
      <p:pic>
        <p:nvPicPr>
          <p:cNvPr id="9" name="Picture 8" descr="A close-up of a diagram&#10;&#10;AI-generated content may be incorrect.">
            <a:extLst>
              <a:ext uri="{FF2B5EF4-FFF2-40B4-BE49-F238E27FC236}">
                <a16:creationId xmlns:a16="http://schemas.microsoft.com/office/drawing/2014/main" id="{FB51CCC3-19C4-E7D6-99D9-267D546D9C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339" y="4476051"/>
            <a:ext cx="10361084" cy="1696148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96F183C-75D9-C554-6ED5-DD94A2AA63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769191"/>
              </p:ext>
            </p:extLst>
          </p:nvPr>
        </p:nvGraphicFramePr>
        <p:xfrm>
          <a:off x="1504949" y="3285746"/>
          <a:ext cx="918210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975">
                  <a:extLst>
                    <a:ext uri="{9D8B030D-6E8A-4147-A177-3AD203B41FA5}">
                      <a16:colId xmlns:a16="http://schemas.microsoft.com/office/drawing/2014/main" val="2897502306"/>
                    </a:ext>
                  </a:extLst>
                </a:gridCol>
                <a:gridCol w="3181350">
                  <a:extLst>
                    <a:ext uri="{9D8B030D-6E8A-4147-A177-3AD203B41FA5}">
                      <a16:colId xmlns:a16="http://schemas.microsoft.com/office/drawing/2014/main" val="1805057527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555204337"/>
                    </a:ext>
                  </a:extLst>
                </a:gridCol>
                <a:gridCol w="1543051">
                  <a:extLst>
                    <a:ext uri="{9D8B030D-6E8A-4147-A177-3AD203B41FA5}">
                      <a16:colId xmlns:a16="http://schemas.microsoft.com/office/drawing/2014/main" val="3301419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 Total Transmission time (µsecs)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Saved by using CRC-8 (µsecs)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% 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688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250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CA" dirty="0"/>
                        <a:t>504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6.3%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128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186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28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C1EFD-AAD8-F39D-1107-5D348B06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303C7-24B9-4910-4B46-B5D7C2EB3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endParaRPr lang="en-CA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dirty="0"/>
              <a:t>Keep the length of the MAC header, frame control, and FCS the same for all the frame types.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dirty="0"/>
              <a:t> The intent is to be consistent and make the MAC protocol easier to implement.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BB647-86F8-85E9-34C1-2D1E4EB3CB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8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DC8C9-BB6E-DC06-C5F7-E2C3FDF5088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32452F-2E01-DD4B-3398-58488C7634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46019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9110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Frame Control of 8 bits is present at the start of each AMP frame.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09254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36436</TotalTime>
  <Words>646</Words>
  <Application>Microsoft Office PowerPoint</Application>
  <PresentationFormat>Widescreen</PresentationFormat>
  <Paragraphs>114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Wingdings</vt:lpstr>
      <vt:lpstr>Office Theme</vt:lpstr>
      <vt:lpstr>Document</vt:lpstr>
      <vt:lpstr>WUR-based frame formats for AMP devices</vt:lpstr>
      <vt:lpstr>PowerPoint Presentation</vt:lpstr>
      <vt:lpstr>WUR inspired frame format</vt:lpstr>
      <vt:lpstr>AMP  Protected Frame[4]</vt:lpstr>
      <vt:lpstr>AMP Trigger Frame</vt:lpstr>
      <vt:lpstr>AMP ACK Frame Format</vt:lpstr>
      <vt:lpstr>Overhead of a smaller CRC in ACK</vt:lpstr>
      <vt:lpstr>Conclusion</vt:lpstr>
      <vt:lpstr>SP 1</vt:lpstr>
      <vt:lpstr>SP 2</vt:lpstr>
      <vt:lpstr>SP 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Nelson Costa</dc:creator>
  <cp:lastModifiedBy>Kamran Nishat</cp:lastModifiedBy>
  <cp:revision>85</cp:revision>
  <dcterms:created xsi:type="dcterms:W3CDTF">2024-10-06T13:43:49Z</dcterms:created>
  <dcterms:modified xsi:type="dcterms:W3CDTF">2025-07-27T23:43:03Z</dcterms:modified>
</cp:coreProperties>
</file>