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70" r:id="rId2"/>
    <p:sldId id="774" r:id="rId3"/>
    <p:sldId id="833" r:id="rId4"/>
    <p:sldId id="834" r:id="rId5"/>
    <p:sldId id="835" r:id="rId6"/>
    <p:sldId id="783" r:id="rId7"/>
    <p:sldId id="784" r:id="rId8"/>
    <p:sldId id="825" r:id="rId9"/>
    <p:sldId id="82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4" autoAdjust="0"/>
    <p:restoredTop sz="97386" autoAdjust="0"/>
  </p:normalViewPr>
  <p:slideViewPr>
    <p:cSldViewPr snapToGrid="0">
      <p:cViewPr varScale="1">
        <p:scale>
          <a:sx n="81" d="100"/>
          <a:sy n="81" d="100"/>
        </p:scale>
        <p:origin x="960" y="67"/>
      </p:cViewPr>
      <p:guideLst>
        <p:guide orient="horz" pos="2160"/>
        <p:guide pos="2880"/>
      </p:guideLst>
    </p:cSldViewPr>
  </p:slideViewPr>
  <p:notesTextViewPr>
    <p:cViewPr>
      <p:scale>
        <a:sx n="1" d="1"/>
        <a:sy n="1" d="1"/>
      </p:scale>
      <p:origin x="0" y="0"/>
    </p:cViewPr>
  </p:notesTextViewPr>
  <p:notesViewPr>
    <p:cSldViewPr snapToGrid="0">
      <p:cViewPr>
        <p:scale>
          <a:sx n="192" d="100"/>
          <a:sy n="192" d="100"/>
        </p:scale>
        <p:origin x="2004" y="9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332602"/>
            <a:ext cx="1373005" cy="27699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March 2025</a:t>
            </a:r>
            <a:endParaRPr lang="en-US" dirty="0"/>
          </a:p>
        </p:txBody>
      </p:sp>
      <p:sp>
        <p:nvSpPr>
          <p:cNvPr id="4" name="Fußzeilenplatzhalter 3"/>
          <p:cNvSpPr>
            <a:spLocks noGrp="1"/>
          </p:cNvSpPr>
          <p:nvPr>
            <p:ph type="ftr" sz="quarter" idx="11"/>
          </p:nvPr>
        </p:nvSpPr>
        <p:spPr>
          <a:xfrm>
            <a:off x="6103065" y="6475414"/>
            <a:ext cx="2440861"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504304" y="6475413"/>
            <a:ext cx="211596"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598400"/>
            <a:ext cx="8229600" cy="45264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504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802.11-25/xxxxr0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0815-01-00bn-dynamic-bandwidth-selection-signaling-details.pptx" TargetMode="External"/><Relationship Id="rId2" Type="http://schemas.openxmlformats.org/officeDocument/2006/relationships/hyperlink" Target="https://mentor.ieee.org/802.11/dcn/24/11-24-0088-01-00bn-maximizing-channel-bandwidth-in-dense-ap-deployments.pptx"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5/11-25-0503-13-00bn-pdt-mac-dbe.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815-01-00bn-dynamic-bandwidth-selection-signaling-details.pptx" TargetMode="External"/><Relationship Id="rId2" Type="http://schemas.openxmlformats.org/officeDocument/2006/relationships/hyperlink" Target="https://mentor.ieee.org/802.11/dcn/24/11-24-0088-01-00bn-maximizing-channel-bandwidth-in-dense-ap-deployments.ppt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3-13-00bn-pdt-mac-dbe.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648" y="1066799"/>
            <a:ext cx="10289969" cy="880753"/>
          </a:xfrm>
        </p:spPr>
        <p:txBody>
          <a:bodyPr/>
          <a:lstStyle/>
          <a:p>
            <a:pPr marL="0" marR="457200" algn="ctr">
              <a:lnSpc>
                <a:spcPct val="107000"/>
              </a:lnSpc>
              <a:spcBef>
                <a:spcPts val="600"/>
              </a:spcBef>
              <a:spcAft>
                <a:spcPts val="600"/>
              </a:spcAft>
            </a:pPr>
            <a:r>
              <a:rPr lang="en-US" sz="2800" dirty="0">
                <a:effectLst/>
              </a:rPr>
              <a:t>Coexistence of NPCA and DBE Mechanism</a:t>
            </a:r>
            <a:endParaRPr lang="en-US" sz="2800" b="1" dirty="0">
              <a:effectLst/>
              <a:latin typeface="Times New Roman" panose="02020603050405020304" pitchFamily="18" charset="0"/>
              <a:ea typeface="MS Mincho" panose="02020609040205080304" pitchFamily="49" charset="-128"/>
              <a:cs typeface="Arial" panose="020B0604020202020204" pitchFamily="34" charset="0"/>
            </a:endParaRPr>
          </a:p>
        </p:txBody>
      </p:sp>
      <p:sp>
        <p:nvSpPr>
          <p:cNvPr id="4" name="Date Placeholder 3"/>
          <p:cNvSpPr>
            <a:spLocks noGrp="1"/>
          </p:cNvSpPr>
          <p:nvPr>
            <p:ph type="dt" sz="half" idx="2"/>
          </p:nvPr>
        </p:nvSpPr>
        <p:spPr>
          <a:xfrm>
            <a:off x="696913" y="332601"/>
            <a:ext cx="942566" cy="276999"/>
          </a:xfrm>
        </p:spPr>
        <p:txBody>
          <a:bodyPr/>
          <a:lstStyle/>
          <a:p>
            <a:pPr>
              <a:defRPr/>
            </a:pPr>
            <a:r>
              <a:rPr lang="en-US" dirty="0"/>
              <a:t>July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2024-07-xx</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6007488" y="6457600"/>
            <a:ext cx="2619564" cy="184666"/>
          </a:xfrm>
        </p:spPr>
        <p:txBody>
          <a:bodyPr/>
          <a:lstStyle/>
          <a:p>
            <a:pPr>
              <a:defRPr/>
            </a:pPr>
            <a:r>
              <a:rPr lang="en-US" altLang="ko-KR" u="sng" dirty="0"/>
              <a:t>Shravan</a:t>
            </a:r>
            <a:r>
              <a:rPr lang="en-US" altLang="ko-KR" dirty="0"/>
              <a:t> Kumar Kalyankar, et. al., Huawei</a:t>
            </a:r>
          </a:p>
        </p:txBody>
      </p:sp>
      <p:graphicFrame>
        <p:nvGraphicFramePr>
          <p:cNvPr id="9" name="Table 8">
            <a:extLst>
              <a:ext uri="{FF2B5EF4-FFF2-40B4-BE49-F238E27FC236}">
                <a16:creationId xmlns:a16="http://schemas.microsoft.com/office/drawing/2014/main" id="{1BCDF13D-57E3-414D-9293-365DB8AF2066}"/>
              </a:ext>
            </a:extLst>
          </p:cNvPr>
          <p:cNvGraphicFramePr>
            <a:graphicFrameLocks noGrp="1"/>
          </p:cNvGraphicFramePr>
          <p:nvPr>
            <p:extLst>
              <p:ext uri="{D42A27DB-BD31-4B8C-83A1-F6EECF244321}">
                <p14:modId xmlns:p14="http://schemas.microsoft.com/office/powerpoint/2010/main" val="2902701701"/>
              </p:ext>
            </p:extLst>
          </p:nvPr>
        </p:nvGraphicFramePr>
        <p:xfrm>
          <a:off x="799318" y="3175862"/>
          <a:ext cx="7744607" cy="2886254"/>
        </p:xfrm>
        <a:graphic>
          <a:graphicData uri="http://schemas.openxmlformats.org/drawingml/2006/table">
            <a:tbl>
              <a:tblPr firstRow="1" bandRow="1">
                <a:tableStyleId>{21E4AEA4-8DFA-4A89-87EB-49C32662AFE0}</a:tableStyleId>
              </a:tblPr>
              <a:tblGrid>
                <a:gridCol w="1516983">
                  <a:extLst>
                    <a:ext uri="{9D8B030D-6E8A-4147-A177-3AD203B41FA5}">
                      <a16:colId xmlns:a16="http://schemas.microsoft.com/office/drawing/2014/main" val="20000"/>
                    </a:ext>
                  </a:extLst>
                </a:gridCol>
                <a:gridCol w="1037936">
                  <a:extLst>
                    <a:ext uri="{9D8B030D-6E8A-4147-A177-3AD203B41FA5}">
                      <a16:colId xmlns:a16="http://schemas.microsoft.com/office/drawing/2014/main" val="20001"/>
                    </a:ext>
                  </a:extLst>
                </a:gridCol>
                <a:gridCol w="2155716">
                  <a:extLst>
                    <a:ext uri="{9D8B030D-6E8A-4147-A177-3AD203B41FA5}">
                      <a16:colId xmlns:a16="http://schemas.microsoft.com/office/drawing/2014/main" val="20002"/>
                    </a:ext>
                  </a:extLst>
                </a:gridCol>
                <a:gridCol w="718573">
                  <a:extLst>
                    <a:ext uri="{9D8B030D-6E8A-4147-A177-3AD203B41FA5}">
                      <a16:colId xmlns:a16="http://schemas.microsoft.com/office/drawing/2014/main" val="20003"/>
                    </a:ext>
                  </a:extLst>
                </a:gridCol>
                <a:gridCol w="2315399">
                  <a:extLst>
                    <a:ext uri="{9D8B030D-6E8A-4147-A177-3AD203B41FA5}">
                      <a16:colId xmlns:a16="http://schemas.microsoft.com/office/drawing/2014/main" val="20004"/>
                    </a:ext>
                  </a:extLst>
                </a:gridCol>
              </a:tblGrid>
              <a:tr h="511805">
                <a:tc>
                  <a:txBody>
                    <a:bodyPr/>
                    <a:lstStyle/>
                    <a:p>
                      <a:pPr algn="ctr">
                        <a:lnSpc>
                          <a:spcPct val="100000"/>
                        </a:lnSpc>
                      </a:pPr>
                      <a:r>
                        <a:rPr lang="en-US" sz="10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9207">
                <a:tc>
                  <a:txBody>
                    <a:bodyPr/>
                    <a:lstStyle/>
                    <a:p>
                      <a:pPr algn="ctr">
                        <a:lnSpc>
                          <a:spcPct val="100000"/>
                        </a:lnSpc>
                      </a:pPr>
                      <a:r>
                        <a:rPr lang="en-US" sz="1000" u="sng" kern="1200" dirty="0">
                          <a:solidFill>
                            <a:schemeClr val="dk1"/>
                          </a:solidFill>
                          <a:latin typeface="+mn-lt"/>
                          <a:ea typeface="+mn-ea"/>
                          <a:cs typeface="+mn-cs"/>
                        </a:rPr>
                        <a:t>Shravan</a:t>
                      </a:r>
                      <a:r>
                        <a:rPr lang="en-US" sz="1000" kern="1200" dirty="0">
                          <a:solidFill>
                            <a:schemeClr val="dk1"/>
                          </a:solidFill>
                          <a:latin typeface="+mn-lt"/>
                          <a:ea typeface="+mn-ea"/>
                          <a:cs typeface="+mn-cs"/>
                        </a:rPr>
                        <a:t> Kumar Kalyankar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lnSpc>
                          <a:spcPct val="100000"/>
                        </a:lnSpc>
                      </a:pPr>
                      <a:endParaRPr lang="en-US" sz="1000" dirty="0"/>
                    </a:p>
                    <a:p>
                      <a:pPr algn="ctr">
                        <a:lnSpc>
                          <a:spcPct val="100000"/>
                        </a:lnSpc>
                      </a:pPr>
                      <a:endParaRPr lang="en-US" sz="1000" dirty="0"/>
                    </a:p>
                    <a:p>
                      <a:pPr algn="ctr">
                        <a:lnSpc>
                          <a:spcPct val="1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it-IT" sz="1000" kern="1200" dirty="0">
                          <a:solidFill>
                            <a:schemeClr val="dk1"/>
                          </a:solidFill>
                          <a:latin typeface="+mn-lt"/>
                          <a:ea typeface="+mn-ea"/>
                          <a:cs typeface="+mn-cs"/>
                        </a:rPr>
                        <a:t>9 N Buona Vista Dr, Singapore 138588</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sz="1000" dirty="0"/>
                        <a:t>kalyankar.shravan.kumar@huawei.com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Huang Lei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Rojan Chitrakar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err="1">
                          <a:solidFill>
                            <a:schemeClr val="dk1"/>
                          </a:solidFill>
                          <a:latin typeface="+mn-lt"/>
                          <a:ea typeface="+mn-ea"/>
                          <a:cs typeface="+mn-cs"/>
                        </a:rPr>
                        <a:t>Yunbo</a:t>
                      </a:r>
                      <a:r>
                        <a:rPr lang="en-US" sz="1000" kern="1200" dirty="0">
                          <a:solidFill>
                            <a:schemeClr val="dk1"/>
                          </a:solidFill>
                          <a:latin typeface="+mn-lt"/>
                          <a:ea typeface="+mn-ea"/>
                          <a:cs typeface="+mn-cs"/>
                        </a:rPr>
                        <a:t> Li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t>Stephen McCann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t>Shi </a:t>
                      </a:r>
                      <a:r>
                        <a:rPr lang="en-US" sz="1000" dirty="0" err="1"/>
                        <a:t>Zhenpeng</a:t>
                      </a: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577724"/>
                  </a:ext>
                </a:extLst>
              </a:tr>
              <a:tr h="339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lnSpc>
                          <a:spcPct val="200000"/>
                        </a:lnSpc>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24556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42566" cy="276999"/>
          </a:xfrm>
        </p:spPr>
        <p:txBody>
          <a:bodyPr/>
          <a:lstStyle/>
          <a:p>
            <a:pPr>
              <a:defRPr/>
            </a:pPr>
            <a:r>
              <a:rPr lang="en-US" dirty="0"/>
              <a:t>July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0" name="Title 9">
            <a:extLst>
              <a:ext uri="{FF2B5EF4-FFF2-40B4-BE49-F238E27FC236}">
                <a16:creationId xmlns:a16="http://schemas.microsoft.com/office/drawing/2014/main" id="{6D4053B1-A3EB-4B09-9B12-C4BC15A7887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Background: DBE</a:t>
            </a:r>
            <a:endParaRPr lang="en-US" dirty="0"/>
          </a:p>
        </p:txBody>
      </p:sp>
      <p:sp>
        <p:nvSpPr>
          <p:cNvPr id="11" name="Content Placeholder 2">
            <a:extLst>
              <a:ext uri="{FF2B5EF4-FFF2-40B4-BE49-F238E27FC236}">
                <a16:creationId xmlns:a16="http://schemas.microsoft.com/office/drawing/2014/main" id="{B2321C2B-091C-4278-944C-2D0C1B6172EB}"/>
              </a:ext>
            </a:extLst>
          </p:cNvPr>
          <p:cNvSpPr>
            <a:spLocks noGrp="1"/>
          </p:cNvSpPr>
          <p:nvPr>
            <p:ph idx="1"/>
          </p:nvPr>
        </p:nvSpPr>
        <p:spPr>
          <a:xfrm>
            <a:off x="159267" y="1385332"/>
            <a:ext cx="8984733" cy="4194175"/>
          </a:xfrm>
        </p:spPr>
        <p:txBody>
          <a:bodyPr/>
          <a:lstStyle/>
          <a:p>
            <a:pPr marL="0" indent="0">
              <a:buNone/>
            </a:pPr>
            <a:r>
              <a:rPr lang="en-US" sz="1600" dirty="0">
                <a:latin typeface="Times New Roman" panose="02020603050405020304" pitchFamily="18" charset="0"/>
                <a:cs typeface="Times New Roman" panose="02020603050405020304" pitchFamily="18" charset="0"/>
              </a:rPr>
              <a:t>Motivation: In a dense enterprise network, AP channel widths are typically 20 MHz or 40 MHz to minimize inter-BSS contention. In an coordinated AP scenario, to address high traffic demand at one of the APs, when the neighboring APs have low traffic, the AP experiencing the high traffic load may expand the operating bandwidth. </a:t>
            </a:r>
          </a:p>
        </p:txBody>
      </p:sp>
      <p:sp>
        <p:nvSpPr>
          <p:cNvPr id="13" name="TextBox 12">
            <a:extLst>
              <a:ext uri="{FF2B5EF4-FFF2-40B4-BE49-F238E27FC236}">
                <a16:creationId xmlns:a16="http://schemas.microsoft.com/office/drawing/2014/main" id="{AB9FFC52-FE44-42D6-8E67-520DC657E75B}"/>
              </a:ext>
            </a:extLst>
          </p:cNvPr>
          <p:cNvSpPr txBox="1"/>
          <p:nvPr/>
        </p:nvSpPr>
        <p:spPr>
          <a:xfrm>
            <a:off x="0" y="5637497"/>
            <a:ext cx="10945216" cy="830997"/>
          </a:xfrm>
          <a:prstGeom prst="rect">
            <a:avLst/>
          </a:prstGeom>
          <a:noFill/>
        </p:spPr>
        <p:txBody>
          <a:bodyPr vert="horz" wrap="square" rtlCol="0">
            <a:spAutoFit/>
          </a:bodyPr>
          <a:lstStyle/>
          <a:p>
            <a:pPr algn="l"/>
            <a:r>
              <a:rPr lang="en-US" sz="1200" dirty="0">
                <a:latin typeface="Times New Roman" panose="02020603050405020304" pitchFamily="18" charset="0"/>
                <a:ea typeface="Microsoft YaHei" panose="020B0503020204020204" pitchFamily="34" charset="-122"/>
                <a:cs typeface="Times New Roman" panose="02020603050405020304" pitchFamily="18" charset="0"/>
              </a:rPr>
              <a:t>References:</a:t>
            </a:r>
          </a:p>
          <a:p>
            <a:pPr marL="228600" indent="-228600" algn="l">
              <a:buFont typeface="+mj-lt"/>
              <a:buAutoNum type="arabicPeriod"/>
            </a:pPr>
            <a:r>
              <a:rPr lang="en-US" sz="1200" dirty="0">
                <a:latin typeface="Times New Roman" panose="02020603050405020304" pitchFamily="18" charset="0"/>
                <a:cs typeface="Times New Roman" panose="02020603050405020304" pitchFamily="18" charset="0"/>
                <a:hlinkClick r:id="rId2"/>
              </a:rPr>
              <a:t>Maximizing channel bandwidth in dense AP deployments</a:t>
            </a:r>
            <a:r>
              <a:rPr lang="en-US" sz="1200" dirty="0">
                <a:latin typeface="Times New Roman" panose="02020603050405020304" pitchFamily="18" charset="0"/>
                <a:cs typeface="Times New Roman" panose="02020603050405020304" pitchFamily="18" charset="0"/>
              </a:rPr>
              <a:t>, Malcolm Smith, Cisco Systems, Jan 2024. </a:t>
            </a:r>
          </a:p>
          <a:p>
            <a:pPr marL="228600" indent="-228600">
              <a:buFont typeface="+mj-lt"/>
              <a:buAutoNum type="arabicPeriod"/>
            </a:pPr>
            <a:r>
              <a:rPr lang="en-US" sz="1200" dirty="0">
                <a:latin typeface="Times New Roman" panose="02020603050405020304" pitchFamily="18" charset="0"/>
                <a:ea typeface="Microsoft YaHei" panose="020B0503020204020204" pitchFamily="34" charset="-122"/>
                <a:cs typeface="Times New Roman" panose="02020603050405020304" pitchFamily="18" charset="0"/>
                <a:hlinkClick r:id="rId3"/>
              </a:rPr>
              <a:t>Dynamic Bandwidth Selection Signaling Details</a:t>
            </a:r>
            <a:r>
              <a:rPr lang="en-US" sz="1200" dirty="0">
                <a:latin typeface="Times New Roman" panose="02020603050405020304" pitchFamily="18" charset="0"/>
                <a:ea typeface="Microsoft YaHei" panose="020B0503020204020204" pitchFamily="34" charset="-122"/>
                <a:cs typeface="Times New Roman" panose="02020603050405020304" pitchFamily="18" charset="0"/>
              </a:rPr>
              <a:t>, Binita Gupta, Cisco Systems, Oct. 2024. </a:t>
            </a:r>
          </a:p>
          <a:p>
            <a:pPr marL="228600" indent="-228600">
              <a:buFont typeface="+mj-lt"/>
              <a:buAutoNum type="arabicPeriod"/>
            </a:pPr>
            <a:r>
              <a:rPr lang="en-US" sz="1200" dirty="0">
                <a:latin typeface="Times New Roman" panose="02020603050405020304" pitchFamily="18" charset="0"/>
                <a:ea typeface="Microsoft YaHei" panose="020B0503020204020204" pitchFamily="34" charset="-122"/>
                <a:cs typeface="Times New Roman" panose="02020603050405020304" pitchFamily="18" charset="0"/>
              </a:rPr>
              <a:t>Dynamic Bandwidth Expansion (DBE) Operation and Signaling Details, Binita Gupta, Cisco Systems, Mar. 2025.</a:t>
            </a:r>
          </a:p>
        </p:txBody>
      </p:sp>
      <p:pic>
        <p:nvPicPr>
          <p:cNvPr id="14" name="Picture 13">
            <a:extLst>
              <a:ext uri="{FF2B5EF4-FFF2-40B4-BE49-F238E27FC236}">
                <a16:creationId xmlns:a16="http://schemas.microsoft.com/office/drawing/2014/main" id="{ECB3ED2F-88BC-414A-AA7C-66283E424B4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83824" y="2860386"/>
            <a:ext cx="3726686" cy="2232248"/>
          </a:xfrm>
          <a:prstGeom prst="rect">
            <a:avLst/>
          </a:prstGeom>
          <a:noFill/>
          <a:ln>
            <a:noFill/>
          </a:ln>
        </p:spPr>
      </p:pic>
      <p:sp>
        <p:nvSpPr>
          <p:cNvPr id="15" name="TextBox 14">
            <a:extLst>
              <a:ext uri="{FF2B5EF4-FFF2-40B4-BE49-F238E27FC236}">
                <a16:creationId xmlns:a16="http://schemas.microsoft.com/office/drawing/2014/main" id="{58BB3A4C-5BB0-4D3C-A806-8F6C1B8282B7}"/>
              </a:ext>
            </a:extLst>
          </p:cNvPr>
          <p:cNvSpPr txBox="1"/>
          <p:nvPr/>
        </p:nvSpPr>
        <p:spPr>
          <a:xfrm>
            <a:off x="1087403" y="5030463"/>
            <a:ext cx="7128792" cy="461473"/>
          </a:xfrm>
          <a:prstGeom prst="rect">
            <a:avLst/>
          </a:prstGeom>
          <a:noFill/>
        </p:spPr>
        <p:txBody>
          <a:bodyPr vert="horz" wrap="square" rtlCol="0">
            <a:spAutoFit/>
          </a:bodyPr>
          <a:lstStyle/>
          <a:p>
            <a:pPr algn="ctr">
              <a:lnSpc>
                <a:spcPts val="3440"/>
              </a:lnSpc>
            </a:pPr>
            <a:r>
              <a:rPr lang="en-US" sz="1400" dirty="0">
                <a:latin typeface="Times New Roman" panose="02020603050405020304" pitchFamily="18" charset="0"/>
                <a:ea typeface="Microsoft YaHei" panose="020B0503020204020204" pitchFamily="34" charset="-122"/>
                <a:cs typeface="Times New Roman" panose="02020603050405020304" pitchFamily="18" charset="0"/>
              </a:rPr>
              <a:t>Fig. 1. Motivation for DBE.</a:t>
            </a:r>
          </a:p>
        </p:txBody>
      </p:sp>
    </p:spTree>
    <p:extLst>
      <p:ext uri="{BB962C8B-B14F-4D97-AF65-F5344CB8AC3E}">
        <p14:creationId xmlns:p14="http://schemas.microsoft.com/office/powerpoint/2010/main" val="86868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AF1B8-56EC-4FCC-9116-D05F9F8109A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Background: DBE</a:t>
            </a:r>
            <a:endParaRPr lang="en-US" dirty="0"/>
          </a:p>
        </p:txBody>
      </p:sp>
      <p:sp>
        <p:nvSpPr>
          <p:cNvPr id="3" name="Content Placeholder 2">
            <a:extLst>
              <a:ext uri="{FF2B5EF4-FFF2-40B4-BE49-F238E27FC236}">
                <a16:creationId xmlns:a16="http://schemas.microsoft.com/office/drawing/2014/main" id="{70123BCC-56DE-4CC7-A087-5725DDDE25D5}"/>
              </a:ext>
            </a:extLst>
          </p:cNvPr>
          <p:cNvSpPr>
            <a:spLocks noGrp="1"/>
          </p:cNvSpPr>
          <p:nvPr>
            <p:ph idx="1"/>
          </p:nvPr>
        </p:nvSpPr>
        <p:spPr/>
        <p:txBody>
          <a:bodyPr/>
          <a:lstStyle/>
          <a:p>
            <a:pPr marL="0" marR="0" indent="0" algn="just">
              <a:lnSpc>
                <a:spcPts val="1200"/>
              </a:lnSpc>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b="1" dirty="0">
                <a:solidFill>
                  <a:srgbClr val="000000"/>
                </a:solidFill>
                <a:effectLst/>
                <a:latin typeface="Times New Roman" panose="02020603050405020304" pitchFamily="18" charset="0"/>
                <a:ea typeface="MS Mincho" panose="02020609040205080304" pitchFamily="49" charset="-128"/>
              </a:rPr>
              <a:t>37.x Dynamic bandwidth expansion (DBE) </a:t>
            </a:r>
            <a:endParaRPr lang="en-US" sz="1400" dirty="0">
              <a:solidFill>
                <a:srgbClr val="000000"/>
              </a:solidFill>
              <a:effectLst/>
              <a:latin typeface="Times New Roman" panose="02020603050405020304" pitchFamily="18" charset="0"/>
              <a:ea typeface="Calibri" panose="020F0502020204030204" pitchFamily="34" charset="0"/>
            </a:endParaRPr>
          </a:p>
          <a:p>
            <a:pPr marL="0" marR="0" algn="just">
              <a:spcBef>
                <a:spcPts val="600"/>
              </a:spcBef>
              <a:spcAft>
                <a:spcPts val="600"/>
              </a:spcAft>
            </a:pPr>
            <a:r>
              <a:rPr lang="en-GB" sz="1400" dirty="0">
                <a:effectLst/>
                <a:latin typeface="Times New Roman" panose="02020603050405020304" pitchFamily="18" charset="0"/>
                <a:ea typeface="Batang" panose="02030600000101010101" pitchFamily="18" charset="-127"/>
              </a:rPr>
              <a:t>Dynamic bandwidth expansion (DBE) is a mode of operation that </a:t>
            </a:r>
            <a:r>
              <a:rPr lang="en-US" sz="1400" dirty="0">
                <a:effectLst/>
                <a:latin typeface="Times New Roman" panose="02020603050405020304" pitchFamily="18" charset="0"/>
                <a:ea typeface="Batang" panose="02030600000101010101" pitchFamily="18" charset="-127"/>
              </a:rPr>
              <a:t>allows a UHR AP to dynamically enable operation with an expanded bandwidth that is greater than its BSS bandwidth and up to the AP’s maximum supported </a:t>
            </a:r>
            <a:r>
              <a:rPr lang="en-US" sz="1400" dirty="0">
                <a:latin typeface="Times New Roman" panose="02020603050405020304" pitchFamily="18" charset="0"/>
                <a:ea typeface="Batang" panose="02030600000101010101" pitchFamily="18" charset="-127"/>
              </a:rPr>
              <a:t>DBE bandwidth, for UHR non-AP STAs that support DBE mode. </a:t>
            </a:r>
            <a:r>
              <a:rPr lang="en-GB" sz="1400" dirty="0">
                <a:latin typeface="Times New Roman" panose="02020603050405020304" pitchFamily="18" charset="0"/>
                <a:ea typeface="Batang" panose="02030600000101010101" pitchFamily="18" charset="-127"/>
              </a:rPr>
              <a:t>When an AP is operating with an expanded operating bandwidth, the expanded bandwidth is referred to as the DBE bandwidth and DBE mode is enabled on the AP. When an AP is no longer operating with an expanded bandwidth greater than the BSS bandwidth, the DBE mode becomes disabled on the AP.</a:t>
            </a:r>
            <a:endParaRPr lang="en-US" sz="1400" dirty="0">
              <a:latin typeface="Times New Roman" panose="02020603050405020304" pitchFamily="18" charset="0"/>
              <a:ea typeface="Batang" panose="02030600000101010101" pitchFamily="18" charset="-127"/>
            </a:endParaRPr>
          </a:p>
          <a:p>
            <a:pPr marL="0" marR="0" algn="just">
              <a:spcBef>
                <a:spcPts val="600"/>
              </a:spcBef>
              <a:spcAft>
                <a:spcPts val="600"/>
              </a:spcAft>
            </a:pPr>
            <a:r>
              <a:rPr lang="en-US" sz="1400" dirty="0">
                <a:effectLst/>
                <a:latin typeface="Times New Roman" panose="02020603050405020304" pitchFamily="18" charset="0"/>
                <a:ea typeface="Batang" panose="02030600000101010101" pitchFamily="18" charset="-127"/>
              </a:rPr>
              <a:t>When DBE mode is enabled, the DBE bandwidth can be changed to a value that is greater than the BSS bandwidth. The BSS primary channel does not change when either: the DBE mode is enabled, the DBE bandwidth is changed or the DBE mode is disabled. When an AP has the DBE mode enabled, non-AP STAs that do not support DBE mode continue to operate with the BSS bandwidth. </a:t>
            </a:r>
          </a:p>
          <a:p>
            <a:pPr marL="0" indent="0">
              <a:buNone/>
            </a:pPr>
            <a:endParaRPr lang="en-US" sz="1400" dirty="0"/>
          </a:p>
        </p:txBody>
      </p:sp>
      <p:sp>
        <p:nvSpPr>
          <p:cNvPr id="4" name="Slide Number Placeholder 3">
            <a:extLst>
              <a:ext uri="{FF2B5EF4-FFF2-40B4-BE49-F238E27FC236}">
                <a16:creationId xmlns:a16="http://schemas.microsoft.com/office/drawing/2014/main" id="{F0C01250-6709-4A3D-B374-8D37D1DA477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424D2B67-33F6-4F7D-96C0-2050747C3539}"/>
              </a:ext>
            </a:extLst>
          </p:cNvPr>
          <p:cNvSpPr>
            <a:spLocks noGrp="1"/>
          </p:cNvSpPr>
          <p:nvPr>
            <p:ph type="ftr" sz="quarter" idx="3"/>
          </p:nvPr>
        </p:nvSpPr>
        <p:spPr>
          <a:xfrm>
            <a:off x="5924361" y="6475413"/>
            <a:ext cx="2619564" cy="184666"/>
          </a:xfrm>
        </p:spPr>
        <p:txBody>
          <a:bodyPr/>
          <a:lstStyle/>
          <a:p>
            <a:pPr>
              <a:defRPr/>
            </a:pPr>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CFBFF60F-5B7E-4DFE-9F28-2BE9B71BACFE}"/>
              </a:ext>
            </a:extLst>
          </p:cNvPr>
          <p:cNvSpPr>
            <a:spLocks noGrp="1"/>
          </p:cNvSpPr>
          <p:nvPr>
            <p:ph type="dt" sz="half" idx="2"/>
          </p:nvPr>
        </p:nvSpPr>
        <p:spPr>
          <a:xfrm>
            <a:off x="696913" y="332601"/>
            <a:ext cx="942566" cy="276999"/>
          </a:xfrm>
        </p:spPr>
        <p:txBody>
          <a:bodyPr/>
          <a:lstStyle/>
          <a:p>
            <a:pPr>
              <a:defRPr/>
            </a:pPr>
            <a:r>
              <a:rPr lang="en-US" dirty="0"/>
              <a:t>July 2025</a:t>
            </a:r>
          </a:p>
        </p:txBody>
      </p:sp>
      <p:sp>
        <p:nvSpPr>
          <p:cNvPr id="7" name="TextBox 6">
            <a:extLst>
              <a:ext uri="{FF2B5EF4-FFF2-40B4-BE49-F238E27FC236}">
                <a16:creationId xmlns:a16="http://schemas.microsoft.com/office/drawing/2014/main" id="{DF902FB2-B6AE-4C68-899B-0508F7863060}"/>
              </a:ext>
            </a:extLst>
          </p:cNvPr>
          <p:cNvSpPr txBox="1"/>
          <p:nvPr/>
        </p:nvSpPr>
        <p:spPr>
          <a:xfrm>
            <a:off x="84842" y="5500931"/>
            <a:ext cx="10945216" cy="646331"/>
          </a:xfrm>
          <a:prstGeom prst="rect">
            <a:avLst/>
          </a:prstGeom>
          <a:noFill/>
        </p:spPr>
        <p:txBody>
          <a:bodyPr vert="horz" wrap="square" rtlCol="0">
            <a:spAutoFit/>
          </a:bodyPr>
          <a:lstStyle/>
          <a:p>
            <a:pPr algn="l"/>
            <a:r>
              <a:rPr lang="en-US" sz="1200" dirty="0">
                <a:latin typeface="Times New Roman" panose="02020603050405020304" pitchFamily="18" charset="0"/>
                <a:ea typeface="Microsoft YaHei" panose="020B0503020204020204" pitchFamily="34" charset="-122"/>
                <a:cs typeface="Times New Roman" panose="02020603050405020304" pitchFamily="18" charset="0"/>
              </a:rPr>
              <a:t>Reference:</a:t>
            </a:r>
            <a:endParaRPr lang="en-US" sz="1200" dirty="0">
              <a:latin typeface="Times New Roman" panose="02020603050405020304" pitchFamily="18" charset="0"/>
              <a:ea typeface="Microsoft YaHei" panose="020B0503020204020204" pitchFamily="34" charset="-122"/>
              <a:cs typeface="Times New Roman" panose="02020603050405020304" pitchFamily="18" charset="0"/>
              <a:hlinkClick r:id="rId2"/>
            </a:endParaRPr>
          </a:p>
          <a:p>
            <a:pPr algn="l"/>
            <a:r>
              <a:rPr lang="en-US" sz="1200" dirty="0">
                <a:latin typeface="Times New Roman" panose="02020603050405020304" pitchFamily="18" charset="0"/>
                <a:ea typeface="Microsoft YaHei" panose="020B0503020204020204" pitchFamily="34" charset="-122"/>
                <a:cs typeface="Times New Roman" panose="02020603050405020304" pitchFamily="18" charset="0"/>
                <a:hlinkClick r:id="rId2"/>
              </a:rPr>
              <a:t>4. </a:t>
            </a:r>
            <a:r>
              <a:rPr lang="en-US" sz="1200" dirty="0">
                <a:latin typeface="Times New Roman" panose="02020603050405020304" pitchFamily="18" charset="0"/>
                <a:cs typeface="Times New Roman" panose="02020603050405020304" pitchFamily="18" charset="0"/>
                <a:hlinkClick r:id="rId2"/>
              </a:rPr>
              <a:t>PDT-MAC-DBE</a:t>
            </a:r>
            <a:endParaRPr lang="en-US" sz="1200" dirty="0">
              <a:latin typeface="Times New Roman" panose="02020603050405020304" pitchFamily="18" charset="0"/>
              <a:ea typeface="Microsoft YaHei" panose="020B0503020204020204" pitchFamily="34" charset="-122"/>
              <a:cs typeface="Times New Roman" panose="02020603050405020304" pitchFamily="18" charset="0"/>
            </a:endParaRPr>
          </a:p>
          <a:p>
            <a:pPr marL="228600" indent="-228600">
              <a:buFont typeface="+mj-lt"/>
              <a:buAutoNum type="arabicPeriod"/>
            </a:pPr>
            <a:endParaRPr lang="en-US" sz="1200" dirty="0">
              <a:latin typeface="Times New Roman" panose="02020603050405020304" pitchFamily="18" charset="0"/>
              <a:ea typeface="Microsoft YaHei"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56527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D192-C640-4488-8B48-0A2792D84CC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NPCA and DBE Co-existence Issue</a:t>
            </a:r>
            <a:endParaRPr lang="en-US" dirty="0"/>
          </a:p>
        </p:txBody>
      </p:sp>
      <p:sp>
        <p:nvSpPr>
          <p:cNvPr id="4" name="Slide Number Placeholder 3">
            <a:extLst>
              <a:ext uri="{FF2B5EF4-FFF2-40B4-BE49-F238E27FC236}">
                <a16:creationId xmlns:a16="http://schemas.microsoft.com/office/drawing/2014/main" id="{13B3FDEF-1B24-4F20-A2A8-249A28D7251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BA1E8DFA-67A3-4ED8-A4F7-A44E73F23E7A}"/>
              </a:ext>
            </a:extLst>
          </p:cNvPr>
          <p:cNvSpPr>
            <a:spLocks noGrp="1"/>
          </p:cNvSpPr>
          <p:nvPr>
            <p:ph type="ftr" sz="quarter" idx="3"/>
          </p:nvPr>
        </p:nvSpPr>
        <p:spPr>
          <a:xfrm>
            <a:off x="5924361" y="6475413"/>
            <a:ext cx="2619564" cy="184666"/>
          </a:xfrm>
        </p:spPr>
        <p:txBody>
          <a:bodyPr/>
          <a:lstStyle/>
          <a:p>
            <a:pPr>
              <a:defRPr/>
            </a:pPr>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3BBBD1D8-C60E-4A3D-A9DC-F583A462CBFD}"/>
              </a:ext>
            </a:extLst>
          </p:cNvPr>
          <p:cNvSpPr>
            <a:spLocks noGrp="1"/>
          </p:cNvSpPr>
          <p:nvPr>
            <p:ph type="dt" sz="half" idx="2"/>
          </p:nvPr>
        </p:nvSpPr>
        <p:spPr>
          <a:xfrm>
            <a:off x="696913" y="332601"/>
            <a:ext cx="942566" cy="276999"/>
          </a:xfrm>
        </p:spPr>
        <p:txBody>
          <a:bodyPr/>
          <a:lstStyle/>
          <a:p>
            <a:pPr>
              <a:defRPr/>
            </a:pPr>
            <a:r>
              <a:rPr lang="en-US" dirty="0"/>
              <a:t>July 2025</a:t>
            </a:r>
          </a:p>
        </p:txBody>
      </p:sp>
      <p:sp>
        <p:nvSpPr>
          <p:cNvPr id="7" name="Content Placeholder 2">
            <a:extLst>
              <a:ext uri="{FF2B5EF4-FFF2-40B4-BE49-F238E27FC236}">
                <a16:creationId xmlns:a16="http://schemas.microsoft.com/office/drawing/2014/main" id="{D98A4E6C-C560-408F-A8EB-58389AAB618B}"/>
              </a:ext>
            </a:extLst>
          </p:cNvPr>
          <p:cNvSpPr txBox="1">
            <a:spLocks/>
          </p:cNvSpPr>
          <p:nvPr/>
        </p:nvSpPr>
        <p:spPr bwMode="auto">
          <a:xfrm>
            <a:off x="-538255" y="1336211"/>
            <a:ext cx="9399514" cy="41941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93662" lvl="1" indent="0">
              <a:buFontTx/>
              <a:buNone/>
            </a:pPr>
            <a:r>
              <a:rPr lang="en-US" sz="1600" kern="0" dirty="0">
                <a:latin typeface="Times New Roman" panose="02020603050405020304" pitchFamily="18" charset="0"/>
                <a:ea typeface="Batang" panose="02030600000101010101" pitchFamily="18" charset="-127"/>
              </a:rPr>
              <a:t>The proposed method [2] restricts the legacy STAs (non-DBE STAs) from using an NPCA mechanism while AP DBE mode is enabled, resulting in the unfair treatment of STAs. Furthermore, one NPCH outside the E-BW would not effectively address the STA with a different DBE BW and the legacy STA’s.</a:t>
            </a:r>
          </a:p>
        </p:txBody>
      </p:sp>
      <p:sp>
        <p:nvSpPr>
          <p:cNvPr id="8" name="TextBox 7">
            <a:extLst>
              <a:ext uri="{FF2B5EF4-FFF2-40B4-BE49-F238E27FC236}">
                <a16:creationId xmlns:a16="http://schemas.microsoft.com/office/drawing/2014/main" id="{12FCA443-86E0-4547-9002-7FADF2D37BDC}"/>
              </a:ext>
            </a:extLst>
          </p:cNvPr>
          <p:cNvSpPr txBox="1"/>
          <p:nvPr/>
        </p:nvSpPr>
        <p:spPr>
          <a:xfrm>
            <a:off x="0" y="5168861"/>
            <a:ext cx="7128792" cy="461473"/>
          </a:xfrm>
          <a:prstGeom prst="rect">
            <a:avLst/>
          </a:prstGeom>
          <a:noFill/>
        </p:spPr>
        <p:txBody>
          <a:bodyPr vert="horz" wrap="square" rtlCol="0">
            <a:spAutoFit/>
          </a:bodyPr>
          <a:lstStyle/>
          <a:p>
            <a:pPr algn="l">
              <a:lnSpc>
                <a:spcPts val="3440"/>
              </a:lnSpc>
            </a:pPr>
            <a:r>
              <a:rPr lang="en-US" sz="1400" dirty="0">
                <a:latin typeface="Times New Roman" panose="02020603050405020304" pitchFamily="18" charset="0"/>
                <a:ea typeface="Microsoft YaHei" panose="020B0503020204020204" pitchFamily="34" charset="-122"/>
                <a:cs typeface="Times New Roman" panose="02020603050405020304" pitchFamily="18" charset="0"/>
              </a:rPr>
              <a:t>Fig. 2. Challenges in using one NPCH with </a:t>
            </a:r>
            <a:r>
              <a:rPr lang="en-US" sz="1400" dirty="0">
                <a:ea typeface="Microsoft YaHei" panose="020B0503020204020204" pitchFamily="34" charset="-122"/>
                <a:cs typeface="Times New Roman" panose="02020603050405020304" pitchFamily="18" charset="0"/>
              </a:rPr>
              <a:t>varying bandwidths</a:t>
            </a:r>
            <a:r>
              <a:rPr lang="en-US" sz="1400" dirty="0">
                <a:latin typeface="Times New Roman" panose="02020603050405020304" pitchFamily="18" charset="0"/>
                <a:ea typeface="Microsoft YaHei" panose="020B0503020204020204" pitchFamily="34" charset="-122"/>
                <a:cs typeface="Times New Roman" panose="02020603050405020304" pitchFamily="18" charset="0"/>
              </a:rPr>
              <a:t>.</a:t>
            </a:r>
          </a:p>
        </p:txBody>
      </p:sp>
      <p:sp>
        <p:nvSpPr>
          <p:cNvPr id="9" name="TextBox 8">
            <a:extLst>
              <a:ext uri="{FF2B5EF4-FFF2-40B4-BE49-F238E27FC236}">
                <a16:creationId xmlns:a16="http://schemas.microsoft.com/office/drawing/2014/main" id="{FF290D38-BACF-4223-929B-B7693D06C27A}"/>
              </a:ext>
            </a:extLst>
          </p:cNvPr>
          <p:cNvSpPr txBox="1"/>
          <p:nvPr/>
        </p:nvSpPr>
        <p:spPr>
          <a:xfrm>
            <a:off x="4450396" y="2222030"/>
            <a:ext cx="4693604" cy="2913618"/>
          </a:xfrm>
          <a:prstGeom prst="rect">
            <a:avLst/>
          </a:prstGeom>
          <a:noFill/>
        </p:spPr>
        <p:txBody>
          <a:bodyPr wrap="square">
            <a:spAutoFit/>
          </a:bodyPr>
          <a:lstStyle/>
          <a:p>
            <a:pPr marL="228600" marR="0" indent="-228600">
              <a:lnSpc>
                <a:spcPts val="1200"/>
              </a:lnSpc>
              <a:spcBef>
                <a:spcPts val="400"/>
              </a:spcBef>
              <a:spcAft>
                <a:spcPts val="400"/>
              </a:spcAft>
              <a:buFont typeface="+mj-lt"/>
              <a:buAutoNum type="arabicPeriod"/>
            </a:pPr>
            <a:r>
              <a:rPr lang="en-US" sz="1000" dirty="0">
                <a:ea typeface="SimSun" panose="02010600030101010101" pitchFamily="2" charset="-122"/>
                <a:cs typeface="Times New Roman" panose="02020603050405020304" pitchFamily="18" charset="0"/>
              </a:rPr>
              <a:t>In the case 1, the non-DBE STA can operate only in the BSS bandwidth, and the NPCH is located in the secondary channel. To support the non-DBE STA, the AP should fix the NPCH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in the BSS bandwidth secondary channel. However, if the OBSS is wider than the entire BSS bandwidth, the DBE-AP and DBE-STAs loose the opportunity of using the NPCA mechanism to communicate without any interruption. </a:t>
            </a:r>
          </a:p>
          <a:p>
            <a:pPr marL="228600" marR="0" indent="-228600">
              <a:lnSpc>
                <a:spcPts val="1200"/>
              </a:lnSpc>
              <a:spcBef>
                <a:spcPts val="400"/>
              </a:spcBef>
              <a:spcAft>
                <a:spcPts val="400"/>
              </a:spcAft>
              <a:buFont typeface="+mj-lt"/>
              <a:buAutoNum type="arabicPeriod"/>
            </a:pP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Similarly, </a:t>
            </a:r>
            <a:r>
              <a:rPr lang="en-US" sz="1000" dirty="0">
                <a:ea typeface="SimSun" panose="02010600030101010101" pitchFamily="2" charset="-122"/>
                <a:cs typeface="Times New Roman" panose="02020603050405020304" pitchFamily="18" charset="0"/>
              </a:rPr>
              <a:t>in case 2, the DBE-AP assigns the NPCH in the expanded bandwidth. However, this new NPCH is outside the BSS bandwidth, restricting the non-DBE STA from using the NPCA mechanism. Furthermore, if the OBSS is wider than the primary channels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of the expanded bandwidth of DBE-AP, the DBE-AP fails to utilize the NPCA mechanism, limiting the efficiency of the NPCA mechanism. </a:t>
            </a:r>
          </a:p>
          <a:p>
            <a:pPr marL="228600" marR="0" indent="-228600">
              <a:lnSpc>
                <a:spcPts val="1200"/>
              </a:lnSpc>
              <a:spcBef>
                <a:spcPts val="400"/>
              </a:spcBef>
              <a:spcAft>
                <a:spcPts val="400"/>
              </a:spcAft>
              <a:buFont typeface="+mj-lt"/>
              <a:buAutoNum type="arabicPeriod"/>
            </a:pPr>
            <a:r>
              <a:rPr lang="en-US" sz="1000" dirty="0">
                <a:ea typeface="SimSun" panose="02010600030101010101" pitchFamily="2" charset="-122"/>
                <a:cs typeface="Times New Roman" panose="02020603050405020304" pitchFamily="18" charset="0"/>
              </a:rPr>
              <a:t>In case 3, if we assume that the DBE-AP shifts the NPCH to the secondary channels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of the DBE-AP expanded bandwidth; the non-DBE-STA</a:t>
            </a:r>
            <a:r>
              <a:rPr lang="en-US" sz="1000" dirty="0">
                <a:ea typeface="SimSun" panose="02010600030101010101" pitchFamily="2" charset="-122"/>
                <a:cs typeface="Times New Roman" panose="02020603050405020304" pitchFamily="18" charset="0"/>
              </a:rPr>
              <a:t> and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DBE-STA1 fail to access the NPCH in the case of an OBSS, as the NPCH is outside their maximum bandwidth. </a:t>
            </a:r>
            <a:r>
              <a:rPr lang="en-US" sz="1000" b="1" dirty="0">
                <a:effectLst/>
                <a:latin typeface="Times New Roman" panose="02020603050405020304" pitchFamily="18" charset="0"/>
                <a:ea typeface="SimSun" panose="02010600030101010101" pitchFamily="2" charset="-122"/>
                <a:cs typeface="Times New Roman" panose="02020603050405020304" pitchFamily="18" charset="0"/>
              </a:rPr>
              <a:t>Therefore, identifying a single NPCH that supports </a:t>
            </a:r>
            <a:r>
              <a:rPr lang="en-US" sz="1000" b="1" dirty="0">
                <a:ea typeface="SimSun" panose="02010600030101010101" pitchFamily="2" charset="-122"/>
                <a:cs typeface="Times New Roman" panose="02020603050405020304" pitchFamily="18" charset="0"/>
              </a:rPr>
              <a:t>a </a:t>
            </a:r>
            <a:r>
              <a:rPr lang="en-US" sz="1000" b="1" dirty="0">
                <a:effectLst/>
                <a:latin typeface="Times New Roman" panose="02020603050405020304" pitchFamily="18" charset="0"/>
                <a:ea typeface="SimSun" panose="02010600030101010101" pitchFamily="2" charset="-122"/>
                <a:cs typeface="Times New Roman" panose="02020603050405020304" pitchFamily="18" charset="0"/>
              </a:rPr>
              <a:t>non-DBE-STA and DBE-STA1/DBE-STA2 (i.e. a DBE-STA with varying max. BW) is highly complicated and results in misalignment issues.</a:t>
            </a:r>
            <a:r>
              <a:rPr lang="en-US" sz="1000" b="1" kern="100" dirty="0">
                <a:effectLst/>
                <a:latin typeface="Times New Roman" panose="02020603050405020304" pitchFamily="18" charset="0"/>
                <a:ea typeface="SimSun" panose="02010600030101010101" pitchFamily="2" charset="-122"/>
                <a:cs typeface="Arial" panose="020B0604020202020204" pitchFamily="34" charset="0"/>
              </a:rPr>
              <a:t> </a:t>
            </a:r>
            <a:endParaRPr lang="en-US" sz="1000" b="1" dirty="0">
              <a:effectLst/>
              <a:latin typeface="Times New Roman" panose="02020603050405020304" pitchFamily="18" charset="0"/>
              <a:ea typeface="SimSun" panose="02010600030101010101" pitchFamily="2" charset="-122"/>
              <a:cs typeface="Arial" panose="020B0604020202020204" pitchFamily="34" charset="0"/>
            </a:endParaRPr>
          </a:p>
        </p:txBody>
      </p:sp>
      <p:pic>
        <p:nvPicPr>
          <p:cNvPr id="11" name="pic">
            <a:extLst>
              <a:ext uri="{FF2B5EF4-FFF2-40B4-BE49-F238E27FC236}">
                <a16:creationId xmlns:a16="http://schemas.microsoft.com/office/drawing/2014/main" id="{3B39283F-1C11-488F-9325-61F9D21700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0" y="2656258"/>
            <a:ext cx="4500705" cy="2719938"/>
          </a:xfrm>
          <a:prstGeom prst="rect">
            <a:avLst/>
          </a:prstGeom>
        </p:spPr>
      </p:pic>
    </p:spTree>
    <p:extLst>
      <p:ext uri="{BB962C8B-B14F-4D97-AF65-F5344CB8AC3E}">
        <p14:creationId xmlns:p14="http://schemas.microsoft.com/office/powerpoint/2010/main" val="1029088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39DD3-3FF3-4D61-AB1B-1F8F3108AF1B}"/>
              </a:ext>
            </a:extLst>
          </p:cNvPr>
          <p:cNvSpPr>
            <a:spLocks noGrp="1"/>
          </p:cNvSpPr>
          <p:nvPr>
            <p:ph type="title"/>
          </p:nvPr>
        </p:nvSpPr>
        <p:spPr/>
        <p:txBody>
          <a:bodyPr/>
          <a:lstStyle/>
          <a:p>
            <a:pPr fontAlgn="auto">
              <a:spcAft>
                <a:spcPts val="0"/>
              </a:spcAft>
            </a:pPr>
            <a:r>
              <a:rPr lang="en-US" altLang="zh-CN" sz="2800" dirty="0">
                <a:latin typeface="Times New Roman" panose="02020603050405020304" pitchFamily="18" charset="0"/>
                <a:ea typeface="+mj-ea"/>
                <a:cs typeface="Times New Roman" panose="02020603050405020304" pitchFamily="18" charset="0"/>
              </a:rPr>
              <a:t>Recommended Solutions</a:t>
            </a:r>
            <a:endParaRPr lang="en-US" sz="2800" dirty="0">
              <a:latin typeface="Times New Roman" panose="02020603050405020304" pitchFamily="18" charset="0"/>
              <a:ea typeface="+mj-ea"/>
              <a:cs typeface="Times New Roman" panose="02020603050405020304" pitchFamily="18" charset="0"/>
            </a:endParaRPr>
          </a:p>
        </p:txBody>
      </p:sp>
      <p:sp>
        <p:nvSpPr>
          <p:cNvPr id="3" name="Content Placeholder 2">
            <a:extLst>
              <a:ext uri="{FF2B5EF4-FFF2-40B4-BE49-F238E27FC236}">
                <a16:creationId xmlns:a16="http://schemas.microsoft.com/office/drawing/2014/main" id="{CDC1A3B5-29E4-43EA-896C-0B8ED128447F}"/>
              </a:ext>
            </a:extLst>
          </p:cNvPr>
          <p:cNvSpPr>
            <a:spLocks noGrp="1"/>
          </p:cNvSpPr>
          <p:nvPr>
            <p:ph idx="1"/>
          </p:nvPr>
        </p:nvSpPr>
        <p:spPr>
          <a:xfrm>
            <a:off x="454232" y="1374568"/>
            <a:ext cx="7772400" cy="4495800"/>
          </a:xfrm>
        </p:spPr>
        <p:txBody>
          <a:bodyPr/>
          <a:lstStyle/>
          <a:p>
            <a:pPr marL="0" indent="0">
              <a:spcBef>
                <a:spcPts val="1200"/>
              </a:spcBef>
              <a:buNone/>
            </a:pPr>
            <a:r>
              <a:rPr lang="en-US" sz="1200" dirty="0">
                <a:solidFill>
                  <a:srgbClr val="FF0000"/>
                </a:solidFill>
                <a:latin typeface="Times New Roman" panose="02020603050405020304" pitchFamily="18" charset="0"/>
                <a:ea typeface="SimSun" panose="02010600030101010101" pitchFamily="2" charset="-122"/>
              </a:rPr>
              <a:t>DBE AP Disables NPCA mode:</a:t>
            </a:r>
          </a:p>
          <a:p>
            <a:pPr marL="0" marR="0" lvl="0" indent="0">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latin typeface="Times New Roman" panose="02020603050405020304" pitchFamily="18" charset="0"/>
                <a:ea typeface="SimSun" panose="02010600030101010101" pitchFamily="2" charset="-122"/>
              </a:rPr>
              <a:t>Option 1. The DBE AP disables NPCA mode, so that all the STAs will disable the NPCA mode. A simple solution, to avoid ambiguity among STAs in the case of OBSS and treats all the STAs with fairness.</a:t>
            </a:r>
          </a:p>
          <a:p>
            <a:pPr marL="0" marR="0" lvl="0" indent="0">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FF3300"/>
                </a:solidFill>
                <a:latin typeface="Times New Roman" panose="02020603050405020304" pitchFamily="18" charset="0"/>
                <a:ea typeface="SimSun" panose="02010600030101010101" pitchFamily="2" charset="-122"/>
              </a:rPr>
              <a:t>DBE AP Enables NPCA mode:</a:t>
            </a:r>
          </a:p>
          <a:p>
            <a:pPr marL="0" marR="0" lvl="0" indent="0">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latin typeface="Times New Roman" panose="02020603050405020304" pitchFamily="18" charset="0"/>
                <a:ea typeface="SimSun" panose="02010600030101010101" pitchFamily="2" charset="-122"/>
              </a:rPr>
              <a:t>Option 2. The DBE AP announces two NPCHs, one in the BSS bandwidth and the other outside the BSS bandwidth.</a:t>
            </a:r>
          </a:p>
          <a:p>
            <a:pPr marL="856172" lvl="1" indent="-342900">
              <a:spcBef>
                <a:spcPts val="1200"/>
              </a:spcBef>
              <a:buFont typeface="+mj-lt"/>
              <a:buAutoNum type="alphaLcParen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latin typeface="Times New Roman" panose="02020603050405020304" pitchFamily="18" charset="0"/>
                <a:ea typeface="SimSun" panose="02010600030101010101" pitchFamily="2" charset="-122"/>
              </a:rPr>
              <a:t>If the OBSS occurs on the PCH, all the STAs will switch to the NPCH (in the BSS bandwidth).</a:t>
            </a:r>
          </a:p>
          <a:p>
            <a:pPr marL="856172" lvl="1" indent="-342900">
              <a:spcBef>
                <a:spcPts val="1200"/>
              </a:spcBef>
              <a:buFont typeface="+mj-lt"/>
              <a:buAutoNum type="alphaLcParen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latin typeface="Times New Roman" panose="02020603050405020304" pitchFamily="18" charset="0"/>
                <a:ea typeface="SimSun" panose="02010600030101010101" pitchFamily="2" charset="-122"/>
              </a:rPr>
              <a:t>If the OBSS occupies the entire BSS bandwidth, the STAs with expanded bandwidth switch to the NPCH channel (outside the BSS bandwidth).</a:t>
            </a:r>
          </a:p>
          <a:p>
            <a:pPr marL="0" marR="0" lvl="0" indent="0">
              <a:spcBef>
                <a:spcPts val="120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latin typeface="Times New Roman" panose="02020603050405020304" pitchFamily="18" charset="0"/>
                <a:ea typeface="SimSun" panose="02010600030101010101" pitchFamily="2" charset="-122"/>
              </a:rPr>
              <a:t>Note: One NPCH is used at a time. </a:t>
            </a:r>
          </a:p>
          <a:p>
            <a:pPr marL="0" indent="0">
              <a:buNone/>
            </a:pPr>
            <a:endParaRPr lang="en-US" dirty="0"/>
          </a:p>
        </p:txBody>
      </p:sp>
      <p:sp>
        <p:nvSpPr>
          <p:cNvPr id="4" name="Slide Number Placeholder 3">
            <a:extLst>
              <a:ext uri="{FF2B5EF4-FFF2-40B4-BE49-F238E27FC236}">
                <a16:creationId xmlns:a16="http://schemas.microsoft.com/office/drawing/2014/main" id="{96511974-E296-4E36-B8A4-303C6615ADE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2B57D049-8A22-41C5-87C8-9C7DD6F2EC9E}"/>
              </a:ext>
            </a:extLst>
          </p:cNvPr>
          <p:cNvSpPr>
            <a:spLocks noGrp="1"/>
          </p:cNvSpPr>
          <p:nvPr>
            <p:ph type="ftr" sz="quarter" idx="3"/>
          </p:nvPr>
        </p:nvSpPr>
        <p:spPr>
          <a:xfrm>
            <a:off x="5924361" y="6475413"/>
            <a:ext cx="2619564" cy="184666"/>
          </a:xfrm>
        </p:spPr>
        <p:txBody>
          <a:bodyPr/>
          <a:lstStyle/>
          <a:p>
            <a:pPr>
              <a:defRPr/>
            </a:pPr>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75FACEDB-D343-428F-99E6-9A5A812302AF}"/>
              </a:ext>
            </a:extLst>
          </p:cNvPr>
          <p:cNvSpPr>
            <a:spLocks noGrp="1"/>
          </p:cNvSpPr>
          <p:nvPr>
            <p:ph type="dt" sz="half" idx="2"/>
          </p:nvPr>
        </p:nvSpPr>
        <p:spPr>
          <a:xfrm>
            <a:off x="696913" y="332601"/>
            <a:ext cx="942566" cy="276999"/>
          </a:xfrm>
        </p:spPr>
        <p:txBody>
          <a:bodyPr/>
          <a:lstStyle/>
          <a:p>
            <a:pPr>
              <a:defRPr/>
            </a:pPr>
            <a:r>
              <a:rPr lang="en-US" dirty="0"/>
              <a:t>July 2025</a:t>
            </a:r>
          </a:p>
        </p:txBody>
      </p:sp>
      <p:sp>
        <p:nvSpPr>
          <p:cNvPr id="9" name="TextBox 8">
            <a:extLst>
              <a:ext uri="{FF2B5EF4-FFF2-40B4-BE49-F238E27FC236}">
                <a16:creationId xmlns:a16="http://schemas.microsoft.com/office/drawing/2014/main" id="{ED3758A4-00BE-4E19-A2E2-F1D8982C9ACC}"/>
              </a:ext>
            </a:extLst>
          </p:cNvPr>
          <p:cNvSpPr txBox="1"/>
          <p:nvPr/>
        </p:nvSpPr>
        <p:spPr>
          <a:xfrm>
            <a:off x="2551139" y="6054765"/>
            <a:ext cx="3744416" cy="461473"/>
          </a:xfrm>
          <a:prstGeom prst="rect">
            <a:avLst/>
          </a:prstGeom>
          <a:noFill/>
        </p:spPr>
        <p:txBody>
          <a:bodyPr vert="horz" wrap="square" rtlCol="0">
            <a:spAutoFit/>
          </a:bodyPr>
          <a:lstStyle/>
          <a:p>
            <a:pPr algn="ctr">
              <a:lnSpc>
                <a:spcPts val="3440"/>
              </a:lnSpc>
            </a:pPr>
            <a:r>
              <a:rPr lang="en-US" sz="1200" dirty="0">
                <a:latin typeface="Times New Roman" panose="02020603050405020304" pitchFamily="18" charset="0"/>
                <a:ea typeface="Microsoft YaHei" panose="020B0503020204020204" pitchFamily="34" charset="-122"/>
                <a:cs typeface="Times New Roman" panose="02020603050405020304" pitchFamily="18" charset="0"/>
              </a:rPr>
              <a:t>Fig. 3. Two NPCH approach.</a:t>
            </a:r>
          </a:p>
        </p:txBody>
      </p:sp>
      <p:pic>
        <p:nvPicPr>
          <p:cNvPr id="11" name="pic">
            <a:extLst>
              <a:ext uri="{FF2B5EF4-FFF2-40B4-BE49-F238E27FC236}">
                <a16:creationId xmlns:a16="http://schemas.microsoft.com/office/drawing/2014/main" id="{3689B1A8-13D4-4E15-88C2-839CEF8034F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2861953" y="3794101"/>
            <a:ext cx="3072796" cy="2494582"/>
          </a:xfrm>
          <a:prstGeom prst="rect">
            <a:avLst/>
          </a:prstGeom>
        </p:spPr>
      </p:pic>
    </p:spTree>
    <p:extLst>
      <p:ext uri="{BB962C8B-B14F-4D97-AF65-F5344CB8AC3E}">
        <p14:creationId xmlns:p14="http://schemas.microsoft.com/office/powerpoint/2010/main" val="3043194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721027"/>
            <a:ext cx="7772400" cy="609600"/>
          </a:xfrm>
        </p:spPr>
        <p:txBody>
          <a:bodyPr/>
          <a:lstStyle/>
          <a:p>
            <a:pPr lvl="2"/>
            <a:r>
              <a:rPr lang="en-US" sz="2800" dirty="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88773"/>
            <a:ext cx="8150629" cy="4875213"/>
          </a:xfrm>
        </p:spPr>
        <p:txBody>
          <a:bodyPr/>
          <a:lstStyle/>
          <a:p>
            <a:r>
              <a:rPr lang="en-US" sz="1400" dirty="0"/>
              <a:t>In this contribution, we explored potential co-existence challenges of the NPCA and DBE mechanisms.</a:t>
            </a:r>
          </a:p>
          <a:p>
            <a:pPr marL="0" indent="0">
              <a:buNone/>
            </a:pPr>
            <a:endParaRPr lang="en-US" sz="1400"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5924361" y="6475413"/>
            <a:ext cx="2619564" cy="184666"/>
          </a:xfrm>
        </p:spPr>
        <p:txBody>
          <a:bodyPr/>
          <a:lstStyle/>
          <a:p>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42566" cy="276999"/>
          </a:xfrm>
        </p:spPr>
        <p:txBody>
          <a:bodyPr/>
          <a:lstStyle/>
          <a:p>
            <a:pPr>
              <a:defRPr/>
            </a:pPr>
            <a:r>
              <a:rPr lang="en-US" dirty="0"/>
              <a:t>July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9227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228600" indent="-228600" algn="l">
              <a:buFont typeface="+mj-lt"/>
              <a:buAutoNum type="arabicPeriod"/>
            </a:pPr>
            <a:r>
              <a:rPr lang="en-US" sz="2000" dirty="0">
                <a:latin typeface="Times New Roman" panose="02020603050405020304" pitchFamily="18" charset="0"/>
                <a:cs typeface="Times New Roman" panose="02020603050405020304" pitchFamily="18" charset="0"/>
                <a:hlinkClick r:id="rId2"/>
              </a:rPr>
              <a:t>Maximizing channel bandwidth in dense AP deployments</a:t>
            </a:r>
            <a:r>
              <a:rPr lang="en-US" sz="2000" dirty="0">
                <a:latin typeface="Times New Roman" panose="02020603050405020304" pitchFamily="18" charset="0"/>
                <a:cs typeface="Times New Roman" panose="02020603050405020304" pitchFamily="18" charset="0"/>
              </a:rPr>
              <a:t>, Malcolm Smith, Cisco Systems, Jan 2024. </a:t>
            </a:r>
          </a:p>
          <a:p>
            <a:pPr marL="228600" indent="-228600">
              <a:buFont typeface="+mj-lt"/>
              <a:buAutoNum type="arabicPeriod"/>
            </a:pPr>
            <a:r>
              <a:rPr lang="en-US" sz="2000" dirty="0">
                <a:latin typeface="Times New Roman" panose="02020603050405020304" pitchFamily="18" charset="0"/>
                <a:ea typeface="Microsoft YaHei" panose="020B0503020204020204" pitchFamily="34" charset="-122"/>
                <a:cs typeface="Times New Roman" panose="02020603050405020304" pitchFamily="18" charset="0"/>
                <a:hlinkClick r:id="rId3"/>
              </a:rPr>
              <a:t>Dynamic Bandwidth Selection Signaling Details</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a:t>
            </a:r>
            <a:r>
              <a:rPr lang="en-US" sz="2000" dirty="0" err="1">
                <a:latin typeface="Times New Roman" panose="02020603050405020304" pitchFamily="18" charset="0"/>
                <a:ea typeface="Microsoft YaHei" panose="020B0503020204020204" pitchFamily="34" charset="-122"/>
                <a:cs typeface="Times New Roman" panose="02020603050405020304" pitchFamily="18" charset="0"/>
              </a:rPr>
              <a:t>Binita</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Gupta, Cisco Systems, Oct. 2024. </a:t>
            </a:r>
          </a:p>
          <a:p>
            <a:pPr marL="228600" indent="-228600">
              <a:buFont typeface="+mj-lt"/>
              <a:buAutoNum type="arabicPeriod"/>
            </a:pPr>
            <a:r>
              <a:rPr lang="en-US" sz="2000" dirty="0">
                <a:latin typeface="Times New Roman" panose="02020603050405020304" pitchFamily="18" charset="0"/>
                <a:ea typeface="Microsoft YaHei" panose="020B0503020204020204" pitchFamily="34" charset="-122"/>
                <a:cs typeface="Times New Roman" panose="02020603050405020304" pitchFamily="18" charset="0"/>
              </a:rPr>
              <a:t>Dynamic Bandwidth Expansion (DBE) Operation and Signaling Details, </a:t>
            </a:r>
            <a:r>
              <a:rPr lang="en-US" sz="2000" dirty="0" err="1">
                <a:latin typeface="Times New Roman" panose="02020603050405020304" pitchFamily="18" charset="0"/>
                <a:ea typeface="Microsoft YaHei" panose="020B0503020204020204" pitchFamily="34" charset="-122"/>
                <a:cs typeface="Times New Roman" panose="02020603050405020304" pitchFamily="18" charset="0"/>
              </a:rPr>
              <a:t>Binita</a:t>
            </a:r>
            <a:r>
              <a:rPr lang="en-US" sz="2000" dirty="0">
                <a:latin typeface="Times New Roman" panose="02020603050405020304" pitchFamily="18" charset="0"/>
                <a:ea typeface="Microsoft YaHei" panose="020B0503020204020204" pitchFamily="34" charset="-122"/>
                <a:cs typeface="Times New Roman" panose="02020603050405020304" pitchFamily="18" charset="0"/>
              </a:rPr>
              <a:t> Gupta, Cisco Systems, Mar. 2025.</a:t>
            </a:r>
          </a:p>
          <a:p>
            <a:pPr marL="228600" indent="-228600">
              <a:buFont typeface="+mj-lt"/>
              <a:buAutoNum type="arabicPeriod"/>
            </a:pPr>
            <a:r>
              <a:rPr lang="en-US" sz="2000" dirty="0">
                <a:latin typeface="Times New Roman" panose="02020603050405020304" pitchFamily="18" charset="0"/>
                <a:cs typeface="Times New Roman" panose="02020603050405020304" pitchFamily="18" charset="0"/>
                <a:hlinkClick r:id="rId4"/>
              </a:rPr>
              <a:t>PDT-MAC-DBE</a:t>
            </a:r>
            <a:endParaRPr lang="en-US" sz="2000" dirty="0">
              <a:latin typeface="Times New Roman" panose="02020603050405020304" pitchFamily="18" charset="0"/>
              <a:ea typeface="Microsoft YaHei" panose="020B0503020204020204" pitchFamily="34" charset="-122"/>
              <a:cs typeface="Times New Roman" panose="02020603050405020304" pitchFamily="18" charset="0"/>
            </a:endParaRPr>
          </a:p>
          <a:p>
            <a:pPr marL="228600" indent="-228600">
              <a:buFont typeface="+mj-lt"/>
              <a:buAutoNum type="arabicPeriod"/>
            </a:pPr>
            <a:endParaRPr lang="en-US" sz="2000" dirty="0">
              <a:latin typeface="Times New Roman" panose="02020603050405020304" pitchFamily="18" charset="0"/>
              <a:ea typeface="Microsoft YaHei" panose="020B0503020204020204" pitchFamily="34" charset="-122"/>
              <a:cs typeface="Times New Roman" panose="02020603050405020304" pitchFamily="18" charset="0"/>
            </a:endParaRPr>
          </a:p>
          <a:p>
            <a:pPr marL="457200" indent="-457200">
              <a:buFont typeface="+mj-lt"/>
              <a:buAutoNum type="arabicPeriod"/>
            </a:pPr>
            <a:endParaRPr lang="it-IT" dirty="0"/>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a:xfrm>
            <a:off x="5924361" y="6475413"/>
            <a:ext cx="2619564" cy="184666"/>
          </a:xfrm>
        </p:spPr>
        <p:txBody>
          <a:bodyPr/>
          <a:lstStyle/>
          <a:p>
            <a:pPr>
              <a:defRPr/>
            </a:pPr>
            <a:r>
              <a:rPr lang="en-US" altLang="ko-KR" u="sng" dirty="0"/>
              <a:t>Shravan</a:t>
            </a:r>
            <a:r>
              <a:rPr lang="en-US" altLang="ko-KR" dirty="0"/>
              <a:t> Kumar Kalyankar,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a:xfrm>
            <a:off x="696913" y="332601"/>
            <a:ext cx="942566" cy="276999"/>
          </a:xfrm>
        </p:spPr>
        <p:txBody>
          <a:bodyPr/>
          <a:lstStyle/>
          <a:p>
            <a:pPr>
              <a:defRPr/>
            </a:pPr>
            <a:r>
              <a:rPr lang="en-US" dirty="0"/>
              <a:t>July 2025</a:t>
            </a:r>
          </a:p>
        </p:txBody>
      </p:sp>
    </p:spTree>
    <p:extLst>
      <p:ext uri="{BB962C8B-B14F-4D97-AF65-F5344CB8AC3E}">
        <p14:creationId xmlns:p14="http://schemas.microsoft.com/office/powerpoint/2010/main" val="184383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1</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8</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the AP Disables the NPCA mode before Enabling the DBE mode?</a:t>
            </a:r>
          </a:p>
          <a:p>
            <a:pPr>
              <a:buFont typeface="Arial" panose="020B0604020202020204" pitchFamily="34" charset="0"/>
              <a:buChar char="•"/>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886461" cy="276999"/>
          </a:xfrm>
        </p:spPr>
        <p:txBody>
          <a:bodyPr/>
          <a:lstStyle/>
          <a:p>
            <a:r>
              <a:rPr lang="en-US" dirty="0"/>
              <a:t>July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u="sng" dirty="0"/>
              <a:t>Shravan</a:t>
            </a:r>
            <a:r>
              <a:rPr lang="en-US" dirty="0"/>
              <a:t> Kumar Kalyankar, et. al., Huawei</a:t>
            </a:r>
          </a:p>
        </p:txBody>
      </p:sp>
    </p:spTree>
    <p:extLst>
      <p:ext uri="{BB962C8B-B14F-4D97-AF65-F5344CB8AC3E}">
        <p14:creationId xmlns:p14="http://schemas.microsoft.com/office/powerpoint/2010/main" val="412888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7150"/>
            <a:ext cx="8229600" cy="551322"/>
          </a:xfrm>
        </p:spPr>
        <p:txBody>
          <a:bodyPr/>
          <a:lstStyle/>
          <a:p>
            <a:r>
              <a:rPr lang="en-US" dirty="0">
                <a:latin typeface="+mj-lt"/>
              </a:rPr>
              <a:t>Straw Poll 2</a:t>
            </a:r>
          </a:p>
        </p:txBody>
      </p:sp>
      <p:sp>
        <p:nvSpPr>
          <p:cNvPr id="3" name="Slide Number Placeholder 2"/>
          <p:cNvSpPr>
            <a:spLocks noGrp="1"/>
          </p:cNvSpPr>
          <p:nvPr>
            <p:ph type="sldNum" sz="quarter" idx="12"/>
          </p:nvPr>
        </p:nvSpPr>
        <p:spPr>
          <a:xfrm>
            <a:off x="4571630" y="6486894"/>
            <a:ext cx="76944" cy="184666"/>
          </a:xfrm>
        </p:spPr>
        <p:txBody>
          <a:bodyPr/>
          <a:lstStyle/>
          <a:p>
            <a:fld id="{EE2556C5-CE8C-6547-B838-EA80C61A4AF7}" type="slidenum">
              <a:rPr lang="en-US" sz="1200">
                <a:latin typeface="+mj-lt"/>
              </a:rPr>
              <a:pPr/>
              <a:t>9</a:t>
            </a:fld>
            <a:endParaRPr lang="en-US" sz="1200" dirty="0">
              <a:latin typeface="+mj-lt"/>
            </a:endParaRPr>
          </a:p>
        </p:txBody>
      </p:sp>
      <p:sp>
        <p:nvSpPr>
          <p:cNvPr id="4" name="Text Placeholder 3"/>
          <p:cNvSpPr>
            <a:spLocks noGrp="1"/>
          </p:cNvSpPr>
          <p:nvPr>
            <p:ph type="body" sz="quarter" idx="13"/>
          </p:nvPr>
        </p:nvSpPr>
        <p:spPr>
          <a:xfrm>
            <a:off x="455613" y="2104873"/>
            <a:ext cx="8287458" cy="3382537"/>
          </a:xfrm>
        </p:spPr>
        <p:txBody>
          <a:bodyPr>
            <a:normAutofit/>
          </a:bodyPr>
          <a:lstStyle/>
          <a:p>
            <a:pPr>
              <a:buFont typeface="Arial" panose="020B0604020202020204" pitchFamily="34" charset="0"/>
              <a:buChar char="•"/>
            </a:pPr>
            <a:r>
              <a:rPr lang="en-US" dirty="0"/>
              <a:t>Do you support that the AP announces two or more NPCHs, one within the BSS bandwidth and the other outside of the BSS bandwidth?</a:t>
            </a:r>
          </a:p>
          <a:p>
            <a:pPr marL="0" indent="0">
              <a:buNone/>
            </a:pPr>
            <a:endParaRPr lang="en-US" dirty="0"/>
          </a:p>
          <a:p>
            <a:pPr marL="342900" lvl="1" indent="0">
              <a:buNone/>
            </a:pPr>
            <a:endParaRPr lang="en-US" dirty="0"/>
          </a:p>
          <a:p>
            <a:pPr lvl="1"/>
            <a:r>
              <a:rPr lang="en-US" dirty="0">
                <a:solidFill>
                  <a:srgbClr val="FF0000"/>
                </a:solidFill>
              </a:rPr>
              <a:t>Y/N/A</a:t>
            </a:r>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a:xfrm>
            <a:off x="696914" y="332602"/>
            <a:ext cx="886461" cy="276999"/>
          </a:xfrm>
        </p:spPr>
        <p:txBody>
          <a:bodyPr/>
          <a:lstStyle/>
          <a:p>
            <a:r>
              <a:rPr lang="en-US" dirty="0"/>
              <a:t>July 2025</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a:xfrm>
            <a:off x="6018234" y="6475414"/>
            <a:ext cx="2525692" cy="184666"/>
          </a:xfrm>
        </p:spPr>
        <p:txBody>
          <a:bodyPr/>
          <a:lstStyle/>
          <a:p>
            <a:r>
              <a:rPr lang="en-US" u="sng" dirty="0"/>
              <a:t>Shravan</a:t>
            </a:r>
            <a:r>
              <a:rPr lang="en-US" dirty="0"/>
              <a:t> Kumar Kalyankar, et. al., Huawei</a:t>
            </a:r>
          </a:p>
        </p:txBody>
      </p:sp>
    </p:spTree>
    <p:extLst>
      <p:ext uri="{BB962C8B-B14F-4D97-AF65-F5344CB8AC3E}">
        <p14:creationId xmlns:p14="http://schemas.microsoft.com/office/powerpoint/2010/main" val="25696103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22057</TotalTime>
  <Words>1072</Words>
  <Application>Microsoft Office PowerPoint</Application>
  <PresentationFormat>On-screen Show (4:3)</PresentationFormat>
  <Paragraphs>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Intel Clear</vt:lpstr>
      <vt:lpstr>Intel Clear Light</vt:lpstr>
      <vt:lpstr>Times New Roman</vt:lpstr>
      <vt:lpstr>802-11-Submission</vt:lpstr>
      <vt:lpstr>Coexistence of NPCA and DBE Mechanism</vt:lpstr>
      <vt:lpstr>Background: DBE</vt:lpstr>
      <vt:lpstr>Background: DBE</vt:lpstr>
      <vt:lpstr>NPCA and DBE Co-existence Issue</vt:lpstr>
      <vt:lpstr>Recommended Solutions</vt:lpstr>
      <vt:lpstr>Summary</vt:lpstr>
      <vt:lpstr>References</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Kalyankar Shravan Kumar</cp:lastModifiedBy>
  <cp:revision>320</cp:revision>
  <cp:lastPrinted>1998-02-10T13:28:06Z</cp:lastPrinted>
  <dcterms:created xsi:type="dcterms:W3CDTF">2007-05-21T21:00:37Z</dcterms:created>
  <dcterms:modified xsi:type="dcterms:W3CDTF">2025-07-21T02:52:56Z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readonly">
    <vt:lpwstr/>
  </property>
  <property fmtid="{D5CDD505-2E9C-101B-9397-08002B2CF9AE}" pid="4" name="_change">
    <vt:lpwstr/>
  </property>
  <property fmtid="{D5CDD505-2E9C-101B-9397-08002B2CF9AE}" pid="5" name="_full-control">
    <vt:lpwstr/>
  </property>
  <property fmtid="{D5CDD505-2E9C-101B-9397-08002B2CF9AE}" pid="6" name="sflag">
    <vt:lpwstr>1753066334</vt:lpwstr>
  </property>
</Properties>
</file>