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640" r:id="rId3"/>
    <p:sldId id="641" r:id="rId4"/>
    <p:sldId id="674" r:id="rId5"/>
    <p:sldId id="675" r:id="rId6"/>
    <p:sldId id="676" r:id="rId7"/>
    <p:sldId id="677" r:id="rId8"/>
    <p:sldId id="588" r:id="rId9"/>
    <p:sldId id="666" r:id="rId10"/>
    <p:sldId id="668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3875" autoAdjust="0"/>
  </p:normalViewPr>
  <p:slideViewPr>
    <p:cSldViewPr>
      <p:cViewPr varScale="1">
        <p:scale>
          <a:sx n="113" d="100"/>
          <a:sy n="113" d="100"/>
        </p:scale>
        <p:origin x="157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4425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47841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0189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39746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09950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8042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04260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0186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/>
              <a:t>Trigger based UL access for </a:t>
            </a:r>
            <a:r>
              <a:rPr lang="en-US" altLang="zh-CN" dirty="0">
                <a:sym typeface="+mn-ea"/>
              </a:rPr>
              <a:t>Active Tx AMP STAs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2025-07-22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802.11-25/1253r0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graphicFrame>
        <p:nvGraphicFramePr>
          <p:cNvPr id="10" name="Table 8">
            <a:extLst>
              <a:ext uri="{FF2B5EF4-FFF2-40B4-BE49-F238E27FC236}">
                <a16:creationId xmlns:a16="http://schemas.microsoft.com/office/drawing/2014/main" id="{F9ED0835-C5E1-4307-BF1F-CC8288CC7E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779465"/>
              </p:ext>
            </p:extLst>
          </p:nvPr>
        </p:nvGraphicFramePr>
        <p:xfrm>
          <a:off x="838200" y="2701138"/>
          <a:ext cx="7886702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 He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hechuanfeng@oppo.com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29432" y="1610606"/>
            <a:ext cx="8014428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r>
              <a:rPr lang="en-SG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802.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11-24/1613</a:t>
            </a:r>
            <a:r>
              <a:rPr lang="en-SG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r10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Specification framework for </a:t>
            </a:r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tgbp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802.11-25/0815r0,</a:t>
            </a: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/>
              </a:rPr>
              <a:t>UL access mechanisms for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/>
                <a:sym typeface="+mn-ea"/>
              </a:rPr>
              <a:t>Active Tx AMP STAs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/>
              </a:rPr>
              <a:t>, OPPO</a:t>
            </a:r>
          </a:p>
          <a:p>
            <a:pPr marL="457200" indent="-457200">
              <a:buFont typeface="+mj-lt"/>
              <a:buAutoNum type="arabicPeriod"/>
            </a:pPr>
            <a:endParaRPr lang="en-US" altLang="zh-CN" sz="1600" kern="0" dirty="0">
              <a:solidFill>
                <a:srgbClr val="000000"/>
              </a:solidFill>
              <a:latin typeface="Times New Roman"/>
            </a:endParaRPr>
          </a:p>
          <a:p>
            <a:pPr marL="457200" indent="-457200">
              <a:buFont typeface="+mj-lt"/>
              <a:buAutoNum type="arabicPeriod"/>
            </a:pPr>
            <a:endParaRPr lang="en-US" altLang="zh-CN" sz="1600" kern="0" dirty="0">
              <a:solidFill>
                <a:srgbClr val="000000"/>
              </a:solidFill>
              <a:latin typeface="Times New Roman"/>
            </a:endParaRPr>
          </a:p>
          <a:p>
            <a:pPr marL="457200" indent="-457200">
              <a:buFont typeface="+mj-lt"/>
              <a:buAutoNum type="arabicPeriod"/>
            </a:pPr>
            <a:endParaRPr lang="en-US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802.11-25/1253r0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Background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57884"/>
            <a:ext cx="7772400" cy="446328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0" dirty="0">
                <a:cs typeface="Times New Roman" panose="02020603050405020304" pitchFamily="18" charset="0"/>
              </a:rPr>
              <a:t>The motions about UL access mechanisms for </a:t>
            </a:r>
            <a:r>
              <a:rPr lang="en-US" altLang="zh-CN" sz="2000" b="0" dirty="0">
                <a:cs typeface="Times New Roman" panose="02020603050405020304" pitchFamily="18" charset="0"/>
                <a:sym typeface="+mn-ea"/>
              </a:rPr>
              <a:t>Active Tx non-AP AMP STAs</a:t>
            </a:r>
            <a:r>
              <a:rPr lang="en-US" altLang="zh-CN" sz="2000" b="0" dirty="0">
                <a:cs typeface="Times New Roman" panose="02020603050405020304" pitchFamily="18" charset="0"/>
              </a:rPr>
              <a:t> were agreed.[1]</a:t>
            </a:r>
            <a:endParaRPr lang="en-GB" altLang="zh-CN" sz="2000" b="0" dirty="0"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b="1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MM-10: 802.11bp supports a time-slot based random access mechanism for Active Tx non-AP AMP STAs:</a:t>
            </a:r>
            <a:endParaRPr lang="zh-CN" altLang="zh-CN" sz="1600" b="1" i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AMP AP transmits an AMP frame that indicates one or more time-slots.</a:t>
            </a:r>
            <a:endParaRPr lang="zh-CN" altLang="zh-CN" sz="1400" i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Further details (e.g., frame formats, how a STA chooses a random access time-slot etc.) are TBD.</a:t>
            </a:r>
            <a:endParaRPr lang="zh-CN" altLang="zh-CN" sz="1400" i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b="1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MM-11: 802.11bp supports a time-slot based scheduled access mechanism for Active Tx non-AP AMP STAs:</a:t>
            </a:r>
            <a:endParaRPr lang="zh-CN" altLang="zh-CN" sz="1600" b="1" i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AMP AP transmits an AMP frame to assign one or more transmission time-slots.</a:t>
            </a:r>
            <a:endParaRPr lang="zh-CN" altLang="zh-CN" sz="1400" i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Further details (e.g., frame formats, how the time-slots are assigned etc.) are TBD.</a:t>
            </a:r>
            <a:endParaRPr lang="zh-CN" altLang="zh-CN" sz="1400" i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802.11-25/1253r0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AB4FBCD1-B4BB-4E53-A753-923E310F9DDD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5121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defPPr>
              <a:defRPr lang="en-US"/>
            </a:defPPr>
            <a:lvl1pPr marL="0" marR="0" indent="0" algn="ctr" defTabSz="412750" latinLnBrk="0">
              <a:lnSpc>
                <a:spcPct val="80000"/>
              </a:lnSpc>
              <a:buClrTx/>
              <a:buSzTx/>
              <a:buFontTx/>
              <a:buNone/>
              <a:defRPr sz="2700" b="1" i="0" u="none" strike="noStrike" cap="none" spc="0" baseline="0">
                <a:ln>
                  <a:noFill/>
                </a:ln>
                <a:solidFill>
                  <a:schemeClr val="tx2"/>
                </a:solidFill>
                <a:uFillTx/>
                <a:latin typeface="+mj-lt"/>
                <a:ea typeface="+mj-ea"/>
                <a:cs typeface="+mj-cs"/>
              </a:defRPr>
            </a:lvl1pPr>
            <a:lvl2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2pPr>
            <a:lvl3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3pPr>
            <a:lvl4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4pPr>
            <a:lvl5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5pPr>
            <a:lvl6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6pPr>
            <a:lvl7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7pPr>
            <a:lvl8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8pPr>
            <a:lvl9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9pPr>
          </a:lstStyle>
          <a:p>
            <a:r>
              <a:rPr lang="en-US" altLang="zh-CN" dirty="0"/>
              <a:t>Recap: Time-slot based access mechanism 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424656" y="1447800"/>
            <a:ext cx="8294688" cy="464434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/>
              <a:t>Time-slot based random access mechanism </a:t>
            </a:r>
          </a:p>
          <a:p>
            <a:pPr marL="800100" lvl="2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>
                <a:latin typeface="+mn-lt"/>
                <a:cs typeface="Times New Roman" panose="02020603050405020304" pitchFamily="18" charset="0"/>
              </a:rPr>
              <a:t>AMP AP transmits an AMP frame that indicates one or more time-slots for potential UL PPDU Tx without the request from AMP STAs.</a:t>
            </a:r>
          </a:p>
          <a:p>
            <a:pPr marL="800100" lvl="2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>
                <a:latin typeface="+mn-lt"/>
                <a:cs typeface="Times New Roman" panose="02020603050405020304" pitchFamily="18" charset="0"/>
              </a:rPr>
              <a:t>Random access mechanism is applicable to logistics like use cases</a:t>
            </a:r>
          </a:p>
          <a:p>
            <a:pPr marL="1257300" lvl="3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AP has no knowledge of AMP STA’ ID.</a:t>
            </a:r>
          </a:p>
          <a:p>
            <a:pPr marL="1257300" lvl="3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Small data is solicited by AP for AMP STA identification.</a:t>
            </a:r>
          </a:p>
          <a:p>
            <a:pPr marL="1257300" lvl="3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Low latency is expected for fast AMP STA identification.  </a:t>
            </a:r>
          </a:p>
          <a:p>
            <a:pPr marL="1257300" lvl="3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Association is not required for one shot UL PPDU Tx from AMP STAs.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+mn-lt"/>
                <a:cs typeface="Times New Roman" panose="02020603050405020304" pitchFamily="18" charset="0"/>
              </a:rPr>
              <a:t>Collision may happen in a time-slot with random access mechanism. </a:t>
            </a:r>
          </a:p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/>
              <a:t>Time-slot based scheduled access mechanism</a:t>
            </a:r>
          </a:p>
          <a:p>
            <a:pPr marL="800100" lvl="2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>
                <a:latin typeface="+mn-lt"/>
                <a:cs typeface="Times New Roman" panose="02020603050405020304" pitchFamily="18" charset="0"/>
              </a:rPr>
              <a:t>AMP AP transmits an AMP frame to assign one or more transmission time-slots for specific AMP STAs.</a:t>
            </a:r>
          </a:p>
          <a:p>
            <a:pPr marL="800100" lvl="2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>
                <a:latin typeface="+mn-lt"/>
                <a:cs typeface="Times New Roman" panose="02020603050405020304" pitchFamily="18" charset="0"/>
              </a:rPr>
              <a:t>Scheduled access mechanism is applicable to sensor like use cases</a:t>
            </a:r>
          </a:p>
          <a:p>
            <a:pPr marL="1257300" lvl="3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Long term online and frequent UL data transmission.  </a:t>
            </a:r>
          </a:p>
          <a:p>
            <a:pPr marL="1257300" lvl="3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Association may be required, in which case AMP STA has AID for AP to assign time-slot.</a:t>
            </a:r>
          </a:p>
          <a:p>
            <a:pPr marL="800100" lvl="2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>
                <a:latin typeface="+mn-lt"/>
                <a:cs typeface="Times New Roman" panose="02020603050405020304" pitchFamily="18" charset="0"/>
              </a:rPr>
              <a:t>Collision can be avoided with scheduled access mechanism. </a:t>
            </a:r>
            <a:endParaRPr lang="en-US" altLang="zh-CN" sz="18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802.11-25/1253r0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751297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defPPr>
              <a:defRPr lang="en-US"/>
            </a:defPPr>
            <a:lvl1pPr marL="0" marR="0" indent="0" algn="ctr" defTabSz="412750" latinLnBrk="0">
              <a:lnSpc>
                <a:spcPct val="80000"/>
              </a:lnSpc>
              <a:buClrTx/>
              <a:buSzTx/>
              <a:buFontTx/>
              <a:buNone/>
              <a:defRPr sz="2700" b="1" i="0" u="none" strike="noStrike" cap="none" spc="0" baseline="0">
                <a:ln>
                  <a:noFill/>
                </a:ln>
                <a:solidFill>
                  <a:schemeClr val="tx2"/>
                </a:solidFill>
                <a:uFillTx/>
                <a:latin typeface="+mj-lt"/>
                <a:ea typeface="+mj-ea"/>
                <a:cs typeface="+mj-cs"/>
              </a:defRPr>
            </a:lvl1pPr>
            <a:lvl2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2pPr>
            <a:lvl3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3pPr>
            <a:lvl4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4pPr>
            <a:lvl5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5pPr>
            <a:lvl6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6pPr>
            <a:lvl7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7pPr>
            <a:lvl8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8pPr>
            <a:lvl9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9pPr>
          </a:lstStyle>
          <a:p>
            <a:r>
              <a:rPr lang="en-US" altLang="zh-CN" sz="2800" dirty="0">
                <a:cs typeface="Times New Roman" panose="02020603050405020304" pitchFamily="18" charset="0"/>
              </a:rPr>
              <a:t>Recap: Two phases t</a:t>
            </a:r>
            <a:r>
              <a:rPr lang="en-US" altLang="zh-CN" dirty="0"/>
              <a:t>ime-slot based access mechanism 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424656" y="1371600"/>
            <a:ext cx="8294688" cy="400417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+mn-lt"/>
                <a:cs typeface="Times New Roman" panose="02020603050405020304" pitchFamily="18" charset="0"/>
              </a:rPr>
              <a:t>Joint two phases access mechanism[2]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Random access phase: A AMP STA chooses one slot indicated by AMP trigger for random access (RA) signal transmission.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Scheduled access phase: AP performs </a:t>
            </a:r>
            <a:r>
              <a:rPr lang="en-US" altLang="zh-CN" sz="1800" b="0" i="0" u="none" strike="noStrike" baseline="0" dirty="0">
                <a:solidFill>
                  <a:srgbClr val="000000"/>
                </a:solidFill>
              </a:rPr>
              <a:t>contention resolution based on the  identified RA signals, and schedules </a:t>
            </a:r>
            <a:r>
              <a:rPr lang="en-US" altLang="zh-CN" sz="1800" dirty="0">
                <a:cs typeface="Times New Roman" panose="02020603050405020304" pitchFamily="18" charset="0"/>
              </a:rPr>
              <a:t>slots for specific AMP STAs to perform data transmission. </a:t>
            </a:r>
          </a:p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latin typeface="+mn-lt"/>
                <a:cs typeface="Times New Roman" panose="02020603050405020304" pitchFamily="18" charset="0"/>
              </a:rPr>
              <a:t>The RA signal is identified as temporary ID for AMP AP to assign time-slot for the AMP STA. The RA signal can be, for example:</a:t>
            </a:r>
          </a:p>
          <a:p>
            <a:pPr marL="800100" lvl="2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latin typeface="+mn-lt"/>
                <a:cs typeface="Times New Roman" panose="02020603050405020304" pitchFamily="18" charset="0"/>
              </a:rPr>
              <a:t>Random number, e.g. RN16</a:t>
            </a:r>
          </a:p>
          <a:p>
            <a:pPr marL="800100" lvl="2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latin typeface="+mn-lt"/>
                <a:cs typeface="Times New Roman" panose="02020603050405020304" pitchFamily="18" charset="0"/>
              </a:rPr>
              <a:t>CDM code, if CDM is supported for random access.</a:t>
            </a:r>
          </a:p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dirty="0">
              <a:latin typeface="+mn-lt"/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802.11-25/1253r0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1093512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defPPr>
              <a:defRPr lang="en-US"/>
            </a:defPPr>
            <a:lvl1pPr marL="0" marR="0" indent="0" algn="ctr" defTabSz="412750" latinLnBrk="0">
              <a:lnSpc>
                <a:spcPct val="80000"/>
              </a:lnSpc>
              <a:buClrTx/>
              <a:buSzTx/>
              <a:buFontTx/>
              <a:buNone/>
              <a:defRPr sz="2700" b="1" i="0" u="none" strike="noStrike" cap="none" spc="0" baseline="0">
                <a:ln>
                  <a:noFill/>
                </a:ln>
                <a:solidFill>
                  <a:schemeClr val="tx2"/>
                </a:solidFill>
                <a:uFillTx/>
                <a:latin typeface="+mj-lt"/>
                <a:ea typeface="+mj-ea"/>
                <a:cs typeface="+mj-cs"/>
              </a:defRPr>
            </a:lvl1pPr>
            <a:lvl2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2pPr>
            <a:lvl3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3pPr>
            <a:lvl4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4pPr>
            <a:lvl5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5pPr>
            <a:lvl6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6pPr>
            <a:lvl7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7pPr>
            <a:lvl8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8pPr>
            <a:lvl9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9pPr>
          </a:lstStyle>
          <a:p>
            <a:r>
              <a:rPr lang="en-US" altLang="zh-CN" sz="2800" dirty="0">
                <a:cs typeface="Times New Roman" panose="02020603050405020304" pitchFamily="18" charset="0"/>
              </a:rPr>
              <a:t>Two phases t</a:t>
            </a:r>
            <a:r>
              <a:rPr lang="en-US" altLang="zh-CN" dirty="0"/>
              <a:t>ime-slot based access mechanism 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424656" y="1524000"/>
            <a:ext cx="8294688" cy="304698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latin typeface="+mn-lt"/>
                <a:cs typeface="Times New Roman" panose="02020603050405020304" pitchFamily="18" charset="0"/>
              </a:rPr>
              <a:t>Two phases access mechanism does not require the AID of AMP STA through association.  </a:t>
            </a:r>
          </a:p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latin typeface="+mn-lt"/>
                <a:cs typeface="Times New Roman" panose="02020603050405020304" pitchFamily="18" charset="0"/>
              </a:rPr>
              <a:t>Two phases access mechanism can avoid collision among UL data transmission during scheduled access phase, since temporary ID is identified during random access phase.</a:t>
            </a:r>
          </a:p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dirty="0">
              <a:latin typeface="+mn-lt"/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802.11-25/1253r0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179B67BB-334D-4329-AFE5-DD555ACFE8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60" y="3460459"/>
            <a:ext cx="6832599" cy="2362200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DC1E4B1A-1F50-43D6-900E-97EF7D0EAC1C}"/>
              </a:ext>
            </a:extLst>
          </p:cNvPr>
          <p:cNvSpPr txBox="1"/>
          <p:nvPr/>
        </p:nvSpPr>
        <p:spPr>
          <a:xfrm>
            <a:off x="6863359" y="3886200"/>
            <a:ext cx="214306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rgbClr val="000000"/>
                </a:solidFill>
                <a:ea typeface="OPPOSans M" panose="00020600040101010101" pitchFamily="18" charset="-122"/>
              </a:rPr>
              <a:t>Collison happens between AMP STA 3 and 4 during random access phase.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rgbClr val="000000"/>
                </a:solidFill>
                <a:ea typeface="OPPOSans M" panose="00020600040101010101" pitchFamily="18" charset="-122"/>
              </a:rPr>
              <a:t> C</a:t>
            </a:r>
            <a:r>
              <a:rPr lang="en-US" altLang="zh-CN" sz="1200" b="0" i="0" u="none" strike="noStrike" baseline="0" dirty="0">
                <a:solidFill>
                  <a:srgbClr val="000000"/>
                </a:solidFill>
              </a:rPr>
              <a:t>ontention resolution by AP during scheduled  access phase.</a:t>
            </a:r>
            <a:endParaRPr lang="en-US" altLang="zh-CN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54107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defPPr>
              <a:defRPr lang="en-US"/>
            </a:defPPr>
            <a:lvl1pPr marL="0" marR="0" indent="0" algn="ctr" defTabSz="412750" latinLnBrk="0">
              <a:lnSpc>
                <a:spcPct val="80000"/>
              </a:lnSpc>
              <a:buClrTx/>
              <a:buSzTx/>
              <a:buFontTx/>
              <a:buNone/>
              <a:defRPr sz="2700" b="1" i="0" u="none" strike="noStrike" cap="none" spc="0" baseline="0">
                <a:ln>
                  <a:noFill/>
                </a:ln>
                <a:solidFill>
                  <a:schemeClr val="tx2"/>
                </a:solidFill>
                <a:uFillTx/>
                <a:latin typeface="+mj-lt"/>
                <a:ea typeface="+mj-ea"/>
                <a:cs typeface="+mj-cs"/>
              </a:defRPr>
            </a:lvl1pPr>
            <a:lvl2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2pPr>
            <a:lvl3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3pPr>
            <a:lvl4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4pPr>
            <a:lvl5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5pPr>
            <a:lvl6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6pPr>
            <a:lvl7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7pPr>
            <a:lvl8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8pPr>
            <a:lvl9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9pPr>
          </a:lstStyle>
          <a:p>
            <a:r>
              <a:rPr lang="en-US" altLang="zh-CN" sz="2800" dirty="0">
                <a:cs typeface="Times New Roman" panose="02020603050405020304" pitchFamily="18" charset="0"/>
              </a:rPr>
              <a:t>One and two phases t</a:t>
            </a:r>
            <a:r>
              <a:rPr lang="en-US" altLang="zh-CN" dirty="0"/>
              <a:t>ime-slot based access mechanism 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424656" y="1364504"/>
            <a:ext cx="8294688" cy="495212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+mn-lt"/>
                <a:cs typeface="Times New Roman" panose="02020603050405020304" pitchFamily="18" charset="0"/>
              </a:rPr>
              <a:t>Standalone one phase access mechanism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Time-slot based random access mechanism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Random access for one shot and small data Tx.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Do not require association.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Typically for logistics like use cases. </a:t>
            </a:r>
            <a:endParaRPr lang="zh-CN" altLang="en-US" sz="1800" dirty="0"/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Time-slot based scheduled access mechanism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Long term and frequent data Tx.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Require AID through association.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Typically for sensor like use cases. </a:t>
            </a:r>
            <a:endParaRPr lang="zh-CN" altLang="en-US" sz="1800" dirty="0"/>
          </a:p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latin typeface="+mn-lt"/>
                <a:cs typeface="Times New Roman" panose="02020603050405020304" pitchFamily="18" charset="0"/>
              </a:rPr>
              <a:t>Joint two phases access mechanism[2]</a:t>
            </a:r>
          </a:p>
          <a:p>
            <a:pPr marL="800100" lvl="2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/>
              <a:t>Do not require association for AID.</a:t>
            </a:r>
          </a:p>
          <a:p>
            <a:pPr marL="800100" lvl="2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/>
              <a:t>Random access for larger data Tx</a:t>
            </a:r>
          </a:p>
          <a:p>
            <a:pPr marL="800100" lvl="2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/>
              <a:t>For collision sensitive access, e.g. access for larger data Tx, or heavy load access scenario. </a:t>
            </a:r>
            <a:endParaRPr lang="en-US" altLang="zh-CN" sz="18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802.11-25/1253r0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2851319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</a:t>
            </a:r>
            <a:r>
              <a:rPr lang="en-US" dirty="0"/>
              <a:t>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err="1"/>
              <a:t>Weijie</a:t>
            </a:r>
            <a:r>
              <a:rPr lang="en-GB" dirty="0"/>
              <a:t> Xu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Trigger based UL access mechanisms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839200" cy="50292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UL access information in AMP trigger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Resource grants: Number of slots, slot duration</a:t>
            </a:r>
            <a:r>
              <a:rPr lang="en-US" altLang="zh-CN" sz="1800" dirty="0"/>
              <a:t>, </a:t>
            </a:r>
            <a:r>
              <a:rPr lang="en-US" altLang="zh-CN" sz="1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etc.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AMP STA IDs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>
                <a:cs typeface="Times New Roman" panose="02020603050405020304" pitchFamily="18" charset="0"/>
              </a:rPr>
              <a:t>AMP STA IDs assigned by AMP AP </a:t>
            </a:r>
          </a:p>
          <a:p>
            <a:pPr lvl="3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>
                <a:solidFill>
                  <a:schemeClr val="tx2"/>
                </a:solidFill>
                <a:latin typeface="+mj-lt"/>
                <a:ea typeface="+mj-ea"/>
                <a:cs typeface="Times New Roman" panose="02020603050405020304" pitchFamily="18" charset="0"/>
              </a:rPr>
              <a:t>F</a:t>
            </a:r>
            <a:r>
              <a:rPr lang="en-US" altLang="zh-CN" sz="1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or </a:t>
            </a:r>
            <a:r>
              <a:rPr lang="en-US" altLang="zh-CN" sz="1400" dirty="0"/>
              <a:t>Time-slot based scheduled access mechanism</a:t>
            </a:r>
            <a:endParaRPr lang="en-US" altLang="zh-CN" sz="1400" dirty="0">
              <a:cs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>
                <a:cs typeface="Times New Roman" panose="02020603050405020304" pitchFamily="18" charset="0"/>
              </a:rPr>
              <a:t>T</a:t>
            </a:r>
            <a:r>
              <a:rPr lang="en-US" altLang="zh-CN" sz="1600" dirty="0">
                <a:latin typeface="+mn-lt"/>
                <a:cs typeface="Times New Roman" panose="02020603050405020304" pitchFamily="18" charset="0"/>
              </a:rPr>
              <a:t>emporary</a:t>
            </a:r>
            <a:r>
              <a:rPr lang="en-US" altLang="zh-CN" sz="1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ID </a:t>
            </a:r>
          </a:p>
          <a:p>
            <a:pPr lvl="3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E.g. RN16, for s</a:t>
            </a:r>
            <a:r>
              <a:rPr lang="en-US" altLang="zh-CN" sz="1400" dirty="0">
                <a:cs typeface="Times New Roman" panose="02020603050405020304" pitchFamily="18" charset="0"/>
              </a:rPr>
              <a:t>cheduled access phase of  two phases time-slot based access mechanism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Random access parameters(for t</a:t>
            </a:r>
            <a:r>
              <a:rPr lang="en-US" altLang="zh-CN" sz="1800" dirty="0"/>
              <a:t>ime-slot based random access mechanism)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/>
              <a:t>To determine whether to join the trigger session.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/>
              <a:t>Access mechanism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/>
              <a:t>Type of access mechanism</a:t>
            </a:r>
          </a:p>
          <a:p>
            <a:pPr lvl="3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/>
              <a:t>Time-slot based random access mechanism</a:t>
            </a:r>
          </a:p>
          <a:p>
            <a:pPr lvl="3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/>
              <a:t>Time-slot based scheduled access mechanism</a:t>
            </a:r>
          </a:p>
          <a:p>
            <a:pPr lvl="3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>
                <a:cs typeface="Times New Roman" panose="02020603050405020304" pitchFamily="18" charset="0"/>
              </a:rPr>
              <a:t>T</a:t>
            </a: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wo phases access mechanism</a:t>
            </a:r>
            <a:endParaRPr lang="en-US" altLang="zh-CN" sz="1400" dirty="0"/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/>
              <a:t>Phase of </a:t>
            </a:r>
            <a:r>
              <a:rPr lang="en-US" altLang="zh-CN" sz="1600" dirty="0">
                <a:latin typeface="+mn-lt"/>
                <a:cs typeface="Times New Roman" panose="02020603050405020304" pitchFamily="18" charset="0"/>
              </a:rPr>
              <a:t>two phases access mechanism</a:t>
            </a:r>
          </a:p>
          <a:p>
            <a:pPr lvl="3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Random</a:t>
            </a:r>
            <a:r>
              <a:rPr lang="en-US" altLang="zh-CN" sz="1400" dirty="0">
                <a:cs typeface="Times New Roman" panose="02020603050405020304" pitchFamily="18" charset="0"/>
              </a:rPr>
              <a:t> access phase</a:t>
            </a:r>
            <a:endParaRPr lang="en-US" altLang="zh-CN" sz="14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3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</a:t>
            </a:r>
            <a:r>
              <a:rPr lang="en-US" altLang="zh-CN" sz="1400" dirty="0">
                <a:cs typeface="Times New Roman" panose="02020603050405020304" pitchFamily="18" charset="0"/>
              </a:rPr>
              <a:t>cheduled access phase</a:t>
            </a:r>
            <a:endParaRPr lang="en-US" altLang="zh-CN" sz="1400" dirty="0">
              <a:latin typeface="+mn-lt"/>
              <a:cs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16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180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20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571500"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dirty="0"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802.11-25/1253r0</a:t>
            </a:r>
          </a:p>
        </p:txBody>
      </p:sp>
    </p:spTree>
    <p:extLst>
      <p:ext uri="{BB962C8B-B14F-4D97-AF65-F5344CB8AC3E}">
        <p14:creationId xmlns:p14="http://schemas.microsoft.com/office/powerpoint/2010/main" val="38701209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Proposal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42970" y="1676400"/>
            <a:ext cx="7934260" cy="253915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/>
              <a:t>11bp supports joint two phases </a:t>
            </a:r>
            <a:r>
              <a:rPr lang="en-US" altLang="zh-CN" sz="2000" dirty="0">
                <a:latin typeface="+mn-lt"/>
                <a:cs typeface="Times New Roman" panose="02020603050405020304" pitchFamily="18" charset="0"/>
              </a:rPr>
              <a:t>access mechanism, which includes r</a:t>
            </a:r>
            <a:r>
              <a:rPr lang="en-US" altLang="zh-CN" sz="2000" dirty="0">
                <a:cs typeface="Times New Roman" panose="02020603050405020304" pitchFamily="18" charset="0"/>
              </a:rPr>
              <a:t>andom access phase and scheduled access phase.</a:t>
            </a:r>
            <a:endParaRPr lang="en-US" altLang="zh-CN" sz="2000" dirty="0"/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AMP AP</a:t>
            </a:r>
            <a:r>
              <a:rPr lang="en-US" altLang="zh-CN" sz="20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000" dirty="0"/>
              <a:t>transmits an AMP trigger frame that indicates the solicited type of access mechanism, and further the phase of </a:t>
            </a:r>
            <a:r>
              <a:rPr lang="en-US" altLang="zh-CN" sz="2000" dirty="0">
                <a:latin typeface="+mn-lt"/>
                <a:cs typeface="Times New Roman" panose="02020603050405020304" pitchFamily="18" charset="0"/>
              </a:rPr>
              <a:t>two phases access mechanism</a:t>
            </a:r>
            <a:r>
              <a:rPr lang="en-US" altLang="zh-CN" sz="2000" dirty="0"/>
              <a:t>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/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4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802.11-25/1253r0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4004937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#1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802.11-25/1253r0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3820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802.11bp supports a time-slot based two phases access mechanism for Active Tx non-AP AMP STAs, which include:</a:t>
            </a:r>
            <a:endParaRPr lang="zh-CN" altLang="zh-CN" b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Random access phase: An AMP STA transmits random access signal through time-slot based random access mechanism.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Scheduled access phase</a:t>
            </a:r>
            <a:r>
              <a:rPr lang="en-US" altLang="zh-CN" sz="18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 An AMP </a:t>
            </a:r>
            <a:r>
              <a:rPr lang="en-US" altLang="zh-CN" sz="1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STA transmits data through time-slot based scheduled access mechanism.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Further details (e.g., random access signal, how a AMP STA chooses a access mechanism etc.) are TBD.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3971888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43160</TotalTime>
  <Words>1080</Words>
  <Application>Microsoft Office PowerPoint</Application>
  <PresentationFormat>全屏显示(4:3)</PresentationFormat>
  <Paragraphs>169</Paragraphs>
  <Slides>10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ACcord Submission Template</vt:lpstr>
      <vt:lpstr>Trigger based UL access for Active Tx AMP STAs</vt:lpstr>
      <vt:lpstr>Background</vt:lpstr>
      <vt:lpstr>PowerPoint 演示文稿</vt:lpstr>
      <vt:lpstr>PowerPoint 演示文稿</vt:lpstr>
      <vt:lpstr>PowerPoint 演示文稿</vt:lpstr>
      <vt:lpstr>PowerPoint 演示文稿</vt:lpstr>
      <vt:lpstr>Trigger based UL access mechanisms</vt:lpstr>
      <vt:lpstr>PowerPoint 演示文稿</vt:lpstr>
      <vt:lpstr>PowerPoint 演示文稿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贺传峰(Chuanfeng HE)</cp:lastModifiedBy>
  <cp:revision>2659</cp:revision>
  <cp:lastPrinted>1998-02-10T13:28:00Z</cp:lastPrinted>
  <dcterms:created xsi:type="dcterms:W3CDTF">2009-12-02T19:05:00Z</dcterms:created>
  <dcterms:modified xsi:type="dcterms:W3CDTF">2025-07-25T11:11:56Z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