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p:sldMasterIdLst>
    <p:sldMasterId id="2147483648" r:id="rId1"/>
  </p:sldMasterIdLst>
  <p:notesMasterIdLst>
    <p:notesMasterId r:id="rId13"/>
  </p:notesMasterIdLst>
  <p:handoutMasterIdLst>
    <p:handoutMasterId r:id="rId14"/>
  </p:handoutMasterIdLst>
  <p:sldIdLst>
    <p:sldId id="269" r:id="rId2"/>
    <p:sldId id="640" r:id="rId3"/>
    <p:sldId id="641" r:id="rId4"/>
    <p:sldId id="673" r:id="rId5"/>
    <p:sldId id="674" r:id="rId6"/>
    <p:sldId id="649" r:id="rId7"/>
    <p:sldId id="647" r:id="rId8"/>
    <p:sldId id="588" r:id="rId9"/>
    <p:sldId id="666" r:id="rId10"/>
    <p:sldId id="667" r:id="rId11"/>
    <p:sldId id="668"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riou, Laurent" initials="CL" lastIdx="1" clrIdx="0"/>
  <p:cmAuthor id="2" name="Hanxiao (Tony, CT Lab)" initials="H(CL" lastIdx="3" clrIdx="1"/>
  <p:cmAuthor id="3" name="weijie" initials="weijie" lastIdx="1" clrIdx="2"/>
  <p:cmAuthor id="4" name="Qi Yinan" initials="QY" lastIdx="1" clrIdx="3">
    <p:extLst>
      <p:ext uri="{19B8F6BF-5375-455C-9EA6-DF929625EA0E}">
        <p15:presenceInfo xmlns:p15="http://schemas.microsoft.com/office/powerpoint/2012/main" userId="28a9accb1e342249"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56" autoAdjust="0"/>
    <p:restoredTop sz="93875" autoAdjust="0"/>
  </p:normalViewPr>
  <p:slideViewPr>
    <p:cSldViewPr>
      <p:cViewPr varScale="1">
        <p:scale>
          <a:sx n="113" d="100"/>
          <a:sy n="113" d="100"/>
        </p:scale>
        <p:origin x="1578"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ln>
          <a:effectLst/>
        </p:spPr>
        <p:txBody>
          <a:bodyPr vert="horz" wrap="none" lIns="0" tIns="0" rIns="0" bIns="0" numCol="1" anchor="b" anchorCtr="0" compatLnSpc="1">
            <a:spAutoFit/>
          </a:bodyPr>
          <a:lstStyle>
            <a:lvl1pPr algn="r" defTabSz="933450">
              <a:defRPr sz="1400" b="1" smtClean="0"/>
            </a:lvl1pPr>
          </a:lstStyle>
          <a:p>
            <a:pPr>
              <a:defRPr/>
            </a:pPr>
            <a:r>
              <a:rPr lang="en-US"/>
              <a:t>Doc Title</a:t>
            </a:r>
            <a:endParaRPr lang="en-US" dirty="0"/>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a:defRPr sz="1400" b="1" smtClean="0"/>
            </a:lvl1pPr>
          </a:lstStyle>
          <a:p>
            <a:pPr>
              <a:defRPr/>
            </a:pPr>
            <a:r>
              <a:rPr lang="en-US" dirty="0"/>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ln>
          <a:effectLst/>
        </p:spPr>
        <p:txBody>
          <a:bodyPr vert="horz" wrap="none" lIns="0" tIns="0" rIns="0" bIns="0" numCol="1" anchor="t" anchorCtr="0" compatLnSpc="1">
            <a:spAutoFit/>
          </a:bodyPr>
          <a:lstStyle>
            <a:lvl1pPr algn="r" defTabSz="933450">
              <a:defRPr smtClean="0"/>
            </a:lvl1pPr>
          </a:lstStyle>
          <a:p>
            <a:pPr>
              <a:defRPr/>
            </a:pPr>
            <a:r>
              <a:rPr lang="en-US" dirty="0"/>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a:defRPr smtClean="0"/>
            </a:lvl1pPr>
          </a:lstStyle>
          <a:p>
            <a:pPr>
              <a:defRPr/>
            </a:pPr>
            <a:r>
              <a:rPr lang="en-US" dirty="0"/>
              <a:t>Page </a:t>
            </a:r>
            <a:fld id="{3F99EF29-387F-42BB-8A81-132E16DF8442}" type="slidenum">
              <a:rPr lang="en-US" dirty="0"/>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ln>
          <a:effectLst/>
        </p:spPr>
        <p:txBody>
          <a:bodyPr wrap="none" lIns="0" tIns="0" rIns="0" bIns="0">
            <a:spAutoFit/>
          </a:bodyPr>
          <a:lstStyle/>
          <a:p>
            <a:pPr defTabSz="933450">
              <a:defRPr/>
            </a:pPr>
            <a:r>
              <a:rPr lang="en-US"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ln>
          <a:effectLst/>
        </p:spPr>
        <p:txBody>
          <a:bodyPr vert="horz" wrap="none" lIns="0" tIns="0" rIns="0" bIns="0" numCol="1" anchor="b" anchorCtr="0" compatLnSpc="1">
            <a:spAutoFit/>
          </a:bodyPr>
          <a:lstStyle>
            <a:lvl1pPr algn="r" defTabSz="933450">
              <a:defRPr sz="1400" b="1" smtClean="0"/>
            </a:lvl1pPr>
          </a:lstStyle>
          <a:p>
            <a:pPr>
              <a:defRPr/>
            </a:pPr>
            <a:r>
              <a:rPr lang="en-US"/>
              <a:t>Doc Title</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a:defRPr sz="1400" b="1" smtClean="0"/>
            </a:lvl1pPr>
          </a:lstStyle>
          <a:p>
            <a:pPr>
              <a:defRPr/>
            </a:pPr>
            <a:r>
              <a:rPr lang="en-US" dirty="0"/>
              <a:t>Month Year</a:t>
            </a:r>
          </a:p>
        </p:txBody>
      </p:sp>
      <p:sp>
        <p:nvSpPr>
          <p:cNvPr id="922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ln>
          <a:effectLst/>
        </p:spPr>
        <p:txBody>
          <a:bodyPr vert="horz" wrap="square" lIns="93662" tIns="46038" rIns="93662" bIns="46038" numCol="1" anchor="t" anchorCtr="0" compatLnSpc="1"/>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a:defRPr smtClean="0"/>
            </a:lvl5pPr>
          </a:lstStyle>
          <a:p>
            <a:pPr lvl="4">
              <a:defRPr/>
            </a:pPr>
            <a:r>
              <a:rPr lang="en-US" dirty="0"/>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a:defRPr smtClean="0"/>
            </a:lvl1pPr>
          </a:lstStyle>
          <a:p>
            <a:pPr>
              <a:defRPr/>
            </a:pPr>
            <a:r>
              <a:rPr lang="en-US" dirty="0"/>
              <a:t>Page </a:t>
            </a:r>
            <a:fld id="{870C1BA4-1CEE-4CD8-8532-343A8D2B3155}" type="slidenum">
              <a:rPr lang="en-US" dirty="0"/>
              <a:t>‹#›</a:t>
            </a:fld>
            <a:endParaRPr lang="en-US"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ln>
          <a:effectLst/>
        </p:spPr>
        <p:txBody>
          <a:bodyPr wrap="none" lIns="0" tIns="0" rIns="0" bIns="0">
            <a:spAutoFit/>
          </a:bodyPr>
          <a:lstStyle/>
          <a:p>
            <a:pPr>
              <a:defRPr/>
            </a:pPr>
            <a:r>
              <a:rPr 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r>
              <a:rPr lang="en-US"/>
              <a:t>Doc Title</a:t>
            </a:r>
            <a:endParaRPr lang="en-US" dirty="0"/>
          </a:p>
        </p:txBody>
      </p:sp>
      <p:sp>
        <p:nvSpPr>
          <p:cNvPr id="10243" name="Rectangle 3"/>
          <p:cNvSpPr>
            <a:spLocks noGrp="1" noChangeArrowheads="1"/>
          </p:cNvSpPr>
          <p:nvPr>
            <p:ph type="dt" sz="quarter" idx="1"/>
          </p:nvPr>
        </p:nvSpPr>
        <p:spPr>
          <a:noFill/>
        </p:spPr>
        <p:txBody>
          <a:bodyPr/>
          <a:lstStyle/>
          <a:p>
            <a:r>
              <a:rPr lang="en-US" dirty="0"/>
              <a:t>Month Year</a:t>
            </a:r>
          </a:p>
        </p:txBody>
      </p:sp>
      <p:sp>
        <p:nvSpPr>
          <p:cNvPr id="10244" name="Rectangle 6"/>
          <p:cNvSpPr>
            <a:spLocks noGrp="1" noChangeArrowheads="1"/>
          </p:cNvSpPr>
          <p:nvPr>
            <p:ph type="ftr" sz="quarter" idx="4"/>
          </p:nvPr>
        </p:nvSpPr>
        <p:spPr>
          <a:noFill/>
        </p:spPr>
        <p:txBody>
          <a:bodyPr/>
          <a:lstStyle/>
          <a:p>
            <a:pPr lvl="4"/>
            <a:r>
              <a:rPr lang="en-US" dirty="0"/>
              <a:t>John Doe, Some Company</a:t>
            </a:r>
          </a:p>
        </p:txBody>
      </p:sp>
      <p:sp>
        <p:nvSpPr>
          <p:cNvPr id="10245" name="Rectangle 7"/>
          <p:cNvSpPr>
            <a:spLocks noGrp="1" noChangeArrowheads="1"/>
          </p:cNvSpPr>
          <p:nvPr>
            <p:ph type="sldNum" sz="quarter" idx="5"/>
          </p:nvPr>
        </p:nvSpPr>
        <p:spPr>
          <a:noFill/>
        </p:spPr>
        <p:txBody>
          <a:bodyPr/>
          <a:lstStyle/>
          <a:p>
            <a:r>
              <a:rPr lang="en-US" dirty="0"/>
              <a:t>Page </a:t>
            </a:r>
            <a:fld id="{9A6FF2A5-3843-4034-80EC-B86A7C49C539}" type="slidenum">
              <a:rPr lang="en-US" dirty="0"/>
              <a:t>1</a:t>
            </a:fld>
            <a:endParaRPr lang="en-US" dirty="0"/>
          </a:p>
        </p:txBody>
      </p:sp>
      <p:sp>
        <p:nvSpPr>
          <p:cNvPr id="10246" name="Rectangle 2"/>
          <p:cNvSpPr>
            <a:spLocks noGrp="1" noRot="1" noChangeAspect="1" noChangeArrowheads="1" noTextEdit="1"/>
          </p:cNvSpPr>
          <p:nvPr>
            <p:ph type="sldImg"/>
          </p:nvPr>
        </p:nvSpPr>
        <p:spPr>
          <a:xfrm>
            <a:off x="1154113" y="701675"/>
            <a:ext cx="4625975" cy="3468688"/>
          </a:xfrm>
        </p:spPr>
      </p:sp>
      <p:sp>
        <p:nvSpPr>
          <p:cNvPr id="10247" name="Rectangle 3"/>
          <p:cNvSpPr>
            <a:spLocks noGrp="1" noChangeArrowheads="1"/>
          </p:cNvSpPr>
          <p:nvPr>
            <p:ph type="body" idx="1"/>
          </p:nvPr>
        </p:nvSpPr>
        <p:spPr>
          <a:noFill/>
        </p:spPr>
        <p:txBody>
          <a:bodyPr/>
          <a:lstStyle/>
          <a:p>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10</a:t>
            </a:fld>
            <a:endParaRPr lang="zh-CN" altLang="en-US"/>
          </a:p>
        </p:txBody>
      </p:sp>
    </p:spTree>
    <p:extLst>
      <p:ext uri="{BB962C8B-B14F-4D97-AF65-F5344CB8AC3E}">
        <p14:creationId xmlns:p14="http://schemas.microsoft.com/office/powerpoint/2010/main" val="13755852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Title</a:t>
            </a:r>
            <a:endParaRPr lang="en-US" dirty="0"/>
          </a:p>
        </p:txBody>
      </p:sp>
      <p:sp>
        <p:nvSpPr>
          <p:cNvPr id="5" name="Date Placeholder 4"/>
          <p:cNvSpPr>
            <a:spLocks noGrp="1"/>
          </p:cNvSpPr>
          <p:nvPr>
            <p:ph type="dt" idx="11"/>
          </p:nvPr>
        </p:nvSpPr>
        <p:spPr/>
        <p:txBody>
          <a:bodyPr/>
          <a:lstStyle/>
          <a:p>
            <a:pPr>
              <a:defRPr/>
            </a:pPr>
            <a:r>
              <a:rPr lang="en-US"/>
              <a:t>Month Year</a:t>
            </a:r>
            <a:endParaRPr lang="en-US" dirty="0"/>
          </a:p>
        </p:txBody>
      </p:sp>
      <p:sp>
        <p:nvSpPr>
          <p:cNvPr id="6" name="Footer Placeholder 5"/>
          <p:cNvSpPr>
            <a:spLocks noGrp="1"/>
          </p:cNvSpPr>
          <p:nvPr>
            <p:ph type="ftr" sz="quarter" idx="12"/>
          </p:nvPr>
        </p:nvSpPr>
        <p:spPr/>
        <p:txBody>
          <a:bodyPr/>
          <a:lstStyle/>
          <a:p>
            <a:pPr lvl="4">
              <a:defRPr/>
            </a:pPr>
            <a:r>
              <a:rPr lang="en-US"/>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a:t>Page </a:t>
            </a:r>
            <a:fld id="{870C1BA4-1CEE-4CD8-8532-343A8D2B3155}" type="slidenum">
              <a:rPr lang="en-US" smtClean="0"/>
              <a:t>11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9574425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3</a:t>
            </a:fld>
            <a:endParaRPr lang="zh-CN" altLang="en-US"/>
          </a:p>
        </p:txBody>
      </p:sp>
    </p:spTree>
    <p:extLst>
      <p:ext uri="{BB962C8B-B14F-4D97-AF65-F5344CB8AC3E}">
        <p14:creationId xmlns:p14="http://schemas.microsoft.com/office/powerpoint/2010/main" val="12947841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4</a:t>
            </a:fld>
            <a:endParaRPr lang="zh-CN" altLang="en-US"/>
          </a:p>
        </p:txBody>
      </p:sp>
    </p:spTree>
    <p:extLst>
      <p:ext uri="{BB962C8B-B14F-4D97-AF65-F5344CB8AC3E}">
        <p14:creationId xmlns:p14="http://schemas.microsoft.com/office/powerpoint/2010/main" val="37730578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5</a:t>
            </a:fld>
            <a:endParaRPr lang="zh-CN" altLang="en-US"/>
          </a:p>
        </p:txBody>
      </p:sp>
    </p:spTree>
    <p:extLst>
      <p:ext uri="{BB962C8B-B14F-4D97-AF65-F5344CB8AC3E}">
        <p14:creationId xmlns:p14="http://schemas.microsoft.com/office/powerpoint/2010/main" val="3875467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6</a:t>
            </a:fld>
            <a:endParaRPr lang="zh-CN" altLang="en-US"/>
          </a:p>
        </p:txBody>
      </p:sp>
    </p:spTree>
    <p:extLst>
      <p:ext uri="{BB962C8B-B14F-4D97-AF65-F5344CB8AC3E}">
        <p14:creationId xmlns:p14="http://schemas.microsoft.com/office/powerpoint/2010/main" val="2943492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7</a:t>
            </a:fld>
            <a:endParaRPr lang="zh-CN" altLang="en-US"/>
          </a:p>
        </p:txBody>
      </p:sp>
    </p:spTree>
    <p:extLst>
      <p:ext uri="{BB962C8B-B14F-4D97-AF65-F5344CB8AC3E}">
        <p14:creationId xmlns:p14="http://schemas.microsoft.com/office/powerpoint/2010/main" val="35875040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8</a:t>
            </a:fld>
            <a:endParaRPr lang="zh-CN" altLang="en-US"/>
          </a:p>
        </p:txBody>
      </p:sp>
    </p:spTree>
    <p:extLst>
      <p:ext uri="{BB962C8B-B14F-4D97-AF65-F5344CB8AC3E}">
        <p14:creationId xmlns:p14="http://schemas.microsoft.com/office/powerpoint/2010/main" val="12504260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9</a:t>
            </a:fld>
            <a:endParaRPr lang="zh-CN" altLang="en-US"/>
          </a:p>
        </p:txBody>
      </p:sp>
    </p:spTree>
    <p:extLst>
      <p:ext uri="{BB962C8B-B14F-4D97-AF65-F5344CB8AC3E}">
        <p14:creationId xmlns:p14="http://schemas.microsoft.com/office/powerpoint/2010/main" val="28001860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6"/>
          <p:cNvSpPr>
            <a:spLocks noGrp="1" noChangeArrowheads="1"/>
          </p:cNvSpPr>
          <p:nvPr>
            <p:ph type="sldNum" sz="quarter" idx="11"/>
          </p:nvPr>
        </p:nvSpPr>
        <p:spPr/>
        <p:txBody>
          <a:bodyPr/>
          <a:lstStyle>
            <a:lvl1pPr>
              <a:defRPr/>
            </a:lvl1pPr>
          </a:lstStyle>
          <a:p>
            <a:pPr>
              <a:defRPr/>
            </a:pPr>
            <a:r>
              <a:rPr lang="en-US" dirty="0"/>
              <a:t>Slide </a:t>
            </a:r>
            <a:fld id="{3099D1E7-2CFE-4362-BB72-AF97192842EA}" type="slidenum">
              <a:rPr lang="en-US" dirty="0"/>
              <a:t>‹#›</a:t>
            </a:fld>
            <a:endParaRPr lang="en-US" dirty="0"/>
          </a:p>
        </p:txBody>
      </p:sp>
      <p:sp>
        <p:nvSpPr>
          <p:cNvPr id="6" name="Footer Placeholder 5"/>
          <p:cNvSpPr>
            <a:spLocks noGrp="1" noChangeArrowheads="1"/>
          </p:cNvSpPr>
          <p:nvPr>
            <p:ph type="ftr" sz="quarter" idx="3"/>
          </p:nvPr>
        </p:nvSpPr>
        <p:spPr bwMode="auto">
          <a:xfrm flipH="1">
            <a:off x="5791199" y="6475413"/>
            <a:ext cx="2752661" cy="184666"/>
          </a:xfrm>
          <a:prstGeom prst="rect">
            <a:avLst/>
          </a:prstGeom>
          <a:noFill/>
          <a:ln w="9525">
            <a:noFill/>
            <a:miter lim="800000"/>
          </a:ln>
          <a:effectLst/>
        </p:spPr>
        <p:txBody>
          <a:bodyPr vert="horz" wrap="square" lIns="0" tIns="0" rIns="0" bIns="0" numCol="1" anchor="t" anchorCtr="0" compatLnSpc="1">
            <a:spAutoFit/>
          </a:bodyPr>
          <a:lstStyle>
            <a:lvl1pPr algn="r">
              <a:defRPr smtClean="0"/>
            </a:lvl1pPr>
          </a:lstStyle>
          <a:p>
            <a:pPr>
              <a:defRPr/>
            </a:pPr>
            <a:r>
              <a:rPr lang="en-GB" dirty="0" err="1"/>
              <a:t>Weijie</a:t>
            </a:r>
            <a:r>
              <a:rPr lang="en-GB" dirty="0"/>
              <a:t> Xu (OPPO)</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标题和内容">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endParaRPr lang="zh-CN" altLang="en-US" dirty="0"/>
          </a:p>
        </p:txBody>
      </p:sp>
      <p:sp>
        <p:nvSpPr>
          <p:cNvPr id="5" name="页脚占位符 4"/>
          <p:cNvSpPr>
            <a:spLocks noGrp="1"/>
          </p:cNvSpPr>
          <p:nvPr>
            <p:ph type="ftr" sz="quarter" idx="11"/>
          </p:nvPr>
        </p:nvSpPr>
        <p:spPr/>
        <p:txBody>
          <a:bodyPr/>
          <a:lstStyle/>
          <a:p>
            <a:endParaRPr lang="zh-CN" altLang="en-US" dirty="0"/>
          </a:p>
        </p:txBody>
      </p:sp>
      <p:sp>
        <p:nvSpPr>
          <p:cNvPr id="6" name="灯片编号占位符 5"/>
          <p:cNvSpPr>
            <a:spLocks noGrp="1"/>
          </p:cNvSpPr>
          <p:nvPr>
            <p:ph type="sldNum" sz="quarter" idx="12"/>
          </p:nvPr>
        </p:nvSpPr>
        <p:spPr>
          <a:xfrm>
            <a:off x="4610068" y="6475413"/>
            <a:ext cx="64" cy="184666"/>
          </a:xfrm>
        </p:spPr>
        <p:txBody>
          <a:bodyPr/>
          <a:lstStyle/>
          <a:p>
            <a:endParaRPr lang="zh-CN" altLang="en-US" dirty="0"/>
          </a:p>
        </p:txBody>
      </p:sp>
    </p:spTree>
    <p:extLst>
      <p:ext uri="{BB962C8B-B14F-4D97-AF65-F5344CB8AC3E}">
        <p14:creationId xmlns:p14="http://schemas.microsoft.com/office/powerpoint/2010/main" val="108472447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ln>
        </p:spPr>
        <p:txBody>
          <a:bodyPr vert="horz" wrap="square" lIns="92075" tIns="46038" rIns="92075" bIns="46038" numCol="1" anchor="ctr" anchorCtr="0" compatLnSpc="1"/>
          <a:lstStyle/>
          <a:p>
            <a:pPr lvl="0"/>
            <a:r>
              <a:rPr lang="en-US" dirty="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ln>
        </p:spPr>
        <p:txBody>
          <a:bodyPr vert="horz" wrap="square" lIns="92075" tIns="46038" rIns="92075" bIns="46038" numCol="1" anchor="t" anchorCtr="0" compatLnSpc="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9"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ln>
          <a:effectLst/>
        </p:spPr>
        <p:txBody>
          <a:bodyPr vert="horz" wrap="square" lIns="0" tIns="0" rIns="0" bIns="0" numCol="1" anchor="t" anchorCtr="0" compatLnSpc="1">
            <a:spAutoFit/>
          </a:bodyPr>
          <a:lstStyle>
            <a:lvl1pPr algn="r">
              <a:defRPr smtClean="0"/>
            </a:lvl1pPr>
          </a:lstStyle>
          <a:p>
            <a:pPr>
              <a:defRPr/>
            </a:pPr>
            <a:r>
              <a:rPr lang="en-GB" dirty="0" err="1"/>
              <a:t>Zhisong</a:t>
            </a:r>
            <a:r>
              <a:rPr lang="en-GB" dirty="0"/>
              <a:t> </a:t>
            </a:r>
            <a:r>
              <a:rPr lang="en-GB" dirty="0" err="1"/>
              <a:t>Zuo</a:t>
            </a:r>
            <a:r>
              <a:rPr lang="en-GB" dirty="0"/>
              <a:t>(OPPO)</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ln>
          <a:effectLst/>
        </p:spPr>
        <p:txBody>
          <a:bodyPr vert="horz" wrap="none" lIns="0" tIns="0" rIns="0" bIns="0" numCol="1" anchor="t" anchorCtr="0" compatLnSpc="1">
            <a:spAutoFit/>
          </a:bodyPr>
          <a:lstStyle>
            <a:lvl1pPr algn="ctr">
              <a:defRPr smtClean="0"/>
            </a:lvl1pPr>
          </a:lstStyle>
          <a:p>
            <a:pPr>
              <a:defRPr/>
            </a:pPr>
            <a:r>
              <a:rPr lang="en-US" dirty="0"/>
              <a:t>Slide </a:t>
            </a:r>
            <a:fld id="{1020D93E-1000-485A-B4A0-9946B8CFFE0D}" type="slidenum">
              <a:rPr lang="en-US" dirty="0"/>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3" name="Rectangle 9"/>
          <p:cNvSpPr>
            <a:spLocks noChangeArrowheads="1"/>
          </p:cNvSpPr>
          <p:nvPr/>
        </p:nvSpPr>
        <p:spPr bwMode="auto">
          <a:xfrm>
            <a:off x="685800" y="6475413"/>
            <a:ext cx="718145" cy="184666"/>
          </a:xfrm>
          <a:prstGeom prst="rect">
            <a:avLst/>
          </a:prstGeom>
          <a:noFill/>
          <a:ln w="9525">
            <a:noFill/>
            <a:miter lim="800000"/>
          </a:ln>
          <a:effectLst/>
        </p:spPr>
        <p:txBody>
          <a:bodyPr wrap="none" lIns="0" tIns="0" rIns="0" bIns="0">
            <a:spAutoFit/>
          </a:bodyPr>
          <a:lstStyle/>
          <a:p>
            <a:pPr>
              <a:defRPr/>
            </a:pPr>
            <a:r>
              <a:rPr 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1"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2"/>
          <p:cNvSpPr>
            <a:spLocks noGrp="1" noChangeArrowheads="1"/>
          </p:cNvSpPr>
          <p:nvPr>
            <p:ph type="title"/>
          </p:nvPr>
        </p:nvSpPr>
        <p:spPr>
          <a:xfrm>
            <a:off x="0" y="685800"/>
            <a:ext cx="9144000" cy="870323"/>
          </a:xfrm>
          <a:noFill/>
        </p:spPr>
        <p:txBody>
          <a:bodyPr/>
          <a:lstStyle/>
          <a:p>
            <a:r>
              <a:rPr lang="en-US" altLang="zh-CN" dirty="0">
                <a:solidFill>
                  <a:schemeClr val="tx1"/>
                </a:solidFill>
              </a:rPr>
              <a:t>Follow up on TSF for trigger based AMP communication</a:t>
            </a:r>
            <a:endParaRPr lang="en-US" dirty="0">
              <a:solidFill>
                <a:schemeClr val="tx1"/>
              </a:solidFill>
            </a:endParaRPr>
          </a:p>
        </p:txBody>
      </p:sp>
      <p:sp>
        <p:nvSpPr>
          <p:cNvPr id="7173" name="Rectangle 6"/>
          <p:cNvSpPr>
            <a:spLocks noGrp="1" noChangeArrowheads="1"/>
          </p:cNvSpPr>
          <p:nvPr>
            <p:ph idx="1"/>
          </p:nvPr>
        </p:nvSpPr>
        <p:spPr>
          <a:xfrm>
            <a:off x="723900" y="1600200"/>
            <a:ext cx="7772400" cy="4495800"/>
          </a:xfrm>
          <a:noFill/>
        </p:spPr>
        <p:txBody>
          <a:bodyPr/>
          <a:lstStyle/>
          <a:p>
            <a:pPr algn="ctr">
              <a:buFontTx/>
              <a:buNone/>
            </a:pPr>
            <a:r>
              <a:rPr lang="en-US" sz="1800" dirty="0"/>
              <a:t>Date:</a:t>
            </a:r>
            <a:r>
              <a:rPr lang="en-US" sz="1800" b="0" dirty="0"/>
              <a:t> 2025-07-25</a:t>
            </a:r>
          </a:p>
        </p:txBody>
      </p:sp>
      <p:sp>
        <p:nvSpPr>
          <p:cNvPr id="8" name="Rectangle 12"/>
          <p:cNvSpPr>
            <a:spLocks noChangeArrowheads="1"/>
          </p:cNvSpPr>
          <p:nvPr/>
        </p:nvSpPr>
        <p:spPr bwMode="auto">
          <a:xfrm>
            <a:off x="838200" y="2162576"/>
            <a:ext cx="1368339" cy="250021"/>
          </a:xfrm>
          <a:prstGeom prst="rect">
            <a:avLst/>
          </a:prstGeom>
          <a:noFill/>
          <a:ln w="9525">
            <a:noFill/>
            <a:miter lim="800000"/>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Footer Placeholder 2"/>
          <p:cNvSpPr>
            <a:spLocks noGrp="1"/>
          </p:cNvSpPr>
          <p:nvPr>
            <p:ph type="ftr" sz="quarter" idx="3"/>
          </p:nvPr>
        </p:nvSpPr>
        <p:spPr>
          <a:xfrm flipH="1">
            <a:off x="6400800" y="6475413"/>
            <a:ext cx="2143060" cy="184666"/>
          </a:xfrm>
        </p:spPr>
        <p:txBody>
          <a:bodyPr/>
          <a:lstStyle/>
          <a:p>
            <a:pPr>
              <a:defRPr/>
            </a:pPr>
            <a:r>
              <a:rPr lang="en-US" altLang="zh-CN" dirty="0"/>
              <a:t>Chuanfeng He (OPPO)</a:t>
            </a:r>
          </a:p>
        </p:txBody>
      </p:sp>
      <p:sp>
        <p:nvSpPr>
          <p:cNvPr id="4" name="Slide Number Placeholder 3"/>
          <p:cNvSpPr>
            <a:spLocks noGrp="1"/>
          </p:cNvSpPr>
          <p:nvPr>
            <p:ph type="sldNum" sz="quarter" idx="11"/>
          </p:nvPr>
        </p:nvSpPr>
        <p:spPr/>
        <p:txBody>
          <a:bodyPr/>
          <a:lstStyle/>
          <a:p>
            <a:pPr>
              <a:defRPr/>
            </a:pPr>
            <a:r>
              <a:rPr lang="en-US"/>
              <a:t>Slide </a:t>
            </a:r>
            <a:fld id="{3099D1E7-2CFE-4362-BB72-AF97192842EA}" type="slidenum">
              <a:rPr lang="en-US" smtClean="0"/>
              <a:t>1</a:t>
            </a:fld>
            <a:endParaRPr lang="en-US" dirty="0"/>
          </a:p>
        </p:txBody>
      </p:sp>
      <p:sp>
        <p:nvSpPr>
          <p:cNvPr id="11" name="Rectangle 1">
            <a:extLst>
              <a:ext uri="{FF2B5EF4-FFF2-40B4-BE49-F238E27FC236}">
                <a16:creationId xmlns:a16="http://schemas.microsoft.com/office/drawing/2014/main" id="{7418231F-1399-42AA-8C68-122438488FA5}"/>
              </a:ext>
            </a:extLst>
          </p:cNvPr>
          <p:cNvSpPr/>
          <p:nvPr/>
        </p:nvSpPr>
        <p:spPr>
          <a:xfrm>
            <a:off x="5486400" y="285349"/>
            <a:ext cx="3124200" cy="369332"/>
          </a:xfrm>
          <a:prstGeom prst="rect">
            <a:avLst/>
          </a:prstGeom>
        </p:spPr>
        <p:txBody>
          <a:bodyPr wrap="square">
            <a:spAutoFit/>
          </a:bodyPr>
          <a:lstStyle/>
          <a:p>
            <a:r>
              <a:rPr lang="en-SG" altLang="zh-CN" sz="1800" b="1" dirty="0">
                <a:solidFill>
                  <a:srgbClr val="000000"/>
                </a:solidFill>
                <a:latin typeface="+mn-lt"/>
              </a:rPr>
              <a:t>Doc.: IEEE 802.11-25/1251r0</a:t>
            </a:r>
          </a:p>
        </p:txBody>
      </p:sp>
      <p:sp>
        <p:nvSpPr>
          <p:cNvPr id="12" name="Date Placeholder 3">
            <a:extLst>
              <a:ext uri="{FF2B5EF4-FFF2-40B4-BE49-F238E27FC236}">
                <a16:creationId xmlns:a16="http://schemas.microsoft.com/office/drawing/2014/main" id="{0267D32A-FFA2-45AC-BF4C-9CEBFF7D490D}"/>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July 2025</a:t>
            </a:r>
            <a:endParaRPr lang="en-GB" altLang="zh-CN" sz="1800" b="1" dirty="0"/>
          </a:p>
        </p:txBody>
      </p:sp>
      <p:graphicFrame>
        <p:nvGraphicFramePr>
          <p:cNvPr id="10" name="Table 8">
            <a:extLst>
              <a:ext uri="{FF2B5EF4-FFF2-40B4-BE49-F238E27FC236}">
                <a16:creationId xmlns:a16="http://schemas.microsoft.com/office/drawing/2014/main" id="{F9ED0835-C5E1-4307-BF1F-CC8288CC7EC2}"/>
              </a:ext>
            </a:extLst>
          </p:cNvPr>
          <p:cNvGraphicFramePr>
            <a:graphicFrameLocks noGrp="1"/>
          </p:cNvGraphicFramePr>
          <p:nvPr>
            <p:extLst>
              <p:ext uri="{D42A27DB-BD31-4B8C-83A1-F6EECF244321}">
                <p14:modId xmlns:p14="http://schemas.microsoft.com/office/powerpoint/2010/main" val="1985779465"/>
              </p:ext>
            </p:extLst>
          </p:nvPr>
        </p:nvGraphicFramePr>
        <p:xfrm>
          <a:off x="838200" y="2701138"/>
          <a:ext cx="7886702" cy="2479068"/>
        </p:xfrm>
        <a:graphic>
          <a:graphicData uri="http://schemas.openxmlformats.org/drawingml/2006/table">
            <a:tbl>
              <a:tblPr firstRow="1" bandRow="1">
                <a:tableStyleId>{F5AB1C69-6EDB-4FF4-983F-18BD219EF322}</a:tableStyleId>
              </a:tblPr>
              <a:tblGrid>
                <a:gridCol w="1752600">
                  <a:extLst>
                    <a:ext uri="{9D8B030D-6E8A-4147-A177-3AD203B41FA5}">
                      <a16:colId xmlns:a16="http://schemas.microsoft.com/office/drawing/2014/main" val="20000"/>
                    </a:ext>
                  </a:extLst>
                </a:gridCol>
                <a:gridCol w="1425624">
                  <a:extLst>
                    <a:ext uri="{9D8B030D-6E8A-4147-A177-3AD203B41FA5}">
                      <a16:colId xmlns:a16="http://schemas.microsoft.com/office/drawing/2014/main" val="20001"/>
                    </a:ext>
                  </a:extLst>
                </a:gridCol>
                <a:gridCol w="1961866">
                  <a:extLst>
                    <a:ext uri="{9D8B030D-6E8A-4147-A177-3AD203B41FA5}">
                      <a16:colId xmlns:a16="http://schemas.microsoft.com/office/drawing/2014/main" val="20002"/>
                    </a:ext>
                  </a:extLst>
                </a:gridCol>
                <a:gridCol w="754182">
                  <a:extLst>
                    <a:ext uri="{9D8B030D-6E8A-4147-A177-3AD203B41FA5}">
                      <a16:colId xmlns:a16="http://schemas.microsoft.com/office/drawing/2014/main" val="20003"/>
                    </a:ext>
                  </a:extLst>
                </a:gridCol>
                <a:gridCol w="1992430">
                  <a:extLst>
                    <a:ext uri="{9D8B030D-6E8A-4147-A177-3AD203B41FA5}">
                      <a16:colId xmlns:a16="http://schemas.microsoft.com/office/drawing/2014/main" val="20004"/>
                    </a:ext>
                  </a:extLst>
                </a:gridCol>
              </a:tblGrid>
              <a:tr h="275452">
                <a:tc>
                  <a:txBody>
                    <a:bodyPr/>
                    <a:lstStyle/>
                    <a:p>
                      <a:pPr algn="ctr"/>
                      <a:r>
                        <a:rPr lang="en-US" sz="1200" dirty="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dk1"/>
                          </a:solidFill>
                          <a:latin typeface="Times New Roman" panose="02020603050405020304" pitchFamily="18" charset="0"/>
                          <a:ea typeface="+mn-ea"/>
                          <a:cs typeface="Times New Roman" panose="02020603050405020304" pitchFamily="18" charset="0"/>
                        </a:rPr>
                        <a:t>Chuanfeng He</a:t>
                      </a:r>
                      <a:endParaRPr lang="zh-CN" altLang="en-US" sz="1200" kern="1200" dirty="0">
                        <a:solidFill>
                          <a:schemeClr val="dk1"/>
                        </a:solidFill>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r>
                        <a:rPr lang="en-US" sz="1200" b="0" dirty="0">
                          <a:solidFill>
                            <a:srgbClr val="000000"/>
                          </a:solidFill>
                          <a:latin typeface="Times New Roman" panose="02020603050405020304" pitchFamily="18" charset="0"/>
                          <a:ea typeface="+mn-ea"/>
                          <a:cs typeface="Times New Roman" panose="02020603050405020304" pitchFamily="18" charset="0"/>
                        </a:rPr>
                        <a:t>OPPO</a:t>
                      </a:r>
                    </a:p>
                    <a:p>
                      <a:pPr marL="0" marR="0" algn="ctr">
                        <a:spcBef>
                          <a:spcPts val="0"/>
                        </a:spcBef>
                        <a:spcAft>
                          <a:spcPts val="0"/>
                        </a:spcAft>
                      </a:pPr>
                      <a:endParaRPr lang="en-US" sz="1200" b="0" i="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endParaRPr lang="en-US" sz="1200" b="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endParaRPr lang="en-US" sz="1200" b="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latin typeface="Times New Roman" panose="02020603050405020304" pitchFamily="18" charset="0"/>
                          <a:ea typeface="+mn-ea"/>
                          <a:cs typeface="Times New Roman" panose="02020603050405020304" pitchFamily="18" charset="0"/>
                        </a:rPr>
                        <a:t>hechuanfeng@oppo.com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err="1">
                          <a:latin typeface="Times New Roman" panose="02020603050405020304" pitchFamily="18" charset="0"/>
                          <a:ea typeface="+mn-ea"/>
                          <a:cs typeface="Times New Roman" panose="02020603050405020304" pitchFamily="18" charset="0"/>
                        </a:rPr>
                        <a:t>Weijie</a:t>
                      </a:r>
                      <a:r>
                        <a:rPr lang="en-US" altLang="zh-CN" sz="1200" dirty="0">
                          <a:latin typeface="Times New Roman" panose="02020603050405020304" pitchFamily="18" charset="0"/>
                          <a:ea typeface="+mn-ea"/>
                          <a:cs typeface="Times New Roman" panose="02020603050405020304" pitchFamily="18" charset="0"/>
                        </a:rPr>
                        <a:t> Xu</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latin typeface="Times New Roman" panose="02020603050405020304" pitchFamily="18" charset="0"/>
                          <a:ea typeface="+mn-ea"/>
                          <a:cs typeface="Times New Roman" panose="02020603050405020304" pitchFamily="18" charset="0"/>
                        </a:rPr>
                        <a:t>xuweijie@oppo.com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latin typeface="Times New Roman" panose="02020603050405020304" pitchFamily="18" charset="0"/>
                          <a:ea typeface="+mn-ea"/>
                          <a:cs typeface="Times New Roman" panose="02020603050405020304" pitchFamily="18" charset="0"/>
                        </a:rPr>
                        <a:t>Yinan Qi</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457200" marR="457200" algn="ctr">
                        <a:spcAft>
                          <a:spcPts val="1200"/>
                        </a:spcAft>
                      </a:pPr>
                      <a:endParaRPr lang="en-GB" sz="1200" b="0"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457200" marR="457200" algn="ctr">
                        <a:spcAft>
                          <a:spcPts val="1200"/>
                        </a:spcAft>
                      </a:pPr>
                      <a:endParaRPr lang="en-GB" sz="1400" b="1" dirty="0">
                        <a:effectLst/>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latin typeface="Times New Roman" panose="02020603050405020304" pitchFamily="18" charset="0"/>
                          <a:ea typeface="+mn-ea"/>
                          <a:cs typeface="Times New Roman" panose="02020603050405020304" pitchFamily="18" charset="0"/>
                        </a:rPr>
                        <a:t>v-qiyinan@oppo.com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13824858"/>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20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76550375"/>
                  </a:ext>
                </a:extLst>
              </a:tr>
              <a:tr h="275452">
                <a:tc>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400" b="1" dirty="0">
                        <a:effectLst/>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66089006"/>
                  </a:ext>
                </a:extLst>
              </a:tr>
              <a:tr h="275452">
                <a:tc>
                  <a:txBody>
                    <a:bodyPr/>
                    <a:lstStyle/>
                    <a:p>
                      <a:pPr algn="ctr"/>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64984899"/>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20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13074825"/>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2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i="0" dirty="0">
                        <a:latin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panose="02020603050405020304"/>
                        <a:ea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panose="02020603050405020304"/>
                        <a:ea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200" dirty="0">
                        <a:latin typeface="+mn-lt"/>
                        <a:ea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747954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US" altLang="zh-CN" sz="2600" b="1" dirty="0">
                <a:solidFill>
                  <a:schemeClr val="tx2"/>
                </a:solidFill>
                <a:latin typeface="+mj-lt"/>
                <a:ea typeface="+mj-ea"/>
                <a:cs typeface="+mj-cs"/>
              </a:rPr>
              <a:t>Straw Poll #2</a:t>
            </a:r>
            <a:endParaRPr lang="zh-CN" altLang="en-US" sz="2600" b="1" dirty="0">
              <a:solidFill>
                <a:schemeClr val="tx2"/>
              </a:solidFill>
              <a:latin typeface="+mj-lt"/>
              <a:ea typeface="+mj-ea"/>
              <a:cs typeface="+mj-cs"/>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Chuanfeng He (OPPO)</a:t>
            </a:r>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10</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altLang="zh-CN" sz="1800" b="1" dirty="0">
                <a:solidFill>
                  <a:srgbClr val="000000"/>
                </a:solidFill>
                <a:latin typeface="+mn-lt"/>
              </a:rPr>
              <a:t>Doc.: IEEE 802.11-25/1251r0</a:t>
            </a: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July 2025</a:t>
            </a:r>
            <a:endParaRPr lang="en-GB" altLang="zh-CN" sz="1800" b="1" dirty="0"/>
          </a:p>
        </p:txBody>
      </p:sp>
      <p:sp>
        <p:nvSpPr>
          <p:cNvPr id="12" name="Content Placeholder 2">
            <a:extLst>
              <a:ext uri="{FF2B5EF4-FFF2-40B4-BE49-F238E27FC236}">
                <a16:creationId xmlns:a16="http://schemas.microsoft.com/office/drawing/2014/main" id="{499B6E8E-88D7-4229-95E3-6CAB69EA2999}"/>
              </a:ext>
            </a:extLst>
          </p:cNvPr>
          <p:cNvSpPr txBox="1">
            <a:spLocks/>
          </p:cNvSpPr>
          <p:nvPr/>
        </p:nvSpPr>
        <p:spPr>
          <a:xfrm>
            <a:off x="609600" y="1676400"/>
            <a:ext cx="8382000" cy="4952998"/>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kern="0" dirty="0"/>
              <a:t>Do you agree with the following text:</a:t>
            </a:r>
          </a:p>
          <a:p>
            <a:pPr lvl="1"/>
            <a:r>
              <a:rPr lang="en-US" altLang="zh-CN" dirty="0">
                <a:latin typeface="Times New Roman" panose="02020603050405020304" pitchFamily="18" charset="0"/>
                <a:ea typeface="宋体" panose="02010600030101010101" pitchFamily="2" charset="-122"/>
                <a:cs typeface="Times New Roman" panose="02020603050405020304" pitchFamily="18" charset="0"/>
              </a:rPr>
              <a:t>802.11bp supports short timestamp indication through  AMP trigger frame. </a:t>
            </a:r>
          </a:p>
          <a:p>
            <a:endParaRPr lang="en-US" kern="0" dirty="0"/>
          </a:p>
          <a:p>
            <a:endParaRPr lang="en-US" kern="0" dirty="0"/>
          </a:p>
          <a:p>
            <a:endParaRPr lang="en-US" kern="0" dirty="0"/>
          </a:p>
          <a:p>
            <a:r>
              <a:rPr lang="en-US" kern="0" dirty="0"/>
              <a:t>Yes</a:t>
            </a:r>
          </a:p>
          <a:p>
            <a:r>
              <a:rPr lang="en-US" kern="0" dirty="0"/>
              <a:t>No</a:t>
            </a:r>
          </a:p>
          <a:p>
            <a:r>
              <a:rPr lang="en-US" kern="0" dirty="0"/>
              <a:t>Abstain</a:t>
            </a:r>
          </a:p>
        </p:txBody>
      </p:sp>
    </p:spTree>
    <p:extLst>
      <p:ext uri="{BB962C8B-B14F-4D97-AF65-F5344CB8AC3E}">
        <p14:creationId xmlns:p14="http://schemas.microsoft.com/office/powerpoint/2010/main" val="1195628411"/>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p:cNvSpPr>
            <a:spLocks noGrp="1"/>
          </p:cNvSpPr>
          <p:nvPr>
            <p:ph type="title"/>
          </p:nvPr>
        </p:nvSpPr>
        <p:spPr>
          <a:xfrm>
            <a:off x="696912" y="543806"/>
            <a:ext cx="7772400" cy="1066800"/>
          </a:xfrm>
        </p:spPr>
        <p:txBody>
          <a:bodyPr/>
          <a:lstStyle/>
          <a:p>
            <a:pPr algn="ctr">
              <a:spcBef>
                <a:spcPct val="0"/>
              </a:spcBef>
              <a:defRPr/>
            </a:pPr>
            <a:r>
              <a:rPr lang="en-US" dirty="0"/>
              <a:t>Reference</a:t>
            </a:r>
            <a:endParaRPr lang="en-GB" altLang="zh-CN" sz="3200" dirty="0">
              <a:solidFill>
                <a:schemeClr val="tx2"/>
              </a:solidFill>
              <a:latin typeface="+mj-lt"/>
              <a:ea typeface="+mj-ea"/>
              <a:cs typeface="+mj-cs"/>
            </a:endParaRPr>
          </a:p>
        </p:txBody>
      </p:sp>
      <p:sp>
        <p:nvSpPr>
          <p:cNvPr id="10" name="Content Placeholder 2"/>
          <p:cNvSpPr txBox="1">
            <a:spLocks noChangeArrowheads="1"/>
          </p:cNvSpPr>
          <p:nvPr/>
        </p:nvSpPr>
        <p:spPr bwMode="auto">
          <a:xfrm>
            <a:off x="529432" y="1610606"/>
            <a:ext cx="7631112" cy="40715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a:defRPr>
                <a:solidFill>
                  <a:schemeClr val="tx1"/>
                </a:solidFill>
                <a:latin typeface="Calibri" panose="020F0502020204030204" pitchFamily="34" charset="0"/>
                <a:ea typeface="宋体" panose="02010600030101010101" pitchFamily="2" charset="-122"/>
              </a:defRPr>
            </a:lvl1pPr>
            <a:lvl2pPr marL="685800" indent="-22860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buFont typeface="+mj-lt"/>
              <a:buAutoNum type="arabicPeriod"/>
            </a:pPr>
            <a:endParaRPr lang="zh-CN" altLang="zh-CN" sz="1600" dirty="0"/>
          </a:p>
          <a:p>
            <a:pPr marL="457200" indent="-457200">
              <a:buFont typeface="+mj-lt"/>
              <a:buAutoNum type="arabicPeriod"/>
            </a:pPr>
            <a:r>
              <a:rPr lang="en-SG" altLang="zh-CN" sz="1600" dirty="0">
                <a:latin typeface="Times New Roman" panose="02020603050405020304" pitchFamily="18" charset="0"/>
                <a:cs typeface="Times New Roman" panose="02020603050405020304" pitchFamily="18" charset="0"/>
              </a:rPr>
              <a:t>IEEE 802.</a:t>
            </a:r>
            <a:r>
              <a:rPr lang="en-US" altLang="zh-CN" sz="1600" dirty="0">
                <a:latin typeface="Times New Roman" panose="02020603050405020304" pitchFamily="18" charset="0"/>
                <a:cs typeface="Times New Roman" panose="02020603050405020304" pitchFamily="18" charset="0"/>
              </a:rPr>
              <a:t>11-24/1613</a:t>
            </a:r>
            <a:r>
              <a:rPr lang="en-SG" altLang="zh-CN" sz="1600" dirty="0">
                <a:latin typeface="Times New Roman" panose="02020603050405020304" pitchFamily="18" charset="0"/>
                <a:cs typeface="Times New Roman" panose="02020603050405020304" pitchFamily="18" charset="0"/>
              </a:rPr>
              <a:t>r10</a:t>
            </a:r>
            <a:r>
              <a:rPr lang="en-US" altLang="zh-CN" sz="1600" dirty="0">
                <a:latin typeface="Times New Roman" panose="02020603050405020304" pitchFamily="18" charset="0"/>
                <a:cs typeface="Times New Roman" panose="02020603050405020304" pitchFamily="18" charset="0"/>
              </a:rPr>
              <a:t>, Specification framework for </a:t>
            </a:r>
            <a:r>
              <a:rPr lang="en-US" altLang="zh-CN" sz="1600" dirty="0" err="1">
                <a:latin typeface="Times New Roman" panose="02020603050405020304" pitchFamily="18" charset="0"/>
                <a:cs typeface="Times New Roman" panose="02020603050405020304" pitchFamily="18" charset="0"/>
              </a:rPr>
              <a:t>tgbp</a:t>
            </a:r>
            <a:endParaRPr lang="en-US" altLang="zh-CN" sz="1600" dirty="0">
              <a:latin typeface="Times New Roman" panose="02020603050405020304" pitchFamily="18" charset="0"/>
              <a:cs typeface="Times New Roman" panose="02020603050405020304" pitchFamily="18" charset="0"/>
            </a:endParaRPr>
          </a:p>
          <a:p>
            <a:pPr marL="457200" indent="-457200">
              <a:buFont typeface="+mj-lt"/>
              <a:buAutoNum type="arabicPeriod"/>
            </a:pPr>
            <a:r>
              <a:rPr lang="en-US" altLang="zh-CN" sz="1600" dirty="0">
                <a:latin typeface="Times New Roman" panose="02020603050405020304" pitchFamily="18" charset="0"/>
                <a:cs typeface="Times New Roman" panose="02020603050405020304" pitchFamily="18" charset="0"/>
              </a:rPr>
              <a:t>IEEE 802.11-25/0813r0,</a:t>
            </a:r>
            <a:r>
              <a:rPr kumimoji="0" lang="en-US" altLang="zh-CN" sz="1600" b="1" i="0" u="none" strike="noStrike" kern="0" cap="none" spc="0" normalizeH="0" baseline="0" noProof="0" dirty="0">
                <a:ln>
                  <a:noFill/>
                </a:ln>
                <a:solidFill>
                  <a:srgbClr val="000000"/>
                </a:solidFill>
                <a:effectLst/>
                <a:uLnTx/>
                <a:uFillTx/>
                <a:latin typeface="Times New Roman"/>
                <a:ea typeface="+mj-ea"/>
                <a:cs typeface="+mj-cs"/>
              </a:rPr>
              <a:t> </a:t>
            </a:r>
            <a:r>
              <a:rPr lang="en-US" altLang="zh-CN" sz="1600" dirty="0">
                <a:latin typeface="Times New Roman" panose="02020603050405020304" pitchFamily="18" charset="0"/>
                <a:cs typeface="Times New Roman" panose="02020603050405020304" pitchFamily="18" charset="0"/>
              </a:rPr>
              <a:t>Follow up on Duty-cycle operation for AMP, OPPO</a:t>
            </a:r>
          </a:p>
          <a:p>
            <a:pPr marL="457200" indent="-457200">
              <a:buFont typeface="+mj-lt"/>
              <a:buAutoNum type="arabicPeriod"/>
            </a:pPr>
            <a:r>
              <a:rPr lang="en-US" altLang="zh-CN" sz="1600" dirty="0">
                <a:latin typeface="Times New Roman" panose="02020603050405020304" pitchFamily="18" charset="0"/>
                <a:cs typeface="Times New Roman" panose="02020603050405020304" pitchFamily="18" charset="0"/>
              </a:rPr>
              <a:t>IEEE 802.11-25/0814r0, Follow up on TSF for trigger based AMP, OPPO</a:t>
            </a:r>
          </a:p>
          <a:p>
            <a:pPr marL="457200" indent="-457200">
              <a:buFont typeface="+mj-lt"/>
              <a:buAutoNum type="arabicPeriod"/>
            </a:pPr>
            <a:endParaRPr lang="en-US" altLang="zh-CN" sz="1800" dirty="0">
              <a:latin typeface="Times New Roman" panose="02020603050405020304" pitchFamily="18" charset="0"/>
              <a:cs typeface="Times New Roman" panose="02020603050405020304" pitchFamily="18" charset="0"/>
            </a:endParaRPr>
          </a:p>
          <a:p>
            <a:pPr marL="457200" indent="-457200">
              <a:buFont typeface="+mj-lt"/>
              <a:buAutoNum type="arabicPeriod"/>
            </a:pPr>
            <a:endParaRPr lang="en-US" altLang="zh-CN" sz="1800" dirty="0">
              <a:latin typeface="Times New Roman" panose="02020603050405020304" pitchFamily="18" charset="0"/>
              <a:cs typeface="Times New Roman" panose="02020603050405020304" pitchFamily="18" charset="0"/>
            </a:endParaRPr>
          </a:p>
          <a:p>
            <a:pPr marL="457200" indent="-457200">
              <a:buFont typeface="+mj-lt"/>
              <a:buAutoNum type="arabicPeriod"/>
            </a:pPr>
            <a:endParaRPr lang="en-US" altLang="zh-CN" sz="1800" dirty="0">
              <a:latin typeface="Times New Roman" panose="02020603050405020304" pitchFamily="18" charset="0"/>
              <a:cs typeface="Times New Roman" panose="02020603050405020304" pitchFamily="18" charset="0"/>
            </a:endParaRPr>
          </a:p>
          <a:p>
            <a:pPr marL="457200" indent="-457200">
              <a:buFont typeface="+mj-lt"/>
              <a:buAutoNum type="arabicPeriod"/>
            </a:pPr>
            <a:endParaRPr lang="en-US" altLang="zh-CN" sz="1800" dirty="0">
              <a:latin typeface="Times New Roman" panose="02020603050405020304" pitchFamily="18" charset="0"/>
              <a:cs typeface="Times New Roman" panose="02020603050405020304" pitchFamily="18" charset="0"/>
            </a:endParaRPr>
          </a:p>
        </p:txBody>
      </p:sp>
      <p:sp>
        <p:nvSpPr>
          <p:cNvPr id="11" name="Rectangle 1">
            <a:extLst>
              <a:ext uri="{FF2B5EF4-FFF2-40B4-BE49-F238E27FC236}">
                <a16:creationId xmlns:a16="http://schemas.microsoft.com/office/drawing/2014/main" id="{35AED617-1508-4CA3-BBA7-B480F0DB1DDD}"/>
              </a:ext>
            </a:extLst>
          </p:cNvPr>
          <p:cNvSpPr/>
          <p:nvPr/>
        </p:nvSpPr>
        <p:spPr>
          <a:xfrm>
            <a:off x="5486400" y="285349"/>
            <a:ext cx="3124200" cy="369332"/>
          </a:xfrm>
          <a:prstGeom prst="rect">
            <a:avLst/>
          </a:prstGeom>
        </p:spPr>
        <p:txBody>
          <a:bodyPr wrap="square">
            <a:spAutoFit/>
          </a:bodyPr>
          <a:lstStyle/>
          <a:p>
            <a:r>
              <a:rPr lang="en-SG" altLang="zh-CN" sz="1800" b="1" dirty="0">
                <a:solidFill>
                  <a:srgbClr val="000000"/>
                </a:solidFill>
                <a:latin typeface="+mn-lt"/>
              </a:rPr>
              <a:t>Doc.: IEEE 802.11-25/1251r0</a:t>
            </a:r>
          </a:p>
        </p:txBody>
      </p:sp>
      <p:sp>
        <p:nvSpPr>
          <p:cNvPr id="12" name="Date Placeholder 3">
            <a:extLst>
              <a:ext uri="{FF2B5EF4-FFF2-40B4-BE49-F238E27FC236}">
                <a16:creationId xmlns:a16="http://schemas.microsoft.com/office/drawing/2014/main" id="{A742132A-8352-4C94-BCF2-2243115A4C42}"/>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July 2025</a:t>
            </a:r>
            <a:endParaRPr lang="en-GB" altLang="zh-CN" sz="1800" b="1" dirty="0"/>
          </a:p>
        </p:txBody>
      </p:sp>
      <p:sp>
        <p:nvSpPr>
          <p:cNvPr id="13" name="Footer Placeholder 2">
            <a:extLst>
              <a:ext uri="{FF2B5EF4-FFF2-40B4-BE49-F238E27FC236}">
                <a16:creationId xmlns:a16="http://schemas.microsoft.com/office/drawing/2014/main" id="{7CC9EA03-77B8-48E7-8DAD-1C09F53482C3}"/>
              </a:ext>
            </a:extLst>
          </p:cNvPr>
          <p:cNvSpPr>
            <a:spLocks noGrp="1"/>
          </p:cNvSpPr>
          <p:nvPr>
            <p:ph type="ftr" sz="quarter" idx="3"/>
          </p:nvPr>
        </p:nvSpPr>
        <p:spPr>
          <a:xfrm flipH="1">
            <a:off x="6400800" y="6475413"/>
            <a:ext cx="2143060" cy="184666"/>
          </a:xfrm>
        </p:spPr>
        <p:txBody>
          <a:bodyPr/>
          <a:lstStyle/>
          <a:p>
            <a:pPr>
              <a:defRPr/>
            </a:pPr>
            <a:r>
              <a:rPr lang="en-US" altLang="zh-CN" dirty="0"/>
              <a:t>Chuanfeng He (OPPO)</a:t>
            </a:r>
            <a:endParaRPr lang="en-US" dirty="0"/>
          </a:p>
        </p:txBody>
      </p:sp>
      <p:sp>
        <p:nvSpPr>
          <p:cNvPr id="17" name="Slide Number Placeholder 3">
            <a:extLst>
              <a:ext uri="{FF2B5EF4-FFF2-40B4-BE49-F238E27FC236}">
                <a16:creationId xmlns:a16="http://schemas.microsoft.com/office/drawing/2014/main" id="{DA2641B5-0949-49A8-9A22-591D990BEF15}"/>
              </a:ext>
            </a:extLst>
          </p:cNvPr>
          <p:cNvSpPr>
            <a:spLocks noGrp="1"/>
          </p:cNvSpPr>
          <p:nvPr>
            <p:ph type="sldNum" sz="quarter" idx="11"/>
          </p:nvPr>
        </p:nvSpPr>
        <p:spPr>
          <a:xfrm>
            <a:off x="4344988" y="6475413"/>
            <a:ext cx="530225" cy="182562"/>
          </a:xfrm>
        </p:spPr>
        <p:txBody>
          <a:bodyPr/>
          <a:lstStyle/>
          <a:p>
            <a:pPr>
              <a:defRPr/>
            </a:pPr>
            <a:r>
              <a:rPr lang="en-US"/>
              <a:t>Slide </a:t>
            </a:r>
            <a:fld id="{3099D1E7-2CFE-4362-BB72-AF97192842EA}" type="slidenum">
              <a:rPr lang="en-US" smtClean="0"/>
              <a:t>11</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sz="1800" b="1" dirty="0"/>
              <a:t>July 2025</a:t>
            </a:r>
            <a:endParaRPr lang="en-GB" altLang="zh-CN" sz="1800" b="1" dirty="0"/>
          </a:p>
        </p:txBody>
      </p:sp>
      <p:sp>
        <p:nvSpPr>
          <p:cNvPr id="6" name="Slide Number Placeholder 5"/>
          <p:cNvSpPr>
            <a:spLocks noGrp="1"/>
          </p:cNvSpPr>
          <p:nvPr>
            <p:ph type="sldNum" idx="12"/>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2</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sz="3200" b="1" dirty="0">
                <a:solidFill>
                  <a:schemeClr val="tx2"/>
                </a:solidFill>
                <a:latin typeface="+mj-lt"/>
                <a:ea typeface="+mj-ea"/>
                <a:cs typeface="+mj-cs"/>
              </a:rPr>
              <a:t>Background</a:t>
            </a:r>
            <a:endParaRPr lang="en-GB" dirty="0"/>
          </a:p>
        </p:txBody>
      </p:sp>
      <p:sp>
        <p:nvSpPr>
          <p:cNvPr id="4098" name="Rectangle 2"/>
          <p:cNvSpPr>
            <a:spLocks noGrp="1" noChangeArrowheads="1"/>
          </p:cNvSpPr>
          <p:nvPr>
            <p:ph type="body" idx="1"/>
          </p:nvPr>
        </p:nvSpPr>
        <p:spPr>
          <a:xfrm>
            <a:off x="685800" y="1657884"/>
            <a:ext cx="7772400" cy="4463283"/>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2000" b="0" dirty="0">
                <a:cs typeface="Times New Roman" panose="02020603050405020304" pitchFamily="18" charset="0"/>
              </a:rPr>
              <a:t>The motion about the support of AMP TSF, duty cycle operation and the trigger based AMP uplink PPDU transmission were agreed.[1]</a:t>
            </a:r>
            <a:endParaRPr lang="en-GB" altLang="zh-CN" sz="2000" b="0" dirty="0">
              <a:cs typeface="Times New Roman" panose="02020603050405020304" pitchFamily="18" charset="0"/>
            </a:endParaRP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b="1" i="1" dirty="0">
                <a:effectLst/>
                <a:latin typeface="Times New Roman" panose="02020603050405020304" pitchFamily="18" charset="0"/>
                <a:ea typeface="宋体" panose="02010600030101010101" pitchFamily="2" charset="-122"/>
                <a:cs typeface="Times New Roman" panose="02020603050405020304" pitchFamily="18" charset="0"/>
              </a:rPr>
              <a:t>MM-1</a:t>
            </a:r>
            <a:r>
              <a:rPr lang="en-US" altLang="zh-CN" sz="1600" i="1" dirty="0">
                <a:effectLst/>
                <a:latin typeface="Times New Roman" panose="02020603050405020304" pitchFamily="18" charset="0"/>
                <a:ea typeface="宋体" panose="02010600030101010101" pitchFamily="2" charset="-122"/>
                <a:cs typeface="Times New Roman" panose="02020603050405020304" pitchFamily="18" charset="0"/>
              </a:rPr>
              <a:t>: If AMP device is able to support AMP TSF, the maximum timing offset is ±10</a:t>
            </a:r>
            <a:r>
              <a:rPr lang="en-US" altLang="zh-CN" sz="1600" i="1" baseline="30000" dirty="0">
                <a:effectLst/>
                <a:latin typeface="Times New Roman" panose="02020603050405020304" pitchFamily="18" charset="0"/>
                <a:ea typeface="宋体" panose="02010600030101010101" pitchFamily="2" charset="-122"/>
                <a:cs typeface="Times New Roman" panose="02020603050405020304" pitchFamily="18" charset="0"/>
              </a:rPr>
              <a:t>4</a:t>
            </a:r>
            <a:r>
              <a:rPr lang="en-US" altLang="zh-CN" sz="1600" i="1" dirty="0">
                <a:effectLst/>
                <a:latin typeface="Times New Roman" panose="02020603050405020304" pitchFamily="18" charset="0"/>
                <a:ea typeface="宋体" panose="02010600030101010101" pitchFamily="2" charset="-122"/>
                <a:cs typeface="Times New Roman" panose="02020603050405020304" pitchFamily="18" charset="0"/>
              </a:rPr>
              <a:t> ppm.</a:t>
            </a:r>
            <a:endParaRPr lang="zh-CN" altLang="zh-CN" sz="1600" i="1" dirty="0">
              <a:effectLst/>
              <a:latin typeface="Times New Roman" panose="02020603050405020304" pitchFamily="18" charset="0"/>
              <a:ea typeface="宋体" panose="02010600030101010101" pitchFamily="2" charset="-122"/>
              <a:cs typeface="Times New Roman" panose="02020603050405020304" pitchFamily="18" charset="0"/>
            </a:endParaRP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b="1" i="1" dirty="0">
                <a:latin typeface="Times New Roman" panose="02020603050405020304" pitchFamily="18" charset="0"/>
                <a:ea typeface="宋体" panose="02010600030101010101" pitchFamily="2" charset="-122"/>
                <a:cs typeface="Times New Roman" panose="02020603050405020304" pitchFamily="18" charset="0"/>
              </a:rPr>
              <a:t>MM-2</a:t>
            </a:r>
            <a:r>
              <a:rPr lang="en-US" altLang="zh-CN" sz="1600" i="1" dirty="0">
                <a:latin typeface="Times New Roman" panose="02020603050405020304" pitchFamily="18" charset="0"/>
                <a:ea typeface="宋体" panose="02010600030101010101" pitchFamily="2" charset="-122"/>
                <a:cs typeface="Times New Roman" panose="02020603050405020304" pitchFamily="18" charset="0"/>
              </a:rPr>
              <a:t>: 11bp defines a mechanism to allow an AP to solicit AMP uplink PPDU(s) from one or more 802.11bp clients.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b="1" i="1" dirty="0">
                <a:effectLst/>
                <a:latin typeface="Times New Roman" panose="02020603050405020304" pitchFamily="18" charset="0"/>
                <a:ea typeface="宋体" panose="02010600030101010101" pitchFamily="2" charset="-122"/>
                <a:cs typeface="Times New Roman" panose="02020603050405020304" pitchFamily="18" charset="0"/>
              </a:rPr>
              <a:t>MM-4</a:t>
            </a:r>
            <a:r>
              <a:rPr lang="en-US" altLang="zh-CN" sz="1600" i="1" dirty="0">
                <a:effectLst/>
                <a:latin typeface="Times New Roman" panose="02020603050405020304" pitchFamily="18" charset="0"/>
                <a:ea typeface="宋体" panose="02010600030101010101" pitchFamily="2" charset="-122"/>
                <a:cs typeface="Times New Roman" panose="02020603050405020304" pitchFamily="18" charset="0"/>
              </a:rPr>
              <a:t>: If an AMP device is able to support TSF, it can monitor AMP DL Frame in a duty-cycle manner.</a:t>
            </a:r>
            <a:r>
              <a:rPr lang="en-US" altLang="zh-CN" sz="1600" b="1" i="1" dirty="0">
                <a:latin typeface="Times New Roman" panose="02020603050405020304" pitchFamily="18" charset="0"/>
                <a:ea typeface="宋体" panose="02010600030101010101" pitchFamily="2" charset="-122"/>
                <a:cs typeface="Times New Roman" panose="02020603050405020304" pitchFamily="18" charset="0"/>
              </a:rPr>
              <a:t>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b="1" i="1" dirty="0">
                <a:latin typeface="Times New Roman" panose="02020603050405020304" pitchFamily="18" charset="0"/>
                <a:ea typeface="宋体" panose="02010600030101010101" pitchFamily="2" charset="-122"/>
                <a:cs typeface="Times New Roman" panose="02020603050405020304" pitchFamily="18" charset="0"/>
              </a:rPr>
              <a:t>MM-23: </a:t>
            </a:r>
            <a:r>
              <a:rPr lang="en-US" altLang="zh-CN" sz="1600" i="1" dirty="0">
                <a:latin typeface="Times New Roman" panose="02020603050405020304" pitchFamily="18" charset="0"/>
                <a:ea typeface="宋体" panose="02010600030101010101" pitchFamily="2" charset="-122"/>
                <a:cs typeface="Times New Roman" panose="02020603050405020304" pitchFamily="18" charset="0"/>
              </a:rPr>
              <a:t>802.11bp defines short timestamp to enable AMP NON-AP STA to monitor DL frames in duty-cycle operation. </a:t>
            </a:r>
            <a:endParaRPr lang="zh-CN" altLang="zh-CN" sz="1600" i="1" dirty="0">
              <a:latin typeface="Times New Roman" panose="02020603050405020304" pitchFamily="18" charset="0"/>
              <a:ea typeface="宋体" panose="02010600030101010101" pitchFamily="2" charset="-122"/>
              <a:cs typeface="Times New Roman" panose="02020603050405020304" pitchFamily="18" charset="0"/>
            </a:endParaRP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400" i="1" dirty="0">
                <a:latin typeface="Times New Roman" panose="02020603050405020304" pitchFamily="18" charset="0"/>
                <a:ea typeface="宋体" panose="02010600030101010101" pitchFamily="2" charset="-122"/>
                <a:cs typeface="Times New Roman" panose="02020603050405020304" pitchFamily="18" charset="0"/>
              </a:rPr>
              <a:t>The length of short timestamp is TBD..</a:t>
            </a:r>
            <a:endParaRPr lang="zh-CN" altLang="zh-CN" sz="1400" i="1" dirty="0">
              <a:latin typeface="Times New Roman" panose="02020603050405020304" pitchFamily="18" charset="0"/>
              <a:ea typeface="宋体" panose="02010600030101010101" pitchFamily="2" charset="-122"/>
              <a:cs typeface="Times New Roman" panose="02020603050405020304" pitchFamily="18" charset="0"/>
            </a:endParaRP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altLang="zh-CN" dirty="0"/>
          </a:p>
        </p:txBody>
      </p:sp>
      <p:sp>
        <p:nvSpPr>
          <p:cNvPr id="2" name="Rectangle 1">
            <a:extLst>
              <a:ext uri="{FF2B5EF4-FFF2-40B4-BE49-F238E27FC236}">
                <a16:creationId xmlns:a16="http://schemas.microsoft.com/office/drawing/2014/main" id="{49FBE70F-DB5B-BA51-1F2E-EBE2E9C59CBE}"/>
              </a:ext>
            </a:extLst>
          </p:cNvPr>
          <p:cNvSpPr/>
          <p:nvPr/>
        </p:nvSpPr>
        <p:spPr>
          <a:xfrm>
            <a:off x="5486400" y="285349"/>
            <a:ext cx="3124200" cy="369332"/>
          </a:xfrm>
          <a:prstGeom prst="rect">
            <a:avLst/>
          </a:prstGeom>
        </p:spPr>
        <p:txBody>
          <a:bodyPr wrap="square">
            <a:spAutoFit/>
          </a:bodyPr>
          <a:lstStyle/>
          <a:p>
            <a:r>
              <a:rPr lang="en-SG" altLang="zh-CN" sz="1800" b="1" dirty="0">
                <a:solidFill>
                  <a:srgbClr val="000000"/>
                </a:solidFill>
                <a:latin typeface="+mn-lt"/>
              </a:rPr>
              <a:t>Doc.: IEEE 802.11-25/1251r0</a:t>
            </a:r>
          </a:p>
        </p:txBody>
      </p:sp>
      <p:sp>
        <p:nvSpPr>
          <p:cNvPr id="8" name="Footer Placeholder 2">
            <a:extLst>
              <a:ext uri="{FF2B5EF4-FFF2-40B4-BE49-F238E27FC236}">
                <a16:creationId xmlns:a16="http://schemas.microsoft.com/office/drawing/2014/main" id="{AB4FBCD1-B4BB-4E53-A753-923E310F9DDD}"/>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Chuanfeng He (OPPO)</a:t>
            </a:r>
            <a:endParaRPr lang="en-US" dirty="0"/>
          </a:p>
        </p:txBody>
      </p:sp>
    </p:spTree>
    <p:extLst>
      <p:ext uri="{BB962C8B-B14F-4D97-AF65-F5344CB8AC3E}">
        <p14:creationId xmlns:p14="http://schemas.microsoft.com/office/powerpoint/2010/main" val="14355121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defPPr>
              <a:defRPr lang="en-US"/>
            </a:defPPr>
            <a:lvl1pPr marL="0" marR="0" indent="0" algn="ctr" defTabSz="412750" latinLnBrk="0">
              <a:lnSpc>
                <a:spcPct val="80000"/>
              </a:lnSpc>
              <a:buClrTx/>
              <a:buSzTx/>
              <a:buFontTx/>
              <a:buNone/>
              <a:defRPr sz="2700" b="1" i="0" u="none" strike="noStrike" cap="none" spc="0" baseline="0">
                <a:ln>
                  <a:noFill/>
                </a:ln>
                <a:solidFill>
                  <a:schemeClr val="tx2"/>
                </a:solidFill>
                <a:uFillTx/>
                <a:latin typeface="+mj-lt"/>
                <a:ea typeface="+mj-ea"/>
                <a:cs typeface="+mj-cs"/>
              </a:defRPr>
            </a:lvl1pPr>
            <a:lvl2pPr marL="0" marR="0" indent="0"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2pPr>
            <a:lvl3pPr marL="0" marR="0" indent="0"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3pPr>
            <a:lvl4pPr marL="0" marR="0" indent="0"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4pPr>
            <a:lvl5pPr marL="0" marR="0" indent="0"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5pPr>
            <a:lvl6pPr marL="0" marR="0" indent="0" defTabSz="41275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6pPr>
            <a:lvl7pPr marL="0" marR="0" indent="0" defTabSz="41275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7pPr>
            <a:lvl8pPr marL="0" marR="0" indent="0" defTabSz="41275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8pPr>
            <a:lvl9pPr marL="0" marR="0" indent="0" defTabSz="41275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9pPr>
          </a:lstStyle>
          <a:p>
            <a:r>
              <a:rPr lang="en-US" altLang="zh-CN" dirty="0"/>
              <a:t>Recap: Timestamp</a:t>
            </a:r>
            <a:endParaRPr lang="zh-CN" altLang="en-US" dirty="0"/>
          </a:p>
        </p:txBody>
      </p:sp>
      <p:sp>
        <p:nvSpPr>
          <p:cNvPr id="18" name="文本框 17"/>
          <p:cNvSpPr txBox="1"/>
          <p:nvPr/>
        </p:nvSpPr>
        <p:spPr>
          <a:xfrm>
            <a:off x="462756" y="1513662"/>
            <a:ext cx="8294688" cy="3585597"/>
          </a:xfrm>
          <a:prstGeom prst="rect">
            <a:avLst/>
          </a:prstGeom>
          <a:noFill/>
          <a:ln w="12700">
            <a:noFill/>
            <a:prstDash val="dash"/>
          </a:ln>
        </p:spPr>
        <p:txBody>
          <a:bodyPr wrap="square" rtlCol="0">
            <a:spAutoFit/>
          </a:bodyPr>
          <a:lstStyle/>
          <a:p>
            <a:pPr marL="342900" lvl="1" indent="-342900">
              <a:spcBef>
                <a:spcPct val="200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2400" dirty="0">
                <a:latin typeface="+mn-lt"/>
                <a:cs typeface="Times New Roman" panose="02020603050405020304" pitchFamily="18" charset="0"/>
              </a:rPr>
              <a:t>Timestamp in legacy 802.11 standards</a:t>
            </a:r>
          </a:p>
          <a:p>
            <a:pPr marL="800100" lvl="2" indent="-342900" algn="just">
              <a:spcBef>
                <a:spcPts val="0"/>
              </a:spcBef>
              <a:spcAft>
                <a:spcPts val="600"/>
              </a:spcAft>
              <a:buFont typeface="Arial" panose="020B0604020202020204" pitchFamily="34" charset="0"/>
              <a:buChar char="•"/>
            </a:pPr>
            <a:r>
              <a:rPr lang="en-US" altLang="zh-CN" sz="1800" kern="0" dirty="0">
                <a:solidFill>
                  <a:srgbClr val="000000"/>
                </a:solidFill>
                <a:ea typeface="OPPOSans M" panose="00020600040101010101" pitchFamily="18" charset="-122"/>
              </a:rPr>
              <a:t>Timestamp is used to synchronize the TSF timer of non-AP STAs in BSS. </a:t>
            </a:r>
          </a:p>
          <a:p>
            <a:pPr marL="800100" lvl="2" indent="-342900" algn="just">
              <a:spcBef>
                <a:spcPts val="0"/>
              </a:spcBef>
              <a:spcAft>
                <a:spcPts val="600"/>
              </a:spcAft>
              <a:buFont typeface="Arial" panose="020B0604020202020204" pitchFamily="34" charset="0"/>
              <a:buChar char="•"/>
            </a:pPr>
            <a:r>
              <a:rPr lang="en-US" altLang="zh-CN" sz="1800" kern="0" dirty="0">
                <a:solidFill>
                  <a:srgbClr val="000000"/>
                </a:solidFill>
                <a:ea typeface="OPPOSans M" panose="00020600040101010101" pitchFamily="18" charset="-122"/>
              </a:rPr>
              <a:t>TSF timer is used for STAs to derive the time of TBTT, TWT, SP, and so on.</a:t>
            </a:r>
          </a:p>
          <a:p>
            <a:pPr marL="800100" lvl="2" indent="-342900" algn="just">
              <a:spcBef>
                <a:spcPts val="0"/>
              </a:spcBef>
              <a:spcAft>
                <a:spcPts val="600"/>
              </a:spcAft>
              <a:buFont typeface="Arial" panose="020B0604020202020204" pitchFamily="34" charset="0"/>
              <a:buChar char="•"/>
            </a:pPr>
            <a:r>
              <a:rPr lang="en-US" altLang="zh-CN" sz="1800" kern="0" dirty="0">
                <a:solidFill>
                  <a:srgbClr val="000000"/>
                </a:solidFill>
                <a:ea typeface="OPPOSans M" panose="00020600040101010101" pitchFamily="18" charset="-122"/>
              </a:rPr>
              <a:t>Each STA shall maintain a TSF timer which is able to span 2</a:t>
            </a:r>
            <a:r>
              <a:rPr lang="en-US" altLang="zh-CN" sz="1800" kern="0" baseline="30000" dirty="0">
                <a:solidFill>
                  <a:srgbClr val="000000"/>
                </a:solidFill>
                <a:ea typeface="OPPOSans M" panose="00020600040101010101" pitchFamily="18" charset="-122"/>
              </a:rPr>
              <a:t>64</a:t>
            </a:r>
            <a:r>
              <a:rPr lang="en-US" altLang="zh-CN" sz="1800" kern="0" dirty="0">
                <a:solidFill>
                  <a:srgbClr val="000000"/>
                </a:solidFill>
                <a:ea typeface="OPPOSans M" panose="00020600040101010101" pitchFamily="18" charset="-122"/>
              </a:rPr>
              <a:t> microseconds.</a:t>
            </a:r>
          </a:p>
          <a:p>
            <a:pPr marL="800100" lvl="2" indent="-342900" algn="just">
              <a:spcBef>
                <a:spcPts val="0"/>
              </a:spcBef>
              <a:spcAft>
                <a:spcPts val="600"/>
              </a:spcAft>
              <a:buFont typeface="Arial" panose="020B0604020202020204" pitchFamily="34" charset="0"/>
              <a:buChar char="•"/>
            </a:pPr>
            <a:r>
              <a:rPr lang="en-US" altLang="zh-CN" sz="1800" kern="0" dirty="0">
                <a:solidFill>
                  <a:srgbClr val="000000"/>
                </a:solidFill>
                <a:ea typeface="OPPOSans M" panose="00020600040101010101" pitchFamily="18" charset="-122"/>
              </a:rPr>
              <a:t>The size of timestamp is 8 Octets, which is carried in Beacon or Probe Response frame. </a:t>
            </a:r>
          </a:p>
          <a:p>
            <a:pPr marL="800100" lvl="2" indent="-342900" algn="just">
              <a:spcBef>
                <a:spcPts val="0"/>
              </a:spcBef>
              <a:spcAft>
                <a:spcPts val="600"/>
              </a:spcAft>
              <a:buFont typeface="Arial" panose="020B0604020202020204" pitchFamily="34" charset="0"/>
              <a:buChar char="•"/>
            </a:pPr>
            <a:endParaRPr lang="en-US" altLang="zh-CN" sz="2400" dirty="0">
              <a:latin typeface="+mn-lt"/>
              <a:cs typeface="Times New Roman" panose="02020603050405020304" pitchFamily="18" charset="0"/>
            </a:endParaRPr>
          </a:p>
          <a:p>
            <a:pPr marL="800100" lvl="2" indent="-342900" algn="just">
              <a:spcBef>
                <a:spcPts val="0"/>
              </a:spcBef>
              <a:spcAft>
                <a:spcPts val="600"/>
              </a:spcAft>
              <a:buFont typeface="Arial" panose="020B0604020202020204" pitchFamily="34" charset="0"/>
              <a:buChar char="•"/>
            </a:pPr>
            <a:endParaRPr lang="en-US" altLang="zh-CN" sz="1800" kern="0" dirty="0">
              <a:solidFill>
                <a:srgbClr val="000000"/>
              </a:solidFill>
              <a:ea typeface="OPPOSans M" panose="00020600040101010101" pitchFamily="18" charset="-122"/>
            </a:endParaRPr>
          </a:p>
          <a:p>
            <a:pPr marL="800100" lvl="2" indent="-342900" algn="just">
              <a:spcBef>
                <a:spcPts val="0"/>
              </a:spcBef>
              <a:spcAft>
                <a:spcPts val="600"/>
              </a:spcAft>
              <a:buFont typeface="Arial" panose="020B0604020202020204" pitchFamily="34" charset="0"/>
              <a:buChar char="•"/>
            </a:pPr>
            <a:endParaRPr lang="en-US" altLang="zh-CN" sz="1800" kern="0" dirty="0">
              <a:solidFill>
                <a:srgbClr val="000000"/>
              </a:solidFill>
              <a:ea typeface="OPPOSans M" panose="00020600040101010101" pitchFamily="18" charset="-122"/>
            </a:endParaRPr>
          </a:p>
          <a:p>
            <a:pPr marL="800100" lvl="2" indent="-342900" algn="just">
              <a:spcBef>
                <a:spcPts val="0"/>
              </a:spcBef>
              <a:spcAft>
                <a:spcPts val="600"/>
              </a:spcAft>
              <a:buFont typeface="Arial" panose="020B0604020202020204" pitchFamily="34" charset="0"/>
              <a:buChar char="•"/>
            </a:pPr>
            <a:endParaRPr lang="en-US" altLang="zh-CN" sz="1800" kern="0" dirty="0">
              <a:solidFill>
                <a:srgbClr val="000000"/>
              </a:solidFill>
              <a:ea typeface="OPPOSans M" panose="00020600040101010101" pitchFamily="18" charset="-122"/>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Chuanfeng He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3</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altLang="zh-CN" sz="1800" b="1" dirty="0">
                <a:solidFill>
                  <a:srgbClr val="000000"/>
                </a:solidFill>
                <a:latin typeface="+mn-lt"/>
              </a:rPr>
              <a:t>Doc.: IEEE 802.11-25/1251r0</a:t>
            </a: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July 2025</a:t>
            </a:r>
            <a:endParaRPr lang="en-GB" altLang="zh-CN" sz="1800" b="1" dirty="0"/>
          </a:p>
        </p:txBody>
      </p:sp>
      <p:pic>
        <p:nvPicPr>
          <p:cNvPr id="10" name="图片 9">
            <a:extLst>
              <a:ext uri="{FF2B5EF4-FFF2-40B4-BE49-F238E27FC236}">
                <a16:creationId xmlns:a16="http://schemas.microsoft.com/office/drawing/2014/main" id="{7CDDA436-F207-4A5D-8FE5-E7E632934EFD}"/>
              </a:ext>
            </a:extLst>
          </p:cNvPr>
          <p:cNvPicPr>
            <a:picLocks noChangeAspect="1"/>
          </p:cNvPicPr>
          <p:nvPr/>
        </p:nvPicPr>
        <p:blipFill>
          <a:blip r:embed="rId3"/>
          <a:stretch>
            <a:fillRect/>
          </a:stretch>
        </p:blipFill>
        <p:spPr>
          <a:xfrm>
            <a:off x="1833068" y="3733800"/>
            <a:ext cx="4648200" cy="1447800"/>
          </a:xfrm>
          <a:prstGeom prst="rect">
            <a:avLst/>
          </a:prstGeom>
        </p:spPr>
      </p:pic>
    </p:spTree>
    <p:extLst>
      <p:ext uri="{BB962C8B-B14F-4D97-AF65-F5344CB8AC3E}">
        <p14:creationId xmlns:p14="http://schemas.microsoft.com/office/powerpoint/2010/main" val="751297436"/>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defPPr>
              <a:defRPr lang="en-US"/>
            </a:defPPr>
            <a:lvl1pPr marL="0" marR="0" indent="0" algn="ctr" defTabSz="412750" latinLnBrk="0">
              <a:lnSpc>
                <a:spcPct val="80000"/>
              </a:lnSpc>
              <a:buClrTx/>
              <a:buSzTx/>
              <a:buFontTx/>
              <a:buNone/>
              <a:defRPr sz="2700" b="1" i="0" u="none" strike="noStrike" cap="none" spc="0" baseline="0">
                <a:ln>
                  <a:noFill/>
                </a:ln>
                <a:solidFill>
                  <a:schemeClr val="tx2"/>
                </a:solidFill>
                <a:uFillTx/>
                <a:latin typeface="+mj-lt"/>
                <a:ea typeface="+mj-ea"/>
                <a:cs typeface="+mj-cs"/>
              </a:defRPr>
            </a:lvl1pPr>
            <a:lvl2pPr marL="0" marR="0" indent="0"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2pPr>
            <a:lvl3pPr marL="0" marR="0" indent="0"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3pPr>
            <a:lvl4pPr marL="0" marR="0" indent="0"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4pPr>
            <a:lvl5pPr marL="0" marR="0" indent="0"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5pPr>
            <a:lvl6pPr marL="0" marR="0" indent="0" defTabSz="41275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6pPr>
            <a:lvl7pPr marL="0" marR="0" indent="0" defTabSz="41275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7pPr>
            <a:lvl8pPr marL="0" marR="0" indent="0" defTabSz="41275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8pPr>
            <a:lvl9pPr marL="0" marR="0" indent="0" defTabSz="41275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9pPr>
          </a:lstStyle>
          <a:p>
            <a:r>
              <a:rPr lang="en-US" altLang="zh-CN" dirty="0"/>
              <a:t>Timestamp size for AMP TSF</a:t>
            </a:r>
            <a:endParaRPr lang="zh-CN" altLang="en-US" dirty="0"/>
          </a:p>
        </p:txBody>
      </p:sp>
      <p:sp>
        <p:nvSpPr>
          <p:cNvPr id="18" name="文本框 17"/>
          <p:cNvSpPr txBox="1"/>
          <p:nvPr/>
        </p:nvSpPr>
        <p:spPr>
          <a:xfrm>
            <a:off x="190500" y="1313056"/>
            <a:ext cx="8724900" cy="5047536"/>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Arial" panose="020B0604020202020204" pitchFamily="34" charset="0"/>
              <a:buChar char="•"/>
            </a:pPr>
            <a:r>
              <a:rPr lang="en-US" altLang="zh-CN" sz="2000" kern="0" dirty="0">
                <a:solidFill>
                  <a:srgbClr val="000000"/>
                </a:solidFill>
                <a:ea typeface="OPPOSans M" panose="00020600040101010101" pitchFamily="18" charset="-122"/>
              </a:rPr>
              <a:t>Factors to determine timestamp size for AMP TSF</a:t>
            </a:r>
          </a:p>
          <a:p>
            <a:pPr marL="800100" lvl="2" indent="-342900" algn="just">
              <a:spcBef>
                <a:spcPts val="0"/>
              </a:spcBef>
              <a:spcAft>
                <a:spcPts val="600"/>
              </a:spcAft>
              <a:buFont typeface="Arial" panose="020B0604020202020204" pitchFamily="34" charset="0"/>
              <a:buChar char="•"/>
            </a:pPr>
            <a:r>
              <a:rPr lang="en-US" altLang="zh-CN" sz="1800" dirty="0"/>
              <a:t>The </a:t>
            </a:r>
            <a:r>
              <a:rPr lang="en-US" altLang="zh-CN" sz="1800" kern="0" dirty="0">
                <a:solidFill>
                  <a:srgbClr val="000000"/>
                </a:solidFill>
                <a:ea typeface="OPPOSans M" panose="00020600040101010101" pitchFamily="18" charset="-122"/>
                <a:cs typeface="Times New Roman" panose="02020603050405020304" pitchFamily="18" charset="0"/>
              </a:rPr>
              <a:t>timing granularity of AMP TSF</a:t>
            </a:r>
          </a:p>
          <a:p>
            <a:pPr marL="1257300" lvl="3" indent="-342900" algn="just">
              <a:spcBef>
                <a:spcPts val="0"/>
              </a:spcBef>
              <a:spcAft>
                <a:spcPts val="600"/>
              </a:spcAf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dirty="0"/>
              <a:t>Significantly relax the timing granularity requirement for AMP, e.g. to 1024us, is acceptable</a:t>
            </a:r>
          </a:p>
          <a:p>
            <a:pPr marL="1714500" lvl="4" indent="-342900" algn="just">
              <a:spcBef>
                <a:spcPts val="0"/>
              </a:spcBef>
              <a:spcAft>
                <a:spcPts val="600"/>
              </a:spcAf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dirty="0"/>
              <a:t>Since the TSF clock accuracy is 10^4 ppm, for a 200ms duty cycle period, 2ms drifting will happen. It is not necessary to maintain fine timing granularity(i.e. 1us).</a:t>
            </a:r>
          </a:p>
          <a:p>
            <a:pPr marL="800100" lvl="2" indent="-342900" algn="just">
              <a:spcBef>
                <a:spcPts val="0"/>
              </a:spcBef>
              <a:spcAft>
                <a:spcPts val="600"/>
              </a:spcAf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800" dirty="0"/>
              <a:t>The range of AMP TSF timer</a:t>
            </a:r>
          </a:p>
          <a:p>
            <a:pPr marL="1257300" lvl="3" indent="-342900" algn="just">
              <a:spcBef>
                <a:spcPts val="0"/>
              </a:spcBef>
              <a:spcAft>
                <a:spcPts val="600"/>
              </a:spcAf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dirty="0"/>
              <a:t>The range of AMP TSF timer can be determined to cover the duration of whole operation duration (e.g., time spending for the whole inventory procedure). </a:t>
            </a:r>
          </a:p>
          <a:p>
            <a:pPr marL="1714500" lvl="4" indent="-342900" algn="just">
              <a:spcBef>
                <a:spcPts val="0"/>
              </a:spcBef>
              <a:spcAft>
                <a:spcPts val="600"/>
              </a:spcAf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dirty="0"/>
              <a:t>In [2], we </a:t>
            </a:r>
            <a:r>
              <a:rPr lang="en-US" altLang="zh-CN" sz="1600" kern="0" dirty="0">
                <a:solidFill>
                  <a:srgbClr val="000000"/>
                </a:solidFill>
                <a:ea typeface="OPPOSans M" panose="00020600040101010101" pitchFamily="18" charset="-122"/>
              </a:rPr>
              <a:t>raised the assumption on energy storage and the procedure of success UL PPDU transmission. One practical maximum operation duration is about </a:t>
            </a:r>
            <a:r>
              <a:rPr lang="en-US" altLang="zh-CN" sz="1600" kern="0" dirty="0">
                <a:solidFill>
                  <a:srgbClr val="000000"/>
                </a:solidFill>
                <a:highlight>
                  <a:srgbClr val="FFFF00"/>
                </a:highlight>
                <a:ea typeface="OPPOSans M" panose="00020600040101010101" pitchFamily="18" charset="-122"/>
              </a:rPr>
              <a:t>2.02s.</a:t>
            </a:r>
            <a:endParaRPr lang="en-US" altLang="zh-CN" sz="1600" dirty="0"/>
          </a:p>
          <a:p>
            <a:pPr marL="1714500" lvl="4" indent="-342900" algn="just">
              <a:spcBef>
                <a:spcPts val="0"/>
              </a:spcBef>
              <a:spcAft>
                <a:spcPts val="600"/>
              </a:spcAf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dirty="0"/>
              <a:t>During the operation duration, TSF timer is used to determine the service periods based on the Duty-cycle configuration and finish the solicited UL data Tx. </a:t>
            </a:r>
          </a:p>
          <a:p>
            <a:pPr marL="1257300" lvl="3" indent="-342900" algn="just">
              <a:spcBef>
                <a:spcPts val="0"/>
              </a:spcBef>
              <a:spcAft>
                <a:spcPts val="600"/>
              </a:spcAf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dirty="0"/>
              <a:t>If we assume timestamp is available for each service period of Duty-cycle operation, period, the range of AMP TSF timer can be determined to cover the duration of Duty-cycle period</a:t>
            </a:r>
            <a:r>
              <a:rPr lang="en-US" altLang="zh-CN" sz="1800" dirty="0"/>
              <a:t>.   </a:t>
            </a:r>
            <a:endParaRPr lang="en-US" altLang="zh-CN" sz="2000" kern="0" dirty="0">
              <a:solidFill>
                <a:srgbClr val="000000"/>
              </a:solidFill>
              <a:ea typeface="OPPOSans M" panose="00020600040101010101" pitchFamily="18" charset="-122"/>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Chuanfeng He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4</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altLang="zh-CN" sz="1800" b="1" dirty="0">
                <a:solidFill>
                  <a:srgbClr val="000000"/>
                </a:solidFill>
                <a:latin typeface="+mn-lt"/>
              </a:rPr>
              <a:t>Doc.: IEEE 802.11-25/1251r0</a:t>
            </a: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July 2025</a:t>
            </a:r>
            <a:endParaRPr lang="en-GB" altLang="zh-CN" sz="1800" b="1" dirty="0"/>
          </a:p>
        </p:txBody>
      </p:sp>
    </p:spTree>
    <p:extLst>
      <p:ext uri="{BB962C8B-B14F-4D97-AF65-F5344CB8AC3E}">
        <p14:creationId xmlns:p14="http://schemas.microsoft.com/office/powerpoint/2010/main" val="3538819757"/>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defPPr>
              <a:defRPr lang="en-US"/>
            </a:defPPr>
            <a:lvl1pPr marL="0" marR="0" indent="0" algn="ctr" defTabSz="412750" latinLnBrk="0">
              <a:lnSpc>
                <a:spcPct val="80000"/>
              </a:lnSpc>
              <a:buClrTx/>
              <a:buSzTx/>
              <a:buFontTx/>
              <a:buNone/>
              <a:defRPr sz="2700" b="1" i="0" u="none" strike="noStrike" cap="none" spc="0" baseline="0">
                <a:ln>
                  <a:noFill/>
                </a:ln>
                <a:solidFill>
                  <a:schemeClr val="tx2"/>
                </a:solidFill>
                <a:uFillTx/>
                <a:latin typeface="+mj-lt"/>
                <a:ea typeface="+mj-ea"/>
                <a:cs typeface="+mj-cs"/>
              </a:defRPr>
            </a:lvl1pPr>
            <a:lvl2pPr marL="0" marR="0" indent="0"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2pPr>
            <a:lvl3pPr marL="0" marR="0" indent="0"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3pPr>
            <a:lvl4pPr marL="0" marR="0" indent="0"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4pPr>
            <a:lvl5pPr marL="0" marR="0" indent="0"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5pPr>
            <a:lvl6pPr marL="0" marR="0" indent="0" defTabSz="41275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6pPr>
            <a:lvl7pPr marL="0" marR="0" indent="0" defTabSz="41275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7pPr>
            <a:lvl8pPr marL="0" marR="0" indent="0" defTabSz="41275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8pPr>
            <a:lvl9pPr marL="0" marR="0" indent="0" defTabSz="41275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9pPr>
          </a:lstStyle>
          <a:p>
            <a:r>
              <a:rPr lang="en-US" altLang="zh-CN" dirty="0"/>
              <a:t>Timestamp size for AMP TSF</a:t>
            </a:r>
            <a:endParaRPr lang="zh-CN" altLang="en-US" dirty="0"/>
          </a:p>
        </p:txBody>
      </p:sp>
      <mc:AlternateContent xmlns:mc="http://schemas.openxmlformats.org/markup-compatibility/2006" xmlns:a14="http://schemas.microsoft.com/office/drawing/2010/main">
        <mc:Choice Requires="a14">
          <p:sp>
            <p:nvSpPr>
              <p:cNvPr id="18" name="文本框 17"/>
              <p:cNvSpPr txBox="1"/>
              <p:nvPr/>
            </p:nvSpPr>
            <p:spPr>
              <a:xfrm>
                <a:off x="190500" y="1313056"/>
                <a:ext cx="8648699" cy="2108269"/>
              </a:xfrm>
              <a:prstGeom prst="rect">
                <a:avLst/>
              </a:prstGeom>
              <a:noFill/>
              <a:ln w="12700">
                <a:noFill/>
                <a:prstDash val="dash"/>
              </a:ln>
            </p:spPr>
            <p:txBody>
              <a:bodyPr wrap="square" rtlCol="0">
                <a:spAutoFit/>
              </a:bodyPr>
              <a:lstStyle/>
              <a:p>
                <a:pPr marL="800100" lvl="2" indent="-342900" algn="just">
                  <a:spcBef>
                    <a:spcPts val="0"/>
                  </a:spcBef>
                  <a:spcAft>
                    <a:spcPts val="600"/>
                  </a:spcAf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800" dirty="0"/>
                  <a:t>Example timestamp size for AMP TSF[2]</a:t>
                </a:r>
              </a:p>
              <a:p>
                <a:pPr marL="1257300" lvl="3" indent="-342900" algn="just">
                  <a:spcBef>
                    <a:spcPts val="0"/>
                  </a:spcBef>
                  <a:spcAft>
                    <a:spcPts val="600"/>
                  </a:spcAf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dirty="0"/>
                  <a:t>With the timing granularity of 1024us</a:t>
                </a:r>
              </a:p>
              <a:p>
                <a:pPr marL="1714500" lvl="4" indent="-342900" algn="just">
                  <a:spcBef>
                    <a:spcPts val="0"/>
                  </a:spcBef>
                  <a:spcAft>
                    <a:spcPts val="600"/>
                  </a:spcAf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dirty="0"/>
                  <a:t>E.g., Timestamp size i</a:t>
                </a:r>
                <a14:m>
                  <m:oMath xmlns:m="http://schemas.openxmlformats.org/officeDocument/2006/math">
                    <m:r>
                      <m:rPr>
                        <m:sty m:val="p"/>
                      </m:rPr>
                      <a:rPr lang="en-US" altLang="zh-CN" sz="1600">
                        <a:latin typeface="Cambria Math" panose="02040503050406030204" pitchFamily="18" charset="0"/>
                      </a:rPr>
                      <m:t>s</m:t>
                    </m:r>
                    <m:r>
                      <a:rPr lang="en-US" altLang="zh-CN" sz="1600">
                        <a:latin typeface="Cambria Math" panose="02040503050406030204" pitchFamily="18" charset="0"/>
                      </a:rPr>
                      <m:t> ~11</m:t>
                    </m:r>
                    <m:r>
                      <m:rPr>
                        <m:sty m:val="p"/>
                      </m:rPr>
                      <a:rPr lang="en-US" altLang="zh-CN" sz="1600">
                        <a:latin typeface="Cambria Math" panose="02040503050406030204" pitchFamily="18" charset="0"/>
                      </a:rPr>
                      <m:t>bits</m:t>
                    </m:r>
                    <m:r>
                      <a:rPr lang="en-US" altLang="zh-CN" sz="1600">
                        <a:latin typeface="Cambria Math" panose="02040503050406030204" pitchFamily="18" charset="0"/>
                      </a:rPr>
                      <m:t> </m:t>
                    </m:r>
                  </m:oMath>
                </a14:m>
                <a:r>
                  <a:rPr lang="en-US" altLang="zh-CN" sz="1600" dirty="0"/>
                  <a:t>to cover a operation duration of </a:t>
                </a:r>
                <a:r>
                  <a:rPr lang="en-US" altLang="zh-CN" sz="1600" dirty="0">
                    <a:highlight>
                      <a:srgbClr val="FFFF00"/>
                    </a:highlight>
                  </a:rPr>
                  <a:t>2s</a:t>
                </a:r>
                <a:r>
                  <a:rPr lang="en-US" altLang="zh-CN" sz="1600" dirty="0"/>
                  <a:t>.</a:t>
                </a:r>
              </a:p>
              <a:p>
                <a:pPr marL="1714500" lvl="4" indent="-342900" algn="just">
                  <a:spcBef>
                    <a:spcPts val="0"/>
                  </a:spcBef>
                  <a:spcAft>
                    <a:spcPts val="600"/>
                  </a:spcAf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dirty="0"/>
                  <a:t>E.g., Timestamp size i</a:t>
                </a:r>
                <a14:m>
                  <m:oMath xmlns:m="http://schemas.openxmlformats.org/officeDocument/2006/math">
                    <m:r>
                      <m:rPr>
                        <m:sty m:val="p"/>
                      </m:rPr>
                      <a:rPr lang="en-US" altLang="zh-CN" sz="1600">
                        <a:latin typeface="Cambria Math" panose="02040503050406030204" pitchFamily="18" charset="0"/>
                      </a:rPr>
                      <m:t>s</m:t>
                    </m:r>
                    <m:r>
                      <a:rPr lang="en-US" altLang="zh-CN" sz="1600">
                        <a:latin typeface="Cambria Math" panose="02040503050406030204" pitchFamily="18" charset="0"/>
                      </a:rPr>
                      <m:t> ~ 8</m:t>
                    </m:r>
                    <m:r>
                      <m:rPr>
                        <m:sty m:val="p"/>
                      </m:rPr>
                      <a:rPr lang="en-US" altLang="zh-CN" sz="1600">
                        <a:latin typeface="Cambria Math" panose="02040503050406030204" pitchFamily="18" charset="0"/>
                      </a:rPr>
                      <m:t>bits</m:t>
                    </m:r>
                    <m:r>
                      <a:rPr lang="en-US" altLang="zh-CN" sz="1600">
                        <a:latin typeface="Cambria Math" panose="02040503050406030204" pitchFamily="18" charset="0"/>
                      </a:rPr>
                      <m:t> </m:t>
                    </m:r>
                  </m:oMath>
                </a14:m>
                <a:r>
                  <a:rPr lang="en-US" altLang="zh-CN" sz="1600" dirty="0"/>
                  <a:t>to cover a </a:t>
                </a:r>
                <a:r>
                  <a:rPr lang="en-US" altLang="zh-CN" sz="1600" dirty="0">
                    <a:highlight>
                      <a:srgbClr val="FFFF00"/>
                    </a:highlight>
                  </a:rPr>
                  <a:t>200ms </a:t>
                </a:r>
                <a:r>
                  <a:rPr lang="en-US" altLang="zh-CN" sz="1600" dirty="0"/>
                  <a:t>duty cycle period.</a:t>
                </a:r>
              </a:p>
              <a:p>
                <a:pPr marL="800100" lvl="2" indent="-342900" algn="just">
                  <a:spcBef>
                    <a:spcPts val="0"/>
                  </a:spcBef>
                  <a:spcAft>
                    <a:spcPts val="600"/>
                  </a:spcAft>
                  <a:buFont typeface="Arial" panose="020B0604020202020204" pitchFamily="34" charset="0"/>
                  <a:buChar char="•"/>
                </a:pPr>
                <a:endParaRPr lang="en-US" altLang="zh-CN" sz="2000" kern="0" dirty="0">
                  <a:solidFill>
                    <a:srgbClr val="000000"/>
                  </a:solidFill>
                  <a:ea typeface="OPPOSans M" panose="00020600040101010101" pitchFamily="18" charset="-122"/>
                </a:endParaRPr>
              </a:p>
              <a:p>
                <a:pPr marL="800100" lvl="2" indent="-342900" algn="just">
                  <a:spcBef>
                    <a:spcPts val="0"/>
                  </a:spcBef>
                  <a:spcAft>
                    <a:spcPts val="600"/>
                  </a:spcAft>
                  <a:buFont typeface="Arial" panose="020B0604020202020204" pitchFamily="34" charset="0"/>
                  <a:buChar char="•"/>
                </a:pPr>
                <a:endParaRPr lang="en-US" altLang="zh-CN" sz="2000" kern="0" dirty="0">
                  <a:solidFill>
                    <a:srgbClr val="000000"/>
                  </a:solidFill>
                  <a:ea typeface="OPPOSans M" panose="00020600040101010101" pitchFamily="18" charset="-122"/>
                </a:endParaRPr>
              </a:p>
            </p:txBody>
          </p:sp>
        </mc:Choice>
        <mc:Fallback xmlns="">
          <p:sp>
            <p:nvSpPr>
              <p:cNvPr id="18" name="文本框 17"/>
              <p:cNvSpPr txBox="1">
                <a:spLocks noRot="1" noChangeAspect="1" noMove="1" noResize="1" noEditPoints="1" noAdjustHandles="1" noChangeArrowheads="1" noChangeShapeType="1" noTextEdit="1"/>
              </p:cNvSpPr>
              <p:nvPr/>
            </p:nvSpPr>
            <p:spPr>
              <a:xfrm>
                <a:off x="190500" y="1313056"/>
                <a:ext cx="8648699" cy="2108269"/>
              </a:xfrm>
              <a:prstGeom prst="rect">
                <a:avLst/>
              </a:prstGeom>
              <a:blipFill>
                <a:blip r:embed="rId3"/>
                <a:stretch>
                  <a:fillRect t="-1445"/>
                </a:stretch>
              </a:blipFill>
              <a:ln w="12700">
                <a:noFill/>
                <a:prstDash val="dash"/>
              </a:ln>
            </p:spPr>
            <p:txBody>
              <a:bodyPr/>
              <a:lstStyle/>
              <a:p>
                <a:r>
                  <a:rPr lang="zh-CN" altLang="en-US">
                    <a:noFill/>
                  </a:rPr>
                  <a:t> </a:t>
                </a:r>
              </a:p>
            </p:txBody>
          </p:sp>
        </mc:Fallback>
      </mc:AlternateContent>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Chuanfeng He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5</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altLang="zh-CN" sz="1800" b="1" dirty="0">
                <a:solidFill>
                  <a:srgbClr val="000000"/>
                </a:solidFill>
                <a:latin typeface="+mn-lt"/>
              </a:rPr>
              <a:t>Doc.: IEEE 802.11-25/1251r0</a:t>
            </a: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July 2025</a:t>
            </a:r>
            <a:endParaRPr lang="en-GB" altLang="zh-CN" sz="1800" b="1" dirty="0"/>
          </a:p>
        </p:txBody>
      </p:sp>
      <p:pic>
        <p:nvPicPr>
          <p:cNvPr id="10" name="图片 9">
            <a:extLst>
              <a:ext uri="{FF2B5EF4-FFF2-40B4-BE49-F238E27FC236}">
                <a16:creationId xmlns:a16="http://schemas.microsoft.com/office/drawing/2014/main" id="{765AB57A-1139-47A0-B0E2-0A03120DA9D3}"/>
              </a:ext>
            </a:extLst>
          </p:cNvPr>
          <p:cNvPicPr>
            <a:picLocks noChangeAspect="1"/>
          </p:cNvPicPr>
          <p:nvPr/>
        </p:nvPicPr>
        <p:blipFill>
          <a:blip r:embed="rId4"/>
          <a:stretch>
            <a:fillRect/>
          </a:stretch>
        </p:blipFill>
        <p:spPr>
          <a:xfrm>
            <a:off x="1081655" y="2956259"/>
            <a:ext cx="7056889" cy="3215941"/>
          </a:xfrm>
          <a:prstGeom prst="rect">
            <a:avLst/>
          </a:prstGeom>
        </p:spPr>
      </p:pic>
    </p:spTree>
    <p:extLst>
      <p:ext uri="{BB962C8B-B14F-4D97-AF65-F5344CB8AC3E}">
        <p14:creationId xmlns:p14="http://schemas.microsoft.com/office/powerpoint/2010/main" val="3873758131"/>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defPPr>
              <a:defRPr lang="en-US"/>
            </a:defPPr>
            <a:lvl1pPr marL="0" marR="0" indent="0" algn="ctr" defTabSz="412750" latinLnBrk="0">
              <a:lnSpc>
                <a:spcPct val="80000"/>
              </a:lnSpc>
              <a:buClrTx/>
              <a:buSzTx/>
              <a:buFontTx/>
              <a:buNone/>
              <a:defRPr sz="2700" b="1" i="0" u="none" strike="noStrike" cap="none" spc="0" baseline="0">
                <a:ln>
                  <a:noFill/>
                </a:ln>
                <a:solidFill>
                  <a:schemeClr val="tx2"/>
                </a:solidFill>
                <a:uFillTx/>
                <a:latin typeface="+mj-lt"/>
                <a:ea typeface="+mj-ea"/>
                <a:cs typeface="+mj-cs"/>
              </a:defRPr>
            </a:lvl1pPr>
            <a:lvl2pPr marL="0" marR="0" indent="0"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2pPr>
            <a:lvl3pPr marL="0" marR="0" indent="0"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3pPr>
            <a:lvl4pPr marL="0" marR="0" indent="0"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4pPr>
            <a:lvl5pPr marL="0" marR="0" indent="0"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5pPr>
            <a:lvl6pPr marL="0" marR="0" indent="0" defTabSz="41275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6pPr>
            <a:lvl7pPr marL="0" marR="0" indent="0" defTabSz="41275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7pPr>
            <a:lvl8pPr marL="0" marR="0" indent="0" defTabSz="41275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8pPr>
            <a:lvl9pPr marL="0" marR="0" indent="0" defTabSz="41275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9pPr>
          </a:lstStyle>
          <a:p>
            <a:r>
              <a:rPr lang="en-US" altLang="zh-CN" dirty="0"/>
              <a:t>Short timestamp for AMP TSF</a:t>
            </a:r>
            <a:endParaRPr lang="zh-CN" altLang="en-US" dirty="0"/>
          </a:p>
        </p:txBody>
      </p:sp>
      <p:sp>
        <p:nvSpPr>
          <p:cNvPr id="18" name="文本框 17"/>
          <p:cNvSpPr txBox="1"/>
          <p:nvPr/>
        </p:nvSpPr>
        <p:spPr>
          <a:xfrm>
            <a:off x="462756" y="1481965"/>
            <a:ext cx="8294688" cy="4124206"/>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Arial" panose="020B0604020202020204" pitchFamily="34" charset="0"/>
              <a:buChar char="•"/>
            </a:pPr>
            <a:r>
              <a:rPr lang="en-US" altLang="zh-CN" sz="2000" kern="0" dirty="0">
                <a:solidFill>
                  <a:srgbClr val="000000"/>
                </a:solidFill>
                <a:ea typeface="OPPOSans M" panose="00020600040101010101" pitchFamily="18" charset="-122"/>
              </a:rPr>
              <a:t>Observations[3]: </a:t>
            </a:r>
          </a:p>
          <a:p>
            <a:pPr marL="800100" lvl="2" indent="-342900" algn="just">
              <a:spcBef>
                <a:spcPts val="0"/>
              </a:spcBef>
              <a:spcAft>
                <a:spcPts val="600"/>
              </a:spcAft>
              <a:buFont typeface="Arial" panose="020B0604020202020204" pitchFamily="34" charset="0"/>
              <a:buChar char="•"/>
            </a:pPr>
            <a:r>
              <a:rPr lang="en-US" altLang="zh-CN" sz="1600" kern="0" dirty="0">
                <a:solidFill>
                  <a:srgbClr val="000000"/>
                </a:solidFill>
                <a:ea typeface="OPPOSans M" panose="00020600040101010101" pitchFamily="18" charset="-122"/>
              </a:rPr>
              <a:t>The total operation duration after wake up may be short due to limited energy storage and low latency </a:t>
            </a:r>
            <a:r>
              <a:rPr lang="en-US" altLang="zh-CN" sz="1600" dirty="0">
                <a:ea typeface="宋体" panose="02010600030101010101" pitchFamily="2" charset="-122"/>
                <a:cs typeface="Times New Roman" panose="02020603050405020304" pitchFamily="18" charset="0"/>
              </a:rPr>
              <a:t>for l</a:t>
            </a:r>
            <a:r>
              <a:rPr lang="en-US" altLang="zh-CN" sz="1600" dirty="0">
                <a:cs typeface="Times New Roman" panose="02020603050405020304" pitchFamily="18" charset="0"/>
              </a:rPr>
              <a:t>ogistics like use cases</a:t>
            </a:r>
            <a:r>
              <a:rPr lang="en-US" altLang="zh-CN" sz="1600" kern="0" dirty="0">
                <a:solidFill>
                  <a:srgbClr val="000000"/>
                </a:solidFill>
                <a:ea typeface="OPPOSans M" panose="00020600040101010101" pitchFamily="18" charset="-122"/>
              </a:rPr>
              <a:t>. The TSF timer can only need to cover operation duration to make AMP STA timing synchronized before success UL PPDU transmission.  </a:t>
            </a:r>
          </a:p>
          <a:p>
            <a:pPr marL="800100" lvl="2" indent="-342900" algn="just">
              <a:spcBef>
                <a:spcPts val="0"/>
              </a:spcBef>
              <a:spcAft>
                <a:spcPts val="600"/>
              </a:spcAft>
              <a:buFont typeface="Arial" panose="020B0604020202020204" pitchFamily="34" charset="0"/>
              <a:buChar char="•"/>
            </a:pPr>
            <a:r>
              <a:rPr lang="en-US" altLang="zh-CN" sz="1600" kern="0" dirty="0">
                <a:solidFill>
                  <a:srgbClr val="000000"/>
                </a:solidFill>
                <a:ea typeface="OPPOSans M" panose="00020600040101010101" pitchFamily="18" charset="-122"/>
              </a:rPr>
              <a:t>Based on the assumption on energy storage and the procedure of success UL PPDU transmission, one practical maximum operation duration is </a:t>
            </a:r>
            <a:r>
              <a:rPr lang="en-US" altLang="zh-CN" sz="1600" kern="0" dirty="0">
                <a:solidFill>
                  <a:srgbClr val="000000"/>
                </a:solidFill>
                <a:highlight>
                  <a:srgbClr val="FFFF00"/>
                </a:highlight>
                <a:ea typeface="OPPOSans M" panose="00020600040101010101" pitchFamily="18" charset="-122"/>
              </a:rPr>
              <a:t>2.02s, </a:t>
            </a:r>
            <a:r>
              <a:rPr lang="en-US" altLang="zh-CN" sz="1600" kern="0" dirty="0">
                <a:solidFill>
                  <a:srgbClr val="000000"/>
                </a:solidFill>
                <a:ea typeface="OPPOSans M" panose="00020600040101010101" pitchFamily="18" charset="-122"/>
              </a:rPr>
              <a:t>which leads to </a:t>
            </a:r>
            <a:r>
              <a:rPr lang="en-US" altLang="zh-CN" sz="1600" kern="0" dirty="0">
                <a:solidFill>
                  <a:srgbClr val="000000"/>
                </a:solidFill>
                <a:highlight>
                  <a:srgbClr val="FFFF00"/>
                </a:highlight>
                <a:ea typeface="OPPOSans M" panose="00020600040101010101" pitchFamily="18" charset="-122"/>
              </a:rPr>
              <a:t>11 bits </a:t>
            </a:r>
            <a:r>
              <a:rPr lang="en-US" altLang="zh-CN" sz="1600" kern="0" dirty="0">
                <a:solidFill>
                  <a:srgbClr val="000000"/>
                </a:solidFill>
                <a:ea typeface="OPPOSans M" panose="00020600040101010101" pitchFamily="18" charset="-122"/>
              </a:rPr>
              <a:t>timestamp to cover it, with </a:t>
            </a:r>
            <a:r>
              <a:rPr lang="en-US" altLang="zh-CN" sz="1600" dirty="0"/>
              <a:t>timing granularity of 1024us</a:t>
            </a:r>
            <a:r>
              <a:rPr lang="en-US" altLang="zh-CN" sz="1600" kern="0" dirty="0">
                <a:solidFill>
                  <a:srgbClr val="000000"/>
                </a:solidFill>
                <a:ea typeface="OPPOSans M" panose="00020600040101010101" pitchFamily="18" charset="-122"/>
              </a:rPr>
              <a:t>.  </a:t>
            </a:r>
          </a:p>
          <a:p>
            <a:pPr marL="800100" lvl="2" indent="-342900" algn="just">
              <a:spcBef>
                <a:spcPts val="0"/>
              </a:spcBef>
              <a:spcAft>
                <a:spcPts val="600"/>
              </a:spcAft>
              <a:buFont typeface="Arial" panose="020B0604020202020204" pitchFamily="34" charset="0"/>
              <a:buChar char="•"/>
            </a:pPr>
            <a:r>
              <a:rPr lang="en-US" altLang="zh-CN" sz="1600" kern="0" dirty="0">
                <a:solidFill>
                  <a:srgbClr val="000000"/>
                </a:solidFill>
                <a:ea typeface="OPPOSans M" panose="00020600040101010101" pitchFamily="18" charset="-122"/>
              </a:rPr>
              <a:t>Consider the low latency </a:t>
            </a:r>
            <a:r>
              <a:rPr lang="en-US" altLang="zh-CN" sz="1600" dirty="0">
                <a:ea typeface="宋体" panose="02010600030101010101" pitchFamily="2" charset="-122"/>
                <a:cs typeface="Times New Roman" panose="02020603050405020304" pitchFamily="18" charset="0"/>
              </a:rPr>
              <a:t>for l</a:t>
            </a:r>
            <a:r>
              <a:rPr lang="en-US" altLang="zh-CN" sz="1600" dirty="0">
                <a:cs typeface="Times New Roman" panose="02020603050405020304" pitchFamily="18" charset="0"/>
              </a:rPr>
              <a:t>ogistics like use cases</a:t>
            </a:r>
            <a:r>
              <a:rPr lang="en-US" altLang="zh-CN" sz="1600" kern="0" dirty="0">
                <a:solidFill>
                  <a:srgbClr val="000000"/>
                </a:solidFill>
                <a:ea typeface="OPPOSans M" panose="00020600040101010101" pitchFamily="18" charset="-122"/>
                <a:cs typeface="Times New Roman" panose="02020603050405020304" pitchFamily="18" charset="0"/>
              </a:rPr>
              <a:t>, </a:t>
            </a:r>
            <a:r>
              <a:rPr lang="en-US" altLang="zh-CN" sz="1600" kern="0" dirty="0">
                <a:solidFill>
                  <a:srgbClr val="000000"/>
                </a:solidFill>
                <a:ea typeface="OPPOSans M" panose="00020600040101010101" pitchFamily="18" charset="-122"/>
              </a:rPr>
              <a:t>maximum duty cycle period, e.g. </a:t>
            </a:r>
            <a:r>
              <a:rPr lang="en-US" altLang="zh-CN" sz="1600" kern="0" dirty="0">
                <a:solidFill>
                  <a:srgbClr val="000000"/>
                </a:solidFill>
                <a:highlight>
                  <a:srgbClr val="FFFF00"/>
                </a:highlight>
                <a:ea typeface="OPPOSans M" panose="00020600040101010101" pitchFamily="18" charset="-122"/>
              </a:rPr>
              <a:t>200ms</a:t>
            </a:r>
            <a:r>
              <a:rPr lang="en-US" altLang="zh-CN" sz="1600" kern="0" dirty="0">
                <a:solidFill>
                  <a:srgbClr val="000000"/>
                </a:solidFill>
                <a:ea typeface="OPPOSans M" panose="00020600040101010101" pitchFamily="18" charset="-122"/>
              </a:rPr>
              <a:t>,  can be assumed, which leads to only </a:t>
            </a:r>
            <a:r>
              <a:rPr lang="en-US" altLang="zh-CN" sz="1600" kern="0" dirty="0">
                <a:solidFill>
                  <a:srgbClr val="000000"/>
                </a:solidFill>
                <a:highlight>
                  <a:srgbClr val="FFFF00"/>
                </a:highlight>
                <a:ea typeface="OPPOSans M" panose="00020600040101010101" pitchFamily="18" charset="-122"/>
              </a:rPr>
              <a:t>8 bits </a:t>
            </a:r>
            <a:r>
              <a:rPr lang="en-US" altLang="zh-CN" sz="1600" kern="0" dirty="0">
                <a:solidFill>
                  <a:srgbClr val="000000"/>
                </a:solidFill>
                <a:ea typeface="OPPOSans M" panose="00020600040101010101" pitchFamily="18" charset="-122"/>
              </a:rPr>
              <a:t>timestamp to cover it, with </a:t>
            </a:r>
            <a:r>
              <a:rPr lang="en-US" altLang="zh-CN" sz="1600" dirty="0"/>
              <a:t>timing granularity of 1024us</a:t>
            </a:r>
            <a:r>
              <a:rPr lang="en-US" altLang="zh-CN" sz="1600" kern="0" dirty="0">
                <a:solidFill>
                  <a:srgbClr val="000000"/>
                </a:solidFill>
                <a:ea typeface="OPPOSans M" panose="00020600040101010101" pitchFamily="18" charset="-122"/>
              </a:rPr>
              <a:t>. </a:t>
            </a:r>
          </a:p>
          <a:p>
            <a:pPr marL="342900" lvl="1" indent="-342900" algn="just">
              <a:spcBef>
                <a:spcPts val="0"/>
              </a:spcBef>
              <a:spcAft>
                <a:spcPts val="600"/>
              </a:spcAft>
              <a:buFont typeface="Arial" panose="020B0604020202020204" pitchFamily="34" charset="0"/>
              <a:buChar char="•"/>
            </a:pPr>
            <a:r>
              <a:rPr lang="en-GB" altLang="zh-CN" sz="2000" kern="0" dirty="0">
                <a:solidFill>
                  <a:srgbClr val="000000"/>
                </a:solidFill>
                <a:ea typeface="OPPOSans M" panose="00020600040101010101" pitchFamily="18" charset="-122"/>
              </a:rPr>
              <a:t>Proposals:</a:t>
            </a:r>
          </a:p>
          <a:p>
            <a:pPr marL="800100" lvl="2" indent="-342900" algn="just">
              <a:spcBef>
                <a:spcPts val="0"/>
              </a:spcBef>
              <a:spcAft>
                <a:spcPts val="600"/>
              </a:spcAft>
              <a:buFont typeface="Arial" panose="020B0604020202020204" pitchFamily="34" charset="0"/>
              <a:buChar char="•"/>
            </a:pPr>
            <a:r>
              <a:rPr lang="en-US" altLang="zh-CN" sz="1600" kern="0" dirty="0">
                <a:solidFill>
                  <a:srgbClr val="000000"/>
                </a:solidFill>
                <a:ea typeface="OPPOSans M" panose="00020600040101010101" pitchFamily="18" charset="-122"/>
              </a:rPr>
              <a:t>802.11bp defines short timestamp with coarse </a:t>
            </a:r>
            <a:r>
              <a:rPr lang="en-US" altLang="zh-CN" sz="1600" dirty="0"/>
              <a:t>timing granularity</a:t>
            </a:r>
            <a:r>
              <a:rPr lang="en-US" altLang="zh-CN" sz="1600" kern="0" dirty="0">
                <a:solidFill>
                  <a:srgbClr val="000000"/>
                </a:solidFill>
                <a:ea typeface="OPPOSans M" panose="00020600040101010101" pitchFamily="18" charset="-122"/>
              </a:rPr>
              <a:t>.</a:t>
            </a:r>
          </a:p>
          <a:p>
            <a:pPr marL="800100" lvl="2" indent="-342900" algn="just">
              <a:spcBef>
                <a:spcPts val="0"/>
              </a:spcBef>
              <a:spcAft>
                <a:spcPts val="600"/>
              </a:spcAft>
              <a:buFont typeface="Arial" panose="020B0604020202020204" pitchFamily="34" charset="0"/>
              <a:buChar char="•"/>
            </a:pPr>
            <a:r>
              <a:rPr lang="en-US" altLang="zh-CN" sz="1600" kern="0" dirty="0">
                <a:solidFill>
                  <a:srgbClr val="000000"/>
                </a:solidFill>
                <a:ea typeface="OPPOSans M" panose="00020600040101010101" pitchFamily="18" charset="-122"/>
              </a:rPr>
              <a:t>802.11bp defines short timestamp to cover a short time span.</a:t>
            </a: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Chuanfeng He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6</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altLang="zh-CN" sz="1800" b="1" dirty="0">
                <a:solidFill>
                  <a:srgbClr val="000000"/>
                </a:solidFill>
                <a:latin typeface="+mn-lt"/>
              </a:rPr>
              <a:t>Doc.: IEEE 802.11-25/1251r0</a:t>
            </a: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July 2025</a:t>
            </a:r>
            <a:endParaRPr lang="en-GB" altLang="zh-CN" sz="1800" b="1" dirty="0"/>
          </a:p>
        </p:txBody>
      </p:sp>
    </p:spTree>
    <p:extLst>
      <p:ext uri="{BB962C8B-B14F-4D97-AF65-F5344CB8AC3E}">
        <p14:creationId xmlns:p14="http://schemas.microsoft.com/office/powerpoint/2010/main" val="2846312283"/>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defPPr>
              <a:defRPr lang="en-US"/>
            </a:defPPr>
            <a:lvl1pPr marL="0" marR="0" indent="0" algn="ctr" defTabSz="412750" latinLnBrk="0">
              <a:lnSpc>
                <a:spcPct val="80000"/>
              </a:lnSpc>
              <a:buClrTx/>
              <a:buSzTx/>
              <a:buFontTx/>
              <a:buNone/>
              <a:defRPr sz="2700" b="1" i="0" u="none" strike="noStrike" cap="none" spc="0" baseline="0">
                <a:ln>
                  <a:noFill/>
                </a:ln>
                <a:solidFill>
                  <a:schemeClr val="tx2"/>
                </a:solidFill>
                <a:uFillTx/>
                <a:latin typeface="+mj-lt"/>
                <a:ea typeface="+mj-ea"/>
                <a:cs typeface="+mj-cs"/>
              </a:defRPr>
            </a:lvl1pPr>
            <a:lvl2pPr marL="0" marR="0" indent="0"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2pPr>
            <a:lvl3pPr marL="0" marR="0" indent="0"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3pPr>
            <a:lvl4pPr marL="0" marR="0" indent="0"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4pPr>
            <a:lvl5pPr marL="0" marR="0" indent="0"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5pPr>
            <a:lvl6pPr marL="0" marR="0" indent="0" defTabSz="41275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6pPr>
            <a:lvl7pPr marL="0" marR="0" indent="0" defTabSz="41275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7pPr>
            <a:lvl8pPr marL="0" marR="0" indent="0" defTabSz="41275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8pPr>
            <a:lvl9pPr marL="0" marR="0" indent="0" defTabSz="41275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9pPr>
          </a:lstStyle>
          <a:p>
            <a:r>
              <a:rPr lang="en-US" altLang="zh-CN" dirty="0"/>
              <a:t>Short timestamp delivery</a:t>
            </a:r>
            <a:endParaRPr lang="zh-CN" altLang="en-US" dirty="0"/>
          </a:p>
        </p:txBody>
      </p:sp>
      <p:sp>
        <p:nvSpPr>
          <p:cNvPr id="18" name="文本框 17"/>
          <p:cNvSpPr txBox="1"/>
          <p:nvPr/>
        </p:nvSpPr>
        <p:spPr>
          <a:xfrm>
            <a:off x="190500" y="1447800"/>
            <a:ext cx="8763000" cy="3000821"/>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Arial" panose="020B0604020202020204" pitchFamily="34" charset="0"/>
              <a:buChar char="•"/>
            </a:pPr>
            <a:r>
              <a:rPr lang="en-US" altLang="zh-CN" sz="1800" kern="0" dirty="0">
                <a:solidFill>
                  <a:srgbClr val="000000"/>
                </a:solidFill>
                <a:ea typeface="OPPOSans M" panose="00020600040101010101" pitchFamily="18" charset="-122"/>
              </a:rPr>
              <a:t>Why deliver timestamp in AMP trigger: </a:t>
            </a:r>
          </a:p>
          <a:p>
            <a:pPr marL="800100" lvl="2" indent="-342900" algn="just">
              <a:spcBef>
                <a:spcPts val="0"/>
              </a:spcBef>
              <a:spcAft>
                <a:spcPts val="600"/>
              </a:spcAft>
              <a:buFont typeface="Arial" panose="020B0604020202020204" pitchFamily="34" charset="0"/>
              <a:buChar char="•"/>
            </a:pPr>
            <a:r>
              <a:rPr lang="en-US" altLang="zh-CN" sz="1600" kern="0" dirty="0">
                <a:solidFill>
                  <a:srgbClr val="000000"/>
                </a:solidFill>
                <a:ea typeface="OPPOSans M" panose="00020600040101010101" pitchFamily="18" charset="-122"/>
              </a:rPr>
              <a:t>The main contribution of timestamp is to enable Duty-cycle operation for trigger monitoring. </a:t>
            </a:r>
          </a:p>
          <a:p>
            <a:pPr marL="800100" lvl="2" indent="-342900" algn="just">
              <a:spcBef>
                <a:spcPts val="0"/>
              </a:spcBef>
              <a:spcAft>
                <a:spcPts val="600"/>
              </a:spcAft>
              <a:buFont typeface="Arial" panose="020B0604020202020204" pitchFamily="34" charset="0"/>
              <a:buChar char="•"/>
            </a:pPr>
            <a:r>
              <a:rPr lang="en-US" altLang="zh-CN" sz="1600" kern="0" dirty="0">
                <a:solidFill>
                  <a:srgbClr val="000000"/>
                </a:solidFill>
                <a:ea typeface="OPPOSans M" panose="00020600040101010101" pitchFamily="18" charset="-122"/>
              </a:rPr>
              <a:t>The main behavior of AMP STAs is the monitoring of AMP trigger after wakeup. At least for logistics like use cases, AMP trigger may be the only frame AMP STA will monitor in order for solicited UL PPDU Tx. </a:t>
            </a:r>
          </a:p>
          <a:p>
            <a:pPr marL="800100" lvl="2" indent="-342900" algn="just">
              <a:spcBef>
                <a:spcPts val="0"/>
              </a:spcBef>
              <a:spcAft>
                <a:spcPts val="600"/>
              </a:spcAft>
              <a:buFont typeface="Arial" panose="020B0604020202020204" pitchFamily="34" charset="0"/>
              <a:buChar char="•"/>
            </a:pPr>
            <a:r>
              <a:rPr lang="en-US" altLang="zh-CN" sz="1600" kern="0" dirty="0">
                <a:solidFill>
                  <a:srgbClr val="000000"/>
                </a:solidFill>
                <a:ea typeface="OPPOSans M" panose="00020600040101010101" pitchFamily="18" charset="-122"/>
              </a:rPr>
              <a:t>The trigger interval should be short in logistics like use cases, due to </a:t>
            </a:r>
            <a:r>
              <a:rPr lang="en-US" altLang="zh-CN" sz="1600" dirty="0"/>
              <a:t>energy constraints and low latency requirement</a:t>
            </a:r>
            <a:r>
              <a:rPr lang="en-US" altLang="zh-CN" sz="1600" kern="0" dirty="0">
                <a:solidFill>
                  <a:srgbClr val="000000"/>
                </a:solidFill>
                <a:ea typeface="OPPOSans M" panose="00020600040101010101" pitchFamily="18" charset="-122"/>
              </a:rPr>
              <a:t>. It means AMP trigger is transmitted more frequently, which leads to easier detection for AMP STA after wakeup with less energy consumption. </a:t>
            </a:r>
          </a:p>
          <a:p>
            <a:pPr marL="342900" lvl="1" indent="-342900" algn="just">
              <a:spcBef>
                <a:spcPts val="0"/>
              </a:spcBef>
              <a:spcAft>
                <a:spcPts val="600"/>
              </a:spcAft>
              <a:buFont typeface="Arial" panose="020B0604020202020204" pitchFamily="34" charset="0"/>
              <a:buChar char="•"/>
            </a:pPr>
            <a:r>
              <a:rPr lang="en-US" altLang="zh-CN" sz="1800" kern="0" dirty="0">
                <a:solidFill>
                  <a:srgbClr val="000000"/>
                </a:solidFill>
                <a:ea typeface="OPPOSans M" panose="00020600040101010101" pitchFamily="18" charset="-122"/>
              </a:rPr>
              <a:t>Proposal:</a:t>
            </a:r>
            <a:endParaRPr lang="en-US" altLang="zh-CN" sz="2000" kern="0" dirty="0">
              <a:solidFill>
                <a:srgbClr val="000000"/>
              </a:solidFill>
              <a:ea typeface="OPPOSans M" panose="00020600040101010101" pitchFamily="18" charset="-122"/>
            </a:endParaRPr>
          </a:p>
          <a:p>
            <a:pPr marL="800100" lvl="2" indent="-342900" algn="just">
              <a:spcBef>
                <a:spcPts val="0"/>
              </a:spcBef>
              <a:spcAft>
                <a:spcPts val="600"/>
              </a:spcAft>
              <a:buFont typeface="Arial" panose="020B0604020202020204" pitchFamily="34" charset="0"/>
              <a:buChar char="•"/>
            </a:pPr>
            <a:r>
              <a:rPr lang="en-GB" altLang="zh-CN" sz="1600" kern="0" dirty="0">
                <a:solidFill>
                  <a:srgbClr val="000000"/>
                </a:solidFill>
                <a:ea typeface="OPPOSans M" panose="00020600040101010101" pitchFamily="18" charset="-122"/>
              </a:rPr>
              <a:t>AMP STA can obtain a short timestamp through AMP trigger.</a:t>
            </a:r>
            <a:endParaRPr lang="en-US" altLang="zh-CN" sz="1600" kern="0" dirty="0">
              <a:solidFill>
                <a:srgbClr val="000000"/>
              </a:solidFill>
              <a:ea typeface="OPPOSans M" panose="00020600040101010101" pitchFamily="18" charset="-122"/>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Chuanfeng He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7</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altLang="zh-CN" sz="1800" b="1" dirty="0">
                <a:solidFill>
                  <a:srgbClr val="000000"/>
                </a:solidFill>
                <a:latin typeface="+mn-lt"/>
              </a:rPr>
              <a:t>Doc.: IEEE 802.11-25/1251r0</a:t>
            </a: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July 2025</a:t>
            </a:r>
            <a:endParaRPr lang="en-GB" altLang="zh-CN" sz="1800" b="1" dirty="0"/>
          </a:p>
        </p:txBody>
      </p:sp>
    </p:spTree>
    <p:extLst>
      <p:ext uri="{BB962C8B-B14F-4D97-AF65-F5344CB8AC3E}">
        <p14:creationId xmlns:p14="http://schemas.microsoft.com/office/powerpoint/2010/main" val="475793299"/>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Proposal</a:t>
            </a:r>
            <a:endParaRPr lang="zh-CN" altLang="en-US" sz="2700" b="1" dirty="0">
              <a:solidFill>
                <a:schemeClr val="tx2"/>
              </a:solidFill>
              <a:latin typeface="+mj-lt"/>
              <a:ea typeface="+mj-ea"/>
              <a:cs typeface="+mj-cs"/>
            </a:endParaRPr>
          </a:p>
        </p:txBody>
      </p:sp>
      <p:sp>
        <p:nvSpPr>
          <p:cNvPr id="18" name="文本框 17"/>
          <p:cNvSpPr txBox="1"/>
          <p:nvPr/>
        </p:nvSpPr>
        <p:spPr>
          <a:xfrm>
            <a:off x="642970" y="1676400"/>
            <a:ext cx="7934260" cy="1169551"/>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Wingdings" panose="05000000000000000000" pitchFamily="2" charset="2"/>
              <a:buChar char="p"/>
            </a:pPr>
            <a:r>
              <a:rPr lang="en-US" altLang="zh-CN" sz="2000" kern="0" dirty="0">
                <a:solidFill>
                  <a:srgbClr val="000000"/>
                </a:solidFill>
                <a:ea typeface="OPPOSans M" panose="00020600040101010101" pitchFamily="18" charset="-122"/>
              </a:rPr>
              <a:t>802.11bp defines short timestamp with coarse timing granularity.</a:t>
            </a:r>
          </a:p>
          <a:p>
            <a:pPr marL="342900" lvl="1" indent="-342900" algn="just">
              <a:spcBef>
                <a:spcPts val="0"/>
              </a:spcBef>
              <a:spcAft>
                <a:spcPts val="600"/>
              </a:spcAft>
              <a:buFont typeface="Wingdings" panose="05000000000000000000" pitchFamily="2" charset="2"/>
              <a:buChar char="p"/>
            </a:pPr>
            <a:r>
              <a:rPr lang="en-US" altLang="zh-CN" sz="2000" kern="0" dirty="0">
                <a:solidFill>
                  <a:srgbClr val="000000"/>
                </a:solidFill>
                <a:ea typeface="OPPOSans M" panose="00020600040101010101" pitchFamily="18" charset="-122"/>
              </a:rPr>
              <a:t>802.11bp defines short timestamp to cover a short time span.</a:t>
            </a:r>
          </a:p>
          <a:p>
            <a:pPr marL="342900" lvl="1" indent="-342900" algn="just">
              <a:spcBef>
                <a:spcPts val="0"/>
              </a:spcBef>
              <a:spcAft>
                <a:spcPts val="600"/>
              </a:spcAft>
              <a:buFont typeface="Wingdings" panose="05000000000000000000" pitchFamily="2" charset="2"/>
              <a:buChar char="p"/>
            </a:pPr>
            <a:r>
              <a:rPr lang="en-GB" altLang="zh-CN" sz="2000" kern="0" dirty="0">
                <a:solidFill>
                  <a:srgbClr val="000000"/>
                </a:solidFill>
                <a:ea typeface="OPPOSans M" panose="00020600040101010101" pitchFamily="18" charset="-122"/>
              </a:rPr>
              <a:t>AMP STA can obtain a short timestamp through </a:t>
            </a:r>
            <a:r>
              <a:rPr lang="en-US" altLang="zh-CN" sz="2000" kern="0" dirty="0">
                <a:solidFill>
                  <a:srgbClr val="000000"/>
                </a:solidFill>
                <a:ea typeface="OPPOSans M" panose="00020600040101010101" pitchFamily="18" charset="-122"/>
              </a:rPr>
              <a:t>AMP trigger frame. </a:t>
            </a:r>
            <a:endParaRPr lang="en-US" altLang="zh-CN" sz="2400" dirty="0">
              <a:cs typeface="Times New Roman" panose="02020603050405020304" pitchFamily="18" charset="0"/>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Chuanfeng He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8</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altLang="zh-CN" sz="1800" b="1" dirty="0">
                <a:solidFill>
                  <a:srgbClr val="000000"/>
                </a:solidFill>
                <a:latin typeface="+mn-lt"/>
              </a:rPr>
              <a:t>Doc.: IEEE 802.11-25/1251r0</a:t>
            </a: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July 2025</a:t>
            </a:r>
            <a:endParaRPr lang="en-GB" altLang="zh-CN" sz="1800" b="1" dirty="0"/>
          </a:p>
        </p:txBody>
      </p:sp>
    </p:spTree>
    <p:extLst>
      <p:ext uri="{BB962C8B-B14F-4D97-AF65-F5344CB8AC3E}">
        <p14:creationId xmlns:p14="http://schemas.microsoft.com/office/powerpoint/2010/main" val="4004937787"/>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US" altLang="zh-CN" sz="2600" b="1" dirty="0">
                <a:solidFill>
                  <a:schemeClr val="tx2"/>
                </a:solidFill>
                <a:latin typeface="+mj-lt"/>
                <a:ea typeface="+mj-ea"/>
                <a:cs typeface="+mj-cs"/>
              </a:rPr>
              <a:t>Straw Poll #1</a:t>
            </a:r>
            <a:endParaRPr lang="zh-CN" altLang="en-US" sz="2600" b="1" dirty="0">
              <a:solidFill>
                <a:schemeClr val="tx2"/>
              </a:solidFill>
              <a:latin typeface="+mj-lt"/>
              <a:ea typeface="+mj-ea"/>
              <a:cs typeface="+mj-cs"/>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Chuanfeng He (OPPO)</a:t>
            </a:r>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9</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altLang="zh-CN" sz="1800" b="1" dirty="0">
                <a:solidFill>
                  <a:srgbClr val="000000"/>
                </a:solidFill>
                <a:latin typeface="+mn-lt"/>
              </a:rPr>
              <a:t>Doc.: IEEE 802.11-25/1251r0</a:t>
            </a: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July 2025</a:t>
            </a:r>
            <a:endParaRPr lang="en-GB" altLang="zh-CN" sz="1800" b="1" dirty="0"/>
          </a:p>
        </p:txBody>
      </p:sp>
      <p:sp>
        <p:nvSpPr>
          <p:cNvPr id="12" name="Content Placeholder 2">
            <a:extLst>
              <a:ext uri="{FF2B5EF4-FFF2-40B4-BE49-F238E27FC236}">
                <a16:creationId xmlns:a16="http://schemas.microsoft.com/office/drawing/2014/main" id="{499B6E8E-88D7-4229-95E3-6CAB69EA2999}"/>
              </a:ext>
            </a:extLst>
          </p:cNvPr>
          <p:cNvSpPr txBox="1">
            <a:spLocks/>
          </p:cNvSpPr>
          <p:nvPr/>
        </p:nvSpPr>
        <p:spPr>
          <a:xfrm>
            <a:off x="609600" y="1676400"/>
            <a:ext cx="8382000" cy="4952998"/>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kern="0" dirty="0"/>
              <a:t>Do you agree with the following text:</a:t>
            </a:r>
          </a:p>
          <a:p>
            <a:pPr lvl="1"/>
            <a:r>
              <a:rPr lang="en-US" altLang="zh-CN" dirty="0">
                <a:latin typeface="Times New Roman" panose="02020603050405020304" pitchFamily="18" charset="0"/>
                <a:ea typeface="宋体" panose="02010600030101010101" pitchFamily="2" charset="-122"/>
                <a:cs typeface="Times New Roman" panose="02020603050405020304" pitchFamily="18" charset="0"/>
              </a:rPr>
              <a:t>802.11bp defines short timestamp with coarse timing granularity and  short time spanning.</a:t>
            </a:r>
            <a:endParaRPr lang="en-US" altLang="zh-CN" dirty="0">
              <a:effectLst/>
              <a:latin typeface="Times New Roman" panose="02020603050405020304" pitchFamily="18" charset="0"/>
              <a:ea typeface="宋体" panose="02010600030101010101" pitchFamily="2" charset="-122"/>
              <a:cs typeface="Times New Roman" panose="02020603050405020304" pitchFamily="18" charset="0"/>
            </a:endParaRPr>
          </a:p>
          <a:p>
            <a:endParaRPr lang="en-US" kern="0" dirty="0"/>
          </a:p>
          <a:p>
            <a:r>
              <a:rPr lang="en-US" kern="0" dirty="0"/>
              <a:t>Yes</a:t>
            </a:r>
          </a:p>
          <a:p>
            <a:r>
              <a:rPr lang="en-US" kern="0" dirty="0"/>
              <a:t>No</a:t>
            </a:r>
          </a:p>
          <a:p>
            <a:r>
              <a:rPr lang="en-US" kern="0" dirty="0"/>
              <a:t>Abstain</a:t>
            </a:r>
          </a:p>
        </p:txBody>
      </p:sp>
    </p:spTree>
    <p:extLst>
      <p:ext uri="{BB962C8B-B14F-4D97-AF65-F5344CB8AC3E}">
        <p14:creationId xmlns:p14="http://schemas.microsoft.com/office/powerpoint/2010/main" val="3971888417"/>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ACcord Submission Template</Template>
  <TotalTime>47162</TotalTime>
  <Words>1084</Words>
  <Application>Microsoft Office PowerPoint</Application>
  <PresentationFormat>全屏显示(4:3)</PresentationFormat>
  <Paragraphs>151</Paragraphs>
  <Slides>11</Slides>
  <Notes>11</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11</vt:i4>
      </vt:variant>
    </vt:vector>
  </HeadingPairs>
  <TitlesOfParts>
    <vt:vector size="17" baseType="lpstr">
      <vt:lpstr>Arial</vt:lpstr>
      <vt:lpstr>Calibri</vt:lpstr>
      <vt:lpstr>Cambria Math</vt:lpstr>
      <vt:lpstr>Times New Roman</vt:lpstr>
      <vt:lpstr>Wingdings</vt:lpstr>
      <vt:lpstr>ACcord Submission Template</vt:lpstr>
      <vt:lpstr>Follow up on TSF for trigger based AMP communication</vt:lpstr>
      <vt:lpstr>Background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Reference</vt:lpstr>
    </vt:vector>
  </TitlesOfParts>
  <Company>&lt;Company Name&gt;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&lt;Document Title&gt;</dc:title>
  <dc:creator>robert.stacey@intel.com</dc:creator>
  <cp:keywords>CTPClassification=:VisualMarkings=, CTPClassification=CTP_IC:VisualMarkings=, CTPClassification=CTP_IC</cp:keywords>
  <cp:lastModifiedBy>贺传峰(Chuanfeng HE)</cp:lastModifiedBy>
  <cp:revision>2627</cp:revision>
  <cp:lastPrinted>1998-02-10T13:28:00Z</cp:lastPrinted>
  <dcterms:created xsi:type="dcterms:W3CDTF">2009-12-02T19:05:00Z</dcterms:created>
  <dcterms:modified xsi:type="dcterms:W3CDTF">2025-07-26T02:07:10Z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5c159031-6120-4243-bbd1-ee5f1f2e96d1</vt:lpwstr>
  </property>
  <property fmtid="{D5CDD505-2E9C-101B-9397-08002B2CF9AE}" pid="4" name="CTP_BU">
    <vt:lpwstr>NEXT GEN AND STANDARDS GROUP</vt:lpwstr>
  </property>
  <property fmtid="{D5CDD505-2E9C-101B-9397-08002B2CF9AE}" pid="5" name="CTP_TimeStamp">
    <vt:lpwstr>2018-05-10 07:13:18Z</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CTP_IC</vt:lpwstr>
  </property>
  <property fmtid="{D5CDD505-2E9C-101B-9397-08002B2CF9AE}" pid="9" name="_2015_ms_pID_725343">
    <vt:lpwstr>(3)dYjZlIMPNS1j1dqB6YP+lC/h/B/2pNPp3QOMNi78JruWsJCWfvOX7qOfqVmWapw5nAmNox2d
CepUHOcpyRPGxOrCF4f6Vm+bQd0a6PmeqnduPJBgJlDghSxD1avTFZ63x0RG46RNanxgx9xE
F6b37psHyh5fuVUFporEZMqQXqHBEypactmiYjvUeMxRaF03XE7S31+KHEROZafgT1HavpUh
nCZB99KB4/WSNUWkv0</vt:lpwstr>
  </property>
  <property fmtid="{D5CDD505-2E9C-101B-9397-08002B2CF9AE}" pid="10" name="_2015_ms_pID_7253431">
    <vt:lpwstr>0SXraQUmKnChBZ8aCVQGJMK6QJb2T9gmWfYivL7LSAq+XNuG8X7Xnk
ZVdgv1R/107n0QMg2bwSVk0XjgjCmTESK20xX3TJA65etUbDDk6Z9gBOACmis1hcjMZatQXm
Xng7Mb/2nLdPeqQsInuUJp7DZbD6Ozsn0e3xI0jgh97KDr5s7e/CgLe2gOTO+Gz7rGwQ7tvf
I1PSBBdCPI4H0IJPnwUWjQPraoJGijURx6me</vt:lpwstr>
  </property>
  <property fmtid="{D5CDD505-2E9C-101B-9397-08002B2CF9AE}" pid="11" name="_readonly">
    <vt:lpwstr/>
  </property>
  <property fmtid="{D5CDD505-2E9C-101B-9397-08002B2CF9AE}" pid="12" name="_change">
    <vt:lpwstr/>
  </property>
  <property fmtid="{D5CDD505-2E9C-101B-9397-08002B2CF9AE}" pid="13" name="_full-control">
    <vt:lpwstr/>
  </property>
  <property fmtid="{D5CDD505-2E9C-101B-9397-08002B2CF9AE}" pid="14" name="sflag">
    <vt:lpwstr>1561287843</vt:lpwstr>
  </property>
  <property fmtid="{D5CDD505-2E9C-101B-9397-08002B2CF9AE}" pid="15" name="_2015_ms_pID_7253432">
    <vt:lpwstr>srCqHiAMW9tZQpMu87my+bQ=</vt:lpwstr>
  </property>
  <property fmtid="{D5CDD505-2E9C-101B-9397-08002B2CF9AE}" pid="16" name="KSOProductBuildVer">
    <vt:lpwstr>2052-10.1.0.6395</vt:lpwstr>
  </property>
</Properties>
</file>