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1017" r:id="rId2"/>
    <p:sldId id="988" r:id="rId3"/>
    <p:sldId id="910" r:id="rId4"/>
    <p:sldId id="966" r:id="rId5"/>
    <p:sldId id="972" r:id="rId6"/>
    <p:sldId id="987" r:id="rId7"/>
    <p:sldId id="989" r:id="rId8"/>
    <p:sldId id="1007" r:id="rId9"/>
    <p:sldId id="1008" r:id="rId10"/>
    <p:sldId id="1009" r:id="rId11"/>
    <p:sldId id="1010" r:id="rId12"/>
    <p:sldId id="1034" r:id="rId13"/>
    <p:sldId id="1042" r:id="rId14"/>
    <p:sldId id="1012" r:id="rId15"/>
    <p:sldId id="1005" r:id="rId16"/>
    <p:sldId id="1040" r:id="rId17"/>
    <p:sldId id="1041" r:id="rId18"/>
    <p:sldId id="947" r:id="rId19"/>
    <p:sldId id="1036" r:id="rId20"/>
    <p:sldId id="1037" r:id="rId21"/>
    <p:sldId id="1038" r:id="rId2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qianbin (G)" initials="q(" lastIdx="14" clrIdx="0">
    <p:extLst>
      <p:ext uri="{19B8F6BF-5375-455C-9EA6-DF929625EA0E}">
        <p15:presenceInfo xmlns:p15="http://schemas.microsoft.com/office/powerpoint/2012/main" userId="S-1-5-21-147214757-305610072-1517763936-89748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0000"/>
    <a:srgbClr val="00FFFF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96649" autoAdjust="0"/>
  </p:normalViewPr>
  <p:slideViewPr>
    <p:cSldViewPr>
      <p:cViewPr varScale="1">
        <p:scale>
          <a:sx n="85" d="100"/>
          <a:sy n="85" d="100"/>
        </p:scale>
        <p:origin x="608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48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0683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7/29/2025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1171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May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Jan.</a:t>
            </a:r>
            <a:r>
              <a:rPr lang="en-US" altLang="en-US" dirty="0"/>
              <a:t> 2025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62511" y="6475413"/>
            <a:ext cx="11814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802.11-25/</a:t>
            </a:r>
            <a:r>
              <a:rPr lang="en-US" altLang="zh-CN" sz="1800" b="1" dirty="0"/>
              <a:t>1249</a:t>
            </a:r>
            <a:r>
              <a:rPr lang="en-GB" altLang="en-US" sz="1800" b="1" dirty="0"/>
              <a:t>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en-US" dirty="0"/>
              <a:t>Discussions on DL Sync Field for Non-Backscatter STAs: Part II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2025-07-28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/>
        </p:nvGraphicFramePr>
        <p:xfrm>
          <a:off x="1053465" y="2942299"/>
          <a:ext cx="6934200" cy="15031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Bin Qian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qianbin14@huawei.com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/>
                        <a:t>Lumin</a:t>
                      </a:r>
                      <a:r>
                        <a:rPr lang="en-US" altLang="zh-CN" sz="1100" dirty="0"/>
                        <a:t>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Singapore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6322422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Lei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/>
                        <a:t>Singapore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Panpan</a:t>
                      </a:r>
                      <a:r>
                        <a:rPr lang="en-US" sz="1100" dirty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Singapore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2101027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51352" y="1754187"/>
                <a:ext cx="7806849" cy="4799013"/>
              </a:xfrm>
            </p:spPr>
            <p:txBody>
              <a:bodyPr/>
              <a:lstStyle/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800" dirty="0"/>
                  <a:t>Noise input simulation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5 </a:t>
                </a:r>
                <a:r>
                  <a:rPr lang="en-US" altLang="zh-CN" sz="1600" dirty="0" err="1"/>
                  <a:t>ms</a:t>
                </a:r>
                <a:r>
                  <a:rPr lang="en-US" altLang="zh-CN" sz="1600" dirty="0"/>
                  <a:t> of noise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Peak threshold: 18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>
                    <a:sym typeface="Wingdings" panose="05000000000000000000" pitchFamily="2" charset="2"/>
                  </a:rPr>
                  <a:t>Special segment: 111 and 1110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>
                    <a:sym typeface="Wingdings" panose="05000000000000000000" pitchFamily="2" charset="2"/>
                  </a:rPr>
                  <a:t>False alarm occurs if the peak </a:t>
                </a:r>
                <a14:m>
                  <m:oMath xmlns:m="http://schemas.openxmlformats.org/officeDocument/2006/math">
                    <m:r>
                      <a:rPr lang="en-US" altLang="zh-CN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≥</m:t>
                    </m:r>
                  </m:oMath>
                </a14:m>
                <a:r>
                  <a:rPr lang="en-US" altLang="zh-CN" sz="1600" dirty="0"/>
                  <a:t> threshold and special segment is detected</a:t>
                </a: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800" dirty="0"/>
                  <a:t>Sync field input simulation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Sync sequence: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altLang="zh-CN" sz="1600" dirty="0"/>
                  <a:t>, where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zh-CN" sz="1600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altLang="zh-CN" sz="1600" dirty="0"/>
                      <m:t>1 0 1 0 0 1 0 1 1 1 0 0 1 1 0 0</m:t>
                    </m:r>
                  </m:oMath>
                </a14:m>
                <a:endParaRPr lang="en-US" altLang="zh-CN" sz="16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Peak threshold: 18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Special segment: 111 and 1110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Miss detection occurs if peak &lt; threshold or special segment is not detected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2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n-US" altLang="zh-CN" sz="16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1352" y="1754187"/>
                <a:ext cx="7806849" cy="4799013"/>
              </a:xfrm>
              <a:blipFill>
                <a:blip r:embed="rId2"/>
                <a:stretch>
                  <a:fillRect l="-54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Simulation Settings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1608273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51352" y="1754187"/>
                <a:ext cx="7806849" cy="4799013"/>
              </a:xfrm>
            </p:spPr>
            <p:txBody>
              <a:bodyPr/>
              <a:lstStyle/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800" dirty="0"/>
                  <a:t>False alarm rate due to noise </a:t>
                </a: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>
                  <a:solidFill>
                    <a:srgbClr val="FF0000"/>
                  </a:solidFill>
                </a:endParaRP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>
                  <a:solidFill>
                    <a:srgbClr val="FF0000"/>
                  </a:solidFill>
                </a:endParaRP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800" dirty="0"/>
                  <a:t>Once the Sync sequence is detected, half of its average chip energy is used as the reference to detect the special segment</a:t>
                </a: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800" dirty="0"/>
                  <a:t>The combination of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800" b="1" i="1">
                            <a:latin typeface="Cambria Math" panose="02040503050406030204" pitchFamily="18" charset="0"/>
                          </a:rPr>
                          <m:t>𝒔</m:t>
                        </m:r>
                        <m:r>
                          <a:rPr lang="en-US" altLang="zh-CN" sz="18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800" b="1" i="1">
                            <a:latin typeface="Cambria Math" panose="02040503050406030204" pitchFamily="18" charset="0"/>
                          </a:rPr>
                          <m:t>𝒔</m:t>
                        </m:r>
                      </m:e>
                    </m:d>
                  </m:oMath>
                </a14:m>
                <a:r>
                  <a:rPr lang="en-US" altLang="zh-CN" sz="1800" dirty="0"/>
                  <a:t> and a 4-chip special segment achieves a false alarm rate below 1%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2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n-US" altLang="zh-CN" sz="16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1352" y="1754187"/>
                <a:ext cx="7806849" cy="4799013"/>
              </a:xfrm>
              <a:blipFill>
                <a:blip r:embed="rId2"/>
                <a:stretch>
                  <a:fillRect l="-546" r="-54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Simulation Results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5">
                <a:extLst>
                  <a:ext uri="{FF2B5EF4-FFF2-40B4-BE49-F238E27FC236}">
                    <a16:creationId xmlns:a16="http://schemas.microsoft.com/office/drawing/2014/main" id="{26441649-1652-4319-817D-9ADE572509E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7989956"/>
                  </p:ext>
                </p:extLst>
              </p:nvPr>
            </p:nvGraphicFramePr>
            <p:xfrm>
              <a:off x="1752600" y="2418080"/>
              <a:ext cx="5334000" cy="2021840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2667000">
                      <a:extLst>
                        <a:ext uri="{9D8B030D-6E8A-4147-A177-3AD203B41FA5}">
                          <a16:colId xmlns:a16="http://schemas.microsoft.com/office/drawing/2014/main" val="2908676381"/>
                        </a:ext>
                      </a:extLst>
                    </a:gridCol>
                    <a:gridCol w="2667000">
                      <a:extLst>
                        <a:ext uri="{9D8B030D-6E8A-4147-A177-3AD203B41FA5}">
                          <a16:colId xmlns:a16="http://schemas.microsoft.com/office/drawing/2014/main" val="98958641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tx1"/>
                              </a:solidFill>
                            </a:rPr>
                            <a:t>Sync Field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tx1"/>
                              </a:solidFill>
                            </a:rPr>
                            <a:t>False Alarm for 5ms Noise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312249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</m:oMath>
                          </a14:m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 without special segment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9.0%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4044045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</m:oMath>
                          </a14:m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 + [1,1,1]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1.3%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756917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</m:oMath>
                          </a14:m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 + [1,1,1,0]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0.64%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7854136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5">
                <a:extLst>
                  <a:ext uri="{FF2B5EF4-FFF2-40B4-BE49-F238E27FC236}">
                    <a16:creationId xmlns:a16="http://schemas.microsoft.com/office/drawing/2014/main" id="{26441649-1652-4319-817D-9ADE572509E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7989956"/>
                  </p:ext>
                </p:extLst>
              </p:nvPr>
            </p:nvGraphicFramePr>
            <p:xfrm>
              <a:off x="1752600" y="2418080"/>
              <a:ext cx="5334000" cy="2021840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2667000">
                      <a:extLst>
                        <a:ext uri="{9D8B030D-6E8A-4147-A177-3AD203B41FA5}">
                          <a16:colId xmlns:a16="http://schemas.microsoft.com/office/drawing/2014/main" val="2908676381"/>
                        </a:ext>
                      </a:extLst>
                    </a:gridCol>
                    <a:gridCol w="2667000">
                      <a:extLst>
                        <a:ext uri="{9D8B030D-6E8A-4147-A177-3AD203B41FA5}">
                          <a16:colId xmlns:a16="http://schemas.microsoft.com/office/drawing/2014/main" val="989586415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tx1"/>
                              </a:solidFill>
                            </a:rPr>
                            <a:t>Sync Field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tx1"/>
                              </a:solidFill>
                            </a:rPr>
                            <a:t>False Alarm for 5ms Noise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31224932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8" t="-103774" r="-100457" b="-1283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9.0%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4044045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8" t="-354098" r="-100457" b="-1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1.3%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756917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8" t="-454098" r="-100457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0.64%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7854136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488235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600200"/>
            <a:ext cx="7806849" cy="4799013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Miss detection rate when Sync field is the input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Assuming perfect timing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The addition of a special segment results in approximately 1 dB degradation in miss detection performance, while the impact of adding one more chip to the segment is negligible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2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Simulation Results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523EC193-BE9B-4D0D-9ED1-23AB6D863A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628900" y="2403686"/>
            <a:ext cx="3886200" cy="287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9901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600200"/>
            <a:ext cx="7806849" cy="4799013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Miss detection rate when Sync field is the input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Detection is performed using two timing hypotheses, spaced 50% of a chip duration apart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Results show a 1.2 dB performance loss compared to the perfect timing case without the special segment, and a 0.6 dB loss compared to the perfect timing case with the special segment</a:t>
            </a: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2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Simulation Results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F50CCBF-A23C-4FB3-8199-EEFEBA29B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447192"/>
            <a:ext cx="3733800" cy="2810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2515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51352" y="1754187"/>
                <a:ext cx="7806849" cy="4799013"/>
              </a:xfrm>
            </p:spPr>
            <p:txBody>
              <a:bodyPr/>
              <a:lstStyle/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800" dirty="0"/>
                  <a:t>Use of special segment in Sync field is recommended to reduce false alarm rate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Suggested special segment: 1 1 1 0, i.e., three ON chips followed by one OFF chip</a:t>
                </a: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800" dirty="0"/>
                  <a:t>Sync field design supports both correlation-based detectors and differential decoders</a:t>
                </a: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800" dirty="0"/>
                  <a:t>Suggested Sync sequence: two copies of length-16 sequence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altLang="zh-CN" sz="1600" dirty="0"/>
                      <m:t>1 0 1 0 0 1 0 1 1 1 0 0 1 1 0 0</m:t>
                    </m:r>
                  </m:oMath>
                </a14:m>
                <a:endParaRPr lang="en-US" altLang="zh-CN" sz="16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250 kbps: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altLang="zh-CN" sz="1600" dirty="0"/>
                  <a:t>, 1 Mbps: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acc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 </m:t>
                        </m:r>
                        <m:acc>
                          <m:accPr>
                            <m:chr m:val="̅"/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acc>
                      </m:e>
                    </m:d>
                  </m:oMath>
                </a14:m>
                <a:r>
                  <a:rPr lang="en-US" altLang="zh-CN" sz="1600" dirty="0"/>
                  <a:t> (bitwise complement of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altLang="zh-CN" sz="1600" dirty="0"/>
                  <a:t>)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2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n-US" altLang="zh-CN" sz="16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1352" y="1754187"/>
                <a:ext cx="7806849" cy="4799013"/>
              </a:xfrm>
              <a:blipFill>
                <a:blip r:embed="rId2"/>
                <a:stretch>
                  <a:fillRect l="-546" r="-54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3724509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1249" y="1752600"/>
            <a:ext cx="7772400" cy="48006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Do you agree to add following content to </a:t>
            </a:r>
            <a:r>
              <a:rPr lang="en-US" altLang="zh-CN" sz="1800" dirty="0" err="1"/>
              <a:t>TGbp</a:t>
            </a:r>
            <a:r>
              <a:rPr lang="en-US" altLang="zh-CN" sz="1800" dirty="0"/>
              <a:t> SFD: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The AMP-Sync field of the AMP DL PPDU for non-backscatter STAs in 2.4 GHz supports both the correlation-based detector and the differential decoder</a:t>
            </a:r>
          </a:p>
          <a:p>
            <a:pPr lvl="2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marL="0" indent="0" algn="just">
              <a:lnSpc>
                <a:spcPct val="80000"/>
              </a:lnSpc>
              <a:buNone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58316" y="6475413"/>
            <a:ext cx="1285609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Lumin Liu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CN" dirty="0"/>
              <a:t>Straw Poll #1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2269157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61249" y="1752600"/>
                <a:ext cx="7772400" cy="4800600"/>
              </a:xfrm>
            </p:spPr>
            <p:txBody>
              <a:bodyPr/>
              <a:lstStyle/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800" dirty="0"/>
                  <a:t>Do you agree to add following content to </a:t>
                </a:r>
                <a:r>
                  <a:rPr lang="en-US" altLang="zh-CN" sz="1800" dirty="0" err="1"/>
                  <a:t>TGbp</a:t>
                </a:r>
                <a:r>
                  <a:rPr lang="en-US" altLang="zh-CN" sz="1800" dirty="0"/>
                  <a:t> SFD: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The AMP-Sync field of the AMP DL PPDU for non-backscatter STAs in 2.4 GHz uses a sequence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altLang="zh-CN" sz="1600" dirty="0"/>
                  <a:t> to indicate a data rate of 250 kbps and a sequence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acc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 </m:t>
                        </m:r>
                        <m:acc>
                          <m:accPr>
                            <m:chr m:val="̅"/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acc>
                      </m:e>
                    </m:d>
                  </m:oMath>
                </a14:m>
                <a:r>
                  <a:rPr lang="en-US" altLang="zh-CN" sz="1600" dirty="0"/>
                  <a:t> to indicate a data rate of 1 Mbps</a:t>
                </a:r>
              </a:p>
              <a:p>
                <a:pPr lvl="2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altLang="zh-CN" sz="1600" dirty="0"/>
                  <a:t> is two copies of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altLang="zh-CN" sz="1600" i="1" dirty="0">
                  <a:latin typeface="Cambria Math" panose="02040503050406030204" pitchFamily="18" charset="0"/>
                </a:endParaRPr>
              </a:p>
              <a:p>
                <a:pPr lvl="2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acc>
                    <m:r>
                      <a:rPr lang="en-US" altLang="zh-CN" sz="1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sz="1600" dirty="0"/>
                  <a:t> is the bitwise complement of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altLang="zh-CN" sz="1600" dirty="0"/>
              </a:p>
              <a:p>
                <a:pPr lvl="2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sz="160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altLang="zh-CN" sz="1600" dirty="0"/>
                  <a:t> is TBD</a:t>
                </a:r>
              </a:p>
              <a:p>
                <a:pPr lvl="2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altLang="zh-CN" sz="1600" dirty="0"/>
              </a:p>
              <a:p>
                <a:pPr algn="just">
                  <a:lnSpc>
                    <a:spcPct val="8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marL="0" indent="0" algn="just">
                  <a:lnSpc>
                    <a:spcPct val="80000"/>
                  </a:lnSpc>
                  <a:buNone/>
                </a:pPr>
                <a:endParaRPr lang="en-US" altLang="zh-CN" sz="1800" dirty="0"/>
              </a:p>
              <a:p>
                <a:pPr algn="just">
                  <a:lnSpc>
                    <a:spcPct val="8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8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8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8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8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1249" y="1752600"/>
                <a:ext cx="7772400" cy="4800600"/>
              </a:xfrm>
              <a:blipFill>
                <a:blip r:embed="rId2"/>
                <a:stretch>
                  <a:fillRect l="-471" r="-47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58316" y="6475413"/>
            <a:ext cx="1285609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Lumin Liu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CN" dirty="0"/>
              <a:t>Straw Poll #2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3669114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1249" y="1752600"/>
            <a:ext cx="7772400" cy="48006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Do you agree to add following content to </a:t>
            </a:r>
            <a:r>
              <a:rPr lang="en-US" altLang="zh-CN" sz="1800" dirty="0" err="1"/>
              <a:t>TGbp</a:t>
            </a:r>
            <a:r>
              <a:rPr lang="en-US" altLang="zh-CN" sz="1800" dirty="0"/>
              <a:t> SFD: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The AMP-Sync field of the AMP DL PPDU for non-backscatter STAs in 2.4 GHz includes a segment consisting of three ON chips followed by one OFF chip</a:t>
            </a:r>
          </a:p>
          <a:p>
            <a:pPr lvl="2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marL="0" indent="0" algn="just">
              <a:lnSpc>
                <a:spcPct val="80000"/>
              </a:lnSpc>
              <a:buNone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58316" y="6475413"/>
            <a:ext cx="1285609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Lumin Liu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CN" dirty="0"/>
              <a:t>Straw Poll #3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558787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F92BED-E778-4DAB-A6C8-CB5F01350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9D20C79-1FC4-4DC8-AB33-9CC13A6EF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800" dirty="0"/>
              <a:t>[1] Steve Shellhammer, et. al., 11-25-0794-00bp-initial-thoughts-on-amp-downlink-sync-field-design</a:t>
            </a:r>
          </a:p>
          <a:p>
            <a:pPr marL="0" indent="0">
              <a:buNone/>
            </a:pPr>
            <a:r>
              <a:rPr lang="en-US" altLang="zh-CN" sz="1800" dirty="0"/>
              <a:t>[2] Amichai Sanderovich, et. al., 11-25-0705-00bp-an-analysis-of-sync-field-for-downlink-ppdu</a:t>
            </a:r>
          </a:p>
          <a:p>
            <a:pPr marL="0" indent="0">
              <a:buNone/>
            </a:pPr>
            <a:r>
              <a:rPr lang="en-US" altLang="zh-CN" sz="1800" dirty="0"/>
              <a:t>[3] Bin Qian, et.al., 11-25-1248-00bp-discussions-on-dl-sync-field-for-non-backscatter-stas-part-1</a:t>
            </a:r>
          </a:p>
          <a:p>
            <a:pPr marL="0" indent="0">
              <a:buNone/>
            </a:pPr>
            <a:endParaRPr lang="en-US" altLang="zh-CN" sz="1800" dirty="0"/>
          </a:p>
          <a:p>
            <a:pPr marL="0" indent="0">
              <a:buNone/>
            </a:pPr>
            <a:endParaRPr lang="en-US" altLang="zh-CN" sz="180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6614505-79A9-455F-A818-E1A36B4E4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9F32995-32D9-468D-BB4D-1FC2B795F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48519" y="6480918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19640748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600200"/>
            <a:ext cx="7806849" cy="4419600"/>
          </a:xfrm>
        </p:spPr>
        <p:txBody>
          <a:bodyPr/>
          <a:lstStyle/>
          <a:p>
            <a:pPr marL="457200" lvl="1" indent="0" algn="just">
              <a:lnSpc>
                <a:spcPct val="150000"/>
              </a:lnSpc>
              <a:buNone/>
            </a:pPr>
            <a:endParaRPr lang="en-US" altLang="zh-CN" sz="12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458787" y="2514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Appendix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3773039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1249" y="1524000"/>
            <a:ext cx="7772400" cy="48006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Two types of Sync field detectors are considered based on STA capabilities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This part introduces a unified Sync field that works with both detector types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CN" dirty="0"/>
              <a:t>Introduction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7A5B9432-3502-4EDC-82E5-4E7A8418FC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842759"/>
              </p:ext>
            </p:extLst>
          </p:nvPr>
        </p:nvGraphicFramePr>
        <p:xfrm>
          <a:off x="762000" y="2501900"/>
          <a:ext cx="7543800" cy="266512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97931717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4148853551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3863954591"/>
                    </a:ext>
                  </a:extLst>
                </a:gridCol>
              </a:tblGrid>
              <a:tr h="359744"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Feature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Correlation-Based Detector [1]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Differential Decoder [2]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315620"/>
                  </a:ext>
                </a:extLst>
              </a:tr>
              <a:tr h="354663"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Hardware Complexity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High: requires multi-bit correlator and AGC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Low: uses 1-bit correlator, no AGC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2666790"/>
                  </a:ext>
                </a:extLst>
              </a:tr>
              <a:tr h="417767"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Energy Measurement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Absolute energy used, different from data processing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Only relative energy used, same as data processing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702711"/>
                  </a:ext>
                </a:extLst>
              </a:tr>
              <a:tr h="354663"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Sequence Requirement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Good auto-correlation property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Must be Manchester-encoded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9098919"/>
                  </a:ext>
                </a:extLst>
              </a:tr>
              <a:tr h="354663"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Robustness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High: can suppress noise via correlation thresholding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Low: may falsely trigger on noise or interference</a:t>
                      </a:r>
                      <a:endParaRPr lang="zh-CN" alt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213718"/>
                  </a:ext>
                </a:extLst>
              </a:tr>
              <a:tr h="354663"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Applicable STA Types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High-end active transmitters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AMP Enabled non-AP STAs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</a:rPr>
                        <a:t>Low-end active transmitters</a:t>
                      </a:r>
                      <a:endParaRPr lang="zh-CN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8953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40105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51352" y="1754187"/>
                <a:ext cx="7806849" cy="4799013"/>
              </a:xfrm>
            </p:spPr>
            <p:txBody>
              <a:bodyPr/>
              <a:lstStyle/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800" dirty="0"/>
                  <a:t>Noise input simulation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5 </a:t>
                </a:r>
                <a:r>
                  <a:rPr lang="en-US" altLang="zh-CN" sz="1600" dirty="0" err="1"/>
                  <a:t>ms</a:t>
                </a:r>
                <a:r>
                  <a:rPr lang="en-US" altLang="zh-CN" sz="1600" dirty="0"/>
                  <a:t> of noise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Peak threshold: 16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>
                    <a:sym typeface="Wingdings" panose="05000000000000000000" pitchFamily="2" charset="2"/>
                  </a:rPr>
                  <a:t>Special segment: 111 and 1110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Sync sequence: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altLang="zh-CN" sz="1600" dirty="0"/>
                  <a:t>, where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zh-CN" sz="1600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altLang="zh-CN" sz="1600"/>
                      <m:t>0 1 0 1 0 1 1 0 0 1 1 0</m:t>
                    </m:r>
                  </m:oMath>
                </a14:m>
                <a:endParaRPr lang="en-US" altLang="zh-CN" sz="1600" dirty="0">
                  <a:sym typeface="Wingdings" panose="05000000000000000000" pitchFamily="2" charset="2"/>
                </a:endParaRP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>
                    <a:sym typeface="Wingdings" panose="05000000000000000000" pitchFamily="2" charset="2"/>
                  </a:rPr>
                  <a:t>False alarm occurs if the peak </a:t>
                </a:r>
                <a14:m>
                  <m:oMath xmlns:m="http://schemas.openxmlformats.org/officeDocument/2006/math">
                    <m:r>
                      <a:rPr lang="en-US" altLang="zh-CN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≥</m:t>
                    </m:r>
                  </m:oMath>
                </a14:m>
                <a:r>
                  <a:rPr lang="en-US" altLang="zh-CN" sz="1600" dirty="0"/>
                  <a:t> threshold and special segment is detected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2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n-US" altLang="zh-CN" sz="16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1352" y="1754187"/>
                <a:ext cx="7806849" cy="4799013"/>
              </a:xfrm>
              <a:blipFill>
                <a:blip r:embed="rId2"/>
                <a:stretch>
                  <a:fillRect l="-54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20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Simulation Settings: Lenth-12 Sequence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16985367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754187"/>
            <a:ext cx="7806849" cy="4799013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False alarm rate due to noise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Two copies of a length-12 sequence combined with a 4-chip special segment fail to achieve a false alarm rate below 1%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2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21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Simulation Results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5">
                <a:extLst>
                  <a:ext uri="{FF2B5EF4-FFF2-40B4-BE49-F238E27FC236}">
                    <a16:creationId xmlns:a16="http://schemas.microsoft.com/office/drawing/2014/main" id="{26441649-1652-4319-817D-9ADE572509E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22116812"/>
                  </p:ext>
                </p:extLst>
              </p:nvPr>
            </p:nvGraphicFramePr>
            <p:xfrm>
              <a:off x="1752600" y="2418080"/>
              <a:ext cx="5334000" cy="2021840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2667000">
                      <a:extLst>
                        <a:ext uri="{9D8B030D-6E8A-4147-A177-3AD203B41FA5}">
                          <a16:colId xmlns:a16="http://schemas.microsoft.com/office/drawing/2014/main" val="2908676381"/>
                        </a:ext>
                      </a:extLst>
                    </a:gridCol>
                    <a:gridCol w="2667000">
                      <a:extLst>
                        <a:ext uri="{9D8B030D-6E8A-4147-A177-3AD203B41FA5}">
                          <a16:colId xmlns:a16="http://schemas.microsoft.com/office/drawing/2014/main" val="98958641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tx1"/>
                              </a:solidFill>
                            </a:rPr>
                            <a:t>Sync Field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tx1"/>
                              </a:solidFill>
                            </a:rPr>
                            <a:t>False Alarm for 5ms Noise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312249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</m:oMath>
                          </a14:m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 without special segment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28.1%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4044045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</m:oMath>
                          </a14:m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 + [1,1,1]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5.0%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756917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</m:oMath>
                          </a14:m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 + [1,1,1,0]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2.3%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7854136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5">
                <a:extLst>
                  <a:ext uri="{FF2B5EF4-FFF2-40B4-BE49-F238E27FC236}">
                    <a16:creationId xmlns:a16="http://schemas.microsoft.com/office/drawing/2014/main" id="{26441649-1652-4319-817D-9ADE572509E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22116812"/>
                  </p:ext>
                </p:extLst>
              </p:nvPr>
            </p:nvGraphicFramePr>
            <p:xfrm>
              <a:off x="1752600" y="2418080"/>
              <a:ext cx="5334000" cy="2021840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2667000">
                      <a:extLst>
                        <a:ext uri="{9D8B030D-6E8A-4147-A177-3AD203B41FA5}">
                          <a16:colId xmlns:a16="http://schemas.microsoft.com/office/drawing/2014/main" val="2908676381"/>
                        </a:ext>
                      </a:extLst>
                    </a:gridCol>
                    <a:gridCol w="2667000">
                      <a:extLst>
                        <a:ext uri="{9D8B030D-6E8A-4147-A177-3AD203B41FA5}">
                          <a16:colId xmlns:a16="http://schemas.microsoft.com/office/drawing/2014/main" val="989586415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tx1"/>
                              </a:solidFill>
                            </a:rPr>
                            <a:t>Sync Field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tx1"/>
                              </a:solidFill>
                            </a:rPr>
                            <a:t>False Alarm for 5ms Noise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31224932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28" t="-103774" r="-100457" b="-1283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28.1%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4044045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28" t="-354098" r="-100457" b="-1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5.0%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756917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28" t="-454098" r="-100457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2.3%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7854136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908474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FF509485-D17A-4B76-AE4B-6942FF3B32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9277" y="3511809"/>
            <a:ext cx="3242388" cy="2431791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65F40B91-7F16-4983-8BB0-767192901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6612" y="3511809"/>
            <a:ext cx="3242388" cy="2431791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1249" y="1676400"/>
            <a:ext cx="7772400" cy="47244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An example of a well-optimized sequence with optimal PSLR (peak-to-sidelobe ratio) of 4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Original: s = 0 0 1 0 1 1 0 1 1 1 0 0 0 1 1 0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After applying full Manchester encoding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Modified: s’ = 0 </a:t>
            </a:r>
            <a:r>
              <a:rPr lang="en-US" altLang="zh-CN" sz="1400" dirty="0">
                <a:solidFill>
                  <a:srgbClr val="FF0000"/>
                </a:solidFill>
              </a:rPr>
              <a:t>1</a:t>
            </a:r>
            <a:r>
              <a:rPr lang="en-US" altLang="zh-CN" sz="1400" dirty="0"/>
              <a:t> 1 0 1</a:t>
            </a:r>
            <a:r>
              <a:rPr lang="en-US" altLang="zh-CN" sz="1400" dirty="0">
                <a:solidFill>
                  <a:srgbClr val="FF0000"/>
                </a:solidFill>
              </a:rPr>
              <a:t> 0 </a:t>
            </a:r>
            <a:r>
              <a:rPr lang="en-US" altLang="zh-CN" sz="1400" dirty="0"/>
              <a:t>0 1 1 </a:t>
            </a:r>
            <a:r>
              <a:rPr lang="en-US" altLang="zh-CN" sz="1400" dirty="0">
                <a:solidFill>
                  <a:srgbClr val="FF0000"/>
                </a:solidFill>
              </a:rPr>
              <a:t>0</a:t>
            </a:r>
            <a:r>
              <a:rPr lang="en-US" altLang="zh-CN" sz="1400" dirty="0"/>
              <a:t> 0 </a:t>
            </a:r>
            <a:r>
              <a:rPr lang="en-US" altLang="zh-CN" sz="1400" dirty="0">
                <a:solidFill>
                  <a:srgbClr val="FF0000"/>
                </a:solidFill>
              </a:rPr>
              <a:t>1</a:t>
            </a:r>
            <a:r>
              <a:rPr lang="en-US" altLang="zh-CN" sz="1400" dirty="0"/>
              <a:t> 0 1 1 0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Observation: Significant degradation in PSLR after Manchester encoding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Full Manchester encoding negatively impacts correlation-based detector performance</a:t>
            </a:r>
          </a:p>
          <a:p>
            <a:pPr lvl="2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0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CN" dirty="0"/>
              <a:t>Recap: PSLR Degradation from Manchester Encoding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28425" y="1981200"/>
                <a:ext cx="8363349" cy="3657600"/>
              </a:xfrm>
            </p:spPr>
            <p:txBody>
              <a:bodyPr/>
              <a:lstStyle/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600" dirty="0"/>
                  <a:t>As discussed in [2], differential decoder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Compares relative energy transitions (no absolute energy needed)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Effectively tracks the energy pattern of a Manchester-encoded Sync field</a:t>
                </a: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600" dirty="0"/>
                  <a:t>Receiver block diagram in [2]</a:t>
                </a: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20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20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20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d>
                                <m:dPr>
                                  <m:ctrlPr>
                                    <a:rPr lang="en-US" altLang="zh-CN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US" altLang="zh-CN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m:rPr>
                                  <m:brk m:alnAt="7"/>
                                </m:r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𝑖𝑠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𝑒𝑣𝑒𝑛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𝑖𝑠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𝑜𝑑𝑑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altLang="zh-CN" sz="16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altLang="zh-CN" sz="1600" dirty="0"/>
              </a:p>
              <a:p>
                <a:pPr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  <a:p>
                <a:pPr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  <a:p>
                <a:pPr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8425" y="1981200"/>
                <a:ext cx="8363349" cy="3657600"/>
              </a:xfrm>
              <a:blipFill>
                <a:blip r:embed="rId2"/>
                <a:stretch>
                  <a:fillRect l="-292" b="-11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How Differential Decoder Works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0A481BE6-93AF-4F6E-9DC4-F9611ABB17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346" y="3810000"/>
            <a:ext cx="5321284" cy="1565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5777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676400"/>
            <a:ext cx="7806849" cy="44196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Full Manchester encoding compromises correlation performance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Proposal: Use a hybrid sequence including Manchester-encoded bits and some chip exceptions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Outcome: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Maintains Manchester decoding compatibility for differential decoder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Retains high auto-correlation performance for correlation-based detection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2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Unified Sync Field: Hybrid Sequence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  <p:graphicFrame>
        <p:nvGraphicFramePr>
          <p:cNvPr id="3" name="表格 3">
            <a:extLst>
              <a:ext uri="{FF2B5EF4-FFF2-40B4-BE49-F238E27FC236}">
                <a16:creationId xmlns:a16="http://schemas.microsoft.com/office/drawing/2014/main" id="{EFF17EA2-62FF-4C9C-A2FA-A541C5D4A3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043118"/>
              </p:ext>
            </p:extLst>
          </p:nvPr>
        </p:nvGraphicFramePr>
        <p:xfrm>
          <a:off x="1428750" y="3124200"/>
          <a:ext cx="6286500" cy="171831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5500">
                  <a:extLst>
                    <a:ext uri="{9D8B030D-6E8A-4147-A177-3AD203B41FA5}">
                      <a16:colId xmlns:a16="http://schemas.microsoft.com/office/drawing/2014/main" val="448261194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808063415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806297805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Sequence Length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# Manchester-Encoded Bits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# Chip Exceptions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2157232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27597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03394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3359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0342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524000"/>
            <a:ext cx="7806849" cy="4799013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Example hybrid sequence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300" dirty="0"/>
              <a:t>s = </a:t>
            </a:r>
            <a:r>
              <a:rPr lang="en-US" altLang="zh-CN" sz="1300" dirty="0">
                <a:highlight>
                  <a:srgbClr val="00FF00"/>
                </a:highlight>
              </a:rPr>
              <a:t>1 0</a:t>
            </a:r>
            <a:r>
              <a:rPr lang="en-US" altLang="zh-CN" sz="1300" dirty="0"/>
              <a:t> </a:t>
            </a:r>
            <a:r>
              <a:rPr lang="en-US" altLang="zh-CN" sz="1300" dirty="0">
                <a:highlight>
                  <a:srgbClr val="00FF00"/>
                </a:highlight>
              </a:rPr>
              <a:t>1 0</a:t>
            </a:r>
            <a:r>
              <a:rPr lang="en-US" altLang="zh-CN" sz="1300" dirty="0"/>
              <a:t> </a:t>
            </a:r>
            <a:r>
              <a:rPr lang="en-US" altLang="zh-CN" sz="1300" dirty="0">
                <a:highlight>
                  <a:srgbClr val="FF0000"/>
                </a:highlight>
              </a:rPr>
              <a:t>0 1</a:t>
            </a:r>
            <a:r>
              <a:rPr lang="en-US" altLang="zh-CN" sz="1300" dirty="0"/>
              <a:t> </a:t>
            </a:r>
            <a:r>
              <a:rPr lang="en-US" altLang="zh-CN" sz="1300" dirty="0">
                <a:highlight>
                  <a:srgbClr val="FF0000"/>
                </a:highlight>
              </a:rPr>
              <a:t>0 1</a:t>
            </a:r>
            <a:r>
              <a:rPr lang="en-US" altLang="zh-CN" sz="1300" dirty="0"/>
              <a:t> 1 </a:t>
            </a:r>
            <a:r>
              <a:rPr lang="en-US" altLang="zh-CN" sz="1300" dirty="0">
                <a:highlight>
                  <a:srgbClr val="00FF00"/>
                </a:highlight>
              </a:rPr>
              <a:t>1 0</a:t>
            </a:r>
            <a:r>
              <a:rPr lang="en-US" altLang="zh-CN" sz="1300" dirty="0"/>
              <a:t> </a:t>
            </a:r>
            <a:r>
              <a:rPr lang="en-US" altLang="zh-CN" sz="1300" dirty="0">
                <a:highlight>
                  <a:srgbClr val="FF0000"/>
                </a:highlight>
              </a:rPr>
              <a:t>0 1</a:t>
            </a:r>
            <a:r>
              <a:rPr lang="en-US" altLang="zh-CN" sz="1300" dirty="0"/>
              <a:t> </a:t>
            </a:r>
            <a:r>
              <a:rPr lang="en-US" altLang="zh-CN" sz="1300" dirty="0">
                <a:highlight>
                  <a:srgbClr val="00FF00"/>
                </a:highlight>
              </a:rPr>
              <a:t>1 0</a:t>
            </a:r>
            <a:r>
              <a:rPr lang="en-US" altLang="zh-CN" sz="1300" dirty="0"/>
              <a:t> 0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300" dirty="0"/>
              <a:t>In the figure, ‘x’ denotes an uncertain bit, which may randomly take the value 1 or -1 due to noise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300" dirty="0"/>
              <a:t>The local reference sequence is modified to match the Sync field and ensure proper detection despite chip exceptions and different from [2]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2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Hybrid Sequence Example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1DED16EC-68D7-4D16-874C-5614BB8233D5}"/>
              </a:ext>
            </a:extLst>
          </p:cNvPr>
          <p:cNvSpPr txBox="1"/>
          <p:nvPr/>
        </p:nvSpPr>
        <p:spPr>
          <a:xfrm>
            <a:off x="365509" y="2667000"/>
            <a:ext cx="1343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Received signals without noise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55DD77D8-F101-4478-9E61-A13F0B34B9EB}"/>
              </a:ext>
            </a:extLst>
          </p:cNvPr>
          <p:cNvSpPr txBox="1"/>
          <p:nvPr/>
        </p:nvSpPr>
        <p:spPr>
          <a:xfrm>
            <a:off x="389978" y="3352800"/>
            <a:ext cx="13430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Received signals with 1 chip delay</a:t>
            </a:r>
            <a:endParaRPr lang="zh-CN" altLang="en-US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A86D7A64-2F32-4BC5-92F8-B081F999EB5B}"/>
              </a:ext>
            </a:extLst>
          </p:cNvPr>
          <p:cNvSpPr txBox="1"/>
          <p:nvPr/>
        </p:nvSpPr>
        <p:spPr>
          <a:xfrm>
            <a:off x="402869" y="4267200"/>
            <a:ext cx="155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Received signals minus delayed signals</a:t>
            </a:r>
            <a:endParaRPr lang="zh-CN" altLang="en-US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D234BF05-40C5-4FE2-BEFC-4D9602951749}"/>
              </a:ext>
            </a:extLst>
          </p:cNvPr>
          <p:cNvSpPr txBox="1"/>
          <p:nvPr/>
        </p:nvSpPr>
        <p:spPr>
          <a:xfrm>
            <a:off x="467338" y="4876800"/>
            <a:ext cx="1742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Local reference sequence</a:t>
            </a:r>
            <a:endParaRPr lang="zh-CN" altLang="en-US" dirty="0"/>
          </a:p>
        </p:txBody>
      </p:sp>
      <p:pic>
        <p:nvPicPr>
          <p:cNvPr id="17" name="pic">
            <a:extLst>
              <a:ext uri="{FF2B5EF4-FFF2-40B4-BE49-F238E27FC236}">
                <a16:creationId xmlns:a16="http://schemas.microsoft.com/office/drawing/2014/main" id="{B680FC0B-43C3-48AE-82BB-812792FE70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08521" y="2514600"/>
            <a:ext cx="6491722" cy="2605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281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830387"/>
            <a:ext cx="7806849" cy="4799013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Length-24 sequence example: </a:t>
            </a:r>
            <a:r>
              <a:rPr lang="en-US" altLang="zh-CN" sz="1800" dirty="0">
                <a:highlight>
                  <a:srgbClr val="FF0000"/>
                </a:highlight>
              </a:rPr>
              <a:t>0 1</a:t>
            </a:r>
            <a:r>
              <a:rPr lang="en-US" altLang="zh-CN" sz="1800" dirty="0"/>
              <a:t> </a:t>
            </a:r>
            <a:r>
              <a:rPr lang="en-US" altLang="zh-CN" sz="1800" dirty="0">
                <a:highlight>
                  <a:srgbClr val="FF0000"/>
                </a:highlight>
              </a:rPr>
              <a:t>0 1</a:t>
            </a:r>
            <a:r>
              <a:rPr lang="en-US" altLang="zh-CN" sz="1800" dirty="0"/>
              <a:t> </a:t>
            </a:r>
            <a:r>
              <a:rPr lang="en-US" altLang="zh-CN" sz="1800" dirty="0">
                <a:highlight>
                  <a:srgbClr val="00FF00"/>
                </a:highlight>
              </a:rPr>
              <a:t>1 0</a:t>
            </a:r>
            <a:r>
              <a:rPr lang="en-US" altLang="zh-CN" sz="1800" dirty="0"/>
              <a:t> </a:t>
            </a:r>
            <a:r>
              <a:rPr lang="en-US" altLang="zh-CN" sz="1800" dirty="0">
                <a:highlight>
                  <a:srgbClr val="00FF00"/>
                </a:highlight>
              </a:rPr>
              <a:t>1 0</a:t>
            </a:r>
            <a:r>
              <a:rPr lang="en-US" altLang="zh-CN" sz="1800" dirty="0"/>
              <a:t> 0 </a:t>
            </a:r>
            <a:r>
              <a:rPr lang="en-US" altLang="zh-CN" sz="1800" dirty="0">
                <a:highlight>
                  <a:srgbClr val="FF0000"/>
                </a:highlight>
              </a:rPr>
              <a:t>0 1</a:t>
            </a:r>
            <a:r>
              <a:rPr lang="en-US" altLang="zh-CN" sz="1800" dirty="0"/>
              <a:t> </a:t>
            </a:r>
            <a:r>
              <a:rPr lang="en-US" altLang="zh-CN" sz="1800" dirty="0">
                <a:highlight>
                  <a:srgbClr val="FF0000"/>
                </a:highlight>
              </a:rPr>
              <a:t>0 1</a:t>
            </a:r>
            <a:r>
              <a:rPr lang="en-US" altLang="zh-CN" sz="1800" dirty="0"/>
              <a:t> </a:t>
            </a:r>
            <a:r>
              <a:rPr lang="en-US" altLang="zh-CN" sz="1800" dirty="0">
                <a:highlight>
                  <a:srgbClr val="00FF00"/>
                </a:highlight>
              </a:rPr>
              <a:t>1 0</a:t>
            </a:r>
            <a:r>
              <a:rPr lang="en-US" altLang="zh-CN" sz="1800" dirty="0"/>
              <a:t> </a:t>
            </a:r>
            <a:r>
              <a:rPr lang="en-US" altLang="zh-CN" sz="1800" dirty="0">
                <a:highlight>
                  <a:srgbClr val="FF0000"/>
                </a:highlight>
              </a:rPr>
              <a:t>0 1</a:t>
            </a:r>
            <a:r>
              <a:rPr lang="en-US" altLang="zh-CN" sz="1800" dirty="0"/>
              <a:t> 1 </a:t>
            </a:r>
            <a:r>
              <a:rPr lang="en-US" altLang="zh-CN" sz="1800" dirty="0">
                <a:highlight>
                  <a:srgbClr val="00FF00"/>
                </a:highlight>
              </a:rPr>
              <a:t>1 0</a:t>
            </a:r>
            <a:r>
              <a:rPr lang="en-US" altLang="zh-CN" sz="1800" dirty="0"/>
              <a:t> 1 </a:t>
            </a:r>
            <a:r>
              <a:rPr lang="en-US" altLang="zh-CN" sz="1800" dirty="0">
                <a:highlight>
                  <a:srgbClr val="00FF00"/>
                </a:highlight>
              </a:rPr>
              <a:t>1 0</a:t>
            </a:r>
            <a:r>
              <a:rPr lang="en-US" altLang="zh-CN" sz="1800" dirty="0"/>
              <a:t> 0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Length-32 sequence example: </a:t>
            </a:r>
            <a:r>
              <a:rPr lang="en-US" altLang="zh-CN" sz="1800" dirty="0">
                <a:highlight>
                  <a:srgbClr val="FF3300"/>
                </a:highlight>
              </a:rPr>
              <a:t>0 1</a:t>
            </a:r>
            <a:r>
              <a:rPr lang="en-US" altLang="zh-CN" sz="1800" dirty="0"/>
              <a:t> </a:t>
            </a:r>
            <a:r>
              <a:rPr lang="en-US" altLang="zh-CN" sz="1800" dirty="0">
                <a:highlight>
                  <a:srgbClr val="FF3300"/>
                </a:highlight>
              </a:rPr>
              <a:t>0 1</a:t>
            </a:r>
            <a:r>
              <a:rPr lang="en-US" altLang="zh-CN" sz="1800" dirty="0"/>
              <a:t> </a:t>
            </a:r>
            <a:r>
              <a:rPr lang="en-US" altLang="zh-CN" sz="1800" dirty="0">
                <a:highlight>
                  <a:srgbClr val="00FF00"/>
                </a:highlight>
              </a:rPr>
              <a:t>1 0</a:t>
            </a:r>
            <a:r>
              <a:rPr lang="en-US" altLang="zh-CN" sz="1800" dirty="0"/>
              <a:t> </a:t>
            </a:r>
            <a:r>
              <a:rPr lang="en-US" altLang="zh-CN" sz="1800" dirty="0">
                <a:highlight>
                  <a:srgbClr val="00FF00"/>
                </a:highlight>
              </a:rPr>
              <a:t>1 0</a:t>
            </a:r>
            <a:r>
              <a:rPr lang="en-US" altLang="zh-CN" sz="1800" dirty="0"/>
              <a:t> </a:t>
            </a:r>
            <a:r>
              <a:rPr lang="en-US" altLang="zh-CN" sz="1800" dirty="0">
                <a:highlight>
                  <a:srgbClr val="FF3300"/>
                </a:highlight>
              </a:rPr>
              <a:t>0 1</a:t>
            </a:r>
            <a:r>
              <a:rPr lang="en-US" altLang="zh-CN" sz="1800" dirty="0"/>
              <a:t> 1 </a:t>
            </a:r>
            <a:r>
              <a:rPr lang="en-US" altLang="zh-CN" sz="1800" dirty="0">
                <a:highlight>
                  <a:srgbClr val="00FF00"/>
                </a:highlight>
              </a:rPr>
              <a:t>1 0</a:t>
            </a:r>
            <a:r>
              <a:rPr lang="en-US" altLang="zh-CN" sz="1800" dirty="0"/>
              <a:t> 0 </a:t>
            </a:r>
            <a:r>
              <a:rPr lang="en-US" altLang="zh-CN" sz="1800" dirty="0">
                <a:highlight>
                  <a:srgbClr val="FF0000"/>
                </a:highlight>
              </a:rPr>
              <a:t>0 1</a:t>
            </a:r>
            <a:r>
              <a:rPr lang="en-US" altLang="zh-CN" sz="1800" dirty="0"/>
              <a:t> </a:t>
            </a:r>
            <a:r>
              <a:rPr lang="en-US" altLang="zh-CN" sz="1800" dirty="0">
                <a:highlight>
                  <a:srgbClr val="00FF00"/>
                </a:highlight>
              </a:rPr>
              <a:t>1 0</a:t>
            </a:r>
            <a:r>
              <a:rPr lang="en-US" altLang="zh-CN" sz="1800" dirty="0"/>
              <a:t> </a:t>
            </a:r>
            <a:r>
              <a:rPr lang="en-US" altLang="zh-CN" sz="1800" dirty="0">
                <a:highlight>
                  <a:srgbClr val="00FF00"/>
                </a:highlight>
              </a:rPr>
              <a:t>1 0</a:t>
            </a:r>
            <a:r>
              <a:rPr lang="en-US" altLang="zh-CN" sz="1800" dirty="0"/>
              <a:t> 0 </a:t>
            </a:r>
            <a:r>
              <a:rPr lang="en-US" altLang="zh-CN" sz="1800" dirty="0">
                <a:highlight>
                  <a:srgbClr val="FF0000"/>
                </a:highlight>
              </a:rPr>
              <a:t>0 1</a:t>
            </a:r>
            <a:r>
              <a:rPr lang="en-US" altLang="zh-CN" sz="1800" dirty="0"/>
              <a:t> </a:t>
            </a:r>
            <a:r>
              <a:rPr lang="en-US" altLang="zh-CN" sz="1800" dirty="0">
                <a:highlight>
                  <a:srgbClr val="FF0000"/>
                </a:highlight>
              </a:rPr>
              <a:t>0 1</a:t>
            </a:r>
            <a:r>
              <a:rPr lang="en-US" altLang="zh-CN" sz="1800" dirty="0"/>
              <a:t> 1 </a:t>
            </a:r>
            <a:r>
              <a:rPr lang="en-US" altLang="zh-CN" sz="1800" dirty="0">
                <a:highlight>
                  <a:srgbClr val="00FF00"/>
                </a:highlight>
              </a:rPr>
              <a:t>1 0</a:t>
            </a:r>
            <a:r>
              <a:rPr lang="en-US" altLang="zh-CN" sz="1800" dirty="0"/>
              <a:t> 1 </a:t>
            </a:r>
            <a:r>
              <a:rPr lang="en-US" altLang="zh-CN" sz="1800" dirty="0">
                <a:highlight>
                  <a:srgbClr val="00FF00"/>
                </a:highlight>
              </a:rPr>
              <a:t>1 0</a:t>
            </a:r>
            <a:r>
              <a:rPr lang="en-US" altLang="zh-CN" sz="1800" dirty="0"/>
              <a:t> 0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2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Hybrid Sequence Example (cont.)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61040B8-3A5D-485A-B1D3-107082E4A2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000" y="3429000"/>
            <a:ext cx="3759200" cy="281940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68B4E525-6241-4EA8-BB71-CB57778F41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5000" y="3416481"/>
            <a:ext cx="3784600" cy="283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800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600200"/>
            <a:ext cx="7806849" cy="4799013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Differential decoder is highly sensitive to noise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Noise may be interpreted as chip ‘0’ or ‘1’ randomly</a:t>
            </a:r>
          </a:p>
          <a:p>
            <a:pPr indent="-285750"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To achieve a false alarm rate &lt; 1%, two enhancements can be applied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Increase the number of known bits of the output of the differential decoder, i.e., the absolute peak value after correlation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Extend the special segment length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2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False Alarm Issue of Differential Decoder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  <p:graphicFrame>
        <p:nvGraphicFramePr>
          <p:cNvPr id="9" name="表格 3">
            <a:extLst>
              <a:ext uri="{FF2B5EF4-FFF2-40B4-BE49-F238E27FC236}">
                <a16:creationId xmlns:a16="http://schemas.microsoft.com/office/drawing/2014/main" id="{EFDA466B-C9AB-4607-B11D-6377C0CCB7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929248"/>
              </p:ext>
            </p:extLst>
          </p:nvPr>
        </p:nvGraphicFramePr>
        <p:xfrm>
          <a:off x="1411526" y="3859848"/>
          <a:ext cx="6286500" cy="20002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5500">
                  <a:extLst>
                    <a:ext uri="{9D8B030D-6E8A-4147-A177-3AD203B41FA5}">
                      <a16:colId xmlns:a16="http://schemas.microsoft.com/office/drawing/2014/main" val="448261194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808063415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806297805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Sequence Length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Positive Peak Value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Negative Peak Value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2157232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-10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27597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-14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03394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-18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3359792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2x16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-20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1346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8278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51352" y="1754187"/>
                <a:ext cx="7806849" cy="4799013"/>
              </a:xfrm>
            </p:spPr>
            <p:txBody>
              <a:bodyPr/>
              <a:lstStyle/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800" dirty="0"/>
                  <a:t>It is observed that two copies of a length-16 sequence get the highest absolute peak value after correlation </a:t>
                </a: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800" dirty="0"/>
                  <a:t>According to [1], this structure also achieves performance close to a 32-chip sequence, while maintaining much lower correlation complexity</a:t>
                </a: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800" dirty="0"/>
                  <a:t>Recommended Sync sequence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Use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altLang="zh-CN" sz="1600" dirty="0"/>
                  <a:t>, where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altLang="zh-CN" sz="1600" dirty="0"/>
                      <m:t>1 0 1 0 0 1 0 1 1 1 0 0 1 1 0 0</m:t>
                    </m:r>
                  </m:oMath>
                </a14:m>
                <a:endParaRPr lang="en-US" altLang="zh-CN" sz="16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800" dirty="0"/>
                  <a:t>False alarms caused by noise are independent of SNR, the data rate indication via sequence pattern is recommended as 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250 kbps: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endParaRPr lang="en-US" altLang="zh-CN" sz="16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1 Mbps: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acc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 </m:t>
                        </m:r>
                        <m:acc>
                          <m:accPr>
                            <m:chr m:val="̅"/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acc>
                      </m:e>
                    </m:d>
                  </m:oMath>
                </a14:m>
                <a:r>
                  <a:rPr lang="en-US" altLang="zh-CN" sz="1600" dirty="0"/>
                  <a:t>, where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acc>
                    <m:r>
                      <a:rPr lang="en-US" altLang="zh-CN" sz="1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sz="1600" dirty="0"/>
                  <a:t>is the bit-wise complement of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altLang="zh-CN" sz="16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4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sz="12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n-US" altLang="zh-CN" sz="16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1352" y="1754187"/>
                <a:ext cx="7806849" cy="4799013"/>
              </a:xfrm>
              <a:blipFill>
                <a:blip r:embed="rId2"/>
                <a:stretch>
                  <a:fillRect l="-546" r="-54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Recommended Sync Sequence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404079796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134901</TotalTime>
  <Words>1548</Words>
  <Application>Microsoft Office PowerPoint</Application>
  <PresentationFormat>全屏显示(4:3)</PresentationFormat>
  <Paragraphs>452</Paragraphs>
  <Slides>21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8" baseType="lpstr">
      <vt:lpstr>Qualcomm Office Regular</vt:lpstr>
      <vt:lpstr>Qualcomm Regular</vt:lpstr>
      <vt:lpstr>Arial</vt:lpstr>
      <vt:lpstr>Cambria Math</vt:lpstr>
      <vt:lpstr>Times New Roman</vt:lpstr>
      <vt:lpstr>Wingdings</vt:lpstr>
      <vt:lpstr>802-11-Submission</vt:lpstr>
      <vt:lpstr>Discussions on DL Sync Field for Non-Backscatter STAs: Part II</vt:lpstr>
      <vt:lpstr>Introduction</vt:lpstr>
      <vt:lpstr>Recap: PSLR Degradation from Manchester Encoding</vt:lpstr>
      <vt:lpstr>How Differential Decoder Works</vt:lpstr>
      <vt:lpstr>Unified Sync Field: Hybrid Sequence</vt:lpstr>
      <vt:lpstr>Hybrid Sequence Example</vt:lpstr>
      <vt:lpstr>Hybrid Sequence Example (cont.)</vt:lpstr>
      <vt:lpstr>False Alarm Issue of Differential Decoder</vt:lpstr>
      <vt:lpstr>Recommended Sync Sequence</vt:lpstr>
      <vt:lpstr>Simulation Settings</vt:lpstr>
      <vt:lpstr>Simulation Results</vt:lpstr>
      <vt:lpstr>Simulation Results</vt:lpstr>
      <vt:lpstr>Simulation Results</vt:lpstr>
      <vt:lpstr>Summary</vt:lpstr>
      <vt:lpstr>Straw Poll #1</vt:lpstr>
      <vt:lpstr>Straw Poll #2</vt:lpstr>
      <vt:lpstr>Straw Poll #3</vt:lpstr>
      <vt:lpstr>References</vt:lpstr>
      <vt:lpstr>Appendix</vt:lpstr>
      <vt:lpstr>Simulation Settings: Lenth-12 Sequence </vt:lpstr>
      <vt:lpstr>Simulation Results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qianbin (G)</cp:lastModifiedBy>
  <cp:revision>2686</cp:revision>
  <cp:lastPrinted>1998-02-10T13:28:06Z</cp:lastPrinted>
  <dcterms:created xsi:type="dcterms:W3CDTF">2004-12-02T14:01:45Z</dcterms:created>
  <dcterms:modified xsi:type="dcterms:W3CDTF">2025-07-29T08:10:31Z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(3)GyR2t0sibbzX/AfuVSLGbiDQXEK7JHuI3T6gluXZn8awu9JywenDtB2hism/Tnxfu6GqsUXv
kpT7CxXxflOPPE555ABh87kP671V0o2yJsAZ5gO1rDyV0UcsFDY649G2Z/F3NGU+pWF4CAoi
mENffFl3PPEKPrQwKKIdNsTyJ6NIaMkP2WZKUNW/qGT5b7mGzDKzdDwERbCA2vdJfuVG4piS
Zo77qAk+oOAzVR9UJG</vt:lpwstr>
  </property>
  <property fmtid="{D5CDD505-2E9C-101B-9397-08002B2CF9AE}" pid="4" name="_2015_ms_pID_7253431">
    <vt:lpwstr>QqXyb4hI/1n12WKacaRK2Yj/wu3oOtVYgoCKkkNYHLX/qPsxuylakP
Xpvttth0NDPydvDe/P4uamCnfEPkBO6u/qRHxBM6QI7MEw9Pw14szoClRtP3eFRicsycRXN9
Aj3odckTexpbpsM6v13jIj6pSnKSolalwHvvB+UEFmhNMLVy+SMXezAANjz02qO+e6aiILYI
rOQOKmQZbr0b5EOUprDl7k2SqNjtmBBSLOS+</vt:lpwstr>
  </property>
  <property fmtid="{D5CDD505-2E9C-101B-9397-08002B2CF9AE}" pid="5" name="_2015_ms_pID_7253432">
    <vt:lpwstr>HSfqHsW8KMjes66UXt3kUP4=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1709516096</vt:lpwstr>
  </property>
</Properties>
</file>