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1017" r:id="rId2"/>
    <p:sldId id="988" r:id="rId3"/>
    <p:sldId id="910" r:id="rId4"/>
    <p:sldId id="966" r:id="rId5"/>
    <p:sldId id="972" r:id="rId6"/>
    <p:sldId id="987" r:id="rId7"/>
    <p:sldId id="989" r:id="rId8"/>
    <p:sldId id="1007" r:id="rId9"/>
    <p:sldId id="1008" r:id="rId10"/>
    <p:sldId id="1009" r:id="rId11"/>
    <p:sldId id="1010" r:id="rId12"/>
    <p:sldId id="1034" r:id="rId13"/>
    <p:sldId id="1042" r:id="rId14"/>
    <p:sldId id="1012" r:id="rId15"/>
    <p:sldId id="1005" r:id="rId16"/>
    <p:sldId id="1040" r:id="rId17"/>
    <p:sldId id="1041" r:id="rId18"/>
    <p:sldId id="947" r:id="rId19"/>
    <p:sldId id="1036" r:id="rId20"/>
    <p:sldId id="1037" r:id="rId21"/>
    <p:sldId id="1038" r:id="rId2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14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00FF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6649" autoAdjust="0"/>
  </p:normalViewPr>
  <p:slideViewPr>
    <p:cSldViewPr>
      <p:cViewPr varScale="1">
        <p:scale>
          <a:sx n="85" d="100"/>
          <a:sy n="85" d="100"/>
        </p:scale>
        <p:origin x="608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48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68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7/27/2025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Jan.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</a:t>
            </a:r>
            <a:r>
              <a:rPr lang="en-US" altLang="zh-CN" sz="1800" b="1" dirty="0"/>
              <a:t>1249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/>
              <a:t>Discussions on DL Sync Field for Non-Backscatter STAs: Part II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2025-07-28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/>
        </p:nvGraphicFramePr>
        <p:xfrm>
          <a:off x="1053465" y="2942299"/>
          <a:ext cx="6934200" cy="1503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/>
                        <a:t>Lumin</a:t>
                      </a:r>
                      <a:r>
                        <a:rPr lang="en-US" altLang="zh-CN" sz="1100" dirty="0"/>
                        <a:t>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322422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10102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Noise input simulation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5 </a:t>
                </a:r>
                <a:r>
                  <a:rPr lang="en-US" altLang="zh-CN" sz="1600" dirty="0" err="1"/>
                  <a:t>ms</a:t>
                </a:r>
                <a:r>
                  <a:rPr lang="en-US" altLang="zh-CN" sz="1600" dirty="0"/>
                  <a:t> of noise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Peak threshold: 18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>
                    <a:sym typeface="Wingdings" panose="05000000000000000000" pitchFamily="2" charset="2"/>
                  </a:rPr>
                  <a:t>Special segment: 111 and 1110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>
                    <a:sym typeface="Wingdings" panose="05000000000000000000" pitchFamily="2" charset="2"/>
                  </a:rPr>
                  <a:t>False alarm occurs if the peak </a:t>
                </a:r>
                <a14:m>
                  <m:oMath xmlns:m="http://schemas.openxmlformats.org/officeDocument/2006/math">
                    <m:r>
                      <a:rPr lang="en-US" altLang="zh-CN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</m:t>
                    </m:r>
                  </m:oMath>
                </a14:m>
                <a:r>
                  <a:rPr lang="en-US" altLang="zh-CN" sz="1600" dirty="0"/>
                  <a:t> threshold and special segment is detected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Sync field input simulation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Sync sequence: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, where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16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zh-CN" sz="1600" dirty="0"/>
                      <m:t>1 0 1 0 0 1 0 1 1 1 0 0 1 1 0 0</m:t>
                    </m:r>
                  </m:oMath>
                </a14:m>
                <a:endParaRPr lang="en-US" altLang="zh-CN" sz="16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Peak threshold: 18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Special segment: 111 and 1110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Miss detection occurs if peak &lt; threshold or special segment is not detected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2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  <a:blipFill>
                <a:blip r:embed="rId2"/>
                <a:stretch>
                  <a:fillRect l="-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Settings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608273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False alarm rate due to noise 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>
                  <a:solidFill>
                    <a:srgbClr val="FF0000"/>
                  </a:solidFill>
                </a:endParaRP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>
                  <a:solidFill>
                    <a:srgbClr val="FF0000"/>
                  </a:solidFill>
                </a:endParaRP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Once the Sync sequence is detected, half of its average chip energy is used as the reference to detect the special segment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The combination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𝒔</m:t>
                        </m:r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</m:d>
                  </m:oMath>
                </a14:m>
                <a:r>
                  <a:rPr lang="en-US" altLang="zh-CN" sz="1800" dirty="0"/>
                  <a:t> and a 4-chip special segment achieves a false alarm rate below 1%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2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  <a:blipFill>
                <a:blip r:embed="rId2"/>
                <a:stretch>
                  <a:fillRect l="-546" r="-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5">
                <a:extLst>
                  <a:ext uri="{FF2B5EF4-FFF2-40B4-BE49-F238E27FC236}">
                    <a16:creationId xmlns:a16="http://schemas.microsoft.com/office/drawing/2014/main" id="{26441649-1652-4319-817D-9ADE57250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989956"/>
                  </p:ext>
                </p:extLst>
              </p:nvPr>
            </p:nvGraphicFramePr>
            <p:xfrm>
              <a:off x="1752600" y="2418080"/>
              <a:ext cx="5334000" cy="202184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667000">
                      <a:extLst>
                        <a:ext uri="{9D8B030D-6E8A-4147-A177-3AD203B41FA5}">
                          <a16:colId xmlns:a16="http://schemas.microsoft.com/office/drawing/2014/main" val="2908676381"/>
                        </a:ext>
                      </a:extLst>
                    </a:gridCol>
                    <a:gridCol w="2667000">
                      <a:extLst>
                        <a:ext uri="{9D8B030D-6E8A-4147-A177-3AD203B41FA5}">
                          <a16:colId xmlns:a16="http://schemas.microsoft.com/office/drawing/2014/main" val="98958641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Sync Field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False Alarm for 5ms Noise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312249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without special segment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9.0%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404404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+ [1,1,1]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1.3%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5691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+ [1,1,1,0]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0.64%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85413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5">
                <a:extLst>
                  <a:ext uri="{FF2B5EF4-FFF2-40B4-BE49-F238E27FC236}">
                    <a16:creationId xmlns:a16="http://schemas.microsoft.com/office/drawing/2014/main" id="{26441649-1652-4319-817D-9ADE57250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989956"/>
                  </p:ext>
                </p:extLst>
              </p:nvPr>
            </p:nvGraphicFramePr>
            <p:xfrm>
              <a:off x="1752600" y="2418080"/>
              <a:ext cx="5334000" cy="202184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667000">
                      <a:extLst>
                        <a:ext uri="{9D8B030D-6E8A-4147-A177-3AD203B41FA5}">
                          <a16:colId xmlns:a16="http://schemas.microsoft.com/office/drawing/2014/main" val="2908676381"/>
                        </a:ext>
                      </a:extLst>
                    </a:gridCol>
                    <a:gridCol w="2667000">
                      <a:extLst>
                        <a:ext uri="{9D8B030D-6E8A-4147-A177-3AD203B41FA5}">
                          <a16:colId xmlns:a16="http://schemas.microsoft.com/office/drawing/2014/main" val="98958641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Sync Field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False Alarm for 5ms Noise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3122493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8" t="-103774" r="-100457" b="-1283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9.0%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404404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8" t="-354098" r="-100457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1.3%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5691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8" t="-454098" r="-100457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0.64%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854136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88235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00200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Miss detection rate when Sync field is the input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Assuming perfect timing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addition of a special segment results in approximately 1 dB degradation in miss detection performance, while the impact of adding one more chip to the segment is negligible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523EC193-BE9B-4D0D-9ED1-23AB6D863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28900" y="2403686"/>
            <a:ext cx="3886200" cy="28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901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00200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Miss detection rate when Sync field is the input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Detection is performed using two timing hypotheses, spaced 50% of a chip duration apart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Results show a 1.2 dB performance loss compared to the perfect timing case without the special segment, and a 0.6 dB loss compared to the perfect timing case with the special segment</a:t>
            </a: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F50CCBF-A23C-4FB3-8199-EEFEBA29B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447192"/>
            <a:ext cx="3733800" cy="281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515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Use of special segment in Sync field is recommended to reduce false alarm rate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Suggested special segment: 1 1 1 0, i.e., three ON chips followed by one OFF chip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Sync field design supports both correlation-based detectors and differential decoders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Suggested Sync sequence: two copies of length-16 sequence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zh-CN" sz="1600" dirty="0"/>
                      <m:t>1 0 1 0 0 1 0 1 1 1 0 0 1 1 0 0</m:t>
                    </m:r>
                  </m:oMath>
                </a14:m>
                <a:endParaRPr lang="en-US" altLang="zh-CN" sz="16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250 kbps: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, 1 Mbps: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zh-CN" sz="1600" dirty="0"/>
                  <a:t> (bitwise complement of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zh-CN" sz="1600" dirty="0"/>
                  <a:t>)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2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  <a:blipFill>
                <a:blip r:embed="rId2"/>
                <a:stretch>
                  <a:fillRect l="-546" r="-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724509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752600"/>
            <a:ext cx="7772400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Do you agree to add following content to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SFD: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AMP-Sync field of the AMP DL PPDU for non-backscatter STAs in 2.4 GHz supports both the correlation-based detector and the differential decoder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marL="0" indent="0" algn="just">
              <a:lnSpc>
                <a:spcPct val="80000"/>
              </a:lnSpc>
              <a:buNone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58316" y="6475413"/>
            <a:ext cx="128560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Lumin Liu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269157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61249" y="1752600"/>
                <a:ext cx="7772400" cy="48006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Do you agree to add following content to </a:t>
                </a:r>
                <a:r>
                  <a:rPr lang="en-US" altLang="zh-CN" sz="1800" dirty="0" err="1"/>
                  <a:t>TGbp</a:t>
                </a:r>
                <a:r>
                  <a:rPr lang="en-US" altLang="zh-CN" sz="1800" dirty="0"/>
                  <a:t> SFD: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The AMP-Sync field of the AMP DL PPDU for non-backscatter STAs in 2.4 GHz uses a sequence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 to indicate a data rate of 250 kbps and a sequence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zh-CN" sz="1600" dirty="0"/>
                  <a:t> to indicate a data rate of 1 Mbps</a:t>
                </a:r>
              </a:p>
              <a:p>
                <a:pPr lvl="2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 is two copies of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 lvl="2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  <m:r>
                      <a:rPr lang="en-US" altLang="zh-CN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/>
                  <a:t> is the bitwise complement of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zh-CN" sz="1600" dirty="0"/>
              </a:p>
              <a:p>
                <a:pPr lvl="2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160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zh-CN" sz="1600" dirty="0"/>
                  <a:t> is TBD</a:t>
                </a:r>
              </a:p>
              <a:p>
                <a:pPr lvl="2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CN" sz="16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marL="0" indent="0" algn="just">
                  <a:lnSpc>
                    <a:spcPct val="8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1249" y="1752600"/>
                <a:ext cx="7772400" cy="4800600"/>
              </a:xfrm>
              <a:blipFill>
                <a:blip r:embed="rId2"/>
                <a:stretch>
                  <a:fillRect l="-471" r="-4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58316" y="6475413"/>
            <a:ext cx="128560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Lumin Liu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669114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752600"/>
            <a:ext cx="7772400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Do you agree to add following content to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SFD: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AMP-Sync field of the AMP DL PPDU for non-backscatter STAs in 2.4 GHz includes a segment consisting of three ON chips followed by one OFF chip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marL="0" indent="0" algn="just">
              <a:lnSpc>
                <a:spcPct val="80000"/>
              </a:lnSpc>
              <a:buNone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58316" y="6475413"/>
            <a:ext cx="128560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Lumin Liu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Straw Poll #3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558787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/>
              <a:t>[1] Steve Shellhammer, et. al., 11-25-0794-00bp-initial-thoughts-on-amp-downlink-sync-field-design</a:t>
            </a:r>
          </a:p>
          <a:p>
            <a:pPr marL="0" indent="0">
              <a:buNone/>
            </a:pPr>
            <a:r>
              <a:rPr lang="en-US" altLang="zh-CN" sz="1800" dirty="0"/>
              <a:t>[2] Amichai Sanderovich, et. al., 11-25-0705-00bp-an-analysis-of-sync-field-for-downlink-ppdu</a:t>
            </a:r>
          </a:p>
          <a:p>
            <a:pPr marL="0" indent="0">
              <a:buNone/>
            </a:pPr>
            <a:r>
              <a:rPr lang="en-US" altLang="zh-CN" sz="1800" dirty="0"/>
              <a:t>[3] Bin Qian, et.al., 11-25-1248-00bp-discussions-on-dl-sync-field-for-non-backscatter-stas-part-1</a:t>
            </a:r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00200"/>
            <a:ext cx="7806849" cy="4419600"/>
          </a:xfrm>
        </p:spPr>
        <p:txBody>
          <a:bodyPr/>
          <a:lstStyle/>
          <a:p>
            <a:pPr marL="457200" lvl="1" indent="0" algn="just">
              <a:lnSpc>
                <a:spcPct val="150000"/>
              </a:lnSpc>
              <a:buNone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458787" y="2514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Appendix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773039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524000"/>
            <a:ext cx="7772400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Two types of Sync field detectors are considered based on STA capabilities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This part introduces a unified Sync field that works with both detector types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Introduction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A5B9432-3502-4EDC-82E5-4E7A8418F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266706"/>
              </p:ext>
            </p:extLst>
          </p:nvPr>
        </p:nvGraphicFramePr>
        <p:xfrm>
          <a:off x="762000" y="2501900"/>
          <a:ext cx="7543800" cy="26651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97931717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414885355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863954591"/>
                    </a:ext>
                  </a:extLst>
                </a:gridCol>
              </a:tblGrid>
              <a:tr h="359744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Feature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Correlation-Based Detector [1]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Differential Decoder [2]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315620"/>
                  </a:ext>
                </a:extLst>
              </a:tr>
              <a:tr h="354663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Hardware Complexity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High: requires multi-bit correlator and AGC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Low: uses 1-bit correlator, no AGC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666790"/>
                  </a:ext>
                </a:extLst>
              </a:tr>
              <a:tr h="417767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Energy Measurement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Absolute energy used, different from data processing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Only relative energy used, same as data processing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02711"/>
                  </a:ext>
                </a:extLst>
              </a:tr>
              <a:tr h="354663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Sequence Requirement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Good auto-correlation property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Must be Manchester-encoded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098919"/>
                  </a:ext>
                </a:extLst>
              </a:tr>
              <a:tr h="354663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Robustness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High: can suppress noise and interference via correlation thresholding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Low: may falsely trigger on noise or interference</a:t>
                      </a:r>
                      <a:endParaRPr lang="zh-CN" alt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13718"/>
                  </a:ext>
                </a:extLst>
              </a:tr>
              <a:tr h="354663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Applicable STA Types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High-end active transmitters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AMP Enabled non-AP STAs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Low-end active transmitters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953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010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Noise input simulation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5 </a:t>
                </a:r>
                <a:r>
                  <a:rPr lang="en-US" altLang="zh-CN" sz="1600" dirty="0" err="1"/>
                  <a:t>ms</a:t>
                </a:r>
                <a:r>
                  <a:rPr lang="en-US" altLang="zh-CN" sz="1600" dirty="0"/>
                  <a:t> of noise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Peak threshold: 16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>
                    <a:sym typeface="Wingdings" panose="05000000000000000000" pitchFamily="2" charset="2"/>
                  </a:rPr>
                  <a:t>Special segment: 111 and 1110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Sync sequence: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, where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16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zh-CN" sz="1600"/>
                      <m:t>0 1 0 1 0 1 1 0 0 1 1 0</m:t>
                    </m:r>
                  </m:oMath>
                </a14:m>
                <a:endParaRPr lang="en-US" altLang="zh-CN" sz="1600" dirty="0">
                  <a:sym typeface="Wingdings" panose="05000000000000000000" pitchFamily="2" charset="2"/>
                </a:endParaRP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>
                    <a:sym typeface="Wingdings" panose="05000000000000000000" pitchFamily="2" charset="2"/>
                  </a:rPr>
                  <a:t>False alarm occurs if the peak </a:t>
                </a:r>
                <a14:m>
                  <m:oMath xmlns:m="http://schemas.openxmlformats.org/officeDocument/2006/math">
                    <m:r>
                      <a:rPr lang="en-US" altLang="zh-CN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</m:t>
                    </m:r>
                  </m:oMath>
                </a14:m>
                <a:r>
                  <a:rPr lang="en-US" altLang="zh-CN" sz="1600" dirty="0"/>
                  <a:t> threshold and special segment is detected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2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  <a:blipFill>
                <a:blip r:embed="rId2"/>
                <a:stretch>
                  <a:fillRect l="-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Settings: Lenth-12 Sequence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698536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4187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False alarm rate due to noise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Two copies of a length-12 sequence combined with a 4-chip special segment fail to achieve a false alarm rate below 1%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5">
                <a:extLst>
                  <a:ext uri="{FF2B5EF4-FFF2-40B4-BE49-F238E27FC236}">
                    <a16:creationId xmlns:a16="http://schemas.microsoft.com/office/drawing/2014/main" id="{26441649-1652-4319-817D-9ADE57250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2116812"/>
                  </p:ext>
                </p:extLst>
              </p:nvPr>
            </p:nvGraphicFramePr>
            <p:xfrm>
              <a:off x="1752600" y="2418080"/>
              <a:ext cx="5334000" cy="202184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667000">
                      <a:extLst>
                        <a:ext uri="{9D8B030D-6E8A-4147-A177-3AD203B41FA5}">
                          <a16:colId xmlns:a16="http://schemas.microsoft.com/office/drawing/2014/main" val="2908676381"/>
                        </a:ext>
                      </a:extLst>
                    </a:gridCol>
                    <a:gridCol w="2667000">
                      <a:extLst>
                        <a:ext uri="{9D8B030D-6E8A-4147-A177-3AD203B41FA5}">
                          <a16:colId xmlns:a16="http://schemas.microsoft.com/office/drawing/2014/main" val="98958641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Sync Field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False Alarm for 5ms Noise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312249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without special segment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28.1%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404404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+ [1,1,1]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5.0%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5691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+ [1,1,1,0]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2.3%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85413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5">
                <a:extLst>
                  <a:ext uri="{FF2B5EF4-FFF2-40B4-BE49-F238E27FC236}">
                    <a16:creationId xmlns:a16="http://schemas.microsoft.com/office/drawing/2014/main" id="{26441649-1652-4319-817D-9ADE57250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2116812"/>
                  </p:ext>
                </p:extLst>
              </p:nvPr>
            </p:nvGraphicFramePr>
            <p:xfrm>
              <a:off x="1752600" y="2418080"/>
              <a:ext cx="5334000" cy="202184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667000">
                      <a:extLst>
                        <a:ext uri="{9D8B030D-6E8A-4147-A177-3AD203B41FA5}">
                          <a16:colId xmlns:a16="http://schemas.microsoft.com/office/drawing/2014/main" val="2908676381"/>
                        </a:ext>
                      </a:extLst>
                    </a:gridCol>
                    <a:gridCol w="2667000">
                      <a:extLst>
                        <a:ext uri="{9D8B030D-6E8A-4147-A177-3AD203B41FA5}">
                          <a16:colId xmlns:a16="http://schemas.microsoft.com/office/drawing/2014/main" val="98958641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Sync Field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False Alarm for 5ms Noise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3122493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8" t="-103774" r="-100457" b="-1283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28.1%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404404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8" t="-354098" r="-100457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5.0%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5691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8" t="-454098" r="-100457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2.3%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854136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0847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FF509485-D17A-4B76-AE4B-6942FF3B3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277" y="3511809"/>
            <a:ext cx="3242388" cy="243179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5F40B91-7F16-4983-8BB0-767192901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612" y="3511809"/>
            <a:ext cx="3242388" cy="243179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676400"/>
            <a:ext cx="7772400" cy="47244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 example of a well-optimized sequence with optimal PSLR (peak-to-sidelobe ratio) of 4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Original: s = 0 0 1 0 1 1 0 1 1 1 0 0 0 1 1 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After applying full Manchester encoding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Modified: s’ = 0 </a:t>
            </a:r>
            <a:r>
              <a:rPr lang="en-US" altLang="zh-CN" sz="1400" dirty="0">
                <a:solidFill>
                  <a:srgbClr val="FF0000"/>
                </a:solidFill>
              </a:rPr>
              <a:t>1</a:t>
            </a:r>
            <a:r>
              <a:rPr lang="en-US" altLang="zh-CN" sz="1400" dirty="0"/>
              <a:t> 1 0 1</a:t>
            </a:r>
            <a:r>
              <a:rPr lang="en-US" altLang="zh-CN" sz="1400" dirty="0">
                <a:solidFill>
                  <a:srgbClr val="FF0000"/>
                </a:solidFill>
              </a:rPr>
              <a:t> 0 </a:t>
            </a:r>
            <a:r>
              <a:rPr lang="en-US" altLang="zh-CN" sz="1400" dirty="0"/>
              <a:t>0 1 1 </a:t>
            </a:r>
            <a:r>
              <a:rPr lang="en-US" altLang="zh-CN" sz="1400" dirty="0">
                <a:solidFill>
                  <a:srgbClr val="FF0000"/>
                </a:solidFill>
              </a:rPr>
              <a:t>0</a:t>
            </a:r>
            <a:r>
              <a:rPr lang="en-US" altLang="zh-CN" sz="1400" dirty="0"/>
              <a:t> 0 </a:t>
            </a:r>
            <a:r>
              <a:rPr lang="en-US" altLang="zh-CN" sz="1400" dirty="0">
                <a:solidFill>
                  <a:srgbClr val="FF0000"/>
                </a:solidFill>
              </a:rPr>
              <a:t>1</a:t>
            </a:r>
            <a:r>
              <a:rPr lang="en-US" altLang="zh-CN" sz="1400" dirty="0"/>
              <a:t> 0 1 1 0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Observation: Significant degradation in PSLR after encoding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Full Manchester encoding negatively impacts correlation-based detector performance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0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Recap: PSLR Degradation from Manchester Encoding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28425" y="1981200"/>
                <a:ext cx="8363349" cy="36576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600" dirty="0"/>
                  <a:t>As discussed in [2], differential decoder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Compares relative energy transitions (no absolute energy needed)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Effectively tracks the energy pattern of a Manchester-encoded Sync field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600" dirty="0"/>
                  <a:t>Receiver block diagram in [2]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20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20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20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d>
                                <m:dPr>
                                  <m:ctrlP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𝑒𝑣𝑒𝑛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𝑜𝑑𝑑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altLang="zh-CN" sz="1600" dirty="0"/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8425" y="1981200"/>
                <a:ext cx="8363349" cy="3657600"/>
              </a:xfrm>
              <a:blipFill>
                <a:blip r:embed="rId2"/>
                <a:stretch>
                  <a:fillRect l="-292" b="-11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How Differential Decoder 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0A481BE6-93AF-4F6E-9DC4-F9611ABB1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46" y="3810000"/>
            <a:ext cx="5321284" cy="156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76400"/>
            <a:ext cx="7806849" cy="4419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Full Manchester encoding compromises correlation performance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Proposal: Use a hybrid sequence including Manchester-encoded bits and some chip exceptions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Outcome: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Maintains Manchester decoding compatibility for differential decoder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Retains high auto-correlation performance for correlation-based detection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Unified Sync Field: Hybrid Sequence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EFF17EA2-62FF-4C9C-A2FA-A541C5D4A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043118"/>
              </p:ext>
            </p:extLst>
          </p:nvPr>
        </p:nvGraphicFramePr>
        <p:xfrm>
          <a:off x="1428750" y="3124200"/>
          <a:ext cx="6286500" cy="17183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448261194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808063415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806297805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Sequence Length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# Manchester-Encoded Bits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# Chip Exceptions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15723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27597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03394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359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342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524000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Example hybrid sequence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/>
              <a:t>s = </a:t>
            </a:r>
            <a:r>
              <a:rPr lang="en-US" altLang="zh-CN" sz="1300" dirty="0">
                <a:highlight>
                  <a:srgbClr val="00FF00"/>
                </a:highlight>
              </a:rPr>
              <a:t>1 0</a:t>
            </a:r>
            <a:r>
              <a:rPr lang="en-US" altLang="zh-CN" sz="1300" dirty="0"/>
              <a:t> </a:t>
            </a:r>
            <a:r>
              <a:rPr lang="en-US" altLang="zh-CN" sz="1300" dirty="0">
                <a:highlight>
                  <a:srgbClr val="00FF00"/>
                </a:highlight>
              </a:rPr>
              <a:t>1 0</a:t>
            </a:r>
            <a:r>
              <a:rPr lang="en-US" altLang="zh-CN" sz="1300" dirty="0"/>
              <a:t> </a:t>
            </a:r>
            <a:r>
              <a:rPr lang="en-US" altLang="zh-CN" sz="1300" dirty="0">
                <a:highlight>
                  <a:srgbClr val="FF0000"/>
                </a:highlight>
              </a:rPr>
              <a:t>0 1</a:t>
            </a:r>
            <a:r>
              <a:rPr lang="en-US" altLang="zh-CN" sz="1300" dirty="0"/>
              <a:t> </a:t>
            </a:r>
            <a:r>
              <a:rPr lang="en-US" altLang="zh-CN" sz="1300" dirty="0">
                <a:highlight>
                  <a:srgbClr val="FF0000"/>
                </a:highlight>
              </a:rPr>
              <a:t>0 1</a:t>
            </a:r>
            <a:r>
              <a:rPr lang="en-US" altLang="zh-CN" sz="1300" dirty="0"/>
              <a:t> 1 </a:t>
            </a:r>
            <a:r>
              <a:rPr lang="en-US" altLang="zh-CN" sz="1300" dirty="0">
                <a:highlight>
                  <a:srgbClr val="00FF00"/>
                </a:highlight>
              </a:rPr>
              <a:t>1 0</a:t>
            </a:r>
            <a:r>
              <a:rPr lang="en-US" altLang="zh-CN" sz="1300" dirty="0"/>
              <a:t> </a:t>
            </a:r>
            <a:r>
              <a:rPr lang="en-US" altLang="zh-CN" sz="1300" dirty="0">
                <a:highlight>
                  <a:srgbClr val="FF0000"/>
                </a:highlight>
              </a:rPr>
              <a:t>0 1</a:t>
            </a:r>
            <a:r>
              <a:rPr lang="en-US" altLang="zh-CN" sz="1300" dirty="0"/>
              <a:t> </a:t>
            </a:r>
            <a:r>
              <a:rPr lang="en-US" altLang="zh-CN" sz="1300" dirty="0">
                <a:highlight>
                  <a:srgbClr val="00FF00"/>
                </a:highlight>
              </a:rPr>
              <a:t>1 0</a:t>
            </a:r>
            <a:r>
              <a:rPr lang="en-US" altLang="zh-CN" sz="1300" dirty="0"/>
              <a:t> 0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/>
              <a:t>In the figure, ‘x’ denotes an uncertain bit, which may randomly take the value 1 or 0 due to noise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/>
              <a:t>The local reference sequence is modified to match the Sync field and ensure proper detection despite chip exceptions and different from [2]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Hybrid Sequence Example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DED16EC-68D7-4D16-874C-5614BB8233D5}"/>
              </a:ext>
            </a:extLst>
          </p:cNvPr>
          <p:cNvSpPr txBox="1"/>
          <p:nvPr/>
        </p:nvSpPr>
        <p:spPr>
          <a:xfrm>
            <a:off x="365509" y="2667000"/>
            <a:ext cx="134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Received signals without noise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5DD77D8-F101-4478-9E61-A13F0B34B9EB}"/>
              </a:ext>
            </a:extLst>
          </p:cNvPr>
          <p:cNvSpPr txBox="1"/>
          <p:nvPr/>
        </p:nvSpPr>
        <p:spPr>
          <a:xfrm>
            <a:off x="389978" y="3352800"/>
            <a:ext cx="1343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Received signals with 1 chip delay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86D7A64-2F32-4BC5-92F8-B081F999EB5B}"/>
              </a:ext>
            </a:extLst>
          </p:cNvPr>
          <p:cNvSpPr txBox="1"/>
          <p:nvPr/>
        </p:nvSpPr>
        <p:spPr>
          <a:xfrm>
            <a:off x="402869" y="4267200"/>
            <a:ext cx="155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Received signals minus delayed signals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234BF05-40C5-4FE2-BEFC-4D9602951749}"/>
              </a:ext>
            </a:extLst>
          </p:cNvPr>
          <p:cNvSpPr txBox="1"/>
          <p:nvPr/>
        </p:nvSpPr>
        <p:spPr>
          <a:xfrm>
            <a:off x="467338" y="4876800"/>
            <a:ext cx="1742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Local reference sequence</a:t>
            </a:r>
            <a:endParaRPr lang="zh-CN" altLang="en-US" dirty="0"/>
          </a:p>
        </p:txBody>
      </p:sp>
      <p:pic>
        <p:nvPicPr>
          <p:cNvPr id="17" name="pic">
            <a:extLst>
              <a:ext uri="{FF2B5EF4-FFF2-40B4-BE49-F238E27FC236}">
                <a16:creationId xmlns:a16="http://schemas.microsoft.com/office/drawing/2014/main" id="{B680FC0B-43C3-48AE-82BB-812792FE7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8521" y="2514600"/>
            <a:ext cx="6491722" cy="260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28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830387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Length-24 sequence example: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0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1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1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Length-32 sequence example: </a:t>
            </a:r>
            <a:r>
              <a:rPr lang="en-US" altLang="zh-CN" sz="1800" dirty="0">
                <a:highlight>
                  <a:srgbClr val="FF33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33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3300"/>
                </a:highlight>
              </a:rPr>
              <a:t>0 1</a:t>
            </a:r>
            <a:r>
              <a:rPr lang="en-US" altLang="zh-CN" sz="1800" dirty="0"/>
              <a:t> 1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0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0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1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1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0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Hybrid Sequence Example (cont.)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61040B8-3A5D-485A-B1D3-107082E4A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000" y="3429000"/>
            <a:ext cx="3759200" cy="28194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8B4E525-6241-4EA8-BB71-CB57778F41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0" y="3416481"/>
            <a:ext cx="378460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0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00200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Differential decoder is highly sensitive to noise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Noise may be interpreted as chip ‘0’ or ‘1’ randomly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To achieve a false alarm rate &lt; 1%, two enhancements can be applied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Increase the number of known bits of the output of the differential decoder, i.e., the absolution peak value after correlation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Extend the special segment length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False Alarm Issue of Differential Decoder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graphicFrame>
        <p:nvGraphicFramePr>
          <p:cNvPr id="9" name="表格 3">
            <a:extLst>
              <a:ext uri="{FF2B5EF4-FFF2-40B4-BE49-F238E27FC236}">
                <a16:creationId xmlns:a16="http://schemas.microsoft.com/office/drawing/2014/main" id="{EFDA466B-C9AB-4607-B11D-6377C0CCB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929248"/>
              </p:ext>
            </p:extLst>
          </p:nvPr>
        </p:nvGraphicFramePr>
        <p:xfrm>
          <a:off x="1411526" y="3859848"/>
          <a:ext cx="6286500" cy="20002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448261194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808063415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806297805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Sequence Length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Positive Peak Value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Negative Peak Value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15723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-10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27597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-14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03394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-18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35979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2x16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-20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346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27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It is observed that two copies of a length-16 sequence get the highest absolute peak value after correlation 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According to [1], this structure also achieves performance close to a 32-chip sequence, while maintaining much lower correlation complexity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Recommended Sync sequence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Use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, where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zh-CN" sz="1600" dirty="0"/>
                      <m:t>1 0 1 0 0 1 0 1 1 1 0 0 1 1 0 0</m:t>
                    </m:r>
                  </m:oMath>
                </a14:m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False alarms caused by noise are independent of SNR, the data rate indication via sequence pattern is recommended as 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250 kbps: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altLang="zh-CN" sz="16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1 Mbps: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zh-CN" sz="1600" dirty="0"/>
                  <a:t>, where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  <m:r>
                      <a:rPr lang="en-US" altLang="zh-CN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/>
                  <a:t>is the bit-wise complement of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zh-CN" sz="16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2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  <a:blipFill>
                <a:blip r:embed="rId2"/>
                <a:stretch>
                  <a:fillRect l="-546" r="-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Recommended Sync Sequence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0407979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134875</TotalTime>
  <Words>1548</Words>
  <Application>Microsoft Office PowerPoint</Application>
  <PresentationFormat>全屏显示(4:3)</PresentationFormat>
  <Paragraphs>452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8" baseType="lpstr">
      <vt:lpstr>Qualcomm Office Regular</vt:lpstr>
      <vt:lpstr>Qualcomm Regular</vt:lpstr>
      <vt:lpstr>Arial</vt:lpstr>
      <vt:lpstr>Cambria Math</vt:lpstr>
      <vt:lpstr>Times New Roman</vt:lpstr>
      <vt:lpstr>Wingdings</vt:lpstr>
      <vt:lpstr>802-11-Submission</vt:lpstr>
      <vt:lpstr>Discussions on DL Sync Field for Non-Backscatter STAs: Part II</vt:lpstr>
      <vt:lpstr>Introduction</vt:lpstr>
      <vt:lpstr>Recap: PSLR Degradation from Manchester Encoding</vt:lpstr>
      <vt:lpstr>How Differential Decoder Works</vt:lpstr>
      <vt:lpstr>Unified Sync Field: Hybrid Sequence</vt:lpstr>
      <vt:lpstr>Hybrid Sequence Example</vt:lpstr>
      <vt:lpstr>Hybrid Sequence Example (cont.)</vt:lpstr>
      <vt:lpstr>False Alarm Issue of Differential Decoder</vt:lpstr>
      <vt:lpstr>Recommended Sync Sequence</vt:lpstr>
      <vt:lpstr>Simulation Settings</vt:lpstr>
      <vt:lpstr>Simulation Results</vt:lpstr>
      <vt:lpstr>Simulation Results</vt:lpstr>
      <vt:lpstr>Simulation Results</vt:lpstr>
      <vt:lpstr>Summary</vt:lpstr>
      <vt:lpstr>Straw Poll #1</vt:lpstr>
      <vt:lpstr>Straw Poll #2</vt:lpstr>
      <vt:lpstr>Straw Poll #3</vt:lpstr>
      <vt:lpstr>References</vt:lpstr>
      <vt:lpstr>Appendix</vt:lpstr>
      <vt:lpstr>Simulation Settings: Lenth-12 Sequence </vt:lpstr>
      <vt:lpstr>Simulation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2681</cp:revision>
  <cp:lastPrinted>1998-02-10T13:28:06Z</cp:lastPrinted>
  <dcterms:created xsi:type="dcterms:W3CDTF">2004-12-02T14:01:45Z</dcterms:created>
  <dcterms:modified xsi:type="dcterms:W3CDTF">2025-07-27T14:31:46Z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(3)GyR2t0sibbzX/AfuVSLGbiDQXEK7JHuI3T6gluXZn8awu9JywenDtB2hism/Tnxfu6GqsUXv
kpT7CxXxflOPPE555ABh87kP671V0o2yJsAZ5gO1rDyV0UcsFDY649G2Z/F3NGU+pWF4CAoi
mENffFl3PPEKPrQwKKIdNsTyJ6NIaMkP2WZKUNW/qGT5b7mGzDKzdDwERbCA2vdJfuVG4piS
Zo77qAk+oOAzVR9UJG</vt:lpwstr>
  </property>
  <property fmtid="{D5CDD505-2E9C-101B-9397-08002B2CF9AE}" pid="4" name="_2015_ms_pID_7253431">
    <vt:lpwstr>QqXyb4hI/1n12WKacaRK2Yj/wu3oOtVYgoCKkkNYHLX/qPsxuylakP
Xpvttth0NDPydvDe/P4uamCnfEPkBO6u/qRHxBM6QI7MEw9Pw14szoClRtP3eFRicsycRXN9
Aj3odckTexpbpsM6v13jIj6pSnKSolalwHvvB+UEFmhNMLVy+SMXezAANjz02qO+e6aiILYI
rOQOKmQZbr0b5EOUprDl7k2SqNjtmBBSLOS+</vt:lpwstr>
  </property>
  <property fmtid="{D5CDD505-2E9C-101B-9397-08002B2CF9AE}" pid="5" name="_2015_ms_pID_7253432">
    <vt:lpwstr>HSfqHsW8KMjes66UXt3kUP4=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