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1" r:id="rId2"/>
    <p:sldId id="1014" r:id="rId3"/>
    <p:sldId id="1030" r:id="rId4"/>
    <p:sldId id="1029" r:id="rId5"/>
    <p:sldId id="1028" r:id="rId6"/>
    <p:sldId id="1002" r:id="rId7"/>
    <p:sldId id="1003" r:id="rId8"/>
    <p:sldId id="1035" r:id="rId9"/>
    <p:sldId id="997" r:id="rId10"/>
    <p:sldId id="998" r:id="rId11"/>
    <p:sldId id="999" r:id="rId12"/>
    <p:sldId id="1025" r:id="rId13"/>
    <p:sldId id="1033" r:id="rId14"/>
    <p:sldId id="1039" r:id="rId15"/>
    <p:sldId id="1026" r:id="rId16"/>
    <p:sldId id="1032" r:id="rId17"/>
    <p:sldId id="994" r:id="rId18"/>
    <p:sldId id="1020" r:id="rId19"/>
    <p:sldId id="1015" r:id="rId20"/>
    <p:sldId id="1022" r:id="rId21"/>
    <p:sldId id="1019" r:id="rId22"/>
    <p:sldId id="1021" r:id="rId23"/>
    <p:sldId id="1023" r:id="rId24"/>
    <p:sldId id="1024" r:id="rId25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bin (G)" initials="q(" lastIdx="14" clrIdx="0">
    <p:extLst>
      <p:ext uri="{19B8F6BF-5375-455C-9EA6-DF929625EA0E}">
        <p15:presenceInfo xmlns:p15="http://schemas.microsoft.com/office/powerpoint/2012/main" userId="S-1-5-21-147214757-305610072-1517763936-897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FFFF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649" autoAdjust="0"/>
  </p:normalViewPr>
  <p:slideViewPr>
    <p:cSldViewPr>
      <p:cViewPr varScale="1">
        <p:scale>
          <a:sx n="85" d="100"/>
          <a:sy n="85" d="100"/>
        </p:scale>
        <p:origin x="608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48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802.11-19/xxxxr0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dirty="0"/>
              <a:t>doc.: IEEE 802.11-19/xxxxr0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09259" y="9615488"/>
            <a:ext cx="10454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dirty="0"/>
              <a:t>(Huawei)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0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802.11-19/xxxxr0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Alice Chen (Qualcomm)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795" y="1931779"/>
            <a:ext cx="8572500" cy="13757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150" indent="-260604">
              <a:buFont typeface="Qualcomm Regular" pitchFamily="34" charset="0"/>
              <a:buChar char="−"/>
              <a:defRPr/>
            </a:lvl5pPr>
            <a:lvl6pPr marL="1628775" indent="0">
              <a:buNone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2655" y="740540"/>
            <a:ext cx="8574733" cy="4847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>
              <a:defRPr sz="3600"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12655" y="1426466"/>
            <a:ext cx="8574733" cy="35086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7716645" y="6546300"/>
            <a:ext cx="721158" cy="157272"/>
            <a:chOff x="187326" y="5085556"/>
            <a:chExt cx="8393112" cy="1830388"/>
          </a:xfrm>
          <a:solidFill>
            <a:schemeClr val="bg1">
              <a:lumMod val="75000"/>
            </a:schemeClr>
          </a:solidFill>
        </p:grpSpPr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217485" y="6477716"/>
            <a:ext cx="194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fld id="{AB307C75-CA2F-4BA6-858A-60F533452F31}" type="datetimeFigureOut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7/26/2025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3221753" y="6477716"/>
            <a:ext cx="270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Qualcomm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23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4555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February 2023</a:t>
            </a: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4917E5-2694-35C2-56FD-CD52CE5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74714" y="6475413"/>
            <a:ext cx="317375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Alfred Asterjadhi, Qualcomm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117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4" y="6475413"/>
            <a:ext cx="58189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 dirty="0"/>
              <a:t>November 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Jan.</a:t>
            </a:r>
            <a:r>
              <a:rPr lang="en-US" altLang="en-US" dirty="0"/>
              <a:t>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62511" y="6475413"/>
            <a:ext cx="11814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</a:t>
            </a:r>
            <a:r>
              <a:rPr lang="en-US" altLang="zh-CN" sz="1800" b="1" dirty="0"/>
              <a:t>1248</a:t>
            </a:r>
            <a:r>
              <a:rPr lang="en-GB" altLang="en-US" sz="1800" b="1" dirty="0"/>
              <a:t>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altLang="en-US" dirty="0"/>
              <a:t>Discussions on DL Sync Field for Non-Backscatter STAs: Part I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2025-07-28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53793"/>
              </p:ext>
            </p:extLst>
          </p:nvPr>
        </p:nvGraphicFramePr>
        <p:xfrm>
          <a:off x="1053465" y="2942299"/>
          <a:ext cx="6934200" cy="150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Bin Qian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Shenzhen, 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qianbin14@huawei.com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/>
                        <a:t>Lumin</a:t>
                      </a:r>
                      <a:r>
                        <a:rPr lang="en-US" altLang="zh-CN" sz="1100" dirty="0"/>
                        <a:t>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242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Lei Huang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83733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Panpan</a:t>
                      </a:r>
                      <a:r>
                        <a:rPr lang="en-US" sz="1100" dirty="0"/>
                        <a:t>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Length-24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A5B34714-356B-470C-9A3D-18A4C9D5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6709" y="1988942"/>
            <a:ext cx="4327216" cy="3248936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7461B17-D6A4-47F7-AE15-8DE467868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282" y="1988942"/>
            <a:ext cx="4327216" cy="3248936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64C89B-DDE1-4D71-80A7-1474164BD8D9}"/>
              </a:ext>
            </a:extLst>
          </p:cNvPr>
          <p:cNvSpPr txBox="1"/>
          <p:nvPr/>
        </p:nvSpPr>
        <p:spPr>
          <a:xfrm>
            <a:off x="1371600" y="5145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141046-1138-4925-9906-DA8963713509}"/>
              </a:ext>
            </a:extLst>
          </p:cNvPr>
          <p:cNvSpPr txBox="1"/>
          <p:nvPr/>
        </p:nvSpPr>
        <p:spPr>
          <a:xfrm>
            <a:off x="5562600" y="5145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835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Length-32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1" name="Graphic 3">
            <a:extLst>
              <a:ext uri="{FF2B5EF4-FFF2-40B4-BE49-F238E27FC236}">
                <a16:creationId xmlns:a16="http://schemas.microsoft.com/office/drawing/2014/main" id="{40DED507-D6F0-4BFB-9946-E810EFD33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4780" y="2070905"/>
            <a:ext cx="4252019" cy="3192477"/>
          </a:xfrm>
          <a:prstGeom prst="rect">
            <a:avLst/>
          </a:prstGeom>
        </p:spPr>
      </p:pic>
      <p:pic>
        <p:nvPicPr>
          <p:cNvPr id="15" name="Graphic 6">
            <a:extLst>
              <a:ext uri="{FF2B5EF4-FFF2-40B4-BE49-F238E27FC236}">
                <a16:creationId xmlns:a16="http://schemas.microsoft.com/office/drawing/2014/main" id="{CC0D7B63-7402-43B2-B362-E4F7C3658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23" y="2070905"/>
            <a:ext cx="4218051" cy="31669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EFF04DD-D4A5-447F-BC17-91B7173CEAE4}"/>
              </a:ext>
            </a:extLst>
          </p:cNvPr>
          <p:cNvSpPr txBox="1"/>
          <p:nvPr/>
        </p:nvSpPr>
        <p:spPr>
          <a:xfrm>
            <a:off x="1576717" y="516414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34EF98-8F96-4313-BBF9-145D19810F36}"/>
              </a:ext>
            </a:extLst>
          </p:cNvPr>
          <p:cNvSpPr txBox="1"/>
          <p:nvPr/>
        </p:nvSpPr>
        <p:spPr>
          <a:xfrm>
            <a:off x="5794768" y="518895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0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Sync detection performance across different sequence lengths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54093"/>
              </p:ext>
            </p:extLst>
          </p:nvPr>
        </p:nvGraphicFramePr>
        <p:xfrm>
          <a:off x="1676400" y="2583465"/>
          <a:ext cx="6096000" cy="3418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DL Sync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Timing assumption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Ideal timing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6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Channel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AWGN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7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Clock offset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 ppm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Sync sequence length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16, 24, 32, 2x16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4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Threshold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0.063, 0.049, 0.042, 0.042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89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Maximum offset </a:t>
                      </a:r>
                      <a:r>
                        <a:rPr lang="en-US" altLang="zh-CN" sz="1600" kern="0" dirty="0"/>
                        <a:t>between the detected peak position and the actual sync position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±25%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7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Sync position uncertainty 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Preamble duration + Sync duration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9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Sync sequence used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Length-16: </a:t>
            </a:r>
            <a:r>
              <a:rPr lang="en-US" altLang="zh-CN" sz="1400" dirty="0"/>
              <a:t>1 0 1 0 0 1 0 1 1 1 0 0 1 1 0 0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Length-24: </a:t>
            </a:r>
            <a:r>
              <a:rPr lang="en-US" altLang="zh-CN" sz="1400" dirty="0"/>
              <a:t>0 1 0 1 1 0 1 0 0 0 1 0 1 1 0 0 1 1 1 0 1 1 0 0</a:t>
            </a:r>
            <a:endParaRPr lang="en-US" altLang="zh-CN" sz="14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Length-32: </a:t>
            </a:r>
            <a:r>
              <a:rPr lang="en-US" altLang="zh-CN" sz="1400" dirty="0"/>
              <a:t>0 1 0 1 1 0 1 0 0 1 1 1 0 0 0 1 1 0 1 0 0 0 1 0 1 1 1 0 1 1 0 0</a:t>
            </a:r>
            <a:endParaRPr lang="en-US" altLang="zh-CN" sz="1400" kern="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kern="0" dirty="0"/>
              <a:t>2x16: </a:t>
            </a:r>
            <a:r>
              <a:rPr lang="en-US" altLang="zh-CN" sz="1400" dirty="0"/>
              <a:t>1 0 1 0 0 1 0 1 1 1 0 0 1 1 0 0 1 0 1 0 0 1 0 1 1 1 0 0 1 1 0 0</a:t>
            </a:r>
            <a:r>
              <a:rPr lang="en-US" altLang="zh-CN" sz="1400" kern="0" dirty="0"/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6134F8E-2DC2-42E8-B7CF-21DAC1F2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61" y="3797916"/>
            <a:ext cx="3265197" cy="24488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A01418-1FAC-42A7-94BB-34045C55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799502"/>
            <a:ext cx="3265197" cy="244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AB14801-C44D-45BF-897A-4331848E4A67}"/>
                  </a:ext>
                </a:extLst>
              </p:cNvPr>
              <p:cNvSpPr txBox="1"/>
              <p:nvPr/>
            </p:nvSpPr>
            <p:spPr>
              <a:xfrm>
                <a:off x="1567111" y="3733800"/>
                <a:ext cx="2405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1000" dirty="0"/>
                  <a:t>: Correlation with Reference Sequence</a:t>
                </a:r>
                <a:endParaRPr lang="zh-CN" altLang="en-US" sz="1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AB14801-C44D-45BF-897A-4331848E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11" y="3733800"/>
                <a:ext cx="2405913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707FFA-8FF4-442E-9635-E2FB039EC599}"/>
                  </a:ext>
                </a:extLst>
              </p:cNvPr>
              <p:cNvSpPr txBox="1"/>
              <p:nvPr/>
            </p:nvSpPr>
            <p:spPr>
              <a:xfrm>
                <a:off x="4805042" y="3733800"/>
                <a:ext cx="2405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CN" sz="1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000" dirty="0"/>
                  <a:t>: Correlation with Reference Sequence</a:t>
                </a:r>
                <a:endParaRPr lang="zh-CN" altLang="en-US" sz="1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5707FFA-8FF4-442E-9635-E2FB039E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42" y="3733800"/>
                <a:ext cx="2405913" cy="246221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AA0B712-072F-441D-9C2E-F625A842B3DB}"/>
              </a:ext>
            </a:extLst>
          </p:cNvPr>
          <p:cNvSpPr txBox="1"/>
          <p:nvPr/>
        </p:nvSpPr>
        <p:spPr>
          <a:xfrm>
            <a:off x="3128896" y="617242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Correlation results of 2x16 sequence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66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When the correlation result exceeds the threshold, and correlation continues for half the sync position uncertainty, a significant sync error rate can occur at SNRs above 0dB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45BFB3-0CFF-4DD8-86CE-BE959F49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2012586"/>
            <a:ext cx="4295775" cy="31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Sync Detection Failure Rate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4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When the correlation result exceeds the threshold and correlation continue over the full sync position uncertainty window, no increase in Sync error rate is observed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kern="0" dirty="0"/>
              <a:t>The performance difference between the length-32 sequence and two concatenated length-16 sequences is 0.3 dB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3DD4BC-6419-4423-B33F-F0D916D2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9629"/>
            <a:ext cx="4519439" cy="33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9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Comparison of Sync Sequence Options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4114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400" kern="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B96E3FD-8D59-40FA-AFB2-007A3F7D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96639"/>
              </p:ext>
            </p:extLst>
          </p:nvPr>
        </p:nvGraphicFramePr>
        <p:xfrm>
          <a:off x="459576" y="1759685"/>
          <a:ext cx="8227224" cy="44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204">
                  <a:extLst>
                    <a:ext uri="{9D8B030D-6E8A-4147-A177-3AD203B41FA5}">
                      <a16:colId xmlns:a16="http://schemas.microsoft.com/office/drawing/2014/main" val="3967401011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558244199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736481810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2784870885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484519824"/>
                    </a:ext>
                  </a:extLst>
                </a:gridCol>
                <a:gridCol w="1371204">
                  <a:extLst>
                    <a:ext uri="{9D8B030D-6E8A-4147-A177-3AD203B41FA5}">
                      <a16:colId xmlns:a16="http://schemas.microsoft.com/office/drawing/2014/main" val="2620889100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Sync Sequence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Correlation Complexity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Buffer Size for Correlation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Sync Uncertainty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Remarks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92675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Length-16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16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Not suitable for reliable detection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272878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Length-24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24 chips 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40-chip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Tradeoff between complexity and robustness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293094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Length-32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48-chip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Best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Strongest detection, but highest power and complexity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91624"/>
                  </a:ext>
                </a:extLst>
              </a:tr>
              <a:tr h="3866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[16 16] (two copies)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Same as length-16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32 chips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48-chip duration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Very good – 0.3 dB worse than length-32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Optimal balance: low correlation complexity, near best performance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37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1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6002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CCDF analysis shows that the correlation between the Sync sequence and random Manchester-encoded data can frequently exceed sidelobes, especially under high interference-to-noise ratio conditions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This interference effect is strong particularly in 2.4 GHz environments with multiple overlapping tags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It becomes impractical to set a very high threshold to reject all possible Manchester-like interference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A special segment following the Sync sequence, using a non-Manchester pattern, provides a robust mechanism to reject Manchester-encoded interference that thresholding alone is difficult to handle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Proper threshold with a special segment as fallback can reduce false alarms and let the special segment serve as a lightweight filter, not a frequent verifier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Special Segment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23854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Part I Summary: Correlation-Based Detectors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20574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Correlation complexity is the main driver of the power consumption during the long detection window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Buffer size contributes less to power consumption than correlation operation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Two copies of length-16 sequence is recommended since it achieves performance close to length-32 with much lower correlation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307710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92BED-E778-4DAB-A6C8-CB5F013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20C79-1FC4-4DC8-AB33-9CC13A6E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[1] Steve Shellhammer, et. al., 11-25-0794-00bp-initial-thoughts-on-amp-downlink-sync-field-design</a:t>
            </a:r>
          </a:p>
          <a:p>
            <a:pPr marL="0" indent="0">
              <a:buNone/>
            </a:pPr>
            <a:r>
              <a:rPr lang="en-US" altLang="zh-CN" sz="1800" dirty="0"/>
              <a:t>[2] Amichai Sanderovich, et. al., 11-25-0705-00bp-an-analysis-of-sync-field-for-downlink-ppdu</a:t>
            </a:r>
          </a:p>
          <a:p>
            <a:pPr marL="0" indent="0">
              <a:buNone/>
            </a:pPr>
            <a:r>
              <a:rPr lang="en-US" altLang="zh-CN" sz="1800" dirty="0"/>
              <a:t>[3] Steve Shellhammer, et. al., 11-18-1201-00-00ba-concerns-about-sync-detector-false-alarms </a:t>
            </a:r>
          </a:p>
          <a:p>
            <a:pPr marL="0" indent="0">
              <a:buNone/>
            </a:pPr>
            <a:r>
              <a:rPr lang="en-US" altLang="zh-CN" sz="1800" dirty="0"/>
              <a:t>[4] Rui Cao, et. al., 11-25-0798-00bp-amp-ook-simulation-methodology-and-baseline-results</a:t>
            </a:r>
          </a:p>
          <a:p>
            <a:pPr marL="0" indent="0">
              <a:buNone/>
            </a:pPr>
            <a:r>
              <a:rPr lang="en-US" altLang="zh-CN" sz="1800" dirty="0"/>
              <a:t>[5] Shengquan Hu, et. al., 11-25-1223-00bp-sync-field-design-discussion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4505-79A9-455F-A818-E1A36B4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F32995-32D9-468D-BB4D-1FC2B79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519" y="6480918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123752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7526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Two types of Sync field detectors are considered based on STA capabilities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Correlation-based detector [1]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Differential decoder [2] based on differential Manchester decoding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This work is divided into two parts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Part I focuses on the correlation-based detector, with emphasis on complexity considerations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Part II focuses on the differential decoder and unified Sync field design compatible with both detector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9691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8787" y="2514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42173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Baseline Simulations: DL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baseline simulation methodology and settings follow the approach described in [4]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Key assumptions and configurations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205480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DL non-backscatter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Data rate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250 kbps, 1 Mbps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Waveforms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Square pulse, OFDM with L-LTF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detector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Non-coherent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97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Timing assumption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Ideal timing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6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Channel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AWGN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7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Clock offset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 ppm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3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Payload size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 bits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41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94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Baseline Simulations: DL Data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A136B6B-8494-45E5-BD4E-29C173CB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918" y="1447800"/>
            <a:ext cx="8384163" cy="317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EB68C21-0BA9-4BBD-B72C-DA437528C509}"/>
              </a:ext>
            </a:extLst>
          </p:cNvPr>
          <p:cNvGraphicFramePr>
            <a:graphicFrameLocks noGrp="1"/>
          </p:cNvGraphicFramePr>
          <p:nvPr/>
        </p:nvGraphicFramePr>
        <p:xfrm>
          <a:off x="1006584" y="4721066"/>
          <a:ext cx="6676808" cy="1477498"/>
        </p:xfrm>
        <a:graphic>
          <a:graphicData uri="http://schemas.openxmlformats.org/drawingml/2006/table">
            <a:tbl>
              <a:tblPr/>
              <a:tblGrid>
                <a:gridCol w="1618168">
                  <a:extLst>
                    <a:ext uri="{9D8B030D-6E8A-4147-A177-3AD203B41FA5}">
                      <a16:colId xmlns:a16="http://schemas.microsoft.com/office/drawing/2014/main" val="3445404026"/>
                    </a:ext>
                  </a:extLst>
                </a:gridCol>
                <a:gridCol w="1742643">
                  <a:extLst>
                    <a:ext uri="{9D8B030D-6E8A-4147-A177-3AD203B41FA5}">
                      <a16:colId xmlns:a16="http://schemas.microsoft.com/office/drawing/2014/main" val="1231726936"/>
                    </a:ext>
                  </a:extLst>
                </a:gridCol>
                <a:gridCol w="1508629">
                  <a:extLst>
                    <a:ext uri="{9D8B030D-6E8A-4147-A177-3AD203B41FA5}">
                      <a16:colId xmlns:a16="http://schemas.microsoft.com/office/drawing/2014/main" val="1236229009"/>
                    </a:ext>
                  </a:extLst>
                </a:gridCol>
                <a:gridCol w="1807368">
                  <a:extLst>
                    <a:ext uri="{9D8B030D-6E8A-4147-A177-3AD203B41FA5}">
                      <a16:colId xmlns:a16="http://schemas.microsoft.com/office/drawing/2014/main" val="251473256"/>
                    </a:ext>
                  </a:extLst>
                </a:gridCol>
              </a:tblGrid>
              <a:tr h="230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250kbps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1Mbps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314"/>
                  </a:ext>
                </a:extLst>
              </a:tr>
              <a:tr h="3116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Square Pulse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52197"/>
                  </a:ext>
                </a:extLst>
              </a:tr>
              <a:tr h="311625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-6.98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-3.44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02992"/>
                  </a:ext>
                </a:extLst>
              </a:tr>
              <a:tr h="3116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-6.90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-3.00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62885"/>
                  </a:ext>
                </a:extLst>
              </a:tr>
              <a:tr h="311625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-6.85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-3.10 dB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8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6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Correlation-Based Detector: Sync Detection Failure 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The Sync detection failure rate for the correlation-based detector is reproduced based on the methodology in baseline simulation methodology and settings follow the approach described in [5]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kern="0" dirty="0"/>
              <a:t>Simulation parameters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6620D7-8C86-4E54-8B88-F9620CB1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67231"/>
              </p:ext>
            </p:extLst>
          </p:nvPr>
        </p:nvGraphicFramePr>
        <p:xfrm>
          <a:off x="1676400" y="4267200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2555572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413732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Sync sequence lengths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16, 24, 32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8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Chip duration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 us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Threshold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0.058, 0.048, 0.042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0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80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1294DB-0C60-4E9B-BBC9-9241FDE95B2D}"/>
              </a:ext>
            </a:extLst>
          </p:cNvPr>
          <p:cNvSpPr txBox="1">
            <a:spLocks/>
          </p:cNvSpPr>
          <p:nvPr/>
        </p:nvSpPr>
        <p:spPr bwMode="auto">
          <a:xfrm>
            <a:off x="661249" y="17526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kern="0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EB68C21-0BA9-4BBD-B72C-DA437528C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21575"/>
              </p:ext>
            </p:extLst>
          </p:nvPr>
        </p:nvGraphicFramePr>
        <p:xfrm>
          <a:off x="1389864" y="4892739"/>
          <a:ext cx="6563354" cy="1516380"/>
        </p:xfrm>
        <a:graphic>
          <a:graphicData uri="http://schemas.openxmlformats.org/drawingml/2006/table">
            <a:tbl>
              <a:tblPr/>
              <a:tblGrid>
                <a:gridCol w="2181074">
                  <a:extLst>
                    <a:ext uri="{9D8B030D-6E8A-4147-A177-3AD203B41FA5}">
                      <a16:colId xmlns:a16="http://schemas.microsoft.com/office/drawing/2014/main" val="3445404026"/>
                    </a:ext>
                  </a:extLst>
                </a:gridCol>
                <a:gridCol w="1963354">
                  <a:extLst>
                    <a:ext uri="{9D8B030D-6E8A-4147-A177-3AD203B41FA5}">
                      <a16:colId xmlns:a16="http://schemas.microsoft.com/office/drawing/2014/main" val="1231726936"/>
                    </a:ext>
                  </a:extLst>
                </a:gridCol>
                <a:gridCol w="2418926">
                  <a:extLst>
                    <a:ext uri="{9D8B030D-6E8A-4147-A177-3AD203B41FA5}">
                      <a16:colId xmlns:a16="http://schemas.microsoft.com/office/drawing/2014/main" val="1236229009"/>
                    </a:ext>
                  </a:extLst>
                </a:gridCol>
              </a:tblGrid>
              <a:tr h="339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 Sequence Length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SNR for 10% Sync </a:t>
                      </a:r>
                      <a:r>
                        <a:rPr lang="en-US" altLang="zh-CN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 Failure Rate (dB)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314"/>
                  </a:ext>
                </a:extLst>
              </a:tr>
              <a:tr h="1733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52197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02992"/>
                  </a:ext>
                </a:extLst>
              </a:tr>
              <a:tr h="1733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462885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82459"/>
                  </a:ext>
                </a:extLst>
              </a:tr>
              <a:tr h="1733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96392"/>
                  </a:ext>
                </a:extLst>
              </a:tr>
              <a:tr h="17332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45307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id="{537A9F2F-E7E0-4444-B9A5-54190B858B50}"/>
              </a:ext>
            </a:extLst>
          </p:cNvPr>
          <p:cNvSpPr txBox="1">
            <a:spLocks/>
          </p:cNvSpPr>
          <p:nvPr/>
        </p:nvSpPr>
        <p:spPr bwMode="auto">
          <a:xfrm>
            <a:off x="685799" y="609600"/>
            <a:ext cx="7772402" cy="11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kern="0" dirty="0">
                <a:solidFill>
                  <a:schemeClr val="tx1"/>
                </a:solidFill>
              </a:rPr>
              <a:t>Correlation-Based Detector: Sync Detection Failure Rate (cont.)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DF85436F-9F83-4355-8310-B5A2225D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09800" y="1626521"/>
            <a:ext cx="4267200" cy="3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8288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Non-backscatter STAs, especially active transmitters, are assumed to be low power consumption, and minimal hardware complexity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Key factors dominate receiver complexity and power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Local reference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Buffer size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Correlation duration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Continuous correlation over long detection window (e.g., 5ms) leads to high energy consumption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Sampling rate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Higher sampling rate = more samples per chip = higher buffer load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Key Factors Driving Receiver Complexity and Power Consumption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9757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2057400"/>
            <a:ext cx="7772400" cy="3886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Local reference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Longer local reference sequence requires </a:t>
            </a:r>
            <a:r>
              <a:rPr lang="en-US" altLang="zh-CN" sz="1600"/>
              <a:t>more multiply-accumulate </a:t>
            </a:r>
            <a:r>
              <a:rPr lang="en-US" altLang="zh-CN" sz="1600" dirty="0"/>
              <a:t>(MAC) operation, increasing power consumption per correlation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Longer local reference sequence leads to higher processing load, greater hardware resource usage, and increased overall implementation complexity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Considering the long correlation duration, optimizing the sequence length is critical for minimizing computation overhead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Local Reference Sequence and Correlation Complexity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378944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8288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Buffer size is another key driver of receiver complexity and power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Buffer must store both the correlation window and the sync uncertainty margin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Larger buffers lead to increased memory demand, higher system-level complexity and greater energy consumption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The sync uncertainty margin depends on threshold selection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1: Low threshold, e.g., the threshold is selected under noise-only consideration 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Trigger may occur at sidelobes, far from the main peak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Sync position uncertainty may span the entire sequence length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2: High threshold, e.g., the threshold is selected to consider sidelobes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Trigger occurs only near the main peak, sidelobes suppressed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Sync position uncertainty is limited to a few chips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Buffer Size and Sync Uncertainty Margin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07719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Buffer Size and Sync Uncertainty Margin </a:t>
            </a:r>
            <a:r>
              <a:rPr lang="en-US" dirty="0"/>
              <a:t>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E9C3D9-4E92-4306-8DA1-123F8763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2057400"/>
            <a:ext cx="5181600" cy="388620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1A9AF88-BA24-4500-B472-33F889B549FC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267200"/>
            <a:ext cx="396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DB67916-5B06-4699-B50F-EF36E0B4E6DD}"/>
              </a:ext>
            </a:extLst>
          </p:cNvPr>
          <p:cNvCxnSpPr>
            <a:cxnSpLocks/>
          </p:cNvCxnSpPr>
          <p:nvPr/>
        </p:nvCxnSpPr>
        <p:spPr bwMode="auto">
          <a:xfrm>
            <a:off x="2667000" y="3733800"/>
            <a:ext cx="396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A049277-7FDC-4B5B-AC48-2BC29295ABB8}"/>
              </a:ext>
            </a:extLst>
          </p:cNvPr>
          <p:cNvSpPr txBox="1"/>
          <p:nvPr/>
        </p:nvSpPr>
        <p:spPr>
          <a:xfrm>
            <a:off x="6743283" y="4128700"/>
            <a:ext cx="120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Threshold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B9B3C3-8FB4-4FAD-A905-40E5E4958B75}"/>
              </a:ext>
            </a:extLst>
          </p:cNvPr>
          <p:cNvSpPr txBox="1"/>
          <p:nvPr/>
        </p:nvSpPr>
        <p:spPr>
          <a:xfrm>
            <a:off x="6707631" y="3601206"/>
            <a:ext cx="120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Threshold 2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800BF077-24B1-4966-8674-82DA4FF53C31}"/>
              </a:ext>
            </a:extLst>
          </p:cNvPr>
          <p:cNvSpPr/>
          <p:nvPr/>
        </p:nvSpPr>
        <p:spPr bwMode="auto">
          <a:xfrm rot="5400000">
            <a:off x="4381500" y="3619500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4334BCE-4970-495B-A4E1-95097DFFE097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2400" y="4494214"/>
            <a:ext cx="533400" cy="5349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AF309F8A-83E1-48C9-9B5E-533872CEDD97}"/>
              </a:ext>
            </a:extLst>
          </p:cNvPr>
          <p:cNvSpPr txBox="1"/>
          <p:nvPr/>
        </p:nvSpPr>
        <p:spPr>
          <a:xfrm>
            <a:off x="2845962" y="4934635"/>
            <a:ext cx="175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Sync position uncertainty for Threshold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EE02B89F-EEEE-4876-9A41-EAD51D994F86}"/>
              </a:ext>
            </a:extLst>
          </p:cNvPr>
          <p:cNvSpPr/>
          <p:nvPr/>
        </p:nvSpPr>
        <p:spPr bwMode="auto">
          <a:xfrm rot="16200000">
            <a:off x="5143502" y="3619499"/>
            <a:ext cx="152399" cy="76203"/>
          </a:xfrm>
          <a:prstGeom prst="righ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2ED63BE-107E-4174-A707-879833C1F20C}"/>
              </a:ext>
            </a:extLst>
          </p:cNvPr>
          <p:cNvCxnSpPr>
            <a:cxnSpLocks/>
          </p:cNvCxnSpPr>
          <p:nvPr/>
        </p:nvCxnSpPr>
        <p:spPr bwMode="auto">
          <a:xfrm>
            <a:off x="4596702" y="3247683"/>
            <a:ext cx="584898" cy="371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5A120F1-BE6F-43AD-8B1F-856F30D037B1}"/>
              </a:ext>
            </a:extLst>
          </p:cNvPr>
          <p:cNvSpPr txBox="1"/>
          <p:nvPr/>
        </p:nvSpPr>
        <p:spPr>
          <a:xfrm>
            <a:off x="3276600" y="2870885"/>
            <a:ext cx="175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Sync position uncertainty for Threshold 2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7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524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Conclusion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1 increases Sync uncertainty and forces worst case buffer allocation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Threshold 2 enables tight Sync alignment and reduces buffer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Buffer Size and Sync Uncertainty Margin </a:t>
            </a:r>
            <a:r>
              <a:rPr lang="en-US" dirty="0"/>
              <a:t>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02760-4B08-4081-B639-20CA8378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39513"/>
            <a:ext cx="4291751" cy="3218813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C8AD1AC-2F46-4F85-902B-1730FDB0425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4200" y="4120838"/>
            <a:ext cx="457200" cy="4511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E7D505D7-8AC8-4437-ACCA-9DC3D2587A95}"/>
              </a:ext>
            </a:extLst>
          </p:cNvPr>
          <p:cNvSpPr/>
          <p:nvPr/>
        </p:nvSpPr>
        <p:spPr bwMode="auto">
          <a:xfrm>
            <a:off x="3581400" y="4038600"/>
            <a:ext cx="76200" cy="76200"/>
          </a:xfrm>
          <a:prstGeom prst="ellipse">
            <a:avLst/>
          </a:prstGeom>
          <a:solidFill>
            <a:srgbClr val="FF33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D9B4B08-B9B9-412D-9C51-0E39C3FEE282}"/>
              </a:ext>
            </a:extLst>
          </p:cNvPr>
          <p:cNvSpPr/>
          <p:nvPr/>
        </p:nvSpPr>
        <p:spPr bwMode="auto">
          <a:xfrm>
            <a:off x="4533900" y="4033157"/>
            <a:ext cx="76200" cy="762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E80E60-FD03-4727-AE31-AF29F2C7FAEE}"/>
              </a:ext>
            </a:extLst>
          </p:cNvPr>
          <p:cNvSpPr txBox="1"/>
          <p:nvPr/>
        </p:nvSpPr>
        <p:spPr>
          <a:xfrm>
            <a:off x="2701413" y="4572000"/>
            <a:ext cx="133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Trigger position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483F4621-26AB-40B5-9B3D-8258ADD516D7}"/>
              </a:ext>
            </a:extLst>
          </p:cNvPr>
          <p:cNvSpPr/>
          <p:nvPr/>
        </p:nvSpPr>
        <p:spPr bwMode="auto">
          <a:xfrm rot="5400000">
            <a:off x="4279490" y="3501263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7DFA3E4A-F7A5-419E-B1C2-09EBE1F5B10D}"/>
              </a:ext>
            </a:extLst>
          </p:cNvPr>
          <p:cNvSpPr/>
          <p:nvPr/>
        </p:nvSpPr>
        <p:spPr bwMode="auto">
          <a:xfrm rot="16200000">
            <a:off x="5230732" y="3156857"/>
            <a:ext cx="228600" cy="1524001"/>
          </a:xfrm>
          <a:prstGeom prst="rightBrac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EE6FA40-8D43-40B6-B553-969701AF822F}"/>
              </a:ext>
            </a:extLst>
          </p:cNvPr>
          <p:cNvCxnSpPr>
            <a:cxnSpLocks/>
          </p:cNvCxnSpPr>
          <p:nvPr/>
        </p:nvCxnSpPr>
        <p:spPr bwMode="auto">
          <a:xfrm>
            <a:off x="4090249" y="3654575"/>
            <a:ext cx="443651" cy="378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BF424D8-1062-438B-A677-7E18E853288C}"/>
              </a:ext>
            </a:extLst>
          </p:cNvPr>
          <p:cNvSpPr txBox="1"/>
          <p:nvPr/>
        </p:nvSpPr>
        <p:spPr>
          <a:xfrm>
            <a:off x="3292607" y="3392078"/>
            <a:ext cx="133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Trigger position 2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89A061B-4CCC-482A-A082-CC029634893E}"/>
              </a:ext>
            </a:extLst>
          </p:cNvPr>
          <p:cNvCxnSpPr>
            <a:cxnSpLocks/>
          </p:cNvCxnSpPr>
          <p:nvPr/>
        </p:nvCxnSpPr>
        <p:spPr bwMode="auto">
          <a:xfrm>
            <a:off x="4800600" y="2452063"/>
            <a:ext cx="0" cy="5959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F0E7548-B3A5-48AB-9545-3B7C6C95FCD3}"/>
              </a:ext>
            </a:extLst>
          </p:cNvPr>
          <p:cNvCxnSpPr>
            <a:cxnSpLocks/>
          </p:cNvCxnSpPr>
          <p:nvPr/>
        </p:nvCxnSpPr>
        <p:spPr bwMode="auto">
          <a:xfrm>
            <a:off x="6107033" y="2452062"/>
            <a:ext cx="0" cy="5959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9098E50-001F-47E0-B836-68552C24B720}"/>
              </a:ext>
            </a:extLst>
          </p:cNvPr>
          <p:cNvCxnSpPr>
            <a:cxnSpLocks/>
          </p:cNvCxnSpPr>
          <p:nvPr/>
        </p:nvCxnSpPr>
        <p:spPr bwMode="auto">
          <a:xfrm>
            <a:off x="5334000" y="2438400"/>
            <a:ext cx="0" cy="3116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0878CDA-A9D8-403D-BCFB-93503D3A8979}"/>
              </a:ext>
            </a:extLst>
          </p:cNvPr>
          <p:cNvCxnSpPr/>
          <p:nvPr/>
        </p:nvCxnSpPr>
        <p:spPr bwMode="auto">
          <a:xfrm>
            <a:off x="4800600" y="2590800"/>
            <a:ext cx="5444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A53CE32-4448-401C-BF7B-7277E26F42EC}"/>
              </a:ext>
            </a:extLst>
          </p:cNvPr>
          <p:cNvCxnSpPr>
            <a:cxnSpLocks/>
          </p:cNvCxnSpPr>
          <p:nvPr/>
        </p:nvCxnSpPr>
        <p:spPr bwMode="auto">
          <a:xfrm>
            <a:off x="4800600" y="2895600"/>
            <a:ext cx="13064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5B86876-736D-4847-97F4-7AD760AAC97F}"/>
              </a:ext>
            </a:extLst>
          </p:cNvPr>
          <p:cNvSpPr txBox="1"/>
          <p:nvPr/>
        </p:nvSpPr>
        <p:spPr>
          <a:xfrm>
            <a:off x="4799283" y="2597739"/>
            <a:ext cx="105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0000"/>
                </a:solidFill>
              </a:rPr>
              <a:t>Data stored for TP1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E9F595-AE06-4D10-A292-091A42E014BE}"/>
              </a:ext>
            </a:extLst>
          </p:cNvPr>
          <p:cNvSpPr txBox="1"/>
          <p:nvPr/>
        </p:nvSpPr>
        <p:spPr>
          <a:xfrm>
            <a:off x="4925348" y="2903684"/>
            <a:ext cx="1056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00B050"/>
                </a:solidFill>
              </a:rPr>
              <a:t>Data stored for TP2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4D8D2E-A924-4D2C-B308-75FB50DB431E}"/>
              </a:ext>
            </a:extLst>
          </p:cNvPr>
          <p:cNvSpPr txBox="1"/>
          <p:nvPr/>
        </p:nvSpPr>
        <p:spPr>
          <a:xfrm>
            <a:off x="323513" y="2884246"/>
            <a:ext cx="1895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dirty="0"/>
              <a:t>We consider two trigger cases of </a:t>
            </a:r>
            <a:r>
              <a:rPr lang="en-US" altLang="zh-CN" sz="1400" dirty="0">
                <a:solidFill>
                  <a:srgbClr val="FF0000"/>
                </a:solidFill>
              </a:rPr>
              <a:t>Threshold 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dirty="0"/>
              <a:t>TP: trigger position</a:t>
            </a:r>
            <a:endParaRPr lang="zh-CN" altLang="en-US" sz="1400" dirty="0"/>
          </a:p>
        </p:txBody>
      </p:sp>
      <p:pic>
        <p:nvPicPr>
          <p:cNvPr id="25" name="pic">
            <a:extLst>
              <a:ext uri="{FF2B5EF4-FFF2-40B4-BE49-F238E27FC236}">
                <a16:creationId xmlns:a16="http://schemas.microsoft.com/office/drawing/2014/main" id="{164CCFA4-86B4-499A-8382-70E37DC1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420" y="1624556"/>
            <a:ext cx="4192748" cy="8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2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6002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The normalized correlation results are computed following the method described in [3]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Based on the CCDF analysis (shown in the next three slides)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As SNR increases, the normalized correlation between noise and the local reference sequence remains stable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However, the normalized sidelobe levels increase with SNR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Extreme case: In the absence of noise, if the last chip of the reference sequence is ‘1’, this chip and the leading part of preamble can produce a sidelobe as strong as the correlation peak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It becomes difficult to select a fixed threshold that reliably suppresses sidelobes across a wide SNR range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Normalized Correlation 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9143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CCDF: Length-16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July 2025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E8AB80-E7C3-43AA-A903-2B4AF68DB9AF}"/>
              </a:ext>
            </a:extLst>
          </p:cNvPr>
          <p:cNvSpPr txBox="1"/>
          <p:nvPr/>
        </p:nvSpPr>
        <p:spPr>
          <a:xfrm>
            <a:off x="1619250" y="5939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-6 dB</a:t>
            </a:r>
            <a:endParaRPr lang="zh-CN" alt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92387A1-FA5D-48C0-977E-7F2AD3EDF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5800" y="2757056"/>
            <a:ext cx="4342356" cy="3260303"/>
          </a:xfr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B716E8F0-C5A4-4D8F-A4E8-D6EC5E4CA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744" y="2778500"/>
            <a:ext cx="4272456" cy="32078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A4165A0-BA5C-41DC-85BD-791688FA24FA}"/>
              </a:ext>
            </a:extLst>
          </p:cNvPr>
          <p:cNvSpPr txBox="1"/>
          <p:nvPr/>
        </p:nvSpPr>
        <p:spPr>
          <a:xfrm>
            <a:off x="5857451" y="5939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Normalized correlation results when SNR = INR = -3 dB</a:t>
            </a:r>
            <a:endParaRPr lang="zh-CN" alt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7EB91AB-D500-47D6-96F9-EDF13377C93A}"/>
              </a:ext>
            </a:extLst>
          </p:cNvPr>
          <p:cNvSpPr txBox="1">
            <a:spLocks/>
          </p:cNvSpPr>
          <p:nvPr/>
        </p:nvSpPr>
        <p:spPr bwMode="auto">
          <a:xfrm>
            <a:off x="533400" y="1589704"/>
            <a:ext cx="7772400" cy="11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When computing the correlation with noise, a 5ms noise is used as described in [4]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kern="0" dirty="0"/>
              <a:t>INR: interference to noise ratio</a:t>
            </a:r>
          </a:p>
        </p:txBody>
      </p:sp>
    </p:spTree>
    <p:extLst>
      <p:ext uri="{BB962C8B-B14F-4D97-AF65-F5344CB8AC3E}">
        <p14:creationId xmlns:p14="http://schemas.microsoft.com/office/powerpoint/2010/main" val="359572305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134857</TotalTime>
  <Words>1693</Words>
  <Application>Microsoft Office PowerPoint</Application>
  <PresentationFormat>全屏显示(4:3)</PresentationFormat>
  <Paragraphs>346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Qualcomm Office Regular</vt:lpstr>
      <vt:lpstr>Qualcomm Regular</vt:lpstr>
      <vt:lpstr>Arial</vt:lpstr>
      <vt:lpstr>Cambria Math</vt:lpstr>
      <vt:lpstr>Times New Roman</vt:lpstr>
      <vt:lpstr>Wingdings</vt:lpstr>
      <vt:lpstr>802-11-Submission</vt:lpstr>
      <vt:lpstr>Discussions on DL Sync Field for Non-Backscatter STAs: Part I</vt:lpstr>
      <vt:lpstr>Introduction</vt:lpstr>
      <vt:lpstr>Key Factors Driving Receiver Complexity and Power Consumption</vt:lpstr>
      <vt:lpstr>Local Reference Sequence and Correlation Complexity</vt:lpstr>
      <vt:lpstr>Buffer Size and Sync Uncertainty Margin</vt:lpstr>
      <vt:lpstr>Buffer Size and Sync Uncertainty Margin (cont.)</vt:lpstr>
      <vt:lpstr>Buffer Size and Sync Uncertainty Margin (cont.)</vt:lpstr>
      <vt:lpstr>Normalized Correlation  </vt:lpstr>
      <vt:lpstr>CCDF: Length-16</vt:lpstr>
      <vt:lpstr>CCDF: Length-24</vt:lpstr>
      <vt:lpstr>CCDF: Length-32</vt:lpstr>
      <vt:lpstr>Sync Detection Failure Rate Simulation</vt:lpstr>
      <vt:lpstr>Sync Detection Failure Rate Simulation</vt:lpstr>
      <vt:lpstr>Sync Detection Failure Rate Simulation</vt:lpstr>
      <vt:lpstr>Sync Detection Failure Rate Simulation</vt:lpstr>
      <vt:lpstr>Comparison of Sync Sequence Options</vt:lpstr>
      <vt:lpstr>Special Segment</vt:lpstr>
      <vt:lpstr>Part I Summary: Correlation-Based Detectors</vt:lpstr>
      <vt:lpstr>References</vt:lpstr>
      <vt:lpstr>Appendix</vt:lpstr>
      <vt:lpstr>Baseline Simulations: DL Data</vt:lpstr>
      <vt:lpstr>Baseline Simulations: DL Data (cont.)</vt:lpstr>
      <vt:lpstr>Correlation-Based Detector: Sync Detection Failure Rate</vt:lpstr>
      <vt:lpstr>PowerPoint 演示文稿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alicel@qti.qualcomm.com</dc:creator>
  <cp:lastModifiedBy>qianbin (G)</cp:lastModifiedBy>
  <cp:revision>2676</cp:revision>
  <cp:lastPrinted>1998-02-10T13:28:06Z</cp:lastPrinted>
  <dcterms:created xsi:type="dcterms:W3CDTF">2004-12-02T14:01:45Z</dcterms:created>
  <dcterms:modified xsi:type="dcterms:W3CDTF">2025-07-26T05:28:59Z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2015_ms_pID_725343">
    <vt:lpwstr>(3)GyR2t0sibbzX/AfuVSLGbiDQXEK7JHuI3T6gluXZn8awu9JywenDtB2hism/Tnxfu6GqsUXv
kpT7CxXxflOPPE555ABh87kP671V0o2yJsAZ5gO1rDyV0UcsFDY649G2Z/F3NGU+pWF4CAoi
mENffFl3PPEKPrQwKKIdNsTyJ6NIaMkP2WZKUNW/qGT5b7mGzDKzdDwERbCA2vdJfuVG4piS
Zo77qAk+oOAzVR9UJG</vt:lpwstr>
  </property>
  <property fmtid="{D5CDD505-2E9C-101B-9397-08002B2CF9AE}" pid="4" name="_2015_ms_pID_7253431">
    <vt:lpwstr>QqXyb4hI/1n12WKacaRK2Yj/wu3oOtVYgoCKkkNYHLX/qPsxuylakP
Xpvttth0NDPydvDe/P4uamCnfEPkBO6u/qRHxBM6QI7MEw9Pw14szoClRtP3eFRicsycRXN9
Aj3odckTexpbpsM6v13jIj6pSnKSolalwHvvB+UEFmhNMLVy+SMXezAANjz02qO+e6aiILYI
rOQOKmQZbr0b5EOUprDl7k2SqNjtmBBSLOS+</vt:lpwstr>
  </property>
  <property fmtid="{D5CDD505-2E9C-101B-9397-08002B2CF9AE}" pid="5" name="_2015_ms_pID_7253432">
    <vt:lpwstr>HSfqHsW8KMjes66UXt3kUP4=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1709516096</vt:lpwstr>
  </property>
</Properties>
</file>