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handoutMasterIdLst>
    <p:handoutMasterId r:id="rId13"/>
  </p:handoutMasterIdLst>
  <p:sldIdLst>
    <p:sldId id="363" r:id="rId2"/>
    <p:sldId id="2523" r:id="rId3"/>
    <p:sldId id="2532" r:id="rId4"/>
    <p:sldId id="2561" r:id="rId5"/>
    <p:sldId id="2563" r:id="rId6"/>
    <p:sldId id="2513" r:id="rId7"/>
    <p:sldId id="2527" r:id="rId8"/>
    <p:sldId id="2547" r:id="rId9"/>
    <p:sldId id="2558" r:id="rId10"/>
    <p:sldId id="2469" r:id="rId11"/>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 id="3" name="Ian Bajaj" initials="IB" lastIdx="10" clrIdx="2">
    <p:extLst>
      <p:ext uri="{19B8F6BF-5375-455C-9EA6-DF929625EA0E}">
        <p15:presenceInfo xmlns:p15="http://schemas.microsoft.com/office/powerpoint/2012/main" userId="S-1-5-21-147214757-305610072-1517763936-10613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1F7C7"/>
    <a:srgbClr val="FEC2C2"/>
    <a:srgbClr val="C0F6D1"/>
    <a:srgbClr val="CDFFE4"/>
    <a:srgbClr val="FF8B8B"/>
    <a:srgbClr val="00B485"/>
    <a:srgbClr val="F5B005"/>
    <a:srgbClr val="0000FF"/>
    <a:srgbClr val="A7E6FF"/>
    <a:srgbClr val="FAEE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51" autoAdjust="0"/>
  </p:normalViewPr>
  <p:slideViewPr>
    <p:cSldViewPr>
      <p:cViewPr varScale="1">
        <p:scale>
          <a:sx n="70" d="100"/>
          <a:sy n="70" d="100"/>
        </p:scale>
        <p:origin x="46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6" d="100"/>
          <a:sy n="56" d="100"/>
        </p:scale>
        <p:origin x="2520"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871C6C-6FC0-4A0A-ABB5-B4B154473F89}"/>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SG"/>
          </a:p>
        </p:txBody>
      </p:sp>
      <p:sp>
        <p:nvSpPr>
          <p:cNvPr id="4" name="Footer Placeholder 3">
            <a:extLst>
              <a:ext uri="{FF2B5EF4-FFF2-40B4-BE49-F238E27FC236}">
                <a16:creationId xmlns:a16="http://schemas.microsoft.com/office/drawing/2014/main" id="{6890DD54-1598-41BE-8646-B8960E0BA3E9}"/>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SG"/>
          </a:p>
        </p:txBody>
      </p:sp>
      <p:sp>
        <p:nvSpPr>
          <p:cNvPr id="5" name="Slide Number Placeholder 4">
            <a:extLst>
              <a:ext uri="{FF2B5EF4-FFF2-40B4-BE49-F238E27FC236}">
                <a16:creationId xmlns:a16="http://schemas.microsoft.com/office/drawing/2014/main" id="{79CCFC42-E2F6-45BB-AE49-CE97D5AD7320}"/>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5A33EA2C-B2F0-4EC9-930A-698A9CA26983}" type="slidenum">
              <a:rPr lang="en-SG" smtClean="0"/>
              <a:t>‹#›</a:t>
            </a:fld>
            <a:endParaRPr lang="en-SG"/>
          </a:p>
        </p:txBody>
      </p:sp>
    </p:spTree>
    <p:extLst>
      <p:ext uri="{BB962C8B-B14F-4D97-AF65-F5344CB8AC3E}">
        <p14:creationId xmlns:p14="http://schemas.microsoft.com/office/powerpoint/2010/main" val="308110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A41F80D5-87FE-483F-B143-B248F0A4A38A}"/>
              </a:ext>
            </a:extLst>
          </p:cNvPr>
          <p:cNvSpPr>
            <a:spLocks noGrp="1" noChangeArrowheads="1"/>
          </p:cNvSpPr>
          <p:nvPr>
            <p:ph type="sldNum" idx="10"/>
          </p:nvPr>
        </p:nvSpPr>
        <p:spPr>
          <a:xfrm>
            <a:off x="5615518" y="6554788"/>
            <a:ext cx="874183" cy="239712"/>
          </a:xfr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350679"/>
            <a:ext cx="5283200" cy="246221"/>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600" b="1" dirty="0">
                <a:solidFill>
                  <a:schemeClr val="tx1"/>
                </a:solidFill>
              </a:rPr>
              <a:t>doc.: IEEE 802.11-25/1247r0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34073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600" dirty="0"/>
              <a:t>July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5" y="6478588"/>
            <a:ext cx="4951866" cy="309958"/>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400" dirty="0"/>
              <a:t>Ian Bajaj </a:t>
            </a:r>
            <a:r>
              <a:rPr lang="en-SG" sz="1400" dirty="0"/>
              <a:t>(Huaw</a:t>
            </a:r>
            <a:r>
              <a:rPr lang="en-SG" sz="1400" dirty="0">
                <a:latin typeface="Times New Roman" panose="02020603050405020304" pitchFamily="18" charset="0"/>
                <a:cs typeface="Times New Roman" panose="02020603050405020304" pitchFamily="18" charset="0"/>
              </a:rPr>
              <a:t>ei)</a:t>
            </a:r>
            <a:endParaRPr lang="en-GB" sz="1400" dirty="0">
              <a:latin typeface="Times New Roman" panose="02020603050405020304" pitchFamily="18" charset="0"/>
              <a:cs typeface="Times New Roman" panose="02020603050405020304" pitchFamily="18" charset="0"/>
            </a:endParaRP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914400" indent="-457200" algn="l" defTabSz="449263" rtl="0" eaLnBrk="0" fontAlgn="base" hangingPunct="0">
        <a:spcBef>
          <a:spcPts val="700"/>
        </a:spcBef>
        <a:spcAft>
          <a:spcPct val="0"/>
        </a:spcAft>
        <a:buClr>
          <a:srgbClr val="000000"/>
        </a:buClr>
        <a:buSzPct val="100000"/>
        <a:buFont typeface="Wingdings" panose="05000000000000000000" pitchFamily="2" charset="2"/>
        <a:buChar char="q"/>
        <a:defRPr sz="2800">
          <a:solidFill>
            <a:srgbClr val="000000"/>
          </a:solidFill>
          <a:latin typeface="+mn-lt"/>
          <a:ea typeface="MS PGothic" panose="020B0600070205080204" pitchFamily="34" charset="-128"/>
          <a:cs typeface="+mn-cs"/>
        </a:defRPr>
      </a:lvl2pPr>
      <a:lvl3pPr marL="1257300" indent="-342900" algn="l" defTabSz="449263" rtl="0" eaLnBrk="0" fontAlgn="base" hangingPunct="0">
        <a:spcBef>
          <a:spcPts val="600"/>
        </a:spcBef>
        <a:spcAft>
          <a:spcPct val="0"/>
        </a:spcAft>
        <a:buClr>
          <a:srgbClr val="000000"/>
        </a:buClr>
        <a:buSzPct val="100000"/>
        <a:buFont typeface="Wingdings" panose="05000000000000000000" pitchFamily="2" charset="2"/>
        <a:buChar char="§"/>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578770885"/>
              </p:ext>
            </p:extLst>
          </p:nvPr>
        </p:nvGraphicFramePr>
        <p:xfrm>
          <a:off x="875420" y="2708920"/>
          <a:ext cx="10441160" cy="134112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a:solidFill>
                            <a:schemeClr val="tx1"/>
                          </a:solidFill>
                          <a:latin typeface="Times New Roman" panose="02020603050405020304" pitchFamily="18" charset="0"/>
                          <a:cs typeface="Times New Roman" panose="02020603050405020304" pitchFamily="18" charset="0"/>
                        </a:rPr>
                        <a:t>Huawei</a:t>
                      </a: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ian.bajaj@huawei.com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702396" y="615636"/>
            <a:ext cx="849471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a:ln>
                  <a:noFill/>
                </a:ln>
                <a:solidFill>
                  <a:srgbClr val="000000"/>
                </a:solidFill>
                <a:effectLst/>
                <a:uLnTx/>
                <a:uFillTx/>
                <a:latin typeface="Times New Roman"/>
                <a:ea typeface="+mj-ea"/>
                <a:cs typeface="+mj-cs"/>
              </a:rPr>
              <a:t>AMP Beacon</a:t>
            </a:r>
            <a:endParaRPr kumimoji="0" lang="en-US" sz="3200" i="0" u="none" strike="noStrike" kern="0" cap="none" spc="0" normalizeH="0" baseline="0" noProof="0" dirty="0">
              <a:ln>
                <a:noFill/>
              </a:ln>
              <a:solidFill>
                <a:srgbClr val="FF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July 2025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chemeClr val="tx1"/>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39416" y="1556792"/>
            <a:ext cx="10424625" cy="2231380"/>
          </a:xfrm>
          <a:prstGeom prst="rect">
            <a:avLst/>
          </a:prstGeom>
          <a:noFill/>
        </p:spPr>
        <p:txBody>
          <a:bodyPr vert="horz" wrap="square" rtlCol="0">
            <a:spAutoFit/>
          </a:bodyPr>
          <a:lstStyle/>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[1] 11-25/0285r1, SP Timing Synchronization with AMP Beacon</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[2] 11-25/0094r0, AMP Device Management</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[3] 11-25/0779r0, E2E Operation of AMP-enabled Non-AP STAs</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[4] 11-24/1613r9, Specification Framework for </a:t>
            </a:r>
            <a:r>
              <a:rPr lang="en-US" sz="2200" dirty="0" err="1">
                <a:solidFill>
                  <a:schemeClr val="tx1"/>
                </a:solidFill>
                <a:latin typeface="+mj-lt"/>
                <a:ea typeface="ＭＳ Ｐゴシック"/>
                <a:cs typeface="Arial" panose="020B0604020202020204" pitchFamily="34" charset="0"/>
              </a:rPr>
              <a:t>TGbp</a:t>
            </a:r>
            <a:endParaRPr lang="en-US" sz="2200" dirty="0">
              <a:solidFill>
                <a:schemeClr val="tx1"/>
              </a:solidFill>
              <a:latin typeface="+mj-lt"/>
              <a:ea typeface="ＭＳ Ｐゴシック"/>
              <a:cs typeface="Arial" panose="020B0604020202020204" pitchFamily="34" charset="0"/>
            </a:endParaRPr>
          </a:p>
          <a:p>
            <a:pPr marL="447675" indent="-447675" defTabSz="1187323" eaLnBrk="1" fontAlgn="auto" hangingPunct="1">
              <a:lnSpc>
                <a:spcPct val="90000"/>
              </a:lnSpc>
              <a:spcBef>
                <a:spcPts val="1200"/>
              </a:spcBef>
              <a:spcAft>
                <a:spcPts val="0"/>
              </a:spcAft>
              <a:tabLst>
                <a:tab pos="1207937" algn="ctr"/>
              </a:tabLst>
            </a:pPr>
            <a:r>
              <a:rPr lang="pt-BR" sz="2200" dirty="0">
                <a:solidFill>
                  <a:schemeClr val="tx1"/>
                </a:solidFill>
                <a:latin typeface="+mj-lt"/>
                <a:ea typeface="ＭＳ Ｐゴシック"/>
                <a:cs typeface="Arial" panose="020B0604020202020204" pitchFamily="34" charset="0"/>
              </a:rPr>
              <a:t>[5] 11-25/1102r0, AMP Frame Format</a:t>
            </a:r>
            <a:endParaRPr lang="en-US" sz="2200" dirty="0">
              <a:solidFill>
                <a:schemeClr val="tx1"/>
              </a:solidFill>
              <a:latin typeface="+mj-lt"/>
              <a:ea typeface="ＭＳ Ｐゴシック"/>
              <a:cs typeface="Arial" panose="020B0604020202020204" pitchFamily="34" charset="0"/>
            </a:endParaRPr>
          </a:p>
        </p:txBody>
      </p:sp>
    </p:spTree>
    <p:extLst>
      <p:ext uri="{BB962C8B-B14F-4D97-AF65-F5344CB8AC3E}">
        <p14:creationId xmlns:p14="http://schemas.microsoft.com/office/powerpoint/2010/main" val="188557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2</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Background</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BBF0EC-9E98-457D-AAF2-13BD9991D0B3}"/>
                  </a:ext>
                </a:extLst>
              </p:cNvPr>
              <p:cNvSpPr txBox="1"/>
              <p:nvPr/>
            </p:nvSpPr>
            <p:spPr>
              <a:xfrm>
                <a:off x="911424" y="1553801"/>
                <a:ext cx="10513168" cy="4601260"/>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AMP Beacon was has been previously introduced in [1]-[3] as a lighter variant of the Beacon frame used in IEEE 802.11. The current scope for the AMP Beacon based on these contributions are to:</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To carry the AMP AP’s partial TSF to be used for AMP Service Period synchronization and/or duty cycle operation</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To optionally carry SP Parameters for the AMP Service Period</a:t>
                </a:r>
              </a:p>
              <a:p>
                <a:pPr marL="1085850" lvl="1" indent="-342900" defTabSz="1187323" eaLnBrk="1" fontAlgn="auto" hangingPunct="1">
                  <a:lnSpc>
                    <a:spcPct val="90000"/>
                  </a:lnSpc>
                  <a:spcBef>
                    <a:spcPts val="600"/>
                  </a:spcBef>
                  <a:spcAft>
                    <a:spcPts val="600"/>
                  </a:spcAft>
                  <a:buFont typeface="Wingdings" panose="05000000000000000000" pitchFamily="2" charset="2"/>
                  <a:buChar char="q"/>
                  <a:tabLst>
                    <a:tab pos="1207937" algn="ctr"/>
                  </a:tabLst>
                </a:pPr>
                <a:r>
                  <a:rPr lang="en-US" sz="1800" dirty="0">
                    <a:solidFill>
                      <a:schemeClr val="tx1"/>
                    </a:solidFill>
                    <a:latin typeface="+mj-lt"/>
                    <a:ea typeface="+mn-ea"/>
                  </a:rPr>
                  <a:t>To synchronize AMP-Enabled non-AP STAs to the negotiated duty cycle service period to receive wake-up frames from the AMP AP</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related motioned texts for AMP TSF in the </a:t>
                </a:r>
                <a:r>
                  <a:rPr lang="en-US" sz="1800" dirty="0" err="1">
                    <a:solidFill>
                      <a:schemeClr val="tx1"/>
                    </a:solidFill>
                    <a:latin typeface="+mj-lt"/>
                    <a:ea typeface="+mn-ea"/>
                  </a:rPr>
                  <a:t>TGbp</a:t>
                </a:r>
                <a:r>
                  <a:rPr lang="en-US" sz="1800" dirty="0">
                    <a:solidFill>
                      <a:schemeClr val="tx1"/>
                    </a:solidFill>
                    <a:latin typeface="+mj-lt"/>
                    <a:ea typeface="+mn-ea"/>
                  </a:rPr>
                  <a:t> SFD [4] are:</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b="1" dirty="0">
                    <a:solidFill>
                      <a:schemeClr val="tx1"/>
                    </a:solidFill>
                    <a:latin typeface="+mj-lt"/>
                    <a:ea typeface="+mn-ea"/>
                  </a:rPr>
                  <a:t>MM-1: </a:t>
                </a:r>
                <a:r>
                  <a:rPr lang="en-US" sz="1800" dirty="0">
                    <a:solidFill>
                      <a:schemeClr val="tx1"/>
                    </a:solidFill>
                    <a:latin typeface="+mj-lt"/>
                    <a:ea typeface="+mn-ea"/>
                  </a:rPr>
                  <a:t>If AMP device is able to support AMP TSF, the maximum timing offset is ±</a:t>
                </a:r>
                <a14:m>
                  <m:oMath xmlns:m="http://schemas.openxmlformats.org/officeDocument/2006/math">
                    <m:sSup>
                      <m:sSupPr>
                        <m:ctrlPr>
                          <a:rPr lang="en-SG" sz="1800" b="0" i="1" smtClean="0">
                            <a:solidFill>
                              <a:schemeClr val="tx1"/>
                            </a:solidFill>
                            <a:latin typeface="Cambria Math" panose="02040503050406030204" pitchFamily="18" charset="0"/>
                            <a:ea typeface="+mn-ea"/>
                          </a:rPr>
                        </m:ctrlPr>
                      </m:sSupPr>
                      <m:e>
                        <m:r>
                          <a:rPr lang="en-SG" sz="1800" b="0" i="1" smtClean="0">
                            <a:solidFill>
                              <a:schemeClr val="tx1"/>
                            </a:solidFill>
                            <a:latin typeface="Cambria Math" panose="02040503050406030204" pitchFamily="18" charset="0"/>
                            <a:ea typeface="+mn-ea"/>
                          </a:rPr>
                          <m:t>10</m:t>
                        </m:r>
                      </m:e>
                      <m:sup>
                        <m:r>
                          <a:rPr lang="en-SG" sz="1800" b="0" i="1" smtClean="0">
                            <a:solidFill>
                              <a:schemeClr val="tx1"/>
                            </a:solidFill>
                            <a:latin typeface="Cambria Math" panose="02040503050406030204" pitchFamily="18" charset="0"/>
                            <a:ea typeface="+mn-ea"/>
                          </a:rPr>
                          <m:t>4</m:t>
                        </m:r>
                      </m:sup>
                    </m:sSup>
                  </m:oMath>
                </a14:m>
                <a:r>
                  <a:rPr lang="en-US" sz="1800" dirty="0">
                    <a:solidFill>
                      <a:schemeClr val="tx1"/>
                    </a:solidFill>
                    <a:latin typeface="+mj-lt"/>
                    <a:ea typeface="+mn-ea"/>
                  </a:rPr>
                  <a:t> ppm</a:t>
                </a:r>
              </a:p>
              <a:p>
                <a:pPr marL="1085850" lvl="1"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b="1" dirty="0">
                    <a:solidFill>
                      <a:schemeClr val="tx1"/>
                    </a:solidFill>
                    <a:latin typeface="+mj-lt"/>
                    <a:ea typeface="+mn-ea"/>
                  </a:rPr>
                  <a:t>	MM-4</a:t>
                </a:r>
                <a:r>
                  <a:rPr lang="en-US" sz="1800" dirty="0">
                    <a:solidFill>
                      <a:schemeClr val="tx1"/>
                    </a:solidFill>
                    <a:latin typeface="+mj-lt"/>
                    <a:ea typeface="+mn-ea"/>
                  </a:rPr>
                  <a:t>: If an AMP device is able to support TSF, it can monitor AMP DL Frame in a duty-cycle manner.</a:t>
                </a:r>
              </a:p>
              <a:p>
                <a:pPr marL="1085850" lvl="1" indent="-342900" defTabSz="1187323" eaLnBrk="1" fontAlgn="auto" hangingPunct="1">
                  <a:lnSpc>
                    <a:spcPct val="90000"/>
                  </a:lnSpc>
                  <a:spcBef>
                    <a:spcPts val="600"/>
                  </a:spcBef>
                  <a:spcAft>
                    <a:spcPts val="600"/>
                  </a:spcAft>
                  <a:buFont typeface="Wingdings" panose="05000000000000000000" pitchFamily="2" charset="2"/>
                  <a:buChar char="q"/>
                  <a:tabLst>
                    <a:tab pos="1207937" algn="ctr"/>
                  </a:tabLst>
                </a:pPr>
                <a:r>
                  <a:rPr lang="en-US" sz="1800" b="1" dirty="0">
                    <a:solidFill>
                      <a:schemeClr val="tx1"/>
                    </a:solidFill>
                    <a:latin typeface="+mj-lt"/>
                    <a:ea typeface="+mn-ea"/>
                  </a:rPr>
                  <a:t>	MM-23</a:t>
                </a:r>
                <a:r>
                  <a:rPr lang="en-US" sz="1800" dirty="0">
                    <a:solidFill>
                      <a:schemeClr val="tx1"/>
                    </a:solidFill>
                    <a:latin typeface="+mj-lt"/>
                    <a:ea typeface="+mn-ea"/>
                  </a:rPr>
                  <a:t>: 802.11bp defines short timestamp to enable AMP non-AP STA to monitor DL frames in duty-cycle operation. The length of short timestamp is TBD.</a:t>
                </a:r>
              </a:p>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In this contribution, we wish to propose the length of the TSF needed for AMP operation based on the current scope for AMP Beacon, and propose a possible frame design for the AMP Beacon.</a:t>
                </a:r>
              </a:p>
            </p:txBody>
          </p:sp>
        </mc:Choice>
        <mc:Fallback xmlns="">
          <p:sp>
            <p:nvSpPr>
              <p:cNvPr id="6" name="TextBox 5">
                <a:extLst>
                  <a:ext uri="{FF2B5EF4-FFF2-40B4-BE49-F238E27FC236}">
                    <a16:creationId xmlns:a16="http://schemas.microsoft.com/office/drawing/2014/main" id="{F5BBF0EC-9E98-457D-AAF2-13BD9991D0B3}"/>
                  </a:ext>
                </a:extLst>
              </p:cNvPr>
              <p:cNvSpPr txBox="1">
                <a:spLocks noRot="1" noChangeAspect="1" noMove="1" noResize="1" noEditPoints="1" noAdjustHandles="1" noChangeArrowheads="1" noChangeShapeType="1" noTextEdit="1"/>
              </p:cNvSpPr>
              <p:nvPr/>
            </p:nvSpPr>
            <p:spPr>
              <a:xfrm>
                <a:off x="911424" y="1553801"/>
                <a:ext cx="10513168" cy="4601260"/>
              </a:xfrm>
              <a:prstGeom prst="rect">
                <a:avLst/>
              </a:prstGeom>
              <a:blipFill>
                <a:blip r:embed="rId2"/>
                <a:stretch>
                  <a:fillRect l="-406" t="-1325" r="-870" b="-1192"/>
                </a:stretch>
              </a:blipFill>
            </p:spPr>
            <p:txBody>
              <a:bodyPr/>
              <a:lstStyle/>
              <a:p>
                <a:r>
                  <a:rPr lang="en-SG">
                    <a:noFill/>
                  </a:rPr>
                  <a:t> </a:t>
                </a:r>
              </a:p>
            </p:txBody>
          </p:sp>
        </mc:Fallback>
      </mc:AlternateContent>
    </p:spTree>
    <p:extLst>
      <p:ext uri="{BB962C8B-B14F-4D97-AF65-F5344CB8AC3E}">
        <p14:creationId xmlns:p14="http://schemas.microsoft.com/office/powerpoint/2010/main" val="108807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3</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Beacon (1/2)</a:t>
            </a:r>
            <a:endParaRPr lang="en-US" altLang="zh-CN" sz="2800" b="1" i="1" dirty="0">
              <a:solidFill>
                <a:srgbClr val="FF0000"/>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BBF0EC-9E98-457D-AAF2-13BD9991D0B3}"/>
                  </a:ext>
                </a:extLst>
              </p:cNvPr>
              <p:cNvSpPr txBox="1"/>
              <p:nvPr/>
            </p:nvSpPr>
            <p:spPr>
              <a:xfrm>
                <a:off x="911424" y="1531035"/>
                <a:ext cx="10448629" cy="4850559"/>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AMP Beacon can carry the partial AP TSF that is sufficient to correct the drift for low (worst case) duty cycle operations, i.e. TSF [</a:t>
                </a:r>
                <a:r>
                  <a:rPr lang="en-US" sz="1800" dirty="0" err="1">
                    <a:solidFill>
                      <a:schemeClr val="tx1"/>
                    </a:solidFill>
                    <a:latin typeface="+mj-lt"/>
                    <a:ea typeface="+mn-ea"/>
                  </a:rPr>
                  <a:t>x:y</a:t>
                </a:r>
                <a:r>
                  <a:rPr lang="en-US" sz="1800" dirty="0">
                    <a:solidFill>
                      <a:schemeClr val="tx1"/>
                    </a:solidFill>
                    <a:latin typeface="+mj-lt"/>
                    <a:ea typeface="+mn-ea"/>
                  </a:rPr>
                  <a:t>], where x is the LSB, and y is the MSB of the AP’s TSF</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SG" sz="1800" dirty="0">
                    <a:solidFill>
                      <a:schemeClr val="tx1"/>
                    </a:solidFill>
                    <a:latin typeface="+mj-lt"/>
                  </a:rPr>
                  <a:t>The minimum MSB of the partial TSF to be carried is based on the maximum duty cycle period supported and the clock accuracy of the AMP STA, where the MSB bit,                                       </a:t>
                </a:r>
                <a14:m>
                  <m:oMath xmlns:m="http://schemas.openxmlformats.org/officeDocument/2006/math">
                    <m:r>
                      <m:rPr>
                        <m:sty m:val="p"/>
                      </m:rPr>
                      <a:rPr lang="en-SG" sz="1800" b="0" i="0" smtClean="0">
                        <a:solidFill>
                          <a:schemeClr val="tx1"/>
                        </a:solidFill>
                        <a:latin typeface="Cambria Math" panose="02040503050406030204" pitchFamily="18" charset="0"/>
                        <a:ea typeface="Cambria Math" panose="02040503050406030204" pitchFamily="18" charset="0"/>
                      </a:rPr>
                      <m:t>y</m:t>
                    </m:r>
                    <m:r>
                      <a:rPr lang="en-SG" sz="1800" b="0" i="1" smtClean="0">
                        <a:solidFill>
                          <a:schemeClr val="tx1"/>
                        </a:solidFill>
                        <a:latin typeface="Cambria Math" panose="02040503050406030204" pitchFamily="18" charset="0"/>
                        <a:ea typeface="Cambria Math" panose="02040503050406030204" pitchFamily="18" charset="0"/>
                      </a:rPr>
                      <m:t>=</m:t>
                    </m:r>
                    <m:d>
                      <m:dPr>
                        <m:begChr m:val="⌈"/>
                        <m:endChr m:val="⌉"/>
                        <m:ctrlPr>
                          <a:rPr lang="en-US" sz="1800" i="1">
                            <a:solidFill>
                              <a:schemeClr val="tx1"/>
                            </a:solidFill>
                            <a:latin typeface="Cambria Math" panose="02040503050406030204" pitchFamily="18" charset="0"/>
                            <a:ea typeface="Cambria Math" panose="02040503050406030204" pitchFamily="18" charset="0"/>
                          </a:rPr>
                        </m:ctrlPr>
                      </m:dPr>
                      <m:e>
                        <m:func>
                          <m:funcPr>
                            <m:ctrlPr>
                              <a:rPr lang="en-US" sz="1800" i="1">
                                <a:solidFill>
                                  <a:schemeClr val="tx1"/>
                                </a:solidFill>
                                <a:latin typeface="Cambria Math" panose="02040503050406030204" pitchFamily="18" charset="0"/>
                                <a:ea typeface="Cambria Math" panose="02040503050406030204" pitchFamily="18" charset="0"/>
                              </a:rPr>
                            </m:ctrlPr>
                          </m:funcPr>
                          <m:fName>
                            <m:sSub>
                              <m:sSubPr>
                                <m:ctrlPr>
                                  <a:rPr lang="en-US" sz="1800" i="1">
                                    <a:solidFill>
                                      <a:schemeClr val="tx1"/>
                                    </a:solidFill>
                                    <a:latin typeface="Cambria Math" panose="02040503050406030204" pitchFamily="18" charset="0"/>
                                    <a:ea typeface="Cambria Math" panose="02040503050406030204" pitchFamily="18" charset="0"/>
                                  </a:rPr>
                                </m:ctrlPr>
                              </m:sSubPr>
                              <m:e>
                                <m:r>
                                  <m:rPr>
                                    <m:sty m:val="p"/>
                                  </m:rPr>
                                  <a:rPr lang="en-US" sz="1800">
                                    <a:solidFill>
                                      <a:schemeClr val="tx1"/>
                                    </a:solidFill>
                                    <a:latin typeface="Cambria Math" panose="02040503050406030204" pitchFamily="18" charset="0"/>
                                    <a:ea typeface="Cambria Math" panose="02040503050406030204" pitchFamily="18" charset="0"/>
                                  </a:rPr>
                                  <m:t>log</m:t>
                                </m:r>
                              </m:e>
                              <m:sub>
                                <m:r>
                                  <a:rPr lang="en-US" sz="1800" i="1">
                                    <a:solidFill>
                                      <a:schemeClr val="tx1"/>
                                    </a:solidFill>
                                    <a:latin typeface="Cambria Math" panose="02040503050406030204" pitchFamily="18" charset="0"/>
                                    <a:ea typeface="Cambria Math" panose="02040503050406030204" pitchFamily="18" charset="0"/>
                                  </a:rPr>
                                  <m:t>2</m:t>
                                </m:r>
                              </m:sub>
                            </m:sSub>
                          </m:fName>
                          <m:e>
                            <m:r>
                              <a:rPr lang="en-US" sz="1800" i="1">
                                <a:solidFill>
                                  <a:schemeClr val="tx1"/>
                                </a:solidFill>
                                <a:latin typeface="Cambria Math" panose="02040503050406030204" pitchFamily="18" charset="0"/>
                                <a:ea typeface="Cambria Math" panose="02040503050406030204" pitchFamily="18" charset="0"/>
                              </a:rPr>
                              <m:t>(</m:t>
                            </m:r>
                            <m:r>
                              <a:rPr lang="en-SG" sz="1800" i="1">
                                <a:solidFill>
                                  <a:schemeClr val="tx1"/>
                                </a:solidFill>
                                <a:latin typeface="Cambria Math" panose="02040503050406030204" pitchFamily="18" charset="0"/>
                                <a:ea typeface="Cambria Math" panose="02040503050406030204" pitchFamily="18" charset="0"/>
                              </a:rPr>
                              <m:t>𝑑𝑢𝑡𝑦</m:t>
                            </m:r>
                            <m:r>
                              <a:rPr lang="en-SG" sz="1800" i="1">
                                <a:solidFill>
                                  <a:schemeClr val="tx1"/>
                                </a:solidFill>
                                <a:latin typeface="Cambria Math" panose="02040503050406030204" pitchFamily="18" charset="0"/>
                                <a:ea typeface="Cambria Math" panose="02040503050406030204" pitchFamily="18" charset="0"/>
                              </a:rPr>
                              <m:t>_</m:t>
                            </m:r>
                            <m:r>
                              <a:rPr lang="en-SG" sz="1800" i="1">
                                <a:solidFill>
                                  <a:schemeClr val="tx1"/>
                                </a:solidFill>
                                <a:latin typeface="Cambria Math" panose="02040503050406030204" pitchFamily="18" charset="0"/>
                                <a:ea typeface="Cambria Math" panose="02040503050406030204" pitchFamily="18" charset="0"/>
                              </a:rPr>
                              <m:t>𝑐𝑦𝑐𝑙𝑒</m:t>
                            </m:r>
                            <m:r>
                              <a:rPr lang="en-SG" sz="1800" i="1">
                                <a:solidFill>
                                  <a:schemeClr val="tx1"/>
                                </a:solidFill>
                                <a:latin typeface="Cambria Math" panose="02040503050406030204" pitchFamily="18" charset="0"/>
                                <a:ea typeface="Cambria Math" panose="02040503050406030204" pitchFamily="18" charset="0"/>
                              </a:rPr>
                              <m:t>_</m:t>
                            </m:r>
                            <m:r>
                              <a:rPr lang="en-SG" sz="1800" i="1">
                                <a:solidFill>
                                  <a:schemeClr val="tx1"/>
                                </a:solidFill>
                                <a:latin typeface="Cambria Math" panose="02040503050406030204" pitchFamily="18" charset="0"/>
                                <a:ea typeface="Cambria Math" panose="02040503050406030204" pitchFamily="18" charset="0"/>
                              </a:rPr>
                              <m:t>𝑝𝑒𝑟𝑖𝑜𝑑</m:t>
                            </m:r>
                            <m:r>
                              <a:rPr lang="en-SG" sz="1800" i="1">
                                <a:solidFill>
                                  <a:schemeClr val="tx1"/>
                                </a:solidFill>
                                <a:latin typeface="Cambria Math" panose="02040503050406030204" pitchFamily="18" charset="0"/>
                                <a:ea typeface="Cambria Math" panose="02040503050406030204" pitchFamily="18" charset="0"/>
                              </a:rPr>
                              <m:t>_</m:t>
                            </m:r>
                            <m:r>
                              <a:rPr lang="en-SG" sz="1800" i="1">
                                <a:solidFill>
                                  <a:schemeClr val="tx1"/>
                                </a:solidFill>
                                <a:latin typeface="Cambria Math" panose="02040503050406030204" pitchFamily="18" charset="0"/>
                                <a:ea typeface="Cambria Math" panose="02040503050406030204" pitchFamily="18" charset="0"/>
                              </a:rPr>
                              <m:t>𝑢𝑠</m:t>
                            </m:r>
                            <m:r>
                              <a:rPr lang="en-US" sz="1800" i="1">
                                <a:solidFill>
                                  <a:schemeClr val="tx1"/>
                                </a:solidFill>
                                <a:latin typeface="Cambria Math" panose="02040503050406030204" pitchFamily="18" charset="0"/>
                                <a:ea typeface="Cambria Math" panose="02040503050406030204" pitchFamily="18" charset="0"/>
                              </a:rPr>
                              <m:t>∗</m:t>
                            </m:r>
                            <m:r>
                              <a:rPr lang="en-SG" sz="1800" i="1">
                                <a:solidFill>
                                  <a:schemeClr val="tx1"/>
                                </a:solidFill>
                                <a:latin typeface="Cambria Math" panose="02040503050406030204" pitchFamily="18" charset="0"/>
                                <a:ea typeface="Cambria Math" panose="02040503050406030204" pitchFamily="18" charset="0"/>
                              </a:rPr>
                              <m:t>𝐶𝐴</m:t>
                            </m:r>
                            <m:r>
                              <a:rPr lang="en-US" sz="1800" i="1">
                                <a:solidFill>
                                  <a:schemeClr val="tx1"/>
                                </a:solidFill>
                                <a:latin typeface="Cambria Math" panose="02040503050406030204" pitchFamily="18" charset="0"/>
                                <a:ea typeface="Cambria Math" panose="02040503050406030204" pitchFamily="18" charset="0"/>
                              </a:rPr>
                              <m:t>)</m:t>
                            </m:r>
                          </m:e>
                        </m:func>
                      </m:e>
                    </m:d>
                  </m:oMath>
                </a14:m>
                <a:r>
                  <a:rPr lang="en-SG" sz="1800" dirty="0">
                    <a:solidFill>
                      <a:schemeClr val="tx1"/>
                    </a:solidFill>
                    <a:latin typeface="+mj-lt"/>
                  </a:rPr>
                  <a:t>, where </a:t>
                </a:r>
                <a14:m>
                  <m:oMath xmlns:m="http://schemas.openxmlformats.org/officeDocument/2006/math">
                    <m:r>
                      <a:rPr lang="en-SG" sz="1800" i="1">
                        <a:solidFill>
                          <a:schemeClr val="tx1"/>
                        </a:solidFill>
                        <a:latin typeface="Cambria Math" panose="02040503050406030204" pitchFamily="18" charset="0"/>
                        <a:ea typeface="Cambria Math" panose="02040503050406030204" pitchFamily="18" charset="0"/>
                      </a:rPr>
                      <m:t>𝐶𝐴</m:t>
                    </m:r>
                  </m:oMath>
                </a14:m>
                <a:r>
                  <a:rPr lang="en-SG" sz="1800" dirty="0">
                    <a:solidFill>
                      <a:schemeClr val="tx1"/>
                    </a:solidFill>
                    <a:latin typeface="+mj-lt"/>
                  </a:rPr>
                  <a:t> is the clock accuracy of the AMP STA in ppm. </a:t>
                </a:r>
              </a:p>
              <a:p>
                <a:pPr marL="357188" indent="-357188"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The clock accuracy may be determined as the combined maximum clock accuracy of all the AMP STAs in the AMP AP’s BSS plus the AMP AP’s own clock accuracy. The AMP STAs may indicate their clock accuracy to the AMP AP as part of capability exchange or during pairing with the AMP AP. Alternatively, the standard specified clock accuracies for AMP STAs can be used as a reference.</a:t>
                </a:r>
              </a:p>
              <a:p>
                <a:pPr marL="1100138" lvl="1" indent="-357188"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Example: To support low (worst case) AMP duty cycle operation of 12 hours, with </a:t>
                </a:r>
                <a14:m>
                  <m:oMath xmlns:m="http://schemas.openxmlformats.org/officeDocument/2006/math">
                    <m:sSup>
                      <m:sSupPr>
                        <m:ctrlPr>
                          <a:rPr lang="en-SG" sz="1800" b="0" i="1" smtClean="0">
                            <a:solidFill>
                              <a:schemeClr val="tx1"/>
                            </a:solidFill>
                            <a:latin typeface="Cambria Math" panose="02040503050406030204" pitchFamily="18" charset="0"/>
                          </a:rPr>
                        </m:ctrlPr>
                      </m:sSupPr>
                      <m:e>
                        <m:r>
                          <a:rPr lang="en-SG" sz="1800" b="0" i="1" smtClean="0">
                            <a:solidFill>
                              <a:schemeClr val="tx1"/>
                            </a:solidFill>
                            <a:latin typeface="Cambria Math" panose="02040503050406030204" pitchFamily="18" charset="0"/>
                          </a:rPr>
                          <m:t>10</m:t>
                        </m:r>
                      </m:e>
                      <m:sup>
                        <m:r>
                          <a:rPr lang="en-SG" sz="1800" b="0" i="1" smtClean="0">
                            <a:solidFill>
                              <a:schemeClr val="tx1"/>
                            </a:solidFill>
                            <a:latin typeface="Cambria Math" panose="02040503050406030204" pitchFamily="18" charset="0"/>
                          </a:rPr>
                          <m:t>4</m:t>
                        </m:r>
                      </m:sup>
                    </m:sSup>
                  </m:oMath>
                </a14:m>
                <a:r>
                  <a:rPr lang="en-US" sz="1800" dirty="0">
                    <a:solidFill>
                      <a:schemeClr val="tx1"/>
                    </a:solidFill>
                    <a:latin typeface="+mj-lt"/>
                  </a:rPr>
                  <a:t>ppm clock accuracy, </a:t>
                </a:r>
                <a:r>
                  <a:rPr lang="en-US" sz="1800" b="1" dirty="0">
                    <a:solidFill>
                      <a:schemeClr val="tx1"/>
                    </a:solidFill>
                    <a:latin typeface="+mj-lt"/>
                  </a:rPr>
                  <a:t>the minimum MSB of the partial TSF to be carried is 29</a:t>
                </a:r>
                <a:r>
                  <a:rPr lang="en-US" sz="1800" dirty="0">
                    <a:solidFill>
                      <a:schemeClr val="tx1"/>
                    </a:solidFill>
                    <a:latin typeface="+mj-lt"/>
                  </a:rPr>
                  <a:t>, i.e. </a:t>
                </a:r>
                <a14:m>
                  <m:oMath xmlns:m="http://schemas.openxmlformats.org/officeDocument/2006/math">
                    <m:d>
                      <m:dPr>
                        <m:begChr m:val="⌈"/>
                        <m:endChr m:val="⌉"/>
                        <m:ctrlPr>
                          <a:rPr lang="en-US" sz="1800" i="1">
                            <a:solidFill>
                              <a:schemeClr val="tx1"/>
                            </a:solidFill>
                            <a:latin typeface="Cambria Math" panose="02040503050406030204" pitchFamily="18" charset="0"/>
                          </a:rPr>
                        </m:ctrlPr>
                      </m:dPr>
                      <m:e>
                        <m:func>
                          <m:funcPr>
                            <m:ctrlPr>
                              <a:rPr lang="en-US" sz="1800" i="1">
                                <a:solidFill>
                                  <a:schemeClr val="tx1"/>
                                </a:solidFill>
                                <a:latin typeface="Cambria Math" panose="02040503050406030204" pitchFamily="18" charset="0"/>
                              </a:rPr>
                            </m:ctrlPr>
                          </m:funcPr>
                          <m:fName>
                            <m:sSub>
                              <m:sSubPr>
                                <m:ctrlPr>
                                  <a:rPr lang="en-US" sz="1800" i="1">
                                    <a:solidFill>
                                      <a:schemeClr val="tx1"/>
                                    </a:solidFill>
                                    <a:latin typeface="Cambria Math" panose="02040503050406030204" pitchFamily="18" charset="0"/>
                                  </a:rPr>
                                </m:ctrlPr>
                              </m:sSubPr>
                              <m:e>
                                <m:r>
                                  <m:rPr>
                                    <m:sty m:val="p"/>
                                  </m:rPr>
                                  <a:rPr lang="en-US" sz="1800">
                                    <a:solidFill>
                                      <a:schemeClr val="tx1"/>
                                    </a:solidFill>
                                    <a:latin typeface="Cambria Math" panose="02040503050406030204" pitchFamily="18" charset="0"/>
                                  </a:rPr>
                                  <m:t>log</m:t>
                                </m:r>
                              </m:e>
                              <m:sub>
                                <m:r>
                                  <a:rPr lang="en-US" sz="1800" i="1">
                                    <a:solidFill>
                                      <a:schemeClr val="tx1"/>
                                    </a:solidFill>
                                    <a:latin typeface="Cambria Math" panose="02040503050406030204" pitchFamily="18" charset="0"/>
                                  </a:rPr>
                                  <m:t>2</m:t>
                                </m:r>
                              </m:sub>
                            </m:sSub>
                          </m:fName>
                          <m:e>
                            <m:r>
                              <a:rPr lang="en-US" sz="1800" i="1">
                                <a:solidFill>
                                  <a:schemeClr val="tx1"/>
                                </a:solidFill>
                                <a:latin typeface="Cambria Math" panose="02040503050406030204" pitchFamily="18" charset="0"/>
                              </a:rPr>
                              <m:t>(</m:t>
                            </m:r>
                            <m:r>
                              <a:rPr lang="en-SG" sz="1800" i="1">
                                <a:solidFill>
                                  <a:schemeClr val="tx1"/>
                                </a:solidFill>
                                <a:latin typeface="Cambria Math" panose="02040503050406030204" pitchFamily="18" charset="0"/>
                              </a:rPr>
                              <m:t>12</m:t>
                            </m:r>
                            <m:r>
                              <a:rPr lang="en-US" sz="1800" i="1">
                                <a:solidFill>
                                  <a:schemeClr val="tx1"/>
                                </a:solidFill>
                                <a:latin typeface="Cambria Math" panose="02040503050406030204" pitchFamily="18" charset="0"/>
                              </a:rPr>
                              <m:t>∗3600∗1</m:t>
                            </m:r>
                            <m:r>
                              <a:rPr lang="en-US" sz="1800" i="1">
                                <a:solidFill>
                                  <a:schemeClr val="tx1"/>
                                </a:solidFill>
                                <a:latin typeface="Cambria Math" panose="02040503050406030204" pitchFamily="18" charset="0"/>
                              </a:rPr>
                              <m:t>𝑒</m:t>
                            </m:r>
                            <m:r>
                              <a:rPr lang="en-US" sz="1800" i="1">
                                <a:solidFill>
                                  <a:schemeClr val="tx1"/>
                                </a:solidFill>
                                <a:latin typeface="Cambria Math" panose="02040503050406030204" pitchFamily="18" charset="0"/>
                              </a:rPr>
                              <m:t>6∗</m:t>
                            </m:r>
                            <m:sSup>
                              <m:sSupPr>
                                <m:ctrlPr>
                                  <a:rPr lang="en-SG" sz="1800" i="1">
                                    <a:solidFill>
                                      <a:schemeClr val="tx1"/>
                                    </a:solidFill>
                                    <a:latin typeface="Cambria Math" panose="02040503050406030204" pitchFamily="18" charset="0"/>
                                  </a:rPr>
                                </m:ctrlPr>
                              </m:sSupPr>
                              <m:e>
                                <m:r>
                                  <a:rPr lang="en-US" sz="1800" i="1">
                                    <a:solidFill>
                                      <a:schemeClr val="tx1"/>
                                    </a:solidFill>
                                    <a:latin typeface="Cambria Math" panose="02040503050406030204" pitchFamily="18" charset="0"/>
                                  </a:rPr>
                                  <m:t>1</m:t>
                                </m:r>
                                <m:r>
                                  <a:rPr lang="en-SG" sz="1800" i="1">
                                    <a:solidFill>
                                      <a:schemeClr val="tx1"/>
                                    </a:solidFill>
                                    <a:latin typeface="Cambria Math" panose="02040503050406030204" pitchFamily="18" charset="0"/>
                                  </a:rPr>
                                  <m:t>0</m:t>
                                </m:r>
                              </m:e>
                              <m:sup>
                                <m:r>
                                  <a:rPr lang="en-SG" sz="1800" i="1">
                                    <a:solidFill>
                                      <a:schemeClr val="tx1"/>
                                    </a:solidFill>
                                    <a:latin typeface="Cambria Math" panose="02040503050406030204" pitchFamily="18" charset="0"/>
                                  </a:rPr>
                                  <m:t>4</m:t>
                                </m:r>
                              </m:sup>
                            </m:sSup>
                            <m:r>
                              <a:rPr lang="en-SG" sz="1800" i="1">
                                <a:solidFill>
                                  <a:schemeClr val="tx1"/>
                                </a:solidFill>
                                <a:latin typeface="Cambria Math" panose="02040503050406030204" pitchFamily="18" charset="0"/>
                              </a:rPr>
                              <m:t>𝑝𝑝𝑚</m:t>
                            </m:r>
                            <m:r>
                              <a:rPr lang="en-US" sz="1800" i="1">
                                <a:solidFill>
                                  <a:schemeClr val="tx1"/>
                                </a:solidFill>
                                <a:latin typeface="Cambria Math" panose="02040503050406030204" pitchFamily="18" charset="0"/>
                              </a:rPr>
                              <m:t>)</m:t>
                            </m:r>
                          </m:e>
                        </m:func>
                      </m:e>
                    </m:d>
                  </m:oMath>
                </a14:m>
                <a:r>
                  <a:rPr lang="en-US" sz="1800" dirty="0">
                    <a:solidFill>
                      <a:schemeClr val="tx1"/>
                    </a:solidFill>
                    <a:latin typeface="+mj-lt"/>
                  </a:rPr>
                  <a:t>. 29 bits of TSF can correct the drift up to a maximum of 15 hours of duty cycle operation.</a:t>
                </a:r>
              </a:p>
              <a:p>
                <a:pPr marL="357188" indent="-357188"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SG" sz="1800" dirty="0">
                  <a:solidFill>
                    <a:schemeClr val="tx1"/>
                  </a:solidFill>
                  <a:latin typeface="+mj-lt"/>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1800" dirty="0">
                  <a:solidFill>
                    <a:schemeClr val="tx1"/>
                  </a:solidFill>
                  <a:latin typeface="+mj-lt"/>
                  <a:ea typeface="+mn-ea"/>
                </a:endParaRPr>
              </a:p>
            </p:txBody>
          </p:sp>
        </mc:Choice>
        <mc:Fallback xmlns="">
          <p:sp>
            <p:nvSpPr>
              <p:cNvPr id="6" name="TextBox 5">
                <a:extLst>
                  <a:ext uri="{FF2B5EF4-FFF2-40B4-BE49-F238E27FC236}">
                    <a16:creationId xmlns:a16="http://schemas.microsoft.com/office/drawing/2014/main" id="{F5BBF0EC-9E98-457D-AAF2-13BD9991D0B3}"/>
                  </a:ext>
                </a:extLst>
              </p:cNvPr>
              <p:cNvSpPr txBox="1">
                <a:spLocks noRot="1" noChangeAspect="1" noMove="1" noResize="1" noEditPoints="1" noAdjustHandles="1" noChangeArrowheads="1" noChangeShapeType="1" noTextEdit="1"/>
              </p:cNvSpPr>
              <p:nvPr/>
            </p:nvSpPr>
            <p:spPr>
              <a:xfrm>
                <a:off x="911424" y="1531035"/>
                <a:ext cx="10448629" cy="4850559"/>
              </a:xfrm>
              <a:prstGeom prst="rect">
                <a:avLst/>
              </a:prstGeom>
              <a:blipFill>
                <a:blip r:embed="rId2"/>
                <a:stretch>
                  <a:fillRect l="-408" t="-1131" r="-58"/>
                </a:stretch>
              </a:blipFill>
            </p:spPr>
            <p:txBody>
              <a:bodyPr/>
              <a:lstStyle/>
              <a:p>
                <a:r>
                  <a:rPr lang="en-SG">
                    <a:noFill/>
                  </a:rPr>
                  <a:t> </a:t>
                </a:r>
              </a:p>
            </p:txBody>
          </p:sp>
        </mc:Fallback>
      </mc:AlternateContent>
    </p:spTree>
    <p:extLst>
      <p:ext uri="{BB962C8B-B14F-4D97-AF65-F5344CB8AC3E}">
        <p14:creationId xmlns:p14="http://schemas.microsoft.com/office/powerpoint/2010/main" val="3319109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4</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Beacon (2/2)</a:t>
            </a:r>
            <a:endParaRPr lang="en-US" altLang="zh-CN" sz="2800" b="1" i="1" dirty="0">
              <a:solidFill>
                <a:srgbClr val="FF0000"/>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BBF0EC-9E98-457D-AAF2-13BD9991D0B3}"/>
                  </a:ext>
                </a:extLst>
              </p:cNvPr>
              <p:cNvSpPr txBox="1"/>
              <p:nvPr/>
            </p:nvSpPr>
            <p:spPr>
              <a:xfrm>
                <a:off x="911424" y="1531035"/>
                <a:ext cx="10448629" cy="4690515"/>
              </a:xfrm>
              <a:prstGeom prst="rect">
                <a:avLst/>
              </a:prstGeom>
              <a:noFill/>
            </p:spPr>
            <p:txBody>
              <a:bodyPr vert="horz" wrap="square" rtlCol="0">
                <a:spAutoFit/>
              </a:bodyPr>
              <a:lstStyle/>
              <a:p>
                <a:pPr marL="355268" indent="-342900">
                  <a:spcAft>
                    <a:spcPts val="600"/>
                  </a:spcAft>
                  <a:buFont typeface="Wingdings" panose="05000000000000000000" pitchFamily="2" charset="2"/>
                  <a:buChar char="q"/>
                </a:pPr>
                <a:r>
                  <a:rPr lang="en-SG" sz="1800" dirty="0">
                    <a:solidFill>
                      <a:schemeClr val="tx1"/>
                    </a:solidFill>
                    <a:latin typeface="+mj-lt"/>
                  </a:rPr>
                  <a:t>The maximum LSB of the partial TSF to be carried is dependent on the AMP Beacon Interval </a:t>
                </a:r>
                <a:r>
                  <a:rPr lang="en-US" sz="1800" dirty="0">
                    <a:solidFill>
                      <a:schemeClr val="tx1"/>
                    </a:solidFill>
                    <a:latin typeface="+mj-lt"/>
                  </a:rPr>
                  <a:t>and the clock accuracy of the AMP STA</a:t>
                </a:r>
                <a:r>
                  <a:rPr lang="en-SG" sz="1800" dirty="0">
                    <a:solidFill>
                      <a:schemeClr val="tx1"/>
                    </a:solidFill>
                    <a:latin typeface="+mj-lt"/>
                  </a:rPr>
                  <a:t>, where the LSB bit,</a:t>
                </a:r>
              </a:p>
              <a:p>
                <a:pPr marL="357188">
                  <a:spcAft>
                    <a:spcPts val="600"/>
                  </a:spcAft>
                </a:pPr>
                <a14:m>
                  <m:oMath xmlns:m="http://schemas.openxmlformats.org/officeDocument/2006/math">
                    <m:r>
                      <m:rPr>
                        <m:sty m:val="p"/>
                      </m:rPr>
                      <a:rPr lang="en-SG" sz="1800" b="0" i="0" smtClean="0">
                        <a:solidFill>
                          <a:schemeClr val="tx1"/>
                        </a:solidFill>
                        <a:latin typeface="Cambria Math" panose="02040503050406030204" pitchFamily="18" charset="0"/>
                      </a:rPr>
                      <m:t>x</m:t>
                    </m:r>
                    <m:r>
                      <a:rPr lang="en-SG" sz="1800" b="0" i="0" smtClean="0">
                        <a:solidFill>
                          <a:schemeClr val="tx1"/>
                        </a:solidFill>
                        <a:latin typeface="Cambria Math" panose="02040503050406030204" pitchFamily="18" charset="0"/>
                      </a:rPr>
                      <m:t>=</m:t>
                    </m:r>
                    <m:d>
                      <m:dPr>
                        <m:begChr m:val="⌊"/>
                        <m:endChr m:val="⌋"/>
                        <m:ctrlPr>
                          <a:rPr lang="en-US" sz="1800" i="1">
                            <a:solidFill>
                              <a:schemeClr val="tx1"/>
                            </a:solidFill>
                            <a:latin typeface="Cambria Math" panose="02040503050406030204" pitchFamily="18" charset="0"/>
                          </a:rPr>
                        </m:ctrlPr>
                      </m:dPr>
                      <m:e>
                        <m:func>
                          <m:funcPr>
                            <m:ctrlPr>
                              <a:rPr lang="en-US" sz="1800" i="1">
                                <a:solidFill>
                                  <a:schemeClr val="tx1"/>
                                </a:solidFill>
                                <a:latin typeface="Cambria Math" panose="02040503050406030204" pitchFamily="18" charset="0"/>
                              </a:rPr>
                            </m:ctrlPr>
                          </m:funcPr>
                          <m:fName>
                            <m:sSub>
                              <m:sSubPr>
                                <m:ctrlPr>
                                  <a:rPr lang="en-US" sz="1800" i="1">
                                    <a:solidFill>
                                      <a:schemeClr val="tx1"/>
                                    </a:solidFill>
                                    <a:latin typeface="Cambria Math" panose="02040503050406030204" pitchFamily="18" charset="0"/>
                                  </a:rPr>
                                </m:ctrlPr>
                              </m:sSubPr>
                              <m:e>
                                <m:r>
                                  <m:rPr>
                                    <m:sty m:val="p"/>
                                  </m:rPr>
                                  <a:rPr lang="en-US" sz="1800">
                                    <a:solidFill>
                                      <a:schemeClr val="tx1"/>
                                    </a:solidFill>
                                    <a:latin typeface="Cambria Math" panose="02040503050406030204" pitchFamily="18" charset="0"/>
                                  </a:rPr>
                                  <m:t>log</m:t>
                                </m:r>
                              </m:e>
                              <m:sub>
                                <m:r>
                                  <a:rPr lang="en-US" sz="1800" i="1">
                                    <a:solidFill>
                                      <a:schemeClr val="tx1"/>
                                    </a:solidFill>
                                    <a:latin typeface="Cambria Math" panose="02040503050406030204" pitchFamily="18" charset="0"/>
                                  </a:rPr>
                                  <m:t>2</m:t>
                                </m:r>
                              </m:sub>
                            </m:sSub>
                          </m:fName>
                          <m:e>
                            <m:r>
                              <a:rPr lang="en-US" sz="1800" i="1">
                                <a:solidFill>
                                  <a:schemeClr val="tx1"/>
                                </a:solidFill>
                                <a:latin typeface="Cambria Math" panose="02040503050406030204" pitchFamily="18" charset="0"/>
                              </a:rPr>
                              <m:t>(</m:t>
                            </m:r>
                            <m:r>
                              <a:rPr lang="en-SG" sz="1800" i="1">
                                <a:solidFill>
                                  <a:schemeClr val="tx1"/>
                                </a:solidFill>
                                <a:latin typeface="Cambria Math" panose="02040503050406030204" pitchFamily="18" charset="0"/>
                              </a:rPr>
                              <m:t>𝐵𝑒𝑎𝑐𝑜𝑛</m:t>
                            </m:r>
                            <m:r>
                              <a:rPr lang="en-SG" sz="1800" i="1">
                                <a:solidFill>
                                  <a:schemeClr val="tx1"/>
                                </a:solidFill>
                                <a:latin typeface="Cambria Math" panose="02040503050406030204" pitchFamily="18" charset="0"/>
                              </a:rPr>
                              <m:t>_</m:t>
                            </m:r>
                            <m:r>
                              <a:rPr lang="en-SG" sz="1800" i="1">
                                <a:solidFill>
                                  <a:schemeClr val="tx1"/>
                                </a:solidFill>
                                <a:latin typeface="Cambria Math" panose="02040503050406030204" pitchFamily="18" charset="0"/>
                              </a:rPr>
                              <m:t>𝑝𝑒𝑟𝑖𝑜𝑑</m:t>
                            </m:r>
                            <m:r>
                              <a:rPr lang="en-SG" sz="1800" i="1">
                                <a:solidFill>
                                  <a:schemeClr val="tx1"/>
                                </a:solidFill>
                                <a:latin typeface="Cambria Math" panose="02040503050406030204" pitchFamily="18" charset="0"/>
                              </a:rPr>
                              <m:t>_</m:t>
                            </m:r>
                            <m:r>
                              <a:rPr lang="en-SG" sz="1800" i="1">
                                <a:solidFill>
                                  <a:schemeClr val="tx1"/>
                                </a:solidFill>
                                <a:latin typeface="Cambria Math" panose="02040503050406030204" pitchFamily="18" charset="0"/>
                              </a:rPr>
                              <m:t>𝑢𝑠</m:t>
                            </m:r>
                            <m:r>
                              <a:rPr lang="en-US" sz="1800" i="1">
                                <a:solidFill>
                                  <a:schemeClr val="tx1"/>
                                </a:solidFill>
                                <a:latin typeface="Cambria Math" panose="02040503050406030204" pitchFamily="18" charset="0"/>
                              </a:rPr>
                              <m:t>∗</m:t>
                            </m:r>
                            <m:r>
                              <a:rPr lang="en-SG" sz="1800" i="1">
                                <a:solidFill>
                                  <a:schemeClr val="tx1"/>
                                </a:solidFill>
                                <a:latin typeface="Cambria Math" panose="02040503050406030204" pitchFamily="18" charset="0"/>
                              </a:rPr>
                              <m:t>𝐶𝐴</m:t>
                            </m:r>
                            <m:r>
                              <a:rPr lang="en-US" sz="1800" i="1">
                                <a:solidFill>
                                  <a:schemeClr val="tx1"/>
                                </a:solidFill>
                                <a:latin typeface="Cambria Math" panose="02040503050406030204" pitchFamily="18" charset="0"/>
                              </a:rPr>
                              <m:t>)</m:t>
                            </m:r>
                          </m:e>
                        </m:func>
                      </m:e>
                    </m:d>
                  </m:oMath>
                </a14:m>
                <a:r>
                  <a:rPr lang="en-SG" sz="1800" dirty="0">
                    <a:solidFill>
                      <a:schemeClr val="tx1"/>
                    </a:solidFill>
                    <a:latin typeface="+mj-lt"/>
                  </a:rPr>
                  <a:t>. This represents the drift correction for the smallest interval, if the AMP STA listens for each AMP Beacon, at the AMP Beacon Interval.</a:t>
                </a:r>
              </a:p>
              <a:p>
                <a:pPr marL="1100138" lvl="1" indent="-357188">
                  <a:spcAft>
                    <a:spcPts val="600"/>
                  </a:spcAft>
                  <a:buFont typeface="Wingdings" panose="05000000000000000000" pitchFamily="2" charset="2"/>
                  <a:buChar char="q"/>
                </a:pPr>
                <a:r>
                  <a:rPr lang="en-SG" sz="1800" dirty="0">
                    <a:solidFill>
                      <a:schemeClr val="tx1"/>
                    </a:solidFill>
                    <a:latin typeface="+mj-lt"/>
                  </a:rPr>
                  <a:t>Example: For a Beacon Interval of 1s, and </a:t>
                </a:r>
                <a14:m>
                  <m:oMath xmlns:m="http://schemas.openxmlformats.org/officeDocument/2006/math">
                    <m:r>
                      <a:rPr lang="en-SG" sz="1800" i="1">
                        <a:solidFill>
                          <a:schemeClr val="tx1"/>
                        </a:solidFill>
                        <a:latin typeface="Cambria Math" panose="02040503050406030204" pitchFamily="18" charset="0"/>
                      </a:rPr>
                      <m:t>1</m:t>
                    </m:r>
                    <m:sSup>
                      <m:sSupPr>
                        <m:ctrlPr>
                          <a:rPr lang="en-SG" sz="1800" i="1">
                            <a:solidFill>
                              <a:schemeClr val="tx1"/>
                            </a:solidFill>
                            <a:latin typeface="Cambria Math" panose="02040503050406030204" pitchFamily="18" charset="0"/>
                          </a:rPr>
                        </m:ctrlPr>
                      </m:sSupPr>
                      <m:e>
                        <m:r>
                          <a:rPr lang="en-SG" sz="1800" i="1">
                            <a:solidFill>
                              <a:schemeClr val="tx1"/>
                            </a:solidFill>
                            <a:latin typeface="Cambria Math" panose="02040503050406030204" pitchFamily="18" charset="0"/>
                          </a:rPr>
                          <m:t>0</m:t>
                        </m:r>
                      </m:e>
                      <m:sup>
                        <m:r>
                          <a:rPr lang="en-SG" sz="1800" i="1">
                            <a:solidFill>
                              <a:schemeClr val="tx1"/>
                            </a:solidFill>
                            <a:latin typeface="Cambria Math" panose="02040503050406030204" pitchFamily="18" charset="0"/>
                          </a:rPr>
                          <m:t>4</m:t>
                        </m:r>
                      </m:sup>
                    </m:sSup>
                  </m:oMath>
                </a14:m>
                <a:r>
                  <a:rPr lang="en-SG" sz="1800" dirty="0">
                    <a:solidFill>
                      <a:schemeClr val="tx1"/>
                    </a:solidFill>
                    <a:latin typeface="+mj-lt"/>
                  </a:rPr>
                  <a:t>ppm clock accuracy, </a:t>
                </a:r>
                <a:r>
                  <a:rPr lang="en-SG" sz="1800" b="1" dirty="0">
                    <a:solidFill>
                      <a:schemeClr val="tx1"/>
                    </a:solidFill>
                    <a:latin typeface="+mj-lt"/>
                  </a:rPr>
                  <a:t>the </a:t>
                </a:r>
                <a:r>
                  <a:rPr lang="en-US" sz="1800" b="1" dirty="0">
                    <a:solidFill>
                      <a:schemeClr val="tx1"/>
                    </a:solidFill>
                    <a:latin typeface="+mj-lt"/>
                  </a:rPr>
                  <a:t>maximum LSB of the partial TSF to be carried is 13</a:t>
                </a:r>
                <a:r>
                  <a:rPr lang="en-US" sz="1800" dirty="0">
                    <a:solidFill>
                      <a:schemeClr val="tx1"/>
                    </a:solidFill>
                    <a:latin typeface="+mj-lt"/>
                  </a:rPr>
                  <a:t>, i.e. </a:t>
                </a:r>
                <a14:m>
                  <m:oMath xmlns:m="http://schemas.openxmlformats.org/officeDocument/2006/math">
                    <m:d>
                      <m:dPr>
                        <m:begChr m:val="⌊"/>
                        <m:endChr m:val="⌋"/>
                        <m:ctrlPr>
                          <a:rPr lang="en-US" sz="1800" i="1" smtClean="0">
                            <a:solidFill>
                              <a:schemeClr val="tx1"/>
                            </a:solidFill>
                            <a:latin typeface="Cambria Math" panose="02040503050406030204" pitchFamily="18" charset="0"/>
                          </a:rPr>
                        </m:ctrlPr>
                      </m:dPr>
                      <m:e>
                        <m:func>
                          <m:funcPr>
                            <m:ctrlPr>
                              <a:rPr lang="en-US" sz="1800" i="1">
                                <a:solidFill>
                                  <a:schemeClr val="tx1"/>
                                </a:solidFill>
                                <a:latin typeface="Cambria Math" panose="02040503050406030204" pitchFamily="18" charset="0"/>
                              </a:rPr>
                            </m:ctrlPr>
                          </m:funcPr>
                          <m:fName>
                            <m:sSub>
                              <m:sSubPr>
                                <m:ctrlPr>
                                  <a:rPr lang="en-US" sz="1800" i="1">
                                    <a:solidFill>
                                      <a:schemeClr val="tx1"/>
                                    </a:solidFill>
                                    <a:latin typeface="Cambria Math" panose="02040503050406030204" pitchFamily="18" charset="0"/>
                                  </a:rPr>
                                </m:ctrlPr>
                              </m:sSubPr>
                              <m:e>
                                <m:r>
                                  <m:rPr>
                                    <m:sty m:val="p"/>
                                  </m:rPr>
                                  <a:rPr lang="en-US" sz="1800">
                                    <a:solidFill>
                                      <a:schemeClr val="tx1"/>
                                    </a:solidFill>
                                    <a:latin typeface="Cambria Math" panose="02040503050406030204" pitchFamily="18" charset="0"/>
                                  </a:rPr>
                                  <m:t>log</m:t>
                                </m:r>
                              </m:e>
                              <m:sub>
                                <m:r>
                                  <a:rPr lang="en-US" sz="1800" i="1">
                                    <a:solidFill>
                                      <a:schemeClr val="tx1"/>
                                    </a:solidFill>
                                    <a:latin typeface="Cambria Math" panose="02040503050406030204" pitchFamily="18" charset="0"/>
                                  </a:rPr>
                                  <m:t>2</m:t>
                                </m:r>
                              </m:sub>
                            </m:sSub>
                          </m:fName>
                          <m:e>
                            <m:r>
                              <a:rPr lang="en-US" sz="1800" i="1">
                                <a:solidFill>
                                  <a:schemeClr val="tx1"/>
                                </a:solidFill>
                                <a:latin typeface="Cambria Math" panose="02040503050406030204" pitchFamily="18" charset="0"/>
                              </a:rPr>
                              <m:t>(</m:t>
                            </m:r>
                            <m:r>
                              <a:rPr lang="en-SG" sz="1800" i="1">
                                <a:solidFill>
                                  <a:schemeClr val="tx1"/>
                                </a:solidFill>
                                <a:latin typeface="Cambria Math" panose="02040503050406030204" pitchFamily="18" charset="0"/>
                              </a:rPr>
                              <m:t>1</m:t>
                            </m:r>
                            <m:r>
                              <a:rPr lang="en-US" sz="1800" i="1">
                                <a:solidFill>
                                  <a:schemeClr val="tx1"/>
                                </a:solidFill>
                                <a:latin typeface="Cambria Math" panose="02040503050406030204" pitchFamily="18" charset="0"/>
                              </a:rPr>
                              <m:t>∗1</m:t>
                            </m:r>
                            <m:r>
                              <a:rPr lang="en-US" sz="1800" i="1">
                                <a:solidFill>
                                  <a:schemeClr val="tx1"/>
                                </a:solidFill>
                                <a:latin typeface="Cambria Math" panose="02040503050406030204" pitchFamily="18" charset="0"/>
                              </a:rPr>
                              <m:t>𝑒</m:t>
                            </m:r>
                            <m:r>
                              <a:rPr lang="en-US" sz="1800" i="1">
                                <a:solidFill>
                                  <a:schemeClr val="tx1"/>
                                </a:solidFill>
                                <a:latin typeface="Cambria Math" panose="02040503050406030204" pitchFamily="18" charset="0"/>
                              </a:rPr>
                              <m:t>6∗</m:t>
                            </m:r>
                            <m:sSup>
                              <m:sSupPr>
                                <m:ctrlPr>
                                  <a:rPr lang="en-SG" sz="1800" i="1">
                                    <a:solidFill>
                                      <a:schemeClr val="tx1"/>
                                    </a:solidFill>
                                    <a:latin typeface="Cambria Math" panose="02040503050406030204" pitchFamily="18" charset="0"/>
                                  </a:rPr>
                                </m:ctrlPr>
                              </m:sSupPr>
                              <m:e>
                                <m:r>
                                  <a:rPr lang="en-US" sz="1800" i="1">
                                    <a:solidFill>
                                      <a:schemeClr val="tx1"/>
                                    </a:solidFill>
                                    <a:latin typeface="Cambria Math" panose="02040503050406030204" pitchFamily="18" charset="0"/>
                                  </a:rPr>
                                  <m:t>1</m:t>
                                </m:r>
                                <m:r>
                                  <a:rPr lang="en-SG" sz="1800" i="1">
                                    <a:solidFill>
                                      <a:schemeClr val="tx1"/>
                                    </a:solidFill>
                                    <a:latin typeface="Cambria Math" panose="02040503050406030204" pitchFamily="18" charset="0"/>
                                  </a:rPr>
                                  <m:t>0</m:t>
                                </m:r>
                              </m:e>
                              <m:sup>
                                <m:r>
                                  <a:rPr lang="en-SG" sz="1800" i="1">
                                    <a:solidFill>
                                      <a:schemeClr val="tx1"/>
                                    </a:solidFill>
                                    <a:latin typeface="Cambria Math" panose="02040503050406030204" pitchFamily="18" charset="0"/>
                                  </a:rPr>
                                  <m:t>4</m:t>
                                </m:r>
                              </m:sup>
                            </m:sSup>
                            <m:r>
                              <a:rPr lang="en-SG" sz="1800" i="1">
                                <a:solidFill>
                                  <a:schemeClr val="tx1"/>
                                </a:solidFill>
                                <a:latin typeface="Cambria Math" panose="02040503050406030204" pitchFamily="18" charset="0"/>
                              </a:rPr>
                              <m:t>𝑝𝑝𝑚</m:t>
                            </m:r>
                            <m:r>
                              <a:rPr lang="en-US" sz="1800" i="1">
                                <a:solidFill>
                                  <a:schemeClr val="tx1"/>
                                </a:solidFill>
                                <a:latin typeface="Cambria Math" panose="02040503050406030204" pitchFamily="18" charset="0"/>
                              </a:rPr>
                              <m:t>)</m:t>
                            </m:r>
                          </m:e>
                        </m:func>
                      </m:e>
                    </m:d>
                  </m:oMath>
                </a14:m>
                <a:r>
                  <a:rPr lang="en-SG" sz="1800" dirty="0">
                    <a:solidFill>
                      <a:schemeClr val="tx1"/>
                    </a:solidFill>
                  </a:rPr>
                  <a:t>.</a:t>
                </a:r>
              </a:p>
              <a:p>
                <a:pPr marL="357188" indent="-357188"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The AMP Beacon Interval needs to be smaller than the minimum wake up time for the AMP STA in a Service Period or the AMP duty cycle service period, so that at least one Beacon frame is received when the AMP STA is channel sensing.</a:t>
                </a:r>
              </a:p>
              <a:p>
                <a:pPr marL="357188" indent="-357188"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Based on the realistic examples shown above, an AMP TSF of 17 bits is sufficient (i.e. TSF[13:29]). However, implementation-specific designs may require additional granularity. For example, WUR Beacon adopts a partial TSF with a 32us granularity, i.e. LSB bit of the partial TSF is 5. Therefore, AMP may adopt similar granularity, with AP TSF [6:29], that is 24 bits of AMP TSF can be carried in the AMP Beacon, to satisfy all current use cases.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1800" dirty="0">
                  <a:solidFill>
                    <a:schemeClr val="tx1"/>
                  </a:solidFill>
                  <a:latin typeface="+mj-lt"/>
                  <a:ea typeface="+mn-ea"/>
                </a:endParaRPr>
              </a:p>
            </p:txBody>
          </p:sp>
        </mc:Choice>
        <mc:Fallback xmlns="">
          <p:sp>
            <p:nvSpPr>
              <p:cNvPr id="6" name="TextBox 5">
                <a:extLst>
                  <a:ext uri="{FF2B5EF4-FFF2-40B4-BE49-F238E27FC236}">
                    <a16:creationId xmlns:a16="http://schemas.microsoft.com/office/drawing/2014/main" id="{F5BBF0EC-9E98-457D-AAF2-13BD9991D0B3}"/>
                  </a:ext>
                </a:extLst>
              </p:cNvPr>
              <p:cNvSpPr txBox="1">
                <a:spLocks noRot="1" noChangeAspect="1" noMove="1" noResize="1" noEditPoints="1" noAdjustHandles="1" noChangeArrowheads="1" noChangeShapeType="1" noTextEdit="1"/>
              </p:cNvSpPr>
              <p:nvPr/>
            </p:nvSpPr>
            <p:spPr>
              <a:xfrm>
                <a:off x="911424" y="1531035"/>
                <a:ext cx="10448629" cy="4690515"/>
              </a:xfrm>
              <a:prstGeom prst="rect">
                <a:avLst/>
              </a:prstGeom>
              <a:blipFill>
                <a:blip r:embed="rId2"/>
                <a:stretch>
                  <a:fillRect l="-408" t="-649" r="-992"/>
                </a:stretch>
              </a:blipFill>
            </p:spPr>
            <p:txBody>
              <a:bodyPr/>
              <a:lstStyle/>
              <a:p>
                <a:r>
                  <a:rPr lang="en-SG">
                    <a:noFill/>
                  </a:rPr>
                  <a:t> </a:t>
                </a:r>
              </a:p>
            </p:txBody>
          </p:sp>
        </mc:Fallback>
      </mc:AlternateContent>
    </p:spTree>
    <p:extLst>
      <p:ext uri="{BB962C8B-B14F-4D97-AF65-F5344CB8AC3E}">
        <p14:creationId xmlns:p14="http://schemas.microsoft.com/office/powerpoint/2010/main" val="7690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7FF5677-7F45-437D-A29B-96922D70A1EA}"/>
              </a:ext>
            </a:extLst>
          </p:cNvPr>
          <p:cNvPicPr>
            <a:picLocks noChangeAspect="1"/>
          </p:cNvPicPr>
          <p:nvPr/>
        </p:nvPicPr>
        <p:blipFill>
          <a:blip r:embed="rId2"/>
          <a:stretch>
            <a:fillRect/>
          </a:stretch>
        </p:blipFill>
        <p:spPr>
          <a:xfrm>
            <a:off x="199946" y="3598834"/>
            <a:ext cx="11160107" cy="2750384"/>
          </a:xfrm>
          <a:prstGeom prst="rect">
            <a:avLst/>
          </a:prstGeom>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Proposed AMP Beacon Frame Format</a:t>
            </a:r>
            <a:endParaRPr lang="en-US" altLang="zh-CN" sz="2800" b="1" i="1" dirty="0">
              <a:solidFill>
                <a:srgbClr val="FF0000"/>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798706" y="1446519"/>
            <a:ext cx="6120678" cy="2219069"/>
          </a:xfrm>
          <a:prstGeom prst="rect">
            <a:avLst/>
          </a:prstGeom>
          <a:noFill/>
        </p:spPr>
        <p:txBody>
          <a:bodyPr vert="horz" wrap="square" rtlCol="0">
            <a:spAutoFit/>
          </a:bodyPr>
          <a:lstStyle/>
          <a:p>
            <a:pPr marL="355268" indent="-342900">
              <a:spcAft>
                <a:spcPts val="0"/>
              </a:spcAft>
              <a:buFont typeface="Wingdings" panose="05000000000000000000" pitchFamily="2" charset="2"/>
              <a:buChar char="q"/>
            </a:pPr>
            <a:r>
              <a:rPr lang="en-SG" sz="1600" dirty="0">
                <a:solidFill>
                  <a:schemeClr val="tx1"/>
                </a:solidFill>
                <a:latin typeface="+mj-lt"/>
              </a:rPr>
              <a:t>Based on the general AMP frame design presented in [5], when the Frame Type is AMP Beacon (indicated by the Frame Control field), the </a:t>
            </a:r>
            <a:r>
              <a:rPr lang="en-SG" sz="1600" b="1" dirty="0">
                <a:solidFill>
                  <a:schemeClr val="tx1"/>
                </a:solidFill>
                <a:latin typeface="+mj-lt"/>
              </a:rPr>
              <a:t>transmitter ID and Length fields can be carried in the MAC header</a:t>
            </a:r>
            <a:r>
              <a:rPr lang="en-SG" sz="1600" dirty="0">
                <a:solidFill>
                  <a:schemeClr val="tx1"/>
                </a:solidFill>
                <a:latin typeface="+mj-lt"/>
              </a:rPr>
              <a:t>.</a:t>
            </a:r>
          </a:p>
          <a:p>
            <a:pPr marL="355268" indent="-342900">
              <a:spcAft>
                <a:spcPts val="0"/>
              </a:spcAft>
              <a:buFont typeface="Wingdings" panose="05000000000000000000" pitchFamily="2" charset="2"/>
              <a:buChar char="q"/>
            </a:pPr>
            <a:r>
              <a:rPr lang="en-SG" sz="1600" dirty="0">
                <a:solidFill>
                  <a:schemeClr val="tx1"/>
                </a:solidFill>
                <a:latin typeface="+mj-lt"/>
              </a:rPr>
              <a:t>The Type Dependent Control field includes presence bits to indicate the presence of fields carried in the variable Type Dependent Payload.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1800" dirty="0">
              <a:solidFill>
                <a:schemeClr val="tx1"/>
              </a:solidFill>
              <a:latin typeface="+mj-lt"/>
              <a:ea typeface="+mn-ea"/>
            </a:endParaRPr>
          </a:p>
        </p:txBody>
      </p:sp>
      <p:sp>
        <p:nvSpPr>
          <p:cNvPr id="7" name="TextBox 6">
            <a:extLst>
              <a:ext uri="{FF2B5EF4-FFF2-40B4-BE49-F238E27FC236}">
                <a16:creationId xmlns:a16="http://schemas.microsoft.com/office/drawing/2014/main" id="{721174AA-088D-4262-A59F-FEF26DA0F957}"/>
              </a:ext>
            </a:extLst>
          </p:cNvPr>
          <p:cNvSpPr txBox="1"/>
          <p:nvPr/>
        </p:nvSpPr>
        <p:spPr>
          <a:xfrm>
            <a:off x="6888088" y="1455756"/>
            <a:ext cx="4680520" cy="3754874"/>
          </a:xfrm>
          <a:prstGeom prst="rect">
            <a:avLst/>
          </a:prstGeom>
          <a:noFill/>
        </p:spPr>
        <p:txBody>
          <a:bodyPr vert="horz" wrap="square" rtlCol="0">
            <a:spAutoFit/>
          </a:bodyPr>
          <a:lstStyle/>
          <a:p>
            <a:pPr marL="355268" indent="-342900">
              <a:spcAft>
                <a:spcPts val="0"/>
              </a:spcAft>
              <a:buFont typeface="Wingdings" panose="05000000000000000000" pitchFamily="2" charset="2"/>
              <a:buChar char="q"/>
            </a:pPr>
            <a:r>
              <a:rPr lang="en-SG" sz="1400" dirty="0">
                <a:solidFill>
                  <a:schemeClr val="tx1"/>
                </a:solidFill>
                <a:latin typeface="+mj-lt"/>
              </a:rPr>
              <a:t>The Type Dependent Payload carries:</a:t>
            </a:r>
          </a:p>
          <a:p>
            <a:pPr marL="1098218" lvl="1" indent="-342900">
              <a:spcAft>
                <a:spcPts val="0"/>
              </a:spcAft>
              <a:buFont typeface="Wingdings" panose="05000000000000000000" pitchFamily="2" charset="2"/>
              <a:buChar char="q"/>
            </a:pPr>
            <a:r>
              <a:rPr lang="en-SG" sz="1400" b="1" dirty="0">
                <a:solidFill>
                  <a:schemeClr val="tx1"/>
                </a:solidFill>
                <a:latin typeface="+mj-lt"/>
              </a:rPr>
              <a:t>AMP TSF</a:t>
            </a:r>
            <a:r>
              <a:rPr lang="en-SG" sz="1400" dirty="0">
                <a:solidFill>
                  <a:schemeClr val="tx1"/>
                </a:solidFill>
                <a:latin typeface="+mj-lt"/>
              </a:rPr>
              <a:t> (24 bits) – The AMP AP’s partial TSF [6:29]</a:t>
            </a:r>
          </a:p>
          <a:p>
            <a:pPr marL="1098218" lvl="1" indent="-342900">
              <a:spcAft>
                <a:spcPts val="0"/>
              </a:spcAft>
              <a:buFont typeface="Wingdings" panose="05000000000000000000" pitchFamily="2" charset="2"/>
              <a:buChar char="q"/>
            </a:pPr>
            <a:r>
              <a:rPr lang="en-SG" sz="1400" dirty="0">
                <a:solidFill>
                  <a:schemeClr val="tx1"/>
                </a:solidFill>
                <a:latin typeface="+mj-lt"/>
              </a:rPr>
              <a:t>AP capability (8 bits) – </a:t>
            </a:r>
            <a:r>
              <a:rPr lang="en-US" sz="1400" dirty="0">
                <a:solidFill>
                  <a:schemeClr val="tx1"/>
                </a:solidFill>
                <a:latin typeface="+mj-lt"/>
              </a:rPr>
              <a:t>PHY/MAC/Security related capability [1]</a:t>
            </a:r>
            <a:r>
              <a:rPr lang="en-SG" sz="1400" dirty="0">
                <a:solidFill>
                  <a:schemeClr val="tx1"/>
                </a:solidFill>
                <a:latin typeface="+mj-lt"/>
              </a:rPr>
              <a:t> </a:t>
            </a:r>
          </a:p>
          <a:p>
            <a:pPr marL="1098218" lvl="1" indent="-342900">
              <a:spcAft>
                <a:spcPts val="0"/>
              </a:spcAft>
              <a:buFont typeface="Wingdings" panose="05000000000000000000" pitchFamily="2" charset="2"/>
              <a:buChar char="q"/>
            </a:pPr>
            <a:r>
              <a:rPr lang="en-US" sz="1400" dirty="0">
                <a:solidFill>
                  <a:schemeClr val="tx1"/>
                </a:solidFill>
                <a:latin typeface="+mj-lt"/>
              </a:rPr>
              <a:t>Beacon Interval (8 bits) – To indicate the interval of the AMP Beacon (in </a:t>
            </a:r>
            <a:r>
              <a:rPr lang="en-US" sz="1400" dirty="0" err="1">
                <a:solidFill>
                  <a:schemeClr val="tx1"/>
                </a:solidFill>
                <a:latin typeface="+mj-lt"/>
              </a:rPr>
              <a:t>ms</a:t>
            </a:r>
            <a:r>
              <a:rPr lang="en-US" sz="1400" dirty="0">
                <a:solidFill>
                  <a:schemeClr val="tx1"/>
                </a:solidFill>
                <a:latin typeface="+mj-lt"/>
              </a:rPr>
              <a:t>)</a:t>
            </a:r>
          </a:p>
          <a:p>
            <a:pPr marL="1098218" lvl="1" indent="-342900">
              <a:spcAft>
                <a:spcPts val="0"/>
              </a:spcAft>
              <a:buFont typeface="Wingdings" panose="05000000000000000000" pitchFamily="2" charset="2"/>
              <a:buChar char="q"/>
            </a:pPr>
            <a:r>
              <a:rPr lang="en-US" sz="1400" dirty="0">
                <a:solidFill>
                  <a:schemeClr val="tx1"/>
                </a:solidFill>
                <a:latin typeface="+mj-lt"/>
              </a:rPr>
              <a:t>SP Parameter Set (0 or N*16 bits) – Each set carries SP ID (4 bits), SP Interval (8 bits), and SP Minimum Wake Duration (4 bits, expressed as a multiple of TUs) [1]</a:t>
            </a:r>
          </a:p>
          <a:p>
            <a:pPr marL="1098218" lvl="1" indent="-342900">
              <a:spcAft>
                <a:spcPts val="0"/>
              </a:spcAft>
              <a:buFont typeface="Wingdings" panose="05000000000000000000" pitchFamily="2" charset="2"/>
              <a:buChar char="q"/>
            </a:pPr>
            <a:r>
              <a:rPr lang="en-US" sz="1400" dirty="0">
                <a:solidFill>
                  <a:schemeClr val="tx1"/>
                </a:solidFill>
                <a:latin typeface="+mj-lt"/>
              </a:rPr>
              <a:t>SP Timing Info Set (0 or N*16 bits) – Each set carries SP ID (4 bits), SP Start Time (12 bits)</a:t>
            </a:r>
          </a:p>
          <a:p>
            <a:pPr marL="1098218" lvl="1" indent="-342900">
              <a:spcAft>
                <a:spcPts val="0"/>
              </a:spcAft>
              <a:buFont typeface="Wingdings" panose="05000000000000000000" pitchFamily="2" charset="2"/>
              <a:buChar char="q"/>
            </a:pPr>
            <a:r>
              <a:rPr lang="en-US" sz="1400" dirty="0">
                <a:solidFill>
                  <a:schemeClr val="tx1"/>
                </a:solidFill>
                <a:latin typeface="+mj-lt"/>
              </a:rPr>
              <a:t>SP Timing Sync Set (0 or N*16 bits) – Each set carries SP ID (4 bits), SP Advert Count (10 bits), and Reserved field (2 bits) </a:t>
            </a:r>
          </a:p>
        </p:txBody>
      </p:sp>
    </p:spTree>
    <p:extLst>
      <p:ext uri="{BB962C8B-B14F-4D97-AF65-F5344CB8AC3E}">
        <p14:creationId xmlns:p14="http://schemas.microsoft.com/office/powerpoint/2010/main" val="367717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07678-E453-4655-BF7F-5BF067C92E70}"/>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6</a:t>
            </a:fld>
            <a:endParaRPr lang="en-US" altLang="en-US" dirty="0"/>
          </a:p>
        </p:txBody>
      </p:sp>
      <p:sp>
        <p:nvSpPr>
          <p:cNvPr id="3" name="Title 1">
            <a:extLst>
              <a:ext uri="{FF2B5EF4-FFF2-40B4-BE49-F238E27FC236}">
                <a16:creationId xmlns:a16="http://schemas.microsoft.com/office/drawing/2014/main" id="{753528A8-FB91-47A9-838D-21CE0BD0B149}"/>
              </a:ext>
            </a:extLst>
          </p:cNvPr>
          <p:cNvSpPr txBox="1">
            <a:spLocks/>
          </p:cNvSpPr>
          <p:nvPr/>
        </p:nvSpPr>
        <p:spPr>
          <a:xfrm>
            <a:off x="1007436" y="692696"/>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chemeClr val="tx1"/>
                </a:solidFill>
                <a:latin typeface="Arial" panose="020B0604020202020204" pitchFamily="34" charset="0"/>
                <a:ea typeface="Microsoft YaHei" panose="020B0503020204020204" pitchFamily="34" charset="-122"/>
              </a:rPr>
              <a:t>Summary</a:t>
            </a:r>
            <a:endParaRPr lang="en-US" altLang="zh-CN" sz="2800" b="1" kern="1200" dirty="0">
              <a:solidFill>
                <a:schemeClr val="tx1"/>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BBBE6F0D-4D33-428B-9CC2-2363ADADE070}"/>
                  </a:ext>
                </a:extLst>
              </p:cNvPr>
              <p:cNvSpPr/>
              <p:nvPr/>
            </p:nvSpPr>
            <p:spPr>
              <a:xfrm>
                <a:off x="911365" y="1484784"/>
                <a:ext cx="10448688" cy="2783839"/>
              </a:xfrm>
              <a:prstGeom prst="rect">
                <a:avLst/>
              </a:prstGeom>
            </p:spPr>
            <p:txBody>
              <a:bodyPr wrap="square">
                <a:spAutoFit/>
              </a:bodyPr>
              <a:lstStyle/>
              <a:p>
                <a:pPr marL="342900" indent="-342900" defTabSz="1187323" eaLnBrk="1" fontAlgn="auto" hangingPunct="1">
                  <a:lnSpc>
                    <a:spcPct val="90000"/>
                  </a:lnSpc>
                  <a:spcBef>
                    <a:spcPts val="1200"/>
                  </a:spcBef>
                  <a:spcAft>
                    <a:spcPts val="600"/>
                  </a:spcAft>
                  <a:buFont typeface="Wingdings" panose="05000000000000000000" pitchFamily="2" charset="2"/>
                  <a:buChar char="q"/>
                  <a:tabLst>
                    <a:tab pos="1207937" algn="ctr"/>
                  </a:tabLst>
                </a:pPr>
                <a:r>
                  <a:rPr lang="en-US" sz="2300" dirty="0">
                    <a:solidFill>
                      <a:schemeClr val="tx1"/>
                    </a:solidFill>
                    <a:latin typeface="+mj-lt"/>
                  </a:rPr>
                  <a:t>The minimum MSB, and maximum LSB for the AMP TSF is shown to be a factor of the duty cycle period, the interval of the frame carrying the AMP TSF and the clock accuracy of the AMP STAs.</a:t>
                </a:r>
              </a:p>
              <a:p>
                <a:pPr marL="342900" indent="-342900" defTabSz="1187323" eaLnBrk="1" fontAlgn="auto" hangingPunct="1">
                  <a:lnSpc>
                    <a:spcPct val="90000"/>
                  </a:lnSpc>
                  <a:spcBef>
                    <a:spcPts val="1200"/>
                  </a:spcBef>
                  <a:spcAft>
                    <a:spcPts val="600"/>
                  </a:spcAft>
                  <a:buFont typeface="Wingdings" panose="05000000000000000000" pitchFamily="2" charset="2"/>
                  <a:buChar char="q"/>
                  <a:tabLst>
                    <a:tab pos="1207937" algn="ctr"/>
                  </a:tabLst>
                </a:pPr>
                <a:r>
                  <a:rPr lang="en-US" sz="2300" dirty="0">
                    <a:solidFill>
                      <a:schemeClr val="tx1"/>
                    </a:solidFill>
                    <a:latin typeface="+mj-lt"/>
                  </a:rPr>
                  <a:t>The minimum bits to support low duty cycle AMP use cases is 17 bits for a 1 second Beacon interval and considering </a:t>
                </a:r>
                <a14:m>
                  <m:oMath xmlns:m="http://schemas.openxmlformats.org/officeDocument/2006/math">
                    <m:sSup>
                      <m:sSupPr>
                        <m:ctrlPr>
                          <a:rPr lang="en-SG" sz="2300" b="0" i="1" smtClean="0">
                            <a:solidFill>
                              <a:schemeClr val="tx1"/>
                            </a:solidFill>
                            <a:latin typeface="Cambria Math" panose="02040503050406030204" pitchFamily="18" charset="0"/>
                          </a:rPr>
                        </m:ctrlPr>
                      </m:sSupPr>
                      <m:e>
                        <m:r>
                          <a:rPr lang="en-SG" sz="2300" b="0" i="1" smtClean="0">
                            <a:solidFill>
                              <a:schemeClr val="tx1"/>
                            </a:solidFill>
                            <a:latin typeface="Cambria Math" panose="02040503050406030204" pitchFamily="18" charset="0"/>
                          </a:rPr>
                          <m:t>10</m:t>
                        </m:r>
                      </m:e>
                      <m:sup>
                        <m:r>
                          <a:rPr lang="en-SG" sz="2300" b="0" i="1" smtClean="0">
                            <a:solidFill>
                              <a:schemeClr val="tx1"/>
                            </a:solidFill>
                            <a:latin typeface="Cambria Math" panose="02040503050406030204" pitchFamily="18" charset="0"/>
                          </a:rPr>
                          <m:t>4</m:t>
                        </m:r>
                      </m:sup>
                    </m:sSup>
                  </m:oMath>
                </a14:m>
                <a:r>
                  <a:rPr lang="en-US" sz="2300" dirty="0">
                    <a:solidFill>
                      <a:schemeClr val="tx1"/>
                    </a:solidFill>
                    <a:latin typeface="+mj-lt"/>
                  </a:rPr>
                  <a:t>ppm clock accuracy. </a:t>
                </a:r>
              </a:p>
              <a:p>
                <a:pPr marL="342900" indent="-342900" defTabSz="1187323" eaLnBrk="1" fontAlgn="auto" hangingPunct="1">
                  <a:lnSpc>
                    <a:spcPct val="90000"/>
                  </a:lnSpc>
                  <a:spcBef>
                    <a:spcPts val="1200"/>
                  </a:spcBef>
                  <a:spcAft>
                    <a:spcPts val="600"/>
                  </a:spcAft>
                  <a:buFont typeface="Wingdings" panose="05000000000000000000" pitchFamily="2" charset="2"/>
                  <a:buChar char="q"/>
                  <a:tabLst>
                    <a:tab pos="1207937" algn="ctr"/>
                  </a:tabLst>
                </a:pPr>
                <a:r>
                  <a:rPr lang="en-US" sz="2300" dirty="0">
                    <a:solidFill>
                      <a:schemeClr val="tx1"/>
                    </a:solidFill>
                    <a:latin typeface="+mj-lt"/>
                  </a:rPr>
                  <a:t>The AMP Beacon frame design was discussed with a proposal to carry 24 bits of the AMP AP’s partial TSF in the Frame Body.</a:t>
                </a:r>
              </a:p>
            </p:txBody>
          </p:sp>
        </mc:Choice>
        <mc:Fallback xmlns="">
          <p:sp>
            <p:nvSpPr>
              <p:cNvPr id="4" name="Rectangle 3">
                <a:extLst>
                  <a:ext uri="{FF2B5EF4-FFF2-40B4-BE49-F238E27FC236}">
                    <a16:creationId xmlns:a16="http://schemas.microsoft.com/office/drawing/2014/main" id="{BBBE6F0D-4D33-428B-9CC2-2363ADADE070}"/>
                  </a:ext>
                </a:extLst>
              </p:cNvPr>
              <p:cNvSpPr>
                <a:spLocks noRot="1" noChangeAspect="1" noMove="1" noResize="1" noEditPoints="1" noAdjustHandles="1" noChangeArrowheads="1" noChangeShapeType="1" noTextEdit="1"/>
              </p:cNvSpPr>
              <p:nvPr/>
            </p:nvSpPr>
            <p:spPr>
              <a:xfrm>
                <a:off x="911365" y="1484784"/>
                <a:ext cx="10448688" cy="2783839"/>
              </a:xfrm>
              <a:prstGeom prst="rect">
                <a:avLst/>
              </a:prstGeom>
              <a:blipFill>
                <a:blip r:embed="rId2"/>
                <a:stretch>
                  <a:fillRect l="-700" t="-3070" r="-408" b="-3947"/>
                </a:stretch>
              </a:blipFill>
            </p:spPr>
            <p:txBody>
              <a:bodyPr/>
              <a:lstStyle/>
              <a:p>
                <a:r>
                  <a:rPr lang="en-SG">
                    <a:noFill/>
                  </a:rPr>
                  <a:t> </a:t>
                </a:r>
              </a:p>
            </p:txBody>
          </p:sp>
        </mc:Fallback>
      </mc:AlternateContent>
    </p:spTree>
    <p:extLst>
      <p:ext uri="{BB962C8B-B14F-4D97-AF65-F5344CB8AC3E}">
        <p14:creationId xmlns:p14="http://schemas.microsoft.com/office/powerpoint/2010/main" val="1073128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472699"/>
            <a:ext cx="10424625" cy="214674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300" dirty="0">
                <a:solidFill>
                  <a:srgbClr val="000000"/>
                </a:solidFill>
                <a:latin typeface="+mj-lt"/>
                <a:ea typeface="ＭＳ Ｐゴシック"/>
              </a:rPr>
              <a:t>Do you agree to add the following text to </a:t>
            </a:r>
            <a:r>
              <a:rPr lang="en-US" sz="2300" dirty="0" err="1">
                <a:solidFill>
                  <a:srgbClr val="000000"/>
                </a:solidFill>
                <a:latin typeface="+mj-lt"/>
                <a:ea typeface="ＭＳ Ｐゴシック"/>
              </a:rPr>
              <a:t>TGbp</a:t>
            </a:r>
            <a:r>
              <a:rPr lang="en-US" sz="23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IEEE 802.11bp defines AMP Beacon frame as one type of AMP frame to carry AMP TSF in the Frame Body.</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The other fields carried in the AMP Beacon are TBD.</a:t>
            </a:r>
          </a:p>
          <a:p>
            <a:pPr marL="357188" lvl="0" defTabSz="1187323" eaLnBrk="1" fontAlgn="auto" hangingPunct="1">
              <a:lnSpc>
                <a:spcPct val="90000"/>
              </a:lnSpc>
              <a:spcBef>
                <a:spcPts val="1200"/>
              </a:spcBef>
              <a:spcAft>
                <a:spcPts val="0"/>
              </a:spcAft>
              <a:tabLst>
                <a:tab pos="1207937" algn="ctr"/>
              </a:tabLst>
            </a:pPr>
            <a:r>
              <a:rPr lang="pt-BR" sz="2300" i="1" dirty="0">
                <a:solidFill>
                  <a:schemeClr val="tx1"/>
                </a:solidFill>
                <a:latin typeface="+mj-lt"/>
                <a:ea typeface="ＭＳ Ｐゴシック"/>
                <a:cs typeface="Arial" panose="020B0604020202020204" pitchFamily="34" charset="0"/>
              </a:rPr>
              <a:t>[Reference: 11-25/0039r0, 11-25/0285r1, 11-25/0787r0, 11-25/1247r0]</a:t>
            </a:r>
          </a:p>
        </p:txBody>
      </p:sp>
    </p:spTree>
    <p:extLst>
      <p:ext uri="{BB962C8B-B14F-4D97-AF65-F5344CB8AC3E}">
        <p14:creationId xmlns:p14="http://schemas.microsoft.com/office/powerpoint/2010/main" val="748026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453459"/>
            <a:ext cx="10452362" cy="1729704"/>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mj-lt"/>
                <a:ea typeface="ＭＳ Ｐゴシック"/>
              </a:rPr>
              <a:t>Do you agree to add the following text to </a:t>
            </a:r>
            <a:r>
              <a:rPr lang="en-US" sz="2400" dirty="0" err="1">
                <a:solidFill>
                  <a:srgbClr val="000000"/>
                </a:solidFill>
                <a:latin typeface="+mj-lt"/>
                <a:ea typeface="ＭＳ Ｐゴシック"/>
              </a:rPr>
              <a:t>TGbp</a:t>
            </a:r>
            <a:r>
              <a:rPr lang="en-US" sz="24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The length of the AMP TSF field carried in the AMP Beacon is 24 bits. The AMP TSF field carries the partial TSF of the AMP AP’s TSF. </a:t>
            </a:r>
          </a:p>
          <a:p>
            <a:pPr marL="357188" lvl="0" defTabSz="1187323" eaLnBrk="1" fontAlgn="auto" hangingPunct="1">
              <a:lnSpc>
                <a:spcPct val="90000"/>
              </a:lnSpc>
              <a:spcBef>
                <a:spcPts val="1200"/>
              </a:spcBef>
              <a:spcAft>
                <a:spcPts val="0"/>
              </a:spcAft>
              <a:tabLst>
                <a:tab pos="1207937" algn="ctr"/>
              </a:tabLst>
            </a:pPr>
            <a:r>
              <a:rPr lang="en-US" sz="2400" i="1" dirty="0">
                <a:solidFill>
                  <a:schemeClr val="tx1"/>
                </a:solidFill>
                <a:latin typeface="+mj-lt"/>
                <a:ea typeface="ＭＳ Ｐゴシック"/>
                <a:cs typeface="Arial" panose="020B0604020202020204" pitchFamily="34" charset="0"/>
              </a:rPr>
              <a:t>[Reference: 11-25/0039r0, 11-25/0285r1, 11-25/0787r0, 11-25/1247r0]</a:t>
            </a:r>
          </a:p>
        </p:txBody>
      </p:sp>
    </p:spTree>
    <p:extLst>
      <p:ext uri="{BB962C8B-B14F-4D97-AF65-F5344CB8AC3E}">
        <p14:creationId xmlns:p14="http://schemas.microsoft.com/office/powerpoint/2010/main" val="192464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453459"/>
            <a:ext cx="10452362" cy="1674305"/>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300" dirty="0">
                <a:solidFill>
                  <a:srgbClr val="000000"/>
                </a:solidFill>
                <a:latin typeface="+mj-lt"/>
                <a:ea typeface="ＭＳ Ｐゴシック"/>
              </a:rPr>
              <a:t>Do you agree to add the following text to </a:t>
            </a:r>
            <a:r>
              <a:rPr lang="en-US" sz="2300" dirty="0" err="1">
                <a:solidFill>
                  <a:srgbClr val="000000"/>
                </a:solidFill>
                <a:latin typeface="+mj-lt"/>
                <a:ea typeface="ＭＳ Ｐゴシック"/>
              </a:rPr>
              <a:t>TGbp</a:t>
            </a:r>
            <a:r>
              <a:rPr lang="en-US" sz="23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The AMP AP’s TSF bits [6:29] is carried in the AMP TSF field in the AMP Beacon Frame.</a:t>
            </a:r>
          </a:p>
          <a:p>
            <a:pPr marL="357188" lvl="0" defTabSz="1187323" eaLnBrk="1" fontAlgn="auto" hangingPunct="1">
              <a:lnSpc>
                <a:spcPct val="90000"/>
              </a:lnSpc>
              <a:spcBef>
                <a:spcPts val="1200"/>
              </a:spcBef>
              <a:spcAft>
                <a:spcPts val="0"/>
              </a:spcAft>
              <a:tabLst>
                <a:tab pos="1207937" algn="ctr"/>
              </a:tabLst>
            </a:pPr>
            <a:r>
              <a:rPr lang="en-US" sz="2300" i="1" dirty="0">
                <a:solidFill>
                  <a:schemeClr val="tx1"/>
                </a:solidFill>
                <a:latin typeface="+mj-lt"/>
                <a:ea typeface="ＭＳ Ｐゴシック"/>
                <a:cs typeface="Arial" panose="020B0604020202020204" pitchFamily="34" charset="0"/>
              </a:rPr>
              <a:t>[Reference: 11-25/0039r0, 11-25/0285r1, 11-25/0787r0, 11-25/1247r0]</a:t>
            </a:r>
          </a:p>
        </p:txBody>
      </p:sp>
    </p:spTree>
    <p:extLst>
      <p:ext uri="{BB962C8B-B14F-4D97-AF65-F5344CB8AC3E}">
        <p14:creationId xmlns:p14="http://schemas.microsoft.com/office/powerpoint/2010/main" val="21336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120535</TotalTime>
  <Words>1287</Words>
  <Application>Microsoft Office PowerPoint</Application>
  <PresentationFormat>Widescreen</PresentationFormat>
  <Paragraphs>80</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Microsoft YaHei</vt:lpstr>
      <vt:lpstr>MS PGothic</vt:lpstr>
      <vt:lpstr>MS PGothic</vt:lpstr>
      <vt:lpstr>Arial</vt:lpstr>
      <vt:lpstr>Arial Unicode MS</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SP1</vt:lpstr>
      <vt:lpstr>SP2</vt:lpstr>
      <vt:lpstr>SP3</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ian.bajaj@huawei.com</dc:creator>
  <cp:keywords/>
  <dc:description/>
  <cp:lastModifiedBy>Ian Bajaj</cp:lastModifiedBy>
  <cp:revision>1801</cp:revision>
  <cp:lastPrinted>2000-03-07T00:55:37Z</cp:lastPrinted>
  <dcterms:created xsi:type="dcterms:W3CDTF">2016-01-17T22:48:36Z</dcterms:created>
  <dcterms:modified xsi:type="dcterms:W3CDTF">2025-07-21T08:07:22Z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(3)zXz6X/c6YLpQKUlQ3R2/7Is7bgKxQG4wm8FxbRVHukvjwrDH9sUmOS9Z5itkHtopWCC8kki7
wFEVGETe0NTbp7ZlvG245CE09fCHpKuUIsYL+v9QKqbiYR7b+0KHjkyp+Y3IC9sQ2MlneKX/
SSubAG3NpwRlGwg3j4ny2cNnI7+LIyp0ks4dV3qJ4iUuUm9EMy78x69B/Zm7CZQFddgkcl6s
2SWOJVWRDJZf825Vl/</vt:lpwstr>
  </property>
  <property fmtid="{D5CDD505-2E9C-101B-9397-08002B2CF9AE}" pid="3" name="_2015_ms_pID_7253431">
    <vt:lpwstr>BCwkirEHEYaF6qNxMCHUYFOFj88ebbK5zWv/ctX8NCK/Mj4H6fN7nI
lul7x7ZWfgjCT0t7+TB/l2vQfSp8lejJTxkUQyrpFD8pY3c2XBR4s39sM17Y8t3hmQj2J71+
cSUFIfo85TH5cMORxzP9KOgASC3XwWZhyUnnFcR2//wRB+3LNxtz0X0Mlq/cozHYzDXO6Upv
1xs9zGnbZ6qLBWwLDoS/XOMxvIn7ac7m9aQX</vt:lpwstr>
  </property>
  <property fmtid="{D5CDD505-2E9C-101B-9397-08002B2CF9AE}" pid="4" name="_2015_ms_pID_7253432">
    <vt:lpwstr>kg==</vt:lpwstr>
  </property>
</Properties>
</file>