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sldIdLst>
    <p:sldId id="363" r:id="rId2"/>
    <p:sldId id="2523" r:id="rId3"/>
    <p:sldId id="2532" r:id="rId4"/>
    <p:sldId id="2560" r:id="rId5"/>
    <p:sldId id="2549" r:id="rId6"/>
    <p:sldId id="2561" r:id="rId7"/>
    <p:sldId id="2562" r:id="rId8"/>
    <p:sldId id="2563" r:id="rId9"/>
    <p:sldId id="2513" r:id="rId10"/>
    <p:sldId id="2527" r:id="rId11"/>
    <p:sldId id="2469" r:id="rId12"/>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Rojan Chitrakar" initials="RC" lastIdx="4" clrIdx="1">
    <p:extLst>
      <p:ext uri="{19B8F6BF-5375-455C-9EA6-DF929625EA0E}">
        <p15:presenceInfo xmlns:p15="http://schemas.microsoft.com/office/powerpoint/2012/main" userId="S-1-5-21-147214757-305610072-1517763936-9659282" providerId="AD"/>
      </p:ext>
    </p:extLst>
  </p:cmAuthor>
  <p:cmAuthor id="3" name="Ian Bajaj" initials="IB" lastIdx="10" clrIdx="2">
    <p:extLst>
      <p:ext uri="{19B8F6BF-5375-455C-9EA6-DF929625EA0E}">
        <p15:presenceInfo xmlns:p15="http://schemas.microsoft.com/office/powerpoint/2012/main" userId="S-1-5-21-147214757-305610072-1517763936-106135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1F7C7"/>
    <a:srgbClr val="FEC2C2"/>
    <a:srgbClr val="C0F6D1"/>
    <a:srgbClr val="CDFFE4"/>
    <a:srgbClr val="FF8B8B"/>
    <a:srgbClr val="00B485"/>
    <a:srgbClr val="F5B005"/>
    <a:srgbClr val="0000FF"/>
    <a:srgbClr val="A7E6FF"/>
    <a:srgbClr val="FAE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51" autoAdjust="0"/>
  </p:normalViewPr>
  <p:slideViewPr>
    <p:cSldViewPr>
      <p:cViewPr varScale="1">
        <p:scale>
          <a:sx n="70" d="100"/>
          <a:sy n="70" d="100"/>
        </p:scale>
        <p:origin x="468" y="60"/>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41F80D5-87FE-483F-B143-B248F0A4A38A}"/>
              </a:ext>
            </a:extLst>
          </p:cNvPr>
          <p:cNvSpPr>
            <a:spLocks noGrp="1" noChangeArrowheads="1"/>
          </p:cNvSpPr>
          <p:nvPr>
            <p:ph type="sldNum" idx="10"/>
          </p:nvPr>
        </p:nvSpPr>
        <p:spPr>
          <a:xfrm>
            <a:off x="5615518" y="6554788"/>
            <a:ext cx="874183" cy="239712"/>
          </a:xfrm>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350679"/>
            <a:ext cx="5283200" cy="246221"/>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600" b="1" dirty="0">
                <a:solidFill>
                  <a:schemeClr val="tx1"/>
                </a:solidFill>
              </a:rPr>
              <a:t>doc.: IEEE 802.11-25/1246r0</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340735"/>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600" dirty="0"/>
              <a:t>July 2025</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8"/>
            <a:ext cx="4951866" cy="309958"/>
          </a:xfrm>
          <a:prstGeom prst="rect">
            <a:avLst/>
          </a:prstGeom>
          <a:no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400" dirty="0"/>
              <a:t>Ian Bajaj </a:t>
            </a:r>
            <a:r>
              <a:rPr lang="en-SG" sz="1400" dirty="0"/>
              <a:t>(Huaw</a:t>
            </a:r>
            <a:r>
              <a:rPr lang="en-SG" sz="1400" dirty="0">
                <a:latin typeface="Times New Roman" panose="02020603050405020304" pitchFamily="18" charset="0"/>
                <a:cs typeface="Times New Roman" panose="02020603050405020304" pitchFamily="18" charset="0"/>
              </a:rPr>
              <a:t>ei)</a:t>
            </a:r>
            <a:endParaRPr lang="en-GB" sz="1400" dirty="0">
              <a:latin typeface="Times New Roman" panose="02020603050405020304" pitchFamily="18" charset="0"/>
              <a:cs typeface="Times New Roman" panose="02020603050405020304" pitchFamily="18" charset="0"/>
            </a:endParaRP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914400" indent="-457200" algn="l" defTabSz="449263" rtl="0" eaLnBrk="0" fontAlgn="base" hangingPunct="0">
        <a:spcBef>
          <a:spcPts val="700"/>
        </a:spcBef>
        <a:spcAft>
          <a:spcPct val="0"/>
        </a:spcAft>
        <a:buClr>
          <a:srgbClr val="000000"/>
        </a:buClr>
        <a:buSzPct val="100000"/>
        <a:buFont typeface="Wingdings" panose="05000000000000000000" pitchFamily="2" charset="2"/>
        <a:buChar char="q"/>
        <a:defRPr sz="2800">
          <a:solidFill>
            <a:srgbClr val="000000"/>
          </a:solidFill>
          <a:latin typeface="+mn-lt"/>
          <a:ea typeface="MS PGothic" panose="020B0600070205080204" pitchFamily="34" charset="-128"/>
          <a:cs typeface="+mn-cs"/>
        </a:defRPr>
      </a:lvl2pPr>
      <a:lvl3pPr marL="1257300" indent="-342900" algn="l" defTabSz="449263" rtl="0" eaLnBrk="0" fontAlgn="base" hangingPunct="0">
        <a:spcBef>
          <a:spcPts val="600"/>
        </a:spcBef>
        <a:spcAft>
          <a:spcPct val="0"/>
        </a:spcAft>
        <a:buClr>
          <a:srgbClr val="000000"/>
        </a:buClr>
        <a:buSzPct val="100000"/>
        <a:buFont typeface="Wingdings" panose="05000000000000000000" pitchFamily="2" charset="2"/>
        <a:buChar char="§"/>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4AAF1A-2CBC-4960-9362-D10130ACC9C7}"/>
              </a:ext>
            </a:extLst>
          </p:cNvPr>
          <p:cNvGraphicFramePr>
            <a:graphicFrameLocks noGrp="1"/>
          </p:cNvGraphicFramePr>
          <p:nvPr>
            <p:extLst>
              <p:ext uri="{D42A27DB-BD31-4B8C-83A1-F6EECF244321}">
                <p14:modId xmlns:p14="http://schemas.microsoft.com/office/powerpoint/2010/main" val="3578770885"/>
              </p:ext>
            </p:extLst>
          </p:nvPr>
        </p:nvGraphicFramePr>
        <p:xfrm>
          <a:off x="875420" y="2708920"/>
          <a:ext cx="10441160" cy="1341120"/>
        </p:xfrm>
        <a:graphic>
          <a:graphicData uri="http://schemas.openxmlformats.org/drawingml/2006/table">
            <a:tbl>
              <a:tblPr firstRow="1" bandRow="1"/>
              <a:tblGrid>
                <a:gridCol w="2734353">
                  <a:extLst>
                    <a:ext uri="{9D8B030D-6E8A-4147-A177-3AD203B41FA5}">
                      <a16:colId xmlns:a16="http://schemas.microsoft.com/office/drawing/2014/main" val="20000"/>
                    </a:ext>
                  </a:extLst>
                </a:gridCol>
                <a:gridCol w="1436633">
                  <a:extLst>
                    <a:ext uri="{9D8B030D-6E8A-4147-A177-3AD203B41FA5}">
                      <a16:colId xmlns:a16="http://schemas.microsoft.com/office/drawing/2014/main" val="20001"/>
                    </a:ext>
                  </a:extLst>
                </a:gridCol>
                <a:gridCol w="1599518">
                  <a:extLst>
                    <a:ext uri="{9D8B030D-6E8A-4147-A177-3AD203B41FA5}">
                      <a16:colId xmlns:a16="http://schemas.microsoft.com/office/drawing/2014/main" val="20002"/>
                    </a:ext>
                  </a:extLst>
                </a:gridCol>
                <a:gridCol w="1459409">
                  <a:extLst>
                    <a:ext uri="{9D8B030D-6E8A-4147-A177-3AD203B41FA5}">
                      <a16:colId xmlns:a16="http://schemas.microsoft.com/office/drawing/2014/main" val="20003"/>
                    </a:ext>
                  </a:extLst>
                </a:gridCol>
                <a:gridCol w="3211247">
                  <a:extLst>
                    <a:ext uri="{9D8B030D-6E8A-4147-A177-3AD203B41FA5}">
                      <a16:colId xmlns:a16="http://schemas.microsoft.com/office/drawing/2014/main" val="20004"/>
                    </a:ext>
                  </a:extLst>
                </a:gridCol>
              </a:tblGrid>
              <a:tr h="264132">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Ian Bajaj</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3">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sz="1600">
                          <a:solidFill>
                            <a:schemeClr val="tx1"/>
                          </a:solidFill>
                          <a:latin typeface="Times New Roman" panose="02020603050405020304" pitchFamily="18" charset="0"/>
                          <a:cs typeface="Times New Roman" panose="02020603050405020304" pitchFamily="18" charset="0"/>
                        </a:rPr>
                        <a:t>Huawei</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3">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altLang="zh-CN" sz="1600" dirty="0">
                          <a:solidFill>
                            <a:schemeClr val="tx1"/>
                          </a:solidFill>
                        </a:rPr>
                        <a:t>Singapore</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r>
                        <a:rPr lang="en-US" sz="1600" dirty="0">
                          <a:solidFill>
                            <a:schemeClr val="tx1"/>
                          </a:solidFill>
                        </a:rPr>
                        <a:t>ian.bajaj@huawei.com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283848554"/>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Lei Huang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35697882"/>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Rojan Chitrakar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360516509"/>
                  </a:ext>
                </a:extLst>
              </a:tr>
            </a:tbl>
          </a:graphicData>
        </a:graphic>
      </p:graphicFrame>
      <p:sp>
        <p:nvSpPr>
          <p:cNvPr id="4" name="Title 1">
            <a:extLst>
              <a:ext uri="{FF2B5EF4-FFF2-40B4-BE49-F238E27FC236}">
                <a16:creationId xmlns:a16="http://schemas.microsoft.com/office/drawing/2014/main" id="{1F84DA3A-0E09-4ACE-B694-6777AFD069BA}"/>
              </a:ext>
            </a:extLst>
          </p:cNvPr>
          <p:cNvSpPr txBox="1">
            <a:spLocks/>
          </p:cNvSpPr>
          <p:nvPr/>
        </p:nvSpPr>
        <p:spPr bwMode="auto">
          <a:xfrm>
            <a:off x="1702396" y="615636"/>
            <a:ext cx="8494712" cy="12942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a:ea typeface="+mj-ea"/>
                <a:cs typeface="+mj-cs"/>
              </a:rPr>
              <a:t>AMP WUR Frame Format</a:t>
            </a:r>
            <a:endParaRPr kumimoji="0" lang="en-US" sz="3200" i="0" u="none" strike="noStrike" kern="0" cap="none" spc="0" normalizeH="0" baseline="0" noProof="0" dirty="0">
              <a:ln>
                <a:noFill/>
              </a:ln>
              <a:solidFill>
                <a:srgbClr val="FF0000"/>
              </a:solidFill>
              <a:effectLst/>
              <a:uLnTx/>
              <a:uFillTx/>
              <a:latin typeface="Times New Roman"/>
              <a:ea typeface="+mj-ea"/>
              <a:cs typeface="+mj-cs"/>
            </a:endParaRPr>
          </a:p>
        </p:txBody>
      </p:sp>
      <p:sp>
        <p:nvSpPr>
          <p:cNvPr id="5" name="Rectangle 6">
            <a:extLst>
              <a:ext uri="{FF2B5EF4-FFF2-40B4-BE49-F238E27FC236}">
                <a16:creationId xmlns:a16="http://schemas.microsoft.com/office/drawing/2014/main" id="{CCEB2F4D-5A9A-4FB8-877B-EDFC80EDE7FF}"/>
              </a:ext>
            </a:extLst>
          </p:cNvPr>
          <p:cNvSpPr txBox="1">
            <a:spLocks noChangeArrowheads="1"/>
          </p:cNvSpPr>
          <p:nvPr/>
        </p:nvSpPr>
        <p:spPr bwMode="auto">
          <a:xfrm>
            <a:off x="2063552" y="1909852"/>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defTabSz="457200">
              <a:buFontTx/>
              <a:buNone/>
            </a:pPr>
            <a:r>
              <a:rPr lang="en-US" sz="2000" dirty="0">
                <a:solidFill>
                  <a:srgbClr val="000000"/>
                </a:solidFill>
                <a:latin typeface="Times New Roman"/>
              </a:rPr>
              <a:t>Date: July 2025</a:t>
            </a:r>
            <a:endParaRPr lang="en-US" sz="2000" b="0" dirty="0">
              <a:solidFill>
                <a:srgbClr val="000000"/>
              </a:solidFill>
              <a:latin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1F8002-A8F8-488D-BC52-3A8EF7B03940}"/>
              </a:ext>
            </a:extLst>
          </p:cNvPr>
          <p:cNvPicPr>
            <a:picLocks noChangeAspect="1"/>
          </p:cNvPicPr>
          <p:nvPr/>
        </p:nvPicPr>
        <p:blipFill rotWithShape="1">
          <a:blip r:embed="rId2"/>
          <a:srcRect l="213" t="1" r="-1" b="296"/>
          <a:stretch/>
        </p:blipFill>
        <p:spPr>
          <a:xfrm>
            <a:off x="1284817" y="3960396"/>
            <a:ext cx="4767791" cy="584617"/>
          </a:xfrm>
          <a:prstGeom prst="rect">
            <a:avLst/>
          </a:prstGeom>
        </p:spPr>
      </p:pic>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451970CD-5160-40DC-946F-6212A7C744CD}"/>
              </a:ext>
            </a:extLst>
          </p:cNvPr>
          <p:cNvSpPr txBox="1"/>
          <p:nvPr/>
        </p:nvSpPr>
        <p:spPr>
          <a:xfrm>
            <a:off x="883687" y="1472699"/>
            <a:ext cx="10424625" cy="2188291"/>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300" dirty="0">
                <a:solidFill>
                  <a:srgbClr val="000000"/>
                </a:solidFill>
                <a:latin typeface="+mj-lt"/>
                <a:ea typeface="ＭＳ Ｐゴシック"/>
              </a:rPr>
              <a:t>Do you agree to add the following text to </a:t>
            </a:r>
            <a:r>
              <a:rPr lang="en-US" sz="2300" dirty="0" err="1">
                <a:solidFill>
                  <a:srgbClr val="000000"/>
                </a:solidFill>
                <a:latin typeface="+mj-lt"/>
                <a:ea typeface="ＭＳ Ｐゴシック"/>
              </a:rPr>
              <a:t>TGbp</a:t>
            </a:r>
            <a:r>
              <a:rPr lang="en-US" sz="23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300" dirty="0">
                <a:solidFill>
                  <a:schemeClr val="tx1"/>
                </a:solidFill>
                <a:latin typeface="+mj-lt"/>
                <a:ea typeface="ＭＳ Ｐゴシック"/>
                <a:cs typeface="Arial" panose="020B0604020202020204" pitchFamily="34" charset="0"/>
              </a:rPr>
              <a:t>IEEE 802.11bp defines </a:t>
            </a:r>
            <a:r>
              <a:rPr lang="en-US" sz="2400" dirty="0">
                <a:solidFill>
                  <a:srgbClr val="000000"/>
                </a:solidFill>
                <a:latin typeface="Arial"/>
                <a:ea typeface="ＭＳ Ｐゴシック"/>
              </a:rPr>
              <a:t>AWUR frame as one type of AMP frame with the Frame Body including WUR Frame (excluding FCS).</a:t>
            </a:r>
          </a:p>
          <a:p>
            <a:pPr marL="355600" lvl="0" defTabSz="1187323" eaLnBrk="1" fontAlgn="auto" hangingPunct="1">
              <a:lnSpc>
                <a:spcPct val="90000"/>
              </a:lnSpc>
              <a:spcBef>
                <a:spcPts val="1200"/>
              </a:spcBef>
              <a:spcAft>
                <a:spcPts val="0"/>
              </a:spcAft>
              <a:tabLst>
                <a:tab pos="1207937" algn="ctr"/>
              </a:tabLst>
            </a:pPr>
            <a:r>
              <a:rPr lang="en-US" sz="2400" dirty="0">
                <a:solidFill>
                  <a:srgbClr val="000000"/>
                </a:solidFill>
                <a:latin typeface="Arial"/>
                <a:ea typeface="ＭＳ Ｐゴシック"/>
              </a:rPr>
              <a:t>Note: AWUR means Ambient Wake-up Radio</a:t>
            </a:r>
            <a:endParaRPr lang="en-US" sz="2200" dirty="0">
              <a:solidFill>
                <a:srgbClr val="000000"/>
              </a:solidFill>
              <a:latin typeface="Arial"/>
              <a:ea typeface="ＭＳ Ｐゴシック"/>
            </a:endParaRPr>
          </a:p>
          <a:p>
            <a:pPr marL="357188" lvl="0" defTabSz="1187323" eaLnBrk="1" fontAlgn="auto" hangingPunct="1">
              <a:lnSpc>
                <a:spcPct val="90000"/>
              </a:lnSpc>
              <a:spcBef>
                <a:spcPts val="1200"/>
              </a:spcBef>
              <a:spcAft>
                <a:spcPts val="0"/>
              </a:spcAft>
              <a:tabLst>
                <a:tab pos="1207937" algn="ctr"/>
              </a:tabLst>
            </a:pPr>
            <a:r>
              <a:rPr lang="pt-BR" sz="2300" i="1" dirty="0">
                <a:solidFill>
                  <a:schemeClr val="tx1"/>
                </a:solidFill>
                <a:latin typeface="+mj-lt"/>
                <a:ea typeface="ＭＳ Ｐゴシック"/>
                <a:cs typeface="Arial" panose="020B0604020202020204" pitchFamily="34" charset="0"/>
              </a:rPr>
              <a:t>[Reference: 11-25/1246r0]</a:t>
            </a:r>
          </a:p>
        </p:txBody>
      </p:sp>
    </p:spTree>
    <p:extLst>
      <p:ext uri="{BB962C8B-B14F-4D97-AF65-F5344CB8AC3E}">
        <p14:creationId xmlns:p14="http://schemas.microsoft.com/office/powerpoint/2010/main" val="74802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chemeClr val="tx1"/>
                </a:solidFill>
                <a:latin typeface="Arial" panose="020B0604020202020204" pitchFamily="34" charset="0"/>
                <a:ea typeface="Microsoft YaHei" panose="020B0503020204020204" pitchFamily="34" charset="-122"/>
              </a:rPr>
              <a:t>References</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839416" y="1556792"/>
            <a:ext cx="10424625" cy="1314206"/>
          </a:xfrm>
          <a:prstGeom prst="rect">
            <a:avLst/>
          </a:prstGeom>
          <a:noFill/>
        </p:spPr>
        <p:txBody>
          <a:bodyPr vert="horz" wrap="square" rtlCol="0">
            <a:spAutoFit/>
          </a:bodyPr>
          <a:lstStyle/>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[1] 11-24/1613r9, Specification Framework for </a:t>
            </a:r>
            <a:r>
              <a:rPr lang="en-US" sz="2200" dirty="0" err="1">
                <a:solidFill>
                  <a:schemeClr val="tx1"/>
                </a:solidFill>
                <a:latin typeface="+mj-lt"/>
                <a:ea typeface="ＭＳ Ｐゴシック"/>
                <a:cs typeface="Arial" panose="020B0604020202020204" pitchFamily="34" charset="0"/>
              </a:rPr>
              <a:t>TGbp</a:t>
            </a:r>
            <a:endParaRPr lang="en-US" sz="2200" dirty="0">
              <a:solidFill>
                <a:schemeClr val="tx1"/>
              </a:solidFill>
              <a:latin typeface="+mj-lt"/>
              <a:ea typeface="ＭＳ Ｐゴシック"/>
              <a:cs typeface="Arial" panose="020B0604020202020204" pitchFamily="34" charset="0"/>
            </a:endParaRPr>
          </a:p>
          <a:p>
            <a:pPr marL="447675" indent="-447675" defTabSz="1187323" eaLnBrk="1" fontAlgn="auto" hangingPunct="1">
              <a:lnSpc>
                <a:spcPct val="90000"/>
              </a:lnSpc>
              <a:spcBef>
                <a:spcPts val="1200"/>
              </a:spcBef>
              <a:spcAft>
                <a:spcPts val="0"/>
              </a:spcAft>
              <a:tabLst>
                <a:tab pos="1207937" algn="ctr"/>
              </a:tabLst>
            </a:pPr>
            <a:r>
              <a:rPr lang="pt-BR" sz="2200" dirty="0">
                <a:solidFill>
                  <a:schemeClr val="tx1"/>
                </a:solidFill>
                <a:latin typeface="+mj-lt"/>
                <a:ea typeface="ＭＳ Ｐゴシック"/>
                <a:cs typeface="Arial" panose="020B0604020202020204" pitchFamily="34" charset="0"/>
              </a:rPr>
              <a:t>[2] 11-25/0779r0, </a:t>
            </a:r>
            <a:r>
              <a:rPr lang="en-US" sz="2200" dirty="0">
                <a:solidFill>
                  <a:schemeClr val="tx1"/>
                </a:solidFill>
                <a:latin typeface="+mj-lt"/>
                <a:ea typeface="ＭＳ Ｐゴシック"/>
                <a:cs typeface="Arial" panose="020B0604020202020204" pitchFamily="34" charset="0"/>
              </a:rPr>
              <a:t>E2E Operation of AMP-enabled Non-AP STAs</a:t>
            </a:r>
            <a:endParaRPr lang="pt-BR" sz="2200" dirty="0">
              <a:solidFill>
                <a:schemeClr val="tx1"/>
              </a:solidFill>
              <a:latin typeface="+mj-lt"/>
              <a:ea typeface="ＭＳ Ｐゴシック"/>
              <a:cs typeface="Arial" panose="020B0604020202020204" pitchFamily="34" charset="0"/>
            </a:endParaRPr>
          </a:p>
          <a:p>
            <a:pPr marL="447675" indent="-447675" defTabSz="1187323" eaLnBrk="1" fontAlgn="auto" hangingPunct="1">
              <a:lnSpc>
                <a:spcPct val="90000"/>
              </a:lnSpc>
              <a:spcBef>
                <a:spcPts val="1200"/>
              </a:spcBef>
              <a:spcAft>
                <a:spcPts val="0"/>
              </a:spcAft>
              <a:tabLst>
                <a:tab pos="1207937" algn="ctr"/>
              </a:tabLst>
            </a:pPr>
            <a:r>
              <a:rPr lang="pt-BR" sz="2200" dirty="0">
                <a:solidFill>
                  <a:schemeClr val="tx1"/>
                </a:solidFill>
                <a:latin typeface="+mj-lt"/>
                <a:ea typeface="ＭＳ Ｐゴシック"/>
                <a:cs typeface="Arial" panose="020B0604020202020204" pitchFamily="34" charset="0"/>
              </a:rPr>
              <a:t>[3] 11-25/1102r0, AMP Frame Format</a:t>
            </a:r>
          </a:p>
        </p:txBody>
      </p:sp>
    </p:spTree>
    <p:extLst>
      <p:ext uri="{BB962C8B-B14F-4D97-AF65-F5344CB8AC3E}">
        <p14:creationId xmlns:p14="http://schemas.microsoft.com/office/powerpoint/2010/main" val="188557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2</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Background</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6" y="1493030"/>
            <a:ext cx="10448627" cy="4985980"/>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Current motioned </a:t>
            </a:r>
            <a:r>
              <a:rPr lang="en-US" sz="1800">
                <a:solidFill>
                  <a:schemeClr val="tx1"/>
                </a:solidFill>
                <a:latin typeface="+mj-lt"/>
                <a:ea typeface="+mn-ea"/>
              </a:rPr>
              <a:t>texts for </a:t>
            </a:r>
            <a:r>
              <a:rPr lang="en-US" sz="1800" dirty="0">
                <a:solidFill>
                  <a:schemeClr val="tx1"/>
                </a:solidFill>
                <a:latin typeface="+mj-lt"/>
                <a:ea typeface="+mn-ea"/>
              </a:rPr>
              <a:t>Section 3.7 Power management for AMP-enabled non-AP STA in the AMP SFD [1]:</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1800" dirty="0">
              <a:solidFill>
                <a:schemeClr val="tx1"/>
              </a:solidFill>
              <a:latin typeface="+mj-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1800" dirty="0">
              <a:solidFill>
                <a:schemeClr val="tx1"/>
              </a:solidFill>
              <a:latin typeface="+mj-lt"/>
              <a:ea typeface="+mn-ea"/>
            </a:endParaRPr>
          </a:p>
          <a:p>
            <a:pPr defTabSz="1187323" eaLnBrk="1" fontAlgn="auto" hangingPunct="1">
              <a:lnSpc>
                <a:spcPct val="90000"/>
              </a:lnSpc>
              <a:spcBef>
                <a:spcPts val="1200"/>
              </a:spcBef>
              <a:spcAft>
                <a:spcPts val="0"/>
              </a:spcAft>
              <a:tabLst>
                <a:tab pos="1207937" algn="ctr"/>
              </a:tabLst>
            </a:pPr>
            <a:endParaRPr lang="en-US" sz="1800" dirty="0">
              <a:solidFill>
                <a:schemeClr val="tx1"/>
              </a:solidFill>
              <a:latin typeface="+mj-lt"/>
              <a:ea typeface="+mn-ea"/>
            </a:endParaRPr>
          </a:p>
          <a:p>
            <a:pPr defTabSz="1187323" eaLnBrk="1" fontAlgn="auto" hangingPunct="1">
              <a:lnSpc>
                <a:spcPct val="90000"/>
              </a:lnSpc>
              <a:spcBef>
                <a:spcPts val="1200"/>
              </a:spcBef>
              <a:spcAft>
                <a:spcPts val="0"/>
              </a:spcAft>
              <a:tabLst>
                <a:tab pos="1207937" algn="ctr"/>
              </a:tabLst>
            </a:pPr>
            <a:endParaRPr lang="en-US" sz="1800" dirty="0">
              <a:solidFill>
                <a:schemeClr val="tx1"/>
              </a:solidFill>
              <a:latin typeface="+mj-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As indicated in the related contribution [2], the expectation for the AMP-enabled non-AP STA to operate in legacy WLAN network is to reuse much of the protocol and signaling for WUR operation, i.e. reuse the WUR frame format, with modifications specific to the AMP characteristics, and to carry it in an AMP PPDU.</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In this contribution, we wish to highlight possible modifications specific to AMP implementation, and suggest two frame design options for AMP WUR (AWUR) frames, namely:</a:t>
            </a:r>
          </a:p>
          <a:p>
            <a:pPr marL="1079500" lvl="2"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Modification of existing WUR frames to enable AMP use cases</a:t>
            </a:r>
          </a:p>
          <a:p>
            <a:pPr marL="1079500" lvl="2"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Encapsulation of the WUR frames in AMP PPDU, with flexible frame control to enable AMP use cases</a:t>
            </a:r>
          </a:p>
        </p:txBody>
      </p:sp>
      <p:sp>
        <p:nvSpPr>
          <p:cNvPr id="12" name="Rectangle 11">
            <a:extLst>
              <a:ext uri="{FF2B5EF4-FFF2-40B4-BE49-F238E27FC236}">
                <a16:creationId xmlns:a16="http://schemas.microsoft.com/office/drawing/2014/main" id="{92999F35-28A1-49F8-8470-8D9E5127F3FB}"/>
              </a:ext>
            </a:extLst>
          </p:cNvPr>
          <p:cNvSpPr/>
          <p:nvPr/>
        </p:nvSpPr>
        <p:spPr>
          <a:xfrm>
            <a:off x="911425" y="2060848"/>
            <a:ext cx="8640960" cy="1720471"/>
          </a:xfrm>
          <a:prstGeom prst="rect">
            <a:avLst/>
          </a:prstGeom>
        </p:spPr>
        <p:txBody>
          <a:bodyPr wrap="square">
            <a:spAutoFit/>
          </a:bodyPr>
          <a:lstStyle/>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b="1" dirty="0">
                <a:solidFill>
                  <a:schemeClr val="tx1"/>
                </a:solidFill>
                <a:latin typeface="+mj-lt"/>
              </a:rPr>
              <a:t>MM-11</a:t>
            </a:r>
            <a:r>
              <a:rPr lang="en-US" sz="1600" dirty="0">
                <a:solidFill>
                  <a:schemeClr val="tx1"/>
                </a:solidFill>
                <a:latin typeface="+mj-lt"/>
              </a:rPr>
              <a:t>: 802.11bp defines an AMP duty cycle operation for an AMP-enabled non-AP STA, which follows the state transition diagram shown in the figure. AMP duty cycle operation follows the negotiation procedure defined for WUR in the baseline</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b="1" dirty="0">
                <a:solidFill>
                  <a:schemeClr val="tx1"/>
                </a:solidFill>
                <a:latin typeface="+mj-lt"/>
              </a:rPr>
              <a:t>MM-12</a:t>
            </a:r>
            <a:r>
              <a:rPr lang="en-US" sz="1600" dirty="0">
                <a:solidFill>
                  <a:schemeClr val="tx1"/>
                </a:solidFill>
                <a:latin typeface="+mj-lt"/>
              </a:rPr>
              <a:t>: If an AMP-enabled non-AP STA successfully receives an AMP Wake-Up frame from the associated AMP AP, the non-AP STA should transition to the Awake State and transmit a PS-Poll/UL frame to the AP to indicate that it is in the Awake State (PS/Active mode).</a:t>
            </a:r>
          </a:p>
        </p:txBody>
      </p:sp>
      <p:pic>
        <p:nvPicPr>
          <p:cNvPr id="13" name="Picture 12">
            <a:extLst>
              <a:ext uri="{FF2B5EF4-FFF2-40B4-BE49-F238E27FC236}">
                <a16:creationId xmlns:a16="http://schemas.microsoft.com/office/drawing/2014/main" id="{AD1A8B1A-70D8-4F05-8330-559D841A3E25}"/>
              </a:ext>
            </a:extLst>
          </p:cNvPr>
          <p:cNvPicPr>
            <a:picLocks noChangeAspect="1"/>
          </p:cNvPicPr>
          <p:nvPr/>
        </p:nvPicPr>
        <p:blipFill>
          <a:blip r:embed="rId2"/>
          <a:stretch>
            <a:fillRect/>
          </a:stretch>
        </p:blipFill>
        <p:spPr>
          <a:xfrm>
            <a:off x="9583569" y="2132856"/>
            <a:ext cx="2088220" cy="1368144"/>
          </a:xfrm>
          <a:prstGeom prst="rect">
            <a:avLst/>
          </a:prstGeom>
        </p:spPr>
      </p:pic>
    </p:spTree>
    <p:extLst>
      <p:ext uri="{BB962C8B-B14F-4D97-AF65-F5344CB8AC3E}">
        <p14:creationId xmlns:p14="http://schemas.microsoft.com/office/powerpoint/2010/main" val="108807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488364-8568-4CCC-819B-8771BA1641CA}"/>
              </a:ext>
            </a:extLst>
          </p:cNvPr>
          <p:cNvPicPr>
            <a:picLocks noChangeAspect="1"/>
          </p:cNvPicPr>
          <p:nvPr/>
        </p:nvPicPr>
        <p:blipFill>
          <a:blip r:embed="rId2"/>
          <a:stretch>
            <a:fillRect/>
          </a:stretch>
        </p:blipFill>
        <p:spPr>
          <a:xfrm>
            <a:off x="3328986" y="4437112"/>
            <a:ext cx="5534027" cy="1922865"/>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3</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919691" y="701700"/>
            <a:ext cx="10432893"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Recap on WUR</a:t>
            </a:r>
            <a:endParaRPr lang="en-US" altLang="zh-CN" sz="2800" b="1" i="1" dirty="0">
              <a:solidFill>
                <a:srgbClr val="FF0000"/>
              </a:solidFill>
              <a:latin typeface="Arial" panose="020B0604020202020204" pitchFamily="34" charset="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BBF0EC-9E98-457D-AAF2-13BD9991D0B3}"/>
                  </a:ext>
                </a:extLst>
              </p:cNvPr>
              <p:cNvSpPr txBox="1"/>
              <p:nvPr/>
            </p:nvSpPr>
            <p:spPr>
              <a:xfrm>
                <a:off x="911424" y="1531035"/>
                <a:ext cx="10441160" cy="2797689"/>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WUR STAs operate in WUR duty cycle period, by maintaining the WUR awake state for a WUR duty cycle service period and switch to WUR doze state till the end of the WUR duty cycle period.</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In the WUR duty cycle service period, a WUR STA expects to receive a WUR Beacon frame and/or a WUR wake-up frame (or WUR short wake-up frame), if the WUR STA has requested for keep-alive WUR frames to be transmitted by the WUR AP in a successful WUR mode setup.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AP’s Partial TSF [5:16] is carried in the Type Dependent Control field for WUR Beacon to allow the WUR STA to update its timer (adjusting for local delays).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16 bits TSF can correct the drift @</a:t>
                </a:r>
                <a:r>
                  <a:rPr lang="en-US" sz="1800" dirty="0">
                    <a:solidFill>
                      <a:srgbClr val="C00000"/>
                    </a:solidFill>
                    <a:latin typeface="+mj-lt"/>
                    <a:ea typeface="+mn-ea"/>
                  </a:rPr>
                  <a:t>100ppm</a:t>
                </a:r>
                <a:r>
                  <a:rPr lang="en-US" sz="1800" dirty="0">
                    <a:solidFill>
                      <a:schemeClr val="tx1"/>
                    </a:solidFill>
                    <a:latin typeface="+mj-lt"/>
                    <a:ea typeface="+mn-ea"/>
                  </a:rPr>
                  <a:t> (WUR clock accuracy) up to </a:t>
                </a:r>
                <a:r>
                  <a:rPr lang="en-US" sz="1800" dirty="0">
                    <a:solidFill>
                      <a:srgbClr val="0070C0"/>
                    </a:solidFill>
                    <a:latin typeface="+mj-lt"/>
                    <a:ea typeface="+mn-ea"/>
                  </a:rPr>
                  <a:t>10 minutes</a:t>
                </a:r>
                <a:r>
                  <a:rPr lang="en-US" sz="1800" dirty="0">
                    <a:solidFill>
                      <a:schemeClr val="tx1"/>
                    </a:solidFill>
                    <a:latin typeface="+mj-lt"/>
                    <a:ea typeface="+mn-ea"/>
                  </a:rPr>
                  <a:t> of duty cycle period (i.e. </a:t>
                </a:r>
                <a14:m>
                  <m:oMath xmlns:m="http://schemas.openxmlformats.org/officeDocument/2006/math">
                    <m:d>
                      <m:dPr>
                        <m:begChr m:val="⌈"/>
                        <m:endChr m:val="⌉"/>
                        <m:ctrlPr>
                          <a:rPr lang="en-US" sz="1800" i="1" smtClean="0">
                            <a:solidFill>
                              <a:schemeClr val="tx1"/>
                            </a:solidFill>
                            <a:latin typeface="Cambria Math" panose="02040503050406030204" pitchFamily="18" charset="0"/>
                            <a:ea typeface="+mn-ea"/>
                          </a:rPr>
                        </m:ctrlPr>
                      </m:dPr>
                      <m:e>
                        <m:func>
                          <m:funcPr>
                            <m:ctrlPr>
                              <a:rPr lang="en-US" sz="1800" i="1">
                                <a:solidFill>
                                  <a:schemeClr val="tx1"/>
                                </a:solidFill>
                                <a:latin typeface="Cambria Math" panose="02040503050406030204" pitchFamily="18" charset="0"/>
                              </a:rPr>
                            </m:ctrlPr>
                          </m:funcPr>
                          <m:fName>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log</m:t>
                                </m:r>
                              </m:e>
                              <m:sub>
                                <m:r>
                                  <a:rPr lang="en-SG" sz="1800" i="1">
                                    <a:solidFill>
                                      <a:schemeClr val="tx1"/>
                                    </a:solidFill>
                                    <a:latin typeface="Cambria Math" panose="02040503050406030204" pitchFamily="18" charset="0"/>
                                  </a:rPr>
                                  <m:t>2</m:t>
                                </m:r>
                              </m:sub>
                            </m:sSub>
                          </m:fName>
                          <m:e>
                            <m:r>
                              <a:rPr lang="en-SG" sz="1800" i="1">
                                <a:solidFill>
                                  <a:schemeClr val="tx1"/>
                                </a:solidFill>
                                <a:latin typeface="Cambria Math" panose="02040503050406030204" pitchFamily="18" charset="0"/>
                              </a:rPr>
                              <m:t>(</m:t>
                            </m:r>
                            <m:r>
                              <a:rPr lang="en-SG" sz="1800" i="1" smtClean="0">
                                <a:solidFill>
                                  <a:srgbClr val="0070C0"/>
                                </a:solidFill>
                                <a:latin typeface="Cambria Math" panose="02040503050406030204" pitchFamily="18" charset="0"/>
                              </a:rPr>
                              <m:t>10∗60∗</m:t>
                            </m:r>
                            <m:sSup>
                              <m:sSupPr>
                                <m:ctrlPr>
                                  <a:rPr lang="en-SG" sz="1800" i="1">
                                    <a:solidFill>
                                      <a:srgbClr val="0070C0"/>
                                    </a:solidFill>
                                    <a:latin typeface="Cambria Math" panose="02040503050406030204" pitchFamily="18" charset="0"/>
                                  </a:rPr>
                                </m:ctrlPr>
                              </m:sSupPr>
                              <m:e>
                                <m:r>
                                  <a:rPr lang="en-SG" sz="1800" i="1">
                                    <a:solidFill>
                                      <a:srgbClr val="0070C0"/>
                                    </a:solidFill>
                                    <a:latin typeface="Cambria Math" panose="02040503050406030204" pitchFamily="18" charset="0"/>
                                  </a:rPr>
                                  <m:t>10</m:t>
                                </m:r>
                              </m:e>
                              <m:sup>
                                <m:r>
                                  <a:rPr lang="en-SG" sz="1800" i="1">
                                    <a:solidFill>
                                      <a:srgbClr val="0070C0"/>
                                    </a:solidFill>
                                    <a:latin typeface="Cambria Math" panose="02040503050406030204" pitchFamily="18" charset="0"/>
                                  </a:rPr>
                                  <m:t>6</m:t>
                                </m:r>
                              </m:sup>
                            </m:sSup>
                            <m:r>
                              <a:rPr lang="en-SG" sz="1800" i="1">
                                <a:solidFill>
                                  <a:schemeClr val="tx1"/>
                                </a:solidFill>
                                <a:latin typeface="Cambria Math" panose="02040503050406030204" pitchFamily="18" charset="0"/>
                              </a:rPr>
                              <m:t>∗</m:t>
                            </m:r>
                            <m:sSup>
                              <m:sSupPr>
                                <m:ctrlPr>
                                  <a:rPr lang="en-SG" sz="1800" i="1" smtClean="0">
                                    <a:solidFill>
                                      <a:srgbClr val="C00000"/>
                                    </a:solidFill>
                                    <a:latin typeface="Cambria Math" panose="02040503050406030204" pitchFamily="18" charset="0"/>
                                  </a:rPr>
                                </m:ctrlPr>
                              </m:sSupPr>
                              <m:e>
                                <m:r>
                                  <a:rPr lang="en-SG" sz="1800" i="1">
                                    <a:solidFill>
                                      <a:srgbClr val="C00000"/>
                                    </a:solidFill>
                                    <a:latin typeface="Cambria Math" panose="02040503050406030204" pitchFamily="18" charset="0"/>
                                  </a:rPr>
                                  <m:t>10</m:t>
                                </m:r>
                              </m:e>
                              <m:sup>
                                <m:r>
                                  <a:rPr lang="en-SG" sz="1800" i="1">
                                    <a:solidFill>
                                      <a:srgbClr val="C00000"/>
                                    </a:solidFill>
                                    <a:latin typeface="Cambria Math" panose="02040503050406030204" pitchFamily="18" charset="0"/>
                                  </a:rPr>
                                  <m:t>−4</m:t>
                                </m:r>
                              </m:sup>
                            </m:sSup>
                          </m:e>
                        </m:func>
                      </m:e>
                    </m:d>
                    <m:r>
                      <a:rPr lang="en-SG" sz="1800" b="0" i="0" smtClean="0">
                        <a:solidFill>
                          <a:schemeClr val="tx1"/>
                        </a:solidFill>
                        <a:latin typeface="Cambria Math" panose="02040503050406030204" pitchFamily="18" charset="0"/>
                        <a:ea typeface="+mn-ea"/>
                      </a:rPr>
                      <m:t>=16</m:t>
                    </m:r>
                  </m:oMath>
                </a14:m>
                <a:r>
                  <a:rPr lang="en-US" sz="1800" dirty="0">
                    <a:solidFill>
                      <a:schemeClr val="tx1"/>
                    </a:solidFill>
                    <a:latin typeface="+mj-lt"/>
                    <a:ea typeface="+mn-ea"/>
                  </a:rPr>
                  <a:t>)</a:t>
                </a:r>
              </a:p>
            </p:txBody>
          </p:sp>
        </mc:Choice>
        <mc:Fallback xmlns="">
          <p:sp>
            <p:nvSpPr>
              <p:cNvPr id="6" name="TextBox 5">
                <a:extLst>
                  <a:ext uri="{FF2B5EF4-FFF2-40B4-BE49-F238E27FC236}">
                    <a16:creationId xmlns:a16="http://schemas.microsoft.com/office/drawing/2014/main" id="{F5BBF0EC-9E98-457D-AAF2-13BD9991D0B3}"/>
                  </a:ext>
                </a:extLst>
              </p:cNvPr>
              <p:cNvSpPr txBox="1">
                <a:spLocks noRot="1" noChangeAspect="1" noMove="1" noResize="1" noEditPoints="1" noAdjustHandles="1" noChangeArrowheads="1" noChangeShapeType="1" noTextEdit="1"/>
              </p:cNvSpPr>
              <p:nvPr/>
            </p:nvSpPr>
            <p:spPr>
              <a:xfrm>
                <a:off x="911424" y="1531035"/>
                <a:ext cx="10441160" cy="2797689"/>
              </a:xfrm>
              <a:prstGeom prst="rect">
                <a:avLst/>
              </a:prstGeom>
              <a:blipFill>
                <a:blip r:embed="rId3"/>
                <a:stretch>
                  <a:fillRect l="-409" t="-1961" b="-2614"/>
                </a:stretch>
              </a:blipFill>
            </p:spPr>
            <p:txBody>
              <a:bodyPr/>
              <a:lstStyle/>
              <a:p>
                <a:r>
                  <a:rPr lang="en-SG">
                    <a:noFill/>
                  </a:rPr>
                  <a:t> </a:t>
                </a:r>
              </a:p>
            </p:txBody>
          </p:sp>
        </mc:Fallback>
      </mc:AlternateContent>
    </p:spTree>
    <p:extLst>
      <p:ext uri="{BB962C8B-B14F-4D97-AF65-F5344CB8AC3E}">
        <p14:creationId xmlns:p14="http://schemas.microsoft.com/office/powerpoint/2010/main" val="3319109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4</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919691" y="701700"/>
            <a:ext cx="10432893"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Adapting WUR for AMP</a:t>
            </a:r>
            <a:endParaRPr lang="en-US" altLang="zh-CN" sz="2800" b="1" i="1" dirty="0">
              <a:solidFill>
                <a:srgbClr val="FF0000"/>
              </a:solidFill>
              <a:latin typeface="Arial" panose="020B0604020202020204" pitchFamily="34" charset="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BBF0EC-9E98-457D-AAF2-13BD9991D0B3}"/>
                  </a:ext>
                </a:extLst>
              </p:cNvPr>
              <p:cNvSpPr txBox="1"/>
              <p:nvPr/>
            </p:nvSpPr>
            <p:spPr>
              <a:xfrm>
                <a:off x="911424" y="1333312"/>
                <a:ext cx="10441160" cy="5099858"/>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clock accuracy we expect for AMP-enabled non-AP STAs is similar to the Receiver clock for the Active Tx non-AP AMP STA, which may be </a:t>
                </a:r>
                <a14:m>
                  <m:oMath xmlns:m="http://schemas.openxmlformats.org/officeDocument/2006/math">
                    <m:sSup>
                      <m:sSupPr>
                        <m:ctrlPr>
                          <a:rPr lang="en-SG" sz="1800" b="0" i="1" smtClean="0">
                            <a:solidFill>
                              <a:schemeClr val="tx1"/>
                            </a:solidFill>
                            <a:latin typeface="Cambria Math" panose="02040503050406030204" pitchFamily="18" charset="0"/>
                            <a:ea typeface="+mn-ea"/>
                          </a:rPr>
                        </m:ctrlPr>
                      </m:sSupPr>
                      <m:e>
                        <m:r>
                          <a:rPr lang="en-SG" sz="1800" b="0" i="1" smtClean="0">
                            <a:solidFill>
                              <a:schemeClr val="tx1"/>
                            </a:solidFill>
                            <a:latin typeface="Cambria Math" panose="02040503050406030204" pitchFamily="18" charset="0"/>
                            <a:ea typeface="+mn-ea"/>
                          </a:rPr>
                          <m:t>10</m:t>
                        </m:r>
                      </m:e>
                      <m:sup>
                        <m:r>
                          <a:rPr lang="en-SG" sz="1800" b="0" i="1" smtClean="0">
                            <a:solidFill>
                              <a:schemeClr val="tx1"/>
                            </a:solidFill>
                            <a:latin typeface="Cambria Math" panose="02040503050406030204" pitchFamily="18" charset="0"/>
                            <a:ea typeface="+mn-ea"/>
                          </a:rPr>
                          <m:t>4</m:t>
                        </m:r>
                      </m:sup>
                    </m:sSup>
                  </m:oMath>
                </a14:m>
                <a:r>
                  <a:rPr lang="en-US" sz="1800" dirty="0">
                    <a:solidFill>
                      <a:schemeClr val="tx1"/>
                    </a:solidFill>
                    <a:latin typeface="+mj-lt"/>
                    <a:ea typeface="+mn-ea"/>
                  </a:rPr>
                  <a:t>ppm (not currently motioned by the task group).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16 bits of TSF @</a:t>
                </a:r>
                <a14:m>
                  <m:oMath xmlns:m="http://schemas.openxmlformats.org/officeDocument/2006/math">
                    <m:sSup>
                      <m:sSupPr>
                        <m:ctrlPr>
                          <a:rPr lang="en-SG" sz="1800" b="0" i="1" smtClean="0">
                            <a:solidFill>
                              <a:srgbClr val="C00000"/>
                            </a:solidFill>
                            <a:latin typeface="Cambria Math" panose="02040503050406030204" pitchFamily="18" charset="0"/>
                          </a:rPr>
                        </m:ctrlPr>
                      </m:sSupPr>
                      <m:e>
                        <m:r>
                          <a:rPr lang="en-SG" sz="1800" b="0" i="1" smtClean="0">
                            <a:solidFill>
                              <a:srgbClr val="C00000"/>
                            </a:solidFill>
                            <a:latin typeface="Cambria Math" panose="02040503050406030204" pitchFamily="18" charset="0"/>
                          </a:rPr>
                          <m:t>10</m:t>
                        </m:r>
                      </m:e>
                      <m:sup>
                        <m:r>
                          <a:rPr lang="en-SG" sz="1800" b="0" i="1" smtClean="0">
                            <a:solidFill>
                              <a:srgbClr val="C00000"/>
                            </a:solidFill>
                            <a:latin typeface="Cambria Math" panose="02040503050406030204" pitchFamily="18" charset="0"/>
                          </a:rPr>
                          <m:t>4</m:t>
                        </m:r>
                      </m:sup>
                    </m:sSup>
                  </m:oMath>
                </a14:m>
                <a:r>
                  <a:rPr lang="en-US" sz="1800" dirty="0">
                    <a:solidFill>
                      <a:srgbClr val="C00000"/>
                    </a:solidFill>
                    <a:latin typeface="+mj-lt"/>
                  </a:rPr>
                  <a:t>ppm</a:t>
                </a:r>
                <a:r>
                  <a:rPr lang="en-US" sz="1800" dirty="0">
                    <a:solidFill>
                      <a:schemeClr val="tx1"/>
                    </a:solidFill>
                    <a:latin typeface="+mj-lt"/>
                  </a:rPr>
                  <a:t>, can correct the drift for only </a:t>
                </a:r>
                <a:r>
                  <a:rPr lang="en-US" sz="1800" u="sng" dirty="0">
                    <a:solidFill>
                      <a:srgbClr val="0070C0"/>
                    </a:solidFill>
                    <a:latin typeface="+mj-lt"/>
                  </a:rPr>
                  <a:t>6 seconds</a:t>
                </a:r>
                <a:r>
                  <a:rPr lang="en-US" sz="1800" u="sng" dirty="0">
                    <a:solidFill>
                      <a:schemeClr val="tx1"/>
                    </a:solidFill>
                    <a:latin typeface="+mj-lt"/>
                  </a:rPr>
                  <a:t> of duty cycle period</a:t>
                </a:r>
                <a:r>
                  <a:rPr lang="en-US" sz="1800" dirty="0">
                    <a:solidFill>
                      <a:schemeClr val="tx1"/>
                    </a:solidFill>
                    <a:latin typeface="+mj-lt"/>
                  </a:rPr>
                  <a:t> (i.e. </a:t>
                </a:r>
                <a14:m>
                  <m:oMath xmlns:m="http://schemas.openxmlformats.org/officeDocument/2006/math">
                    <m:d>
                      <m:dPr>
                        <m:begChr m:val="⌈"/>
                        <m:endChr m:val="⌉"/>
                        <m:ctrlPr>
                          <a:rPr lang="en-US" sz="1800" i="1">
                            <a:solidFill>
                              <a:schemeClr val="tx1"/>
                            </a:solidFill>
                            <a:latin typeface="Cambria Math" panose="02040503050406030204" pitchFamily="18" charset="0"/>
                          </a:rPr>
                        </m:ctrlPr>
                      </m:dPr>
                      <m:e>
                        <m:func>
                          <m:funcPr>
                            <m:ctrlPr>
                              <a:rPr lang="en-US" sz="1800" i="1">
                                <a:solidFill>
                                  <a:schemeClr val="tx1"/>
                                </a:solidFill>
                                <a:latin typeface="Cambria Math" panose="02040503050406030204" pitchFamily="18" charset="0"/>
                              </a:rPr>
                            </m:ctrlPr>
                          </m:funcPr>
                          <m:fName>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log</m:t>
                                </m:r>
                              </m:e>
                              <m:sub>
                                <m:r>
                                  <a:rPr lang="en-SG" sz="1800" i="1">
                                    <a:solidFill>
                                      <a:schemeClr val="tx1"/>
                                    </a:solidFill>
                                    <a:latin typeface="Cambria Math" panose="02040503050406030204" pitchFamily="18" charset="0"/>
                                  </a:rPr>
                                  <m:t>2</m:t>
                                </m:r>
                              </m:sub>
                            </m:sSub>
                          </m:fName>
                          <m:e>
                            <m:r>
                              <a:rPr lang="en-SG" sz="1800" i="1">
                                <a:solidFill>
                                  <a:schemeClr val="tx1"/>
                                </a:solidFill>
                                <a:latin typeface="Cambria Math" panose="02040503050406030204" pitchFamily="18" charset="0"/>
                              </a:rPr>
                              <m:t>(</m:t>
                            </m:r>
                            <m:r>
                              <a:rPr lang="en-SG" sz="1800" b="0" i="1" smtClean="0">
                                <a:solidFill>
                                  <a:srgbClr val="0070C0"/>
                                </a:solidFill>
                                <a:latin typeface="Cambria Math" panose="02040503050406030204" pitchFamily="18" charset="0"/>
                              </a:rPr>
                              <m:t>6</m:t>
                            </m:r>
                            <m:r>
                              <a:rPr lang="en-SG" sz="1800" i="1">
                                <a:solidFill>
                                  <a:srgbClr val="0070C0"/>
                                </a:solidFill>
                                <a:latin typeface="Cambria Math" panose="02040503050406030204" pitchFamily="18" charset="0"/>
                              </a:rPr>
                              <m:t>∗</m:t>
                            </m:r>
                            <m:sSup>
                              <m:sSupPr>
                                <m:ctrlPr>
                                  <a:rPr lang="en-SG" sz="1800" i="1">
                                    <a:solidFill>
                                      <a:srgbClr val="0070C0"/>
                                    </a:solidFill>
                                    <a:latin typeface="Cambria Math" panose="02040503050406030204" pitchFamily="18" charset="0"/>
                                  </a:rPr>
                                </m:ctrlPr>
                              </m:sSupPr>
                              <m:e>
                                <m:r>
                                  <a:rPr lang="en-SG" sz="1800" i="1">
                                    <a:solidFill>
                                      <a:srgbClr val="0070C0"/>
                                    </a:solidFill>
                                    <a:latin typeface="Cambria Math" panose="02040503050406030204" pitchFamily="18" charset="0"/>
                                  </a:rPr>
                                  <m:t>10</m:t>
                                </m:r>
                              </m:e>
                              <m:sup>
                                <m:r>
                                  <a:rPr lang="en-SG" sz="1800" i="1">
                                    <a:solidFill>
                                      <a:srgbClr val="0070C0"/>
                                    </a:solidFill>
                                    <a:latin typeface="Cambria Math" panose="02040503050406030204" pitchFamily="18" charset="0"/>
                                  </a:rPr>
                                  <m:t>6</m:t>
                                </m:r>
                              </m:sup>
                            </m:sSup>
                            <m:r>
                              <a:rPr lang="en-SG" sz="1800" i="1">
                                <a:solidFill>
                                  <a:schemeClr val="tx1"/>
                                </a:solidFill>
                                <a:latin typeface="Cambria Math" panose="02040503050406030204" pitchFamily="18" charset="0"/>
                              </a:rPr>
                              <m:t>∗</m:t>
                            </m:r>
                            <m:sSup>
                              <m:sSupPr>
                                <m:ctrlPr>
                                  <a:rPr lang="en-SG" sz="1800" i="1">
                                    <a:solidFill>
                                      <a:srgbClr val="C00000"/>
                                    </a:solidFill>
                                    <a:latin typeface="Cambria Math" panose="02040503050406030204" pitchFamily="18" charset="0"/>
                                  </a:rPr>
                                </m:ctrlPr>
                              </m:sSupPr>
                              <m:e>
                                <m:r>
                                  <a:rPr lang="en-SG" sz="1800" i="1">
                                    <a:solidFill>
                                      <a:srgbClr val="C00000"/>
                                    </a:solidFill>
                                    <a:latin typeface="Cambria Math" panose="02040503050406030204" pitchFamily="18" charset="0"/>
                                  </a:rPr>
                                  <m:t>10</m:t>
                                </m:r>
                              </m:e>
                              <m:sup>
                                <m:r>
                                  <a:rPr lang="en-SG" sz="1800" i="1">
                                    <a:solidFill>
                                      <a:srgbClr val="C00000"/>
                                    </a:solidFill>
                                    <a:latin typeface="Cambria Math" panose="02040503050406030204" pitchFamily="18" charset="0"/>
                                  </a:rPr>
                                  <m:t>−</m:t>
                                </m:r>
                                <m:r>
                                  <a:rPr lang="en-SG" sz="1800" b="0" i="1" smtClean="0">
                                    <a:solidFill>
                                      <a:srgbClr val="C00000"/>
                                    </a:solidFill>
                                    <a:latin typeface="Cambria Math" panose="02040503050406030204" pitchFamily="18" charset="0"/>
                                  </a:rPr>
                                  <m:t>2</m:t>
                                </m:r>
                              </m:sup>
                            </m:sSup>
                          </m:e>
                        </m:func>
                      </m:e>
                    </m:d>
                    <m:r>
                      <a:rPr lang="en-SG" sz="1800">
                        <a:solidFill>
                          <a:schemeClr val="tx1"/>
                        </a:solidFill>
                        <a:latin typeface="Cambria Math" panose="02040503050406030204" pitchFamily="18" charset="0"/>
                      </a:rPr>
                      <m:t>=16</m:t>
                    </m:r>
                  </m:oMath>
                </a14:m>
                <a:r>
                  <a:rPr lang="en-US" sz="1800" dirty="0">
                    <a:solidFill>
                      <a:schemeClr val="tx1"/>
                    </a:solidFill>
                  </a:rPr>
                  <a:t>).</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As a consequence, the AMP STA will consume more power cycling their receivers very often to channel sense for Beacons.</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This cannot support potentially lower duty cycle use-cases in AMP, or at the very least match the maximum duty cycle supported with keep-alive frames in WUR Beacon (i.e. 10mins)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Without the AMP (WUR) Beacon synchronization, the AMP STAs may not wake up at the negotiated AMP (WUR) service period, start to accumulate drift, and may miss receiving AMP (WUR) wake-up frames from the AMP AP.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Procedurally, if the WUR operation is followed, the AMP (WUR) STAs that do not receive AMP (WUR) Beacon frames for a time period, should perform AMP (WUR) scanning or transition to awake state – which will end up consuming significant amount of energy.</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simplest modification to enable synchronization for AMP use cases, would be to extend the TSF bits carried in AMP WUR (AWUR) frames.</a:t>
                </a:r>
              </a:p>
            </p:txBody>
          </p:sp>
        </mc:Choice>
        <mc:Fallback xmlns="">
          <p:sp>
            <p:nvSpPr>
              <p:cNvPr id="6" name="TextBox 5">
                <a:extLst>
                  <a:ext uri="{FF2B5EF4-FFF2-40B4-BE49-F238E27FC236}">
                    <a16:creationId xmlns:a16="http://schemas.microsoft.com/office/drawing/2014/main" id="{F5BBF0EC-9E98-457D-AAF2-13BD9991D0B3}"/>
                  </a:ext>
                </a:extLst>
              </p:cNvPr>
              <p:cNvSpPr txBox="1">
                <a:spLocks noRot="1" noChangeAspect="1" noMove="1" noResize="1" noEditPoints="1" noAdjustHandles="1" noChangeArrowheads="1" noChangeShapeType="1" noTextEdit="1"/>
              </p:cNvSpPr>
              <p:nvPr/>
            </p:nvSpPr>
            <p:spPr>
              <a:xfrm>
                <a:off x="911424" y="1333312"/>
                <a:ext cx="10441160" cy="5099858"/>
              </a:xfrm>
              <a:prstGeom prst="rect">
                <a:avLst/>
              </a:prstGeom>
              <a:blipFill>
                <a:blip r:embed="rId2"/>
                <a:stretch>
                  <a:fillRect l="-409" t="-1196" r="-526" b="-1077"/>
                </a:stretch>
              </a:blipFill>
            </p:spPr>
            <p:txBody>
              <a:bodyPr/>
              <a:lstStyle/>
              <a:p>
                <a:r>
                  <a:rPr lang="en-SG">
                    <a:noFill/>
                  </a:rPr>
                  <a:t> </a:t>
                </a:r>
              </a:p>
            </p:txBody>
          </p:sp>
        </mc:Fallback>
      </mc:AlternateContent>
    </p:spTree>
    <p:extLst>
      <p:ext uri="{BB962C8B-B14F-4D97-AF65-F5344CB8AC3E}">
        <p14:creationId xmlns:p14="http://schemas.microsoft.com/office/powerpoint/2010/main" val="182768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9FE4C1-2CC4-4547-A71B-9270F396377F}"/>
              </a:ext>
            </a:extLst>
          </p:cNvPr>
          <p:cNvPicPr>
            <a:picLocks noChangeAspect="1"/>
          </p:cNvPicPr>
          <p:nvPr/>
        </p:nvPicPr>
        <p:blipFill>
          <a:blip r:embed="rId2"/>
          <a:stretch>
            <a:fillRect/>
          </a:stretch>
        </p:blipFill>
        <p:spPr>
          <a:xfrm>
            <a:off x="5615518" y="3657087"/>
            <a:ext cx="6419882" cy="2640359"/>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5</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600" b="1" dirty="0">
                <a:solidFill>
                  <a:srgbClr val="1D1D1A"/>
                </a:solidFill>
                <a:latin typeface="Arial" panose="020B0604020202020204" pitchFamily="34" charset="0"/>
                <a:ea typeface="Microsoft YaHei" panose="020B0503020204020204" pitchFamily="34" charset="-122"/>
              </a:rPr>
              <a:t>Frame Format Option 1 – Modifying existing WUR frames</a:t>
            </a:r>
            <a:endParaRPr lang="en-US" altLang="zh-CN" sz="2600" b="1" i="1" dirty="0">
              <a:solidFill>
                <a:srgbClr val="FF0000"/>
              </a:solidFill>
              <a:latin typeface="Arial" panose="020B0604020202020204" pitchFamily="34" charset="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BBF0EC-9E98-457D-AAF2-13BD9991D0B3}"/>
                  </a:ext>
                </a:extLst>
              </p:cNvPr>
              <p:cNvSpPr txBox="1"/>
              <p:nvPr/>
            </p:nvSpPr>
            <p:spPr>
              <a:xfrm>
                <a:off x="1007436" y="1506474"/>
                <a:ext cx="6024668" cy="4351961"/>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AMP WUR Beacon can modify elements of the WUR Beacon to accommodate more partial TSF bits.</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To match the duty cycle supported in WUR, at the very least 23 bits of TSF would be needed to support 10mins of drift at </a:t>
                </a:r>
                <a14:m>
                  <m:oMath xmlns:m="http://schemas.openxmlformats.org/officeDocument/2006/math">
                    <m:sSup>
                      <m:sSupPr>
                        <m:ctrlPr>
                          <a:rPr lang="en-SG" sz="1800" b="0" i="1" smtClean="0">
                            <a:solidFill>
                              <a:schemeClr val="tx1"/>
                            </a:solidFill>
                            <a:latin typeface="Cambria Math" panose="02040503050406030204" pitchFamily="18" charset="0"/>
                            <a:ea typeface="+mn-ea"/>
                          </a:rPr>
                        </m:ctrlPr>
                      </m:sSupPr>
                      <m:e>
                        <m:r>
                          <a:rPr lang="en-SG" sz="1800" b="0" i="1" smtClean="0">
                            <a:solidFill>
                              <a:schemeClr val="tx1"/>
                            </a:solidFill>
                            <a:latin typeface="Cambria Math" panose="02040503050406030204" pitchFamily="18" charset="0"/>
                            <a:ea typeface="+mn-ea"/>
                          </a:rPr>
                          <m:t>10</m:t>
                        </m:r>
                      </m:e>
                      <m:sup>
                        <m:r>
                          <a:rPr lang="en-SG" sz="1800" b="0" i="1" smtClean="0">
                            <a:solidFill>
                              <a:schemeClr val="tx1"/>
                            </a:solidFill>
                            <a:latin typeface="Cambria Math" panose="02040503050406030204" pitchFamily="18" charset="0"/>
                            <a:ea typeface="+mn-ea"/>
                          </a:rPr>
                          <m:t>4</m:t>
                        </m:r>
                      </m:sup>
                    </m:sSup>
                  </m:oMath>
                </a14:m>
                <a:r>
                  <a:rPr lang="en-US" sz="1800" dirty="0">
                    <a:solidFill>
                      <a:schemeClr val="tx1"/>
                    </a:solidFill>
                    <a:latin typeface="+mj-lt"/>
                    <a:ea typeface="+mn-ea"/>
                  </a:rPr>
                  <a:t>ppm.</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For very low duty cycle AMP applications, the TSF may need to be extended to 29 bits to support up to 15 hours of duty cycle operation.</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Frame control includes an additional 4 bits for the AMP Frame Type to indicate AMP WUR frames [3].</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Transmitter ID space is increased to 16 bits.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Frame Body is present and carries the AMP Extension which can be 8/16 bits depending on the use case to be supported.</a:t>
                </a:r>
              </a:p>
            </p:txBody>
          </p:sp>
        </mc:Choice>
        <mc:Fallback xmlns="">
          <p:sp>
            <p:nvSpPr>
              <p:cNvPr id="6" name="TextBox 5">
                <a:extLst>
                  <a:ext uri="{FF2B5EF4-FFF2-40B4-BE49-F238E27FC236}">
                    <a16:creationId xmlns:a16="http://schemas.microsoft.com/office/drawing/2014/main" id="{F5BBF0EC-9E98-457D-AAF2-13BD9991D0B3}"/>
                  </a:ext>
                </a:extLst>
              </p:cNvPr>
              <p:cNvSpPr txBox="1">
                <a:spLocks noRot="1" noChangeAspect="1" noMove="1" noResize="1" noEditPoints="1" noAdjustHandles="1" noChangeArrowheads="1" noChangeShapeType="1" noTextEdit="1"/>
              </p:cNvSpPr>
              <p:nvPr/>
            </p:nvSpPr>
            <p:spPr>
              <a:xfrm>
                <a:off x="1007436" y="1506474"/>
                <a:ext cx="6024668" cy="4351961"/>
              </a:xfrm>
              <a:prstGeom prst="rect">
                <a:avLst/>
              </a:prstGeom>
              <a:blipFill>
                <a:blip r:embed="rId3"/>
                <a:stretch>
                  <a:fillRect l="-607" t="-1261" r="-1011" b="-1261"/>
                </a:stretch>
              </a:blipFill>
            </p:spPr>
            <p:txBody>
              <a:bodyPr/>
              <a:lstStyle/>
              <a:p>
                <a:r>
                  <a:rPr lang="en-SG">
                    <a:noFill/>
                  </a:rPr>
                  <a:t> </a:t>
                </a:r>
              </a:p>
            </p:txBody>
          </p:sp>
        </mc:Fallback>
      </mc:AlternateContent>
      <p:grpSp>
        <p:nvGrpSpPr>
          <p:cNvPr id="8" name="Group 7">
            <a:extLst>
              <a:ext uri="{FF2B5EF4-FFF2-40B4-BE49-F238E27FC236}">
                <a16:creationId xmlns:a16="http://schemas.microsoft.com/office/drawing/2014/main" id="{02786C46-42C2-4D51-BA27-B3C0C2C7BEF1}"/>
              </a:ext>
            </a:extLst>
          </p:cNvPr>
          <p:cNvGrpSpPr/>
          <p:nvPr/>
        </p:nvGrpSpPr>
        <p:grpSpPr>
          <a:xfrm>
            <a:off x="7248127" y="1537097"/>
            <a:ext cx="4787273" cy="1891903"/>
            <a:chOff x="7248127" y="1537097"/>
            <a:chExt cx="4787273" cy="1891903"/>
          </a:xfrm>
        </p:grpSpPr>
        <p:pic>
          <p:nvPicPr>
            <p:cNvPr id="7" name="Picture 6">
              <a:extLst>
                <a:ext uri="{FF2B5EF4-FFF2-40B4-BE49-F238E27FC236}">
                  <a16:creationId xmlns:a16="http://schemas.microsoft.com/office/drawing/2014/main" id="{DCAF8D74-6B90-4A98-88F3-422ABDA7808D}"/>
                </a:ext>
              </a:extLst>
            </p:cNvPr>
            <p:cNvPicPr>
              <a:picLocks noChangeAspect="1"/>
            </p:cNvPicPr>
            <p:nvPr/>
          </p:nvPicPr>
          <p:blipFill>
            <a:blip r:embed="rId4"/>
            <a:stretch>
              <a:fillRect/>
            </a:stretch>
          </p:blipFill>
          <p:spPr>
            <a:xfrm>
              <a:off x="7248127" y="1537097"/>
              <a:ext cx="4787273" cy="1891903"/>
            </a:xfrm>
            <a:prstGeom prst="rect">
              <a:avLst/>
            </a:prstGeom>
          </p:spPr>
        </p:pic>
        <p:sp>
          <p:nvSpPr>
            <p:cNvPr id="4" name="Rectangle 3">
              <a:extLst>
                <a:ext uri="{FF2B5EF4-FFF2-40B4-BE49-F238E27FC236}">
                  <a16:creationId xmlns:a16="http://schemas.microsoft.com/office/drawing/2014/main" id="{8BD1E54E-ABA8-47F6-B476-28FA2E9E7AF4}"/>
                </a:ext>
              </a:extLst>
            </p:cNvPr>
            <p:cNvSpPr/>
            <p:nvPr/>
          </p:nvSpPr>
          <p:spPr bwMode="auto">
            <a:xfrm>
              <a:off x="7255932" y="3113888"/>
              <a:ext cx="4771001" cy="155304"/>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grpSp>
    </p:spTree>
    <p:extLst>
      <p:ext uri="{BB962C8B-B14F-4D97-AF65-F5344CB8AC3E}">
        <p14:creationId xmlns:p14="http://schemas.microsoft.com/office/powerpoint/2010/main" val="18248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3C4761-934C-4A4A-9C85-3FAD2484F276}"/>
              </a:ext>
            </a:extLst>
          </p:cNvPr>
          <p:cNvPicPr>
            <a:picLocks noChangeAspect="1"/>
          </p:cNvPicPr>
          <p:nvPr/>
        </p:nvPicPr>
        <p:blipFill>
          <a:blip r:embed="rId2"/>
          <a:stretch>
            <a:fillRect/>
          </a:stretch>
        </p:blipFill>
        <p:spPr>
          <a:xfrm>
            <a:off x="5015880" y="2443247"/>
            <a:ext cx="6248961" cy="3783958"/>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6</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767408" y="661651"/>
            <a:ext cx="10808669"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400" b="1" dirty="0">
                <a:solidFill>
                  <a:srgbClr val="1D1D1A"/>
                </a:solidFill>
                <a:latin typeface="Arial" panose="020B0604020202020204" pitchFamily="34" charset="0"/>
                <a:ea typeface="Microsoft YaHei" panose="020B0503020204020204" pitchFamily="34" charset="-122"/>
              </a:rPr>
              <a:t>Frame Format Option 2 – Encapsulating WUR frames in AMP PPDU (1/3)</a:t>
            </a:r>
            <a:endParaRPr lang="en-US" altLang="zh-CN" sz="2400" b="1" i="1" dirty="0">
              <a:solidFill>
                <a:srgbClr val="FF0000"/>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27159" y="1412776"/>
            <a:ext cx="10281409" cy="840230"/>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general design principle here is to carry the WUR frames as is (without modification), in an AMP PPDU. In [3], the possible flexible design of the AMP MAC Header could be 1 to 7 octets in length preceding the WUR Frame and the FCS of 16 bits following the WUR Frame.</a:t>
            </a:r>
          </a:p>
        </p:txBody>
      </p:sp>
      <p:sp>
        <p:nvSpPr>
          <p:cNvPr id="11" name="TextBox 10">
            <a:extLst>
              <a:ext uri="{FF2B5EF4-FFF2-40B4-BE49-F238E27FC236}">
                <a16:creationId xmlns:a16="http://schemas.microsoft.com/office/drawing/2014/main" id="{5B117F5F-381A-4C59-8D30-AB9AB8997221}"/>
              </a:ext>
            </a:extLst>
          </p:cNvPr>
          <p:cNvSpPr txBox="1"/>
          <p:nvPr/>
        </p:nvSpPr>
        <p:spPr>
          <a:xfrm>
            <a:off x="927159" y="2348880"/>
            <a:ext cx="3872697" cy="3985706"/>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AMP MAC header contains the Frame control, which carries 4 bits of the AMP Frame Type set to AMP WUR, to indicate the encapsulation of the WUR frame excluding the FCS in the Frame Body.</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original presence bits field in the frame control shown in [3], determine the presence of the TX ID, RX ID, Length, and Protection Control fields in the AMP MAC header. However, this may be </a:t>
            </a:r>
            <a:r>
              <a:rPr lang="en-US" sz="1800" b="1" dirty="0">
                <a:solidFill>
                  <a:schemeClr val="tx1"/>
                </a:solidFill>
                <a:latin typeface="+mj-lt"/>
                <a:ea typeface="+mn-ea"/>
              </a:rPr>
              <a:t>optimized based on the WUR operation</a:t>
            </a:r>
            <a:r>
              <a:rPr lang="en-US" sz="1800" dirty="0">
                <a:solidFill>
                  <a:schemeClr val="tx1"/>
                </a:solidFill>
                <a:latin typeface="+mj-lt"/>
                <a:ea typeface="+mn-ea"/>
              </a:rPr>
              <a:t>.</a:t>
            </a:r>
          </a:p>
        </p:txBody>
      </p:sp>
    </p:spTree>
    <p:extLst>
      <p:ext uri="{BB962C8B-B14F-4D97-AF65-F5344CB8AC3E}">
        <p14:creationId xmlns:p14="http://schemas.microsoft.com/office/powerpoint/2010/main" val="205754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F5D5D-924F-4B24-B817-DC3956030752}"/>
              </a:ext>
            </a:extLst>
          </p:cNvPr>
          <p:cNvPicPr>
            <a:picLocks noChangeAspect="1"/>
          </p:cNvPicPr>
          <p:nvPr/>
        </p:nvPicPr>
        <p:blipFill>
          <a:blip r:embed="rId2"/>
          <a:stretch>
            <a:fillRect/>
          </a:stretch>
        </p:blipFill>
        <p:spPr>
          <a:xfrm>
            <a:off x="4875649" y="2680332"/>
            <a:ext cx="6424568" cy="2898591"/>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7</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767408" y="661651"/>
            <a:ext cx="10808669"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400" b="1" dirty="0">
                <a:solidFill>
                  <a:srgbClr val="1D1D1A"/>
                </a:solidFill>
                <a:latin typeface="Arial" panose="020B0604020202020204" pitchFamily="34" charset="0"/>
                <a:ea typeface="Microsoft YaHei" panose="020B0503020204020204" pitchFamily="34" charset="-122"/>
              </a:rPr>
              <a:t>Frame Format Option 2 – Encapsulating WUR frames in AMP PPDU (2/3)</a:t>
            </a:r>
            <a:endParaRPr lang="en-US" altLang="zh-CN" sz="2400" b="1" i="1" dirty="0">
              <a:solidFill>
                <a:srgbClr val="FF0000"/>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27159" y="1412776"/>
            <a:ext cx="10281409" cy="1492716"/>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For example, when the WUR Frame Type = WUR Beacon, the Presence Bits field carried in the AMP Control Frame can be modified to a Reserved field of 2 bits, TSF Extension Present field of 1 bit, and Length Present bit of 1 bit. The corresponding fields in the AMP MAC Header following the Frame Control are dropped.</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1800" dirty="0">
              <a:solidFill>
                <a:schemeClr val="tx1"/>
              </a:solidFill>
              <a:latin typeface="+mj-lt"/>
              <a:ea typeface="+mn-ea"/>
            </a:endParaRPr>
          </a:p>
        </p:txBody>
      </p:sp>
      <p:sp>
        <p:nvSpPr>
          <p:cNvPr id="11" name="TextBox 10">
            <a:extLst>
              <a:ext uri="{FF2B5EF4-FFF2-40B4-BE49-F238E27FC236}">
                <a16:creationId xmlns:a16="http://schemas.microsoft.com/office/drawing/2014/main" id="{5B117F5F-381A-4C59-8D30-AB9AB8997221}"/>
              </a:ext>
            </a:extLst>
          </p:cNvPr>
          <p:cNvSpPr txBox="1"/>
          <p:nvPr/>
        </p:nvSpPr>
        <p:spPr>
          <a:xfrm>
            <a:off x="895567" y="2636912"/>
            <a:ext cx="3976297" cy="3736407"/>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To support synchronization for AMP use cases, an extended TSF can be carried by setting TSF Extension Present bit to 1, and carrying 14 bits of TSF, namely TSF [17:29], and 2 bits of Reserved field, after the WUR Frame. </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b="1" dirty="0">
                <a:solidFill>
                  <a:schemeClr val="tx1"/>
                </a:solidFill>
                <a:latin typeface="+mj-lt"/>
                <a:ea typeface="+mn-ea"/>
              </a:rPr>
              <a:t>The length of the TSF extension here is fixed</a:t>
            </a:r>
            <a:r>
              <a:rPr lang="en-US" sz="1800" dirty="0">
                <a:solidFill>
                  <a:schemeClr val="tx1"/>
                </a:solidFill>
                <a:latin typeface="+mj-lt"/>
                <a:ea typeface="+mn-ea"/>
              </a:rPr>
              <a:t> and decided based on standard development to meet the lowest duty cycle operation and clock accuracies of AMP STAs.</a:t>
            </a:r>
          </a:p>
        </p:txBody>
      </p:sp>
    </p:spTree>
    <p:extLst>
      <p:ext uri="{BB962C8B-B14F-4D97-AF65-F5344CB8AC3E}">
        <p14:creationId xmlns:p14="http://schemas.microsoft.com/office/powerpoint/2010/main" val="134302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854434-7A38-4F6D-AD55-05C045C905D7}"/>
              </a:ext>
            </a:extLst>
          </p:cNvPr>
          <p:cNvPicPr>
            <a:picLocks noChangeAspect="1"/>
          </p:cNvPicPr>
          <p:nvPr/>
        </p:nvPicPr>
        <p:blipFill>
          <a:blip r:embed="rId2"/>
          <a:stretch>
            <a:fillRect/>
          </a:stretch>
        </p:blipFill>
        <p:spPr>
          <a:xfrm>
            <a:off x="4943872" y="2290997"/>
            <a:ext cx="6264696" cy="3154227"/>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8</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767408" y="661651"/>
            <a:ext cx="10808669"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400" b="1" dirty="0">
                <a:solidFill>
                  <a:srgbClr val="1D1D1A"/>
                </a:solidFill>
                <a:latin typeface="Arial" panose="020B0604020202020204" pitchFamily="34" charset="0"/>
                <a:ea typeface="Microsoft YaHei" panose="020B0503020204020204" pitchFamily="34" charset="-122"/>
              </a:rPr>
              <a:t>Frame Format Option 2 – Encapsulating WUR frames in AMP PPDU (3/3)</a:t>
            </a:r>
            <a:endParaRPr lang="en-US" altLang="zh-CN" sz="2400" b="1" i="1" dirty="0">
              <a:solidFill>
                <a:srgbClr val="FF0000"/>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27159" y="1412776"/>
            <a:ext cx="10281409" cy="590931"/>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b="1" dirty="0">
                <a:solidFill>
                  <a:schemeClr val="tx1"/>
                </a:solidFill>
                <a:latin typeface="+mj-lt"/>
                <a:ea typeface="+mn-ea"/>
              </a:rPr>
              <a:t>The length of the TSF extension may also be variable </a:t>
            </a:r>
            <a:r>
              <a:rPr lang="en-US" sz="1800" dirty="0">
                <a:solidFill>
                  <a:schemeClr val="tx1"/>
                </a:solidFill>
                <a:latin typeface="+mj-lt"/>
                <a:ea typeface="+mn-ea"/>
              </a:rPr>
              <a:t>and dynamically decided by the AP based on the specific implementation and to support various use cases.</a:t>
            </a:r>
          </a:p>
        </p:txBody>
      </p:sp>
      <p:sp>
        <p:nvSpPr>
          <p:cNvPr id="11" name="TextBox 10">
            <a:extLst>
              <a:ext uri="{FF2B5EF4-FFF2-40B4-BE49-F238E27FC236}">
                <a16:creationId xmlns:a16="http://schemas.microsoft.com/office/drawing/2014/main" id="{5B117F5F-381A-4C59-8D30-AB9AB8997221}"/>
              </a:ext>
            </a:extLst>
          </p:cNvPr>
          <p:cNvSpPr txBox="1"/>
          <p:nvPr/>
        </p:nvSpPr>
        <p:spPr>
          <a:xfrm>
            <a:off x="927159" y="2211702"/>
            <a:ext cx="3728681" cy="3237809"/>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AMP AP can set the TSF Extension Present bit to 1, and Length Present bit to 1, where the length field preceding the WUR frame, indicates the length of the AMP PPDU minus the FCS field.</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variable AP TSF, namely TSF[17:x] is carried in the TSF Extension field after the WUR Frame, where ‘x’ may be determined by the length field.</a:t>
            </a:r>
          </a:p>
        </p:txBody>
      </p:sp>
    </p:spTree>
    <p:extLst>
      <p:ext uri="{BB962C8B-B14F-4D97-AF65-F5344CB8AC3E}">
        <p14:creationId xmlns:p14="http://schemas.microsoft.com/office/powerpoint/2010/main" val="68859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107678-E453-4655-BF7F-5BF067C92E70}"/>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9</a:t>
            </a:fld>
            <a:endParaRPr lang="en-US" altLang="en-US" dirty="0"/>
          </a:p>
        </p:txBody>
      </p:sp>
      <p:sp>
        <p:nvSpPr>
          <p:cNvPr id="3" name="Title 1">
            <a:extLst>
              <a:ext uri="{FF2B5EF4-FFF2-40B4-BE49-F238E27FC236}">
                <a16:creationId xmlns:a16="http://schemas.microsoft.com/office/drawing/2014/main" id="{753528A8-FB91-47A9-838D-21CE0BD0B149}"/>
              </a:ext>
            </a:extLst>
          </p:cNvPr>
          <p:cNvSpPr txBox="1">
            <a:spLocks/>
          </p:cNvSpPr>
          <p:nvPr/>
        </p:nvSpPr>
        <p:spPr>
          <a:xfrm>
            <a:off x="1007436" y="692696"/>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chemeClr val="tx1"/>
                </a:solidFill>
                <a:latin typeface="Arial" panose="020B0604020202020204" pitchFamily="34" charset="0"/>
                <a:ea typeface="Microsoft YaHei" panose="020B0503020204020204" pitchFamily="34" charset="-122"/>
              </a:rPr>
              <a:t>Summary</a:t>
            </a:r>
            <a:endParaRPr lang="en-US" altLang="zh-CN" sz="2800" b="1" kern="1200" dirty="0">
              <a:solidFill>
                <a:schemeClr val="tx1"/>
              </a:solidFill>
              <a:latin typeface="Arial" panose="020B0604020202020204" pitchFamily="34" charset="0"/>
              <a:ea typeface="Microsoft YaHei" panose="020B0503020204020204" pitchFamily="34" charset="-122"/>
            </a:endParaRPr>
          </a:p>
        </p:txBody>
      </p:sp>
      <p:sp>
        <p:nvSpPr>
          <p:cNvPr id="4" name="Rectangle 3">
            <a:extLst>
              <a:ext uri="{FF2B5EF4-FFF2-40B4-BE49-F238E27FC236}">
                <a16:creationId xmlns:a16="http://schemas.microsoft.com/office/drawing/2014/main" id="{BBBE6F0D-4D33-428B-9CC2-2363ADADE070}"/>
              </a:ext>
            </a:extLst>
          </p:cNvPr>
          <p:cNvSpPr/>
          <p:nvPr/>
        </p:nvSpPr>
        <p:spPr>
          <a:xfrm>
            <a:off x="911365" y="1484784"/>
            <a:ext cx="10448688" cy="3882601"/>
          </a:xfrm>
          <a:prstGeom prst="rect">
            <a:avLst/>
          </a:prstGeom>
        </p:spPr>
        <p:txBody>
          <a:bodyPr wrap="square">
            <a:spAutoFit/>
          </a:bodyPr>
          <a:lstStyle/>
          <a:p>
            <a:pPr marL="342900"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Two proposals for AMP WUR frames were discussed:</a:t>
            </a:r>
          </a:p>
          <a:p>
            <a:pPr marL="1085850" lvl="1"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Option 1: Modification of the existing WUR frames</a:t>
            </a:r>
          </a:p>
          <a:p>
            <a:pPr marL="1085850" lvl="1"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Option 2 (</a:t>
            </a:r>
            <a:r>
              <a:rPr lang="en-US" sz="2300" i="1" dirty="0">
                <a:solidFill>
                  <a:schemeClr val="tx1"/>
                </a:solidFill>
                <a:latin typeface="+mj-lt"/>
              </a:rPr>
              <a:t>preferred</a:t>
            </a:r>
            <a:r>
              <a:rPr lang="en-US" sz="2300" dirty="0">
                <a:solidFill>
                  <a:schemeClr val="tx1"/>
                </a:solidFill>
                <a:latin typeface="+mj-lt"/>
              </a:rPr>
              <a:t>): Encapsulation of the WUR frame in AMP PPDU</a:t>
            </a:r>
          </a:p>
          <a:p>
            <a:pPr marL="342900"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For AMP encapsulated WUR frames, the presence bits may be flexibly designed to support modifications required for the WUR operation in AMP implementation.</a:t>
            </a:r>
          </a:p>
          <a:p>
            <a:pPr marL="342900"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Given the clock accuracies expected for AMP STAs, the need for TSF extension was addressed, and options for both fixed and variable TSF extension were shown to be possible through the frame control field.</a:t>
            </a:r>
          </a:p>
        </p:txBody>
      </p:sp>
    </p:spTree>
    <p:extLst>
      <p:ext uri="{BB962C8B-B14F-4D97-AF65-F5344CB8AC3E}">
        <p14:creationId xmlns:p14="http://schemas.microsoft.com/office/powerpoint/2010/main" val="107312829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120580</TotalTime>
  <Words>1448</Words>
  <Application>Microsoft Office PowerPoint</Application>
  <PresentationFormat>Widescreen</PresentationFormat>
  <Paragraphs>86</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Microsoft YaHei</vt:lpstr>
      <vt:lpstr>MS PGothic</vt:lpstr>
      <vt:lpstr>MS PGothic</vt:lpstr>
      <vt:lpstr>Arial</vt:lpstr>
      <vt:lpstr>Arial Unicode MS</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ian.bajaj@huawei.com</dc:creator>
  <cp:keywords/>
  <dc:description/>
  <cp:lastModifiedBy>Ian Bajaj</cp:lastModifiedBy>
  <cp:revision>1847</cp:revision>
  <cp:lastPrinted>2000-03-07T00:55:37Z</cp:lastPrinted>
  <dcterms:created xsi:type="dcterms:W3CDTF">2016-01-17T22:48:36Z</dcterms:created>
  <dcterms:modified xsi:type="dcterms:W3CDTF">2025-07-21T08:05:41Z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(3)zXz6X/c6YLpQKUlQ3R2/7Is7bgKxQG4wm8FxbRVHukvjwrDH9sUmOS9Z5itkHtopWCC8kki7
wFEVGETe0NTbp7ZlvG245CE09fCHpKuUIsYL+v9QKqbiYR7b+0KHjkyp+Y3IC9sQ2MlneKX/
SSubAG3NpwRlGwg3j4ny2cNnI7+LIyp0ks4dV3qJ4iUuUm9EMy78x69B/Zm7CZQFddgkcl6s
2SWOJVWRDJZf825Vl/</vt:lpwstr>
  </property>
  <property fmtid="{D5CDD505-2E9C-101B-9397-08002B2CF9AE}" pid="3" name="_2015_ms_pID_7253431">
    <vt:lpwstr>BCwkirEHEYaF6qNxMCHUYFOFj88ebbK5zWv/ctX8NCK/Mj4H6fN7nI
lul7x7ZWfgjCT0t7+TB/l2vQfSp8lejJTxkUQyrpFD8pY3c2XBR4s39sM17Y8t3hmQj2J71+
cSUFIfo85TH5cMORxzP9KOgASC3XwWZhyUnnFcR2//wRB+3LNxtz0X0Mlq/cozHYzDXO6Upv
1xs9zGnbZ6qLBWwLDoS/XOMxvIn7ac7m9aQX</vt:lpwstr>
  </property>
  <property fmtid="{D5CDD505-2E9C-101B-9397-08002B2CF9AE}" pid="4" name="_2015_ms_pID_7253432">
    <vt:lpwstr>kg==</vt:lpwstr>
  </property>
</Properties>
</file>