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363" r:id="rId2"/>
    <p:sldId id="2523" r:id="rId3"/>
    <p:sldId id="2532" r:id="rId4"/>
    <p:sldId id="2561" r:id="rId5"/>
    <p:sldId id="2562" r:id="rId6"/>
    <p:sldId id="2563" r:id="rId7"/>
    <p:sldId id="2513" r:id="rId8"/>
    <p:sldId id="2527" r:id="rId9"/>
    <p:sldId id="2469" r:id="rId10"/>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1F7C7"/>
    <a:srgbClr val="FEC2C2"/>
    <a:srgbClr val="C0F6D1"/>
    <a:srgbClr val="CDFFE4"/>
    <a:srgbClr val="FF8B8B"/>
    <a:srgbClr val="00B485"/>
    <a:srgbClr val="F5B005"/>
    <a:srgbClr val="0000FF"/>
    <a:srgbClr val="A7E6FF"/>
    <a:srgbClr val="FAE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114" d="100"/>
          <a:sy n="114" d="100"/>
        </p:scale>
        <p:origin x="734" y="9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6</a:t>
            </a:fld>
            <a:endParaRPr lang="en-US" altLang="en-US" dirty="0"/>
          </a:p>
        </p:txBody>
      </p:sp>
    </p:spTree>
    <p:extLst>
      <p:ext uri="{BB962C8B-B14F-4D97-AF65-F5344CB8AC3E}">
        <p14:creationId xmlns:p14="http://schemas.microsoft.com/office/powerpoint/2010/main" val="326318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802.11-25/1245r0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July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8"/>
            <a:ext cx="4951866" cy="309958"/>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a:t>
            </a:r>
            <a:r>
              <a:rPr lang="en-SG" sz="1400" dirty="0">
                <a:latin typeface="Times New Roman" panose="02020603050405020304" pitchFamily="18" charset="0"/>
                <a:cs typeface="Times New Roman" panose="02020603050405020304" pitchFamily="18" charset="0"/>
              </a:rPr>
              <a:t>ei)</a:t>
            </a:r>
            <a:endParaRPr lang="en-GB" sz="1400" dirty="0">
              <a:latin typeface="Times New Roman" panose="02020603050405020304" pitchFamily="18" charset="0"/>
              <a:cs typeface="Times New Roman" panose="02020603050405020304" pitchFamily="18" charset="0"/>
            </a:endParaRP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578770885"/>
              </p:ext>
            </p:extLst>
          </p:nvPr>
        </p:nvGraphicFramePr>
        <p:xfrm>
          <a:off x="875420" y="2708920"/>
          <a:ext cx="10441160" cy="134112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875420" y="615636"/>
            <a:ext cx="1044116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AMP SP Timing Synchronization for Positive Clock Drift</a:t>
            </a:r>
            <a:endParaRPr kumimoji="0" lang="en-US" sz="3200" i="0" u="none" strike="noStrike" kern="0" cap="none" spc="0" normalizeH="0" baseline="0" noProof="0" dirty="0">
              <a:ln>
                <a:noFill/>
              </a:ln>
              <a:solidFill>
                <a:srgbClr val="FF0000"/>
              </a:solidFill>
              <a:effectLst/>
              <a:uLnTx/>
              <a:uFillTx/>
              <a:latin typeface="Times New Roman"/>
              <a:ea typeface="+mj-ea"/>
              <a:cs typeface="+mj-cs"/>
            </a:endParaRP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a:t>
            </a:r>
            <a:r>
              <a:rPr lang="en-US" sz="2000">
                <a:solidFill>
                  <a:srgbClr val="000000"/>
                </a:solidFill>
                <a:latin typeface="Times New Roman"/>
              </a:rPr>
              <a:t>: July </a:t>
            </a:r>
            <a:r>
              <a:rPr lang="en-US" sz="2000" dirty="0">
                <a:solidFill>
                  <a:srgbClr val="000000"/>
                </a:solidFill>
                <a:latin typeface="Times New Roman"/>
              </a:rPr>
              <a:t>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Background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590035"/>
            <a:ext cx="10448629" cy="415498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Current motioned text for AMP Service Period in AMP SFD [1]:</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b="1" dirty="0">
                <a:solidFill>
                  <a:schemeClr val="tx1"/>
                </a:solidFill>
                <a:latin typeface="+mj-lt"/>
                <a:ea typeface="+mn-ea"/>
              </a:rPr>
              <a:t>MM-22</a:t>
            </a:r>
            <a:r>
              <a:rPr lang="en-US" sz="2000" dirty="0">
                <a:solidFill>
                  <a:schemeClr val="tx1"/>
                </a:solidFill>
                <a:latin typeface="+mj-lt"/>
                <a:ea typeface="+mn-ea"/>
              </a:rPr>
              <a:t>: IEEE 802.11bp defines an AMP Service Period, that allows an Active Tx non-AP AMP STA to enter doze state after a minimum wake up time since the start of the AMP Service Period, if the Active Tx non-AP AMP STA does not receive any AMP DL PPDU from the AMP AP.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In [2], the AMP Service Period defines an SP interval, that allows the non-AP AMP STA to sleep and conserve its harvested energy, and wake up for transmission opportunities during a service period window. SP Advert Frames are proposed to carry a decremental counter to allow the AMP STAs that experience clock drift to correct/reset their timers to wake up at the start of the service period window.</a:t>
            </a:r>
            <a:endParaRPr lang="en-US" dirty="0"/>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In this contribution, we wish to discuss the </a:t>
            </a:r>
            <a:r>
              <a:rPr lang="en-US" sz="2000" u="sng" dirty="0">
                <a:solidFill>
                  <a:schemeClr val="tx1"/>
                </a:solidFill>
                <a:latin typeface="+mj-lt"/>
                <a:ea typeface="+mn-ea"/>
              </a:rPr>
              <a:t>impact of positive clock drift</a:t>
            </a:r>
            <a:r>
              <a:rPr lang="en-US" sz="2000" b="1" dirty="0">
                <a:solidFill>
                  <a:schemeClr val="tx1"/>
                </a:solidFill>
                <a:latin typeface="+mj-lt"/>
                <a:ea typeface="+mn-ea"/>
              </a:rPr>
              <a:t> </a:t>
            </a:r>
            <a:r>
              <a:rPr lang="en-US" sz="2000" dirty="0">
                <a:solidFill>
                  <a:schemeClr val="tx1"/>
                </a:solidFill>
                <a:latin typeface="+mj-lt"/>
                <a:ea typeface="+mn-ea"/>
              </a:rPr>
              <a:t>and provide further </a:t>
            </a:r>
            <a:r>
              <a:rPr lang="en-US" sz="2000" u="sng" dirty="0">
                <a:solidFill>
                  <a:schemeClr val="tx1"/>
                </a:solidFill>
                <a:latin typeface="+mj-lt"/>
                <a:ea typeface="+mn-ea"/>
              </a:rPr>
              <a:t>details on the synchronization</a:t>
            </a:r>
            <a:r>
              <a:rPr lang="en-US" sz="2000" dirty="0">
                <a:solidFill>
                  <a:schemeClr val="tx1"/>
                </a:solidFill>
                <a:latin typeface="+mj-lt"/>
                <a:ea typeface="+mn-ea"/>
              </a:rPr>
              <a:t> process </a:t>
            </a:r>
            <a:r>
              <a:rPr lang="en-US" sz="2000" b="1" dirty="0">
                <a:solidFill>
                  <a:schemeClr val="tx1"/>
                </a:solidFill>
                <a:latin typeface="+mj-lt"/>
                <a:ea typeface="+mn-ea"/>
              </a:rPr>
              <a:t>to ensure that no non-AP AMP STA misses the start of the AMP Service Period</a:t>
            </a:r>
            <a:r>
              <a:rPr lang="en-US" sz="2000" dirty="0">
                <a:solidFill>
                  <a:schemeClr val="tx1"/>
                </a:solidFill>
                <a:latin typeface="+mj-lt"/>
                <a:ea typeface="+mn-ea"/>
              </a:rPr>
              <a:t>.</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DB5DD9-DEFC-43BD-9EF8-E2DD0EE8CF3F}"/>
              </a:ext>
            </a:extLst>
          </p:cNvPr>
          <p:cNvPicPr>
            <a:picLocks noChangeAspect="1"/>
          </p:cNvPicPr>
          <p:nvPr/>
        </p:nvPicPr>
        <p:blipFill>
          <a:blip r:embed="rId2"/>
          <a:stretch>
            <a:fillRect/>
          </a:stretch>
        </p:blipFill>
        <p:spPr>
          <a:xfrm>
            <a:off x="5228221" y="1537264"/>
            <a:ext cx="6616250" cy="4883195"/>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on AMP Service Period in [2]</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5" y="1531035"/>
            <a:ext cx="4248472" cy="479208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In [2], AMP Service Period refers to a window where the AMP AP may schedule DL PPDU and/or solicit UL PPDUs from AMP STAs in its BSS.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minimum wake duration refers to the minimum time the AMP STAs remain in channel sensing state at the start of the 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STAs sleep for the duration of the SP interval and wake up at the start of the subsequent 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SP Advert frames are transmitted prior to the start of the SP to cover the clock drift margin of the AMP STAs and reset their counters/timer to point them to the start of the SP.</a:t>
            </a:r>
          </a:p>
        </p:txBody>
      </p:sp>
    </p:spTree>
    <p:extLst>
      <p:ext uri="{BB962C8B-B14F-4D97-AF65-F5344CB8AC3E}">
        <p14:creationId xmlns:p14="http://schemas.microsoft.com/office/powerpoint/2010/main" val="3319109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01418-B458-4D07-87EA-7A5B3792A658}"/>
              </a:ext>
            </a:extLst>
          </p:cNvPr>
          <p:cNvPicPr>
            <a:picLocks noChangeAspect="1"/>
          </p:cNvPicPr>
          <p:nvPr/>
        </p:nvPicPr>
        <p:blipFill>
          <a:blip r:embed="rId2"/>
          <a:stretch>
            <a:fillRect/>
          </a:stretch>
        </p:blipFill>
        <p:spPr>
          <a:xfrm>
            <a:off x="2351584" y="4079425"/>
            <a:ext cx="7488832" cy="2208827"/>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Issue with Positive Clock Drift</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5" y="1531035"/>
            <a:ext cx="10448628" cy="254839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AMP STAs that experience positive clock drift (slower clock than AMP AP) may miss the start of the AMP SP, and consequently the opportunity for channel access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Based on the definition of AMP SP in MM-22 [1], the AMP STA that does not receive a DL PPDU from the AP within a minimum wake duration from waking up, will sleep for another SP interval</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As a consequence, the AMP STAs may lose synchronization and accumulate drift, never being able to communicate with the AMP AP</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STA may have to revert to random channel sensing to search for AP DL triggers, which can consume significant energy.</a:t>
            </a:r>
          </a:p>
        </p:txBody>
      </p:sp>
    </p:spTree>
    <p:extLst>
      <p:ext uri="{BB962C8B-B14F-4D97-AF65-F5344CB8AC3E}">
        <p14:creationId xmlns:p14="http://schemas.microsoft.com/office/powerpoint/2010/main" val="252082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400DF-5CC2-4FA3-90D2-51DC32C0EB35}"/>
              </a:ext>
            </a:extLst>
          </p:cNvPr>
          <p:cNvPicPr>
            <a:picLocks noChangeAspect="1"/>
          </p:cNvPicPr>
          <p:nvPr/>
        </p:nvPicPr>
        <p:blipFill>
          <a:blip r:embed="rId2"/>
          <a:stretch>
            <a:fillRect/>
          </a:stretch>
        </p:blipFill>
        <p:spPr>
          <a:xfrm>
            <a:off x="2051810" y="4897905"/>
            <a:ext cx="8088380" cy="1512848"/>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Timing Synchronization for Positive Clock Drift (1/2)</a:t>
            </a:r>
            <a:endParaRPr lang="en-US" altLang="zh-CN" sz="28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911425" y="1484784"/>
                <a:ext cx="10448628" cy="3391441"/>
              </a:xfrm>
              <a:prstGeom prst="rect">
                <a:avLst/>
              </a:prstGeom>
              <a:noFill/>
            </p:spPr>
            <p:txBody>
              <a:bodyPr vert="horz" wrap="square" rtlCol="0">
                <a:spAutoFit/>
              </a:bodyPr>
              <a:lstStyle/>
              <a:p>
                <a:pPr marL="342900" indent="-342900" defTabSz="1187323" eaLnBrk="1" fontAlgn="auto" hangingPunct="1">
                  <a:lnSpc>
                    <a:spcPct val="90000"/>
                  </a:lnSpc>
                  <a:spcBef>
                    <a:spcPts val="3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AMP AP needs to indicate a start time for the SP that accounts for the worst case clock drift</a:t>
                </a:r>
              </a:p>
              <a:p>
                <a:pPr marL="1085850" lvl="1" indent="-342900" defTabSz="1187323" eaLnBrk="1" fontAlgn="auto" hangingPunct="1">
                  <a:lnSpc>
                    <a:spcPct val="90000"/>
                  </a:lnSpc>
                  <a:spcBef>
                    <a:spcPts val="600"/>
                  </a:spcBef>
                  <a:spcAft>
                    <a:spcPts val="600"/>
                  </a:spcAft>
                  <a:buFont typeface="Wingdings" panose="05000000000000000000" pitchFamily="2" charset="2"/>
                  <a:buChar char="q"/>
                  <a:tabLst>
                    <a:tab pos="1207937" algn="ctr"/>
                  </a:tabLst>
                </a:pPr>
                <a:r>
                  <a:rPr lang="en-US" sz="1700" dirty="0">
                    <a:solidFill>
                      <a:schemeClr val="tx1"/>
                    </a:solidFill>
                    <a:latin typeface="+mj-lt"/>
                    <a:ea typeface="+mn-ea"/>
                  </a:rPr>
                  <a:t>This implies that an AMP STA that has the worst positive clock drift will still wake up at the start of the AMP SP</a:t>
                </a:r>
              </a:p>
              <a:p>
                <a:pPr marL="342900" indent="-342900" defTabSz="1187323" eaLnBrk="1" fontAlgn="auto" hangingPunct="1">
                  <a:lnSpc>
                    <a:spcPct val="90000"/>
                  </a:lnSpc>
                  <a:spcBef>
                    <a:spcPts val="3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indicated start given by the SP interval parameter, is carried in the AMP SP Info frame by the AMP AP as: </a:t>
                </a:r>
              </a:p>
              <a:p>
                <a:pPr marL="357188" defTabSz="1187323" eaLnBrk="1" fontAlgn="auto" hangingPunct="1">
                  <a:lnSpc>
                    <a:spcPct val="120000"/>
                  </a:lnSpc>
                  <a:spcBef>
                    <a:spcPts val="300"/>
                  </a:spcBef>
                  <a:spcAft>
                    <a:spcPts val="600"/>
                  </a:spcAft>
                  <a:tabLst>
                    <a:tab pos="1207937" algn="ctr"/>
                  </a:tabLst>
                </a:pPr>
                <a14:m>
                  <m:oMath xmlns:m="http://schemas.openxmlformats.org/officeDocument/2006/math">
                    <m:r>
                      <a:rPr lang="en-SG" sz="1700" b="0" i="1" smtClean="0">
                        <a:solidFill>
                          <a:schemeClr val="tx1"/>
                        </a:solidFill>
                        <a:latin typeface="Cambria Math" panose="02040503050406030204" pitchFamily="18" charset="0"/>
                        <a:ea typeface="+mn-ea"/>
                      </a:rPr>
                      <m:t>𝑆</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𝑖𝑛𝑡𝑒𝑟𝑣𝑎𝑙</m:t>
                        </m:r>
                        <m:r>
                          <a:rPr lang="en-SG" sz="1700" b="0" i="1" smtClean="0">
                            <a:solidFill>
                              <a:schemeClr val="tx1"/>
                            </a:solidFill>
                            <a:latin typeface="Cambria Math" panose="02040503050406030204" pitchFamily="18" charset="0"/>
                            <a:ea typeface="+mn-ea"/>
                          </a:rPr>
                          <m:t>_</m:t>
                        </m:r>
                        <m:r>
                          <a:rPr lang="en-SG" sz="1700" b="0" i="1" smtClean="0">
                            <a:solidFill>
                              <a:schemeClr val="tx1"/>
                            </a:solidFill>
                            <a:latin typeface="Cambria Math" panose="02040503050406030204" pitchFamily="18" charset="0"/>
                            <a:ea typeface="+mn-ea"/>
                          </a:rPr>
                          <m:t>𝑖𝑛𝑑𝑖𝑐𝑎𝑡𝑒𝑑</m:t>
                        </m:r>
                      </m:sub>
                    </m:sSub>
                    <m:r>
                      <a:rPr lang="en-SG" sz="1700" b="0" i="1" smtClean="0">
                        <a:solidFill>
                          <a:schemeClr val="tx1"/>
                        </a:solidFill>
                        <a:latin typeface="Cambria Math" panose="02040503050406030204" pitchFamily="18" charset="0"/>
                        <a:ea typeface="+mn-ea"/>
                      </a:rPr>
                      <m:t>=</m:t>
                    </m:r>
                    <m:r>
                      <a:rPr lang="en-SG" sz="1700" b="0" i="1" smtClean="0">
                        <a:solidFill>
                          <a:schemeClr val="tx1"/>
                        </a:solidFill>
                        <a:latin typeface="Cambria Math" panose="02040503050406030204" pitchFamily="18" charset="0"/>
                        <a:ea typeface="+mn-ea"/>
                      </a:rPr>
                      <m:t>𝑆</m:t>
                    </m:r>
                    <m:sSub>
                      <m:sSubPr>
                        <m:ctrlPr>
                          <a:rPr lang="en-SG" sz="1700" b="0" i="1" smtClean="0">
                            <a:solidFill>
                              <a:schemeClr val="tx1"/>
                            </a:solidFill>
                            <a:latin typeface="Cambria Math" panose="02040503050406030204" pitchFamily="18" charset="0"/>
                            <a:ea typeface="+mn-ea"/>
                          </a:rPr>
                        </m:ctrlPr>
                      </m:sSubPr>
                      <m:e>
                        <m:r>
                          <a:rPr lang="en-SG" sz="1700" b="0" i="1" smtClean="0">
                            <a:solidFill>
                              <a:schemeClr val="tx1"/>
                            </a:solidFill>
                            <a:latin typeface="Cambria Math" panose="02040503050406030204" pitchFamily="18" charset="0"/>
                            <a:ea typeface="+mn-ea"/>
                          </a:rPr>
                          <m:t>𝑃</m:t>
                        </m:r>
                      </m:e>
                      <m:sub>
                        <m:r>
                          <a:rPr lang="en-SG" sz="1700" b="0" i="1" smtClean="0">
                            <a:solidFill>
                              <a:schemeClr val="tx1"/>
                            </a:solidFill>
                            <a:latin typeface="Cambria Math" panose="02040503050406030204" pitchFamily="18" charset="0"/>
                            <a:ea typeface="+mn-ea"/>
                          </a:rPr>
                          <m:t>𝑖𝑛𝑡𝑒𝑟𝑣𝑎𝑙</m:t>
                        </m:r>
                        <m:r>
                          <a:rPr lang="en-SG" sz="1700" b="0" i="1" smtClean="0">
                            <a:solidFill>
                              <a:schemeClr val="tx1"/>
                            </a:solidFill>
                            <a:latin typeface="Cambria Math" panose="02040503050406030204" pitchFamily="18" charset="0"/>
                            <a:ea typeface="+mn-ea"/>
                          </a:rPr>
                          <m:t>_</m:t>
                        </m:r>
                        <m:r>
                          <a:rPr lang="en-SG" sz="1700" b="0" i="1" smtClean="0">
                            <a:solidFill>
                              <a:schemeClr val="tx1"/>
                            </a:solidFill>
                            <a:latin typeface="Cambria Math" panose="02040503050406030204" pitchFamily="18" charset="0"/>
                            <a:ea typeface="+mn-ea"/>
                          </a:rPr>
                          <m:t>𝑡𝑟𝑢𝑒</m:t>
                        </m:r>
                      </m:sub>
                    </m:sSub>
                    <m:r>
                      <a:rPr lang="en-SG" sz="1700" b="0" i="1" smtClean="0">
                        <a:solidFill>
                          <a:schemeClr val="tx1"/>
                        </a:solidFill>
                        <a:latin typeface="Cambria Math" panose="02040503050406030204" pitchFamily="18" charset="0"/>
                        <a:ea typeface="+mn-ea"/>
                      </a:rPr>
                      <m:t>∗(1−</m:t>
                    </m:r>
                    <m:r>
                      <a:rPr lang="en-SG" sz="1700" b="0" i="1" smtClean="0">
                        <a:solidFill>
                          <a:schemeClr val="tx1"/>
                        </a:solidFill>
                        <a:latin typeface="Cambria Math" panose="02040503050406030204" pitchFamily="18" charset="0"/>
                        <a:ea typeface="+mn-ea"/>
                      </a:rPr>
                      <m:t>𝐶𝐴</m:t>
                    </m:r>
                    <m:r>
                      <a:rPr lang="en-SG" sz="1700" b="0" i="1" smtClean="0">
                        <a:solidFill>
                          <a:schemeClr val="tx1"/>
                        </a:solidFill>
                        <a:latin typeface="Cambria Math" panose="02040503050406030204" pitchFamily="18" charset="0"/>
                        <a:ea typeface="+mn-ea"/>
                      </a:rPr>
                      <m:t>)</m:t>
                    </m:r>
                  </m:oMath>
                </a14:m>
                <a:r>
                  <a:rPr lang="en-US" sz="1700" dirty="0">
                    <a:solidFill>
                      <a:schemeClr val="tx1"/>
                    </a:solidFill>
                    <a:latin typeface="+mj-lt"/>
                    <a:ea typeface="+mn-ea"/>
                  </a:rPr>
                  <a:t>, where </a:t>
                </a:r>
                <a14:m>
                  <m:oMath xmlns:m="http://schemas.openxmlformats.org/officeDocument/2006/math">
                    <m:r>
                      <a:rPr lang="en-SG" sz="1700" b="0" i="1" smtClean="0">
                        <a:solidFill>
                          <a:schemeClr val="tx1"/>
                        </a:solidFill>
                        <a:latin typeface="Cambria Math" panose="02040503050406030204" pitchFamily="18" charset="0"/>
                        <a:ea typeface="+mn-ea"/>
                      </a:rPr>
                      <m:t>𝐶𝐴</m:t>
                    </m:r>
                  </m:oMath>
                </a14:m>
                <a:r>
                  <a:rPr lang="en-US" sz="1700" dirty="0">
                    <a:solidFill>
                      <a:schemeClr val="tx1"/>
                    </a:solidFill>
                    <a:latin typeface="+mj-lt"/>
                    <a:ea typeface="+mn-ea"/>
                  </a:rPr>
                  <a:t> is the maximum clock accuracy of the AMP STAs in the AMP AP’s BSS plus the AMP AP’s clock accuracy. The clock accuracy of the AMP STA can be measured by the manufacturer during production testing.</a:t>
                </a:r>
              </a:p>
              <a:p>
                <a:pPr marL="285750" indent="-285750" defTabSz="1187323" eaLnBrk="1" fontAlgn="auto" hangingPunct="1">
                  <a:spcBef>
                    <a:spcPts val="3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AMP STA can share its clock accuracy (in ppm) as part of capability sharing with the AMP AP. The AP Trigger frame can indicate a response type to solicit clock accuracy information. </a:t>
                </a:r>
              </a:p>
              <a:p>
                <a:pPr marL="1028700" lvl="1" defTabSz="1187323" eaLnBrk="1" fontAlgn="auto" hangingPunct="1">
                  <a:spcBef>
                    <a:spcPts val="3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Alternatively, the AMP AP can use the maximum standard-specified clock accuracy.</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911425" y="1484784"/>
                <a:ext cx="10448628" cy="3391441"/>
              </a:xfrm>
              <a:prstGeom prst="rect">
                <a:avLst/>
              </a:prstGeom>
              <a:blipFill>
                <a:blip r:embed="rId3"/>
                <a:stretch>
                  <a:fillRect l="-292" t="-1439" r="-175" b="-1619"/>
                </a:stretch>
              </a:blipFill>
            </p:spPr>
            <p:txBody>
              <a:bodyPr/>
              <a:lstStyle/>
              <a:p>
                <a:r>
                  <a:rPr lang="en-SG">
                    <a:noFill/>
                  </a:rPr>
                  <a:t> </a:t>
                </a:r>
              </a:p>
            </p:txBody>
          </p:sp>
        </mc:Fallback>
      </mc:AlternateContent>
    </p:spTree>
    <p:extLst>
      <p:ext uri="{BB962C8B-B14F-4D97-AF65-F5344CB8AC3E}">
        <p14:creationId xmlns:p14="http://schemas.microsoft.com/office/powerpoint/2010/main" val="33359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BC084F-4117-406F-A6BA-183D5D405991}"/>
              </a:ext>
            </a:extLst>
          </p:cNvPr>
          <p:cNvPicPr>
            <a:picLocks noChangeAspect="1"/>
          </p:cNvPicPr>
          <p:nvPr/>
        </p:nvPicPr>
        <p:blipFill rotWithShape="1">
          <a:blip r:embed="rId3"/>
          <a:srcRect l="-1292" t="-3197" r="-1243" b="-2308"/>
          <a:stretch/>
        </p:blipFill>
        <p:spPr>
          <a:xfrm>
            <a:off x="6163104" y="4005064"/>
            <a:ext cx="5196949" cy="2317559"/>
          </a:xfrm>
          <a:prstGeom prst="rect">
            <a:avLst/>
          </a:prstGeom>
          <a:ln w="19050">
            <a:solidFill>
              <a:srgbClr val="00B050"/>
            </a:solidFill>
          </a:ln>
        </p:spPr>
      </p:pic>
      <p:pic>
        <p:nvPicPr>
          <p:cNvPr id="3" name="Picture 2">
            <a:extLst>
              <a:ext uri="{FF2B5EF4-FFF2-40B4-BE49-F238E27FC236}">
                <a16:creationId xmlns:a16="http://schemas.microsoft.com/office/drawing/2014/main" id="{60E6A058-6647-4621-BF62-A8998064AB77}"/>
              </a:ext>
            </a:extLst>
          </p:cNvPr>
          <p:cNvPicPr>
            <a:picLocks noChangeAspect="1"/>
          </p:cNvPicPr>
          <p:nvPr/>
        </p:nvPicPr>
        <p:blipFill rotWithShape="1">
          <a:blip r:embed="rId4"/>
          <a:srcRect l="-1254" t="-2655" r="-1573" b="-2115"/>
          <a:stretch/>
        </p:blipFill>
        <p:spPr>
          <a:xfrm>
            <a:off x="6168008" y="1429770"/>
            <a:ext cx="5196949" cy="2488091"/>
          </a:xfrm>
          <a:prstGeom prst="rect">
            <a:avLst/>
          </a:prstGeom>
          <a:ln w="19050">
            <a:solidFill>
              <a:srgbClr val="FF0000"/>
            </a:solidFill>
          </a:ln>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Timing Synchronization for Positive Clock Drift (2/2)</a:t>
            </a:r>
            <a:endParaRPr lang="en-US" altLang="zh-CN" sz="28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911425" y="1531035"/>
                <a:ext cx="4896543" cy="512230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When the AMP STA wakes up within the clock drift margin based on the indicated start, it will receive at least one SP Advert frame that points it to the start of the SP. The AMP STA sleeps for the remaining time, </a:t>
                </a:r>
                <a14:m>
                  <m:oMath xmlns:m="http://schemas.openxmlformats.org/officeDocument/2006/math">
                    <m:sSub>
                      <m:sSubPr>
                        <m:ctrlPr>
                          <a:rPr lang="en-SG" sz="1800" b="0" i="1" smtClean="0">
                            <a:solidFill>
                              <a:schemeClr val="tx1"/>
                            </a:solidFill>
                            <a:latin typeface="Cambria Math" panose="02040503050406030204" pitchFamily="18" charset="0"/>
                            <a:ea typeface="+mn-ea"/>
                          </a:rPr>
                        </m:ctrlPr>
                      </m:sSubPr>
                      <m:e>
                        <m:r>
                          <a:rPr lang="en-SG" sz="1800" b="0" i="1" smtClean="0">
                            <a:solidFill>
                              <a:schemeClr val="tx1"/>
                            </a:solidFill>
                            <a:latin typeface="Cambria Math" panose="02040503050406030204" pitchFamily="18" charset="0"/>
                            <a:ea typeface="+mn-ea"/>
                          </a:rPr>
                          <m:t>𝑡</m:t>
                        </m:r>
                      </m:e>
                      <m:sub>
                        <m:r>
                          <a:rPr lang="en-SG" sz="1800" b="0" i="1" smtClean="0">
                            <a:solidFill>
                              <a:schemeClr val="tx1"/>
                            </a:solidFill>
                            <a:latin typeface="Cambria Math" panose="02040503050406030204" pitchFamily="18" charset="0"/>
                            <a:ea typeface="+mn-ea"/>
                          </a:rPr>
                          <m:t>𝑟𝑒𝑚𝑎𝑖𝑛𝑖𝑛𝑔</m:t>
                        </m:r>
                      </m:sub>
                    </m:sSub>
                    <m:r>
                      <a:rPr lang="en-SG" sz="1800" b="0" i="1" smtClean="0">
                        <a:solidFill>
                          <a:schemeClr val="tx1"/>
                        </a:solidFill>
                        <a:latin typeface="Cambria Math" panose="02040503050406030204" pitchFamily="18" charset="0"/>
                        <a:ea typeface="+mn-ea"/>
                      </a:rPr>
                      <m:t>=</m:t>
                    </m:r>
                    <m:sSub>
                      <m:sSubPr>
                        <m:ctrlPr>
                          <a:rPr lang="en-SG" sz="1800" b="0" i="1" smtClean="0">
                            <a:solidFill>
                              <a:schemeClr val="tx1"/>
                            </a:solidFill>
                            <a:latin typeface="Cambria Math" panose="02040503050406030204" pitchFamily="18" charset="0"/>
                            <a:ea typeface="+mn-ea"/>
                          </a:rPr>
                        </m:ctrlPr>
                      </m:sSubPr>
                      <m:e>
                        <m:r>
                          <a:rPr lang="en-SG" sz="1800" b="0" i="1" smtClean="0">
                            <a:solidFill>
                              <a:schemeClr val="tx1"/>
                            </a:solidFill>
                            <a:latin typeface="Cambria Math" panose="02040503050406030204" pitchFamily="18" charset="0"/>
                            <a:ea typeface="+mn-ea"/>
                          </a:rPr>
                          <m:t>𝑡</m:t>
                        </m:r>
                      </m:e>
                      <m:sub>
                        <m:r>
                          <a:rPr lang="en-SG" sz="1800" b="0" i="1" smtClean="0">
                            <a:solidFill>
                              <a:schemeClr val="tx1"/>
                            </a:solidFill>
                            <a:latin typeface="Cambria Math" panose="02040503050406030204" pitchFamily="18" charset="0"/>
                            <a:ea typeface="+mn-ea"/>
                          </a:rPr>
                          <m:t>𝐴𝐷𝑉</m:t>
                        </m:r>
                      </m:sub>
                    </m:sSub>
                    <m:r>
                      <a:rPr lang="en-SG" sz="1800" b="0" i="1" smtClean="0">
                        <a:solidFill>
                          <a:schemeClr val="tx1"/>
                        </a:solidFill>
                        <a:latin typeface="Cambria Math" panose="02040503050406030204" pitchFamily="18" charset="0"/>
                        <a:ea typeface="+mn-ea"/>
                      </a:rPr>
                      <m:t>∗</m:t>
                    </m:r>
                    <m:sSub>
                      <m:sSubPr>
                        <m:ctrlPr>
                          <a:rPr lang="en-SG" sz="1800" b="0" i="1" smtClean="0">
                            <a:solidFill>
                              <a:schemeClr val="tx1"/>
                            </a:solidFill>
                            <a:latin typeface="Cambria Math" panose="02040503050406030204" pitchFamily="18" charset="0"/>
                            <a:ea typeface="+mn-ea"/>
                          </a:rPr>
                        </m:ctrlPr>
                      </m:sSubPr>
                      <m:e>
                        <m:r>
                          <a:rPr lang="en-SG" sz="1800" b="0" i="1" smtClean="0">
                            <a:solidFill>
                              <a:schemeClr val="tx1"/>
                            </a:solidFill>
                            <a:latin typeface="Cambria Math" panose="02040503050406030204" pitchFamily="18" charset="0"/>
                            <a:ea typeface="+mn-ea"/>
                          </a:rPr>
                          <m:t>𝑐𝑜𝑢𝑛𝑡</m:t>
                        </m:r>
                      </m:e>
                      <m:sub>
                        <m:r>
                          <a:rPr lang="en-SG" sz="1800" b="0" i="1" smtClean="0">
                            <a:solidFill>
                              <a:schemeClr val="tx1"/>
                            </a:solidFill>
                            <a:latin typeface="Cambria Math" panose="02040503050406030204" pitchFamily="18" charset="0"/>
                            <a:ea typeface="+mn-ea"/>
                          </a:rPr>
                          <m:t>𝐴𝐷𝑉</m:t>
                        </m:r>
                      </m:sub>
                    </m:sSub>
                  </m:oMath>
                </a14:m>
                <a:r>
                  <a:rPr lang="en-US" sz="1800" dirty="0">
                    <a:solidFill>
                      <a:schemeClr val="tx1"/>
                    </a:solidFill>
                    <a:latin typeface="+mj-lt"/>
                    <a:ea typeface="+mn-ea"/>
                  </a:rPr>
                  <a:t> , where </a:t>
                </a:r>
                <a14:m>
                  <m:oMath xmlns:m="http://schemas.openxmlformats.org/officeDocument/2006/math">
                    <m:sSub>
                      <m:sSubPr>
                        <m:ctrlPr>
                          <a:rPr lang="en-SG" sz="1800" b="0" i="1" smtClean="0">
                            <a:solidFill>
                              <a:schemeClr val="tx1"/>
                            </a:solidFill>
                            <a:latin typeface="Cambria Math" panose="02040503050406030204" pitchFamily="18" charset="0"/>
                            <a:ea typeface="+mn-ea"/>
                          </a:rPr>
                        </m:ctrlPr>
                      </m:sSubPr>
                      <m:e>
                        <m:r>
                          <a:rPr lang="en-SG" sz="1800" b="0" i="1" smtClean="0">
                            <a:solidFill>
                              <a:schemeClr val="tx1"/>
                            </a:solidFill>
                            <a:latin typeface="Cambria Math" panose="02040503050406030204" pitchFamily="18" charset="0"/>
                            <a:ea typeface="+mn-ea"/>
                          </a:rPr>
                          <m:t>𝑡</m:t>
                        </m:r>
                      </m:e>
                      <m:sub>
                        <m:r>
                          <a:rPr lang="en-SG" sz="1800" b="0" i="1" smtClean="0">
                            <a:solidFill>
                              <a:schemeClr val="tx1"/>
                            </a:solidFill>
                            <a:latin typeface="Cambria Math" panose="02040503050406030204" pitchFamily="18" charset="0"/>
                            <a:ea typeface="+mn-ea"/>
                          </a:rPr>
                          <m:t>𝐴𝐷𝑉</m:t>
                        </m:r>
                      </m:sub>
                    </m:sSub>
                  </m:oMath>
                </a14:m>
                <a:r>
                  <a:rPr lang="en-US" sz="1800" dirty="0">
                    <a:solidFill>
                      <a:schemeClr val="tx1"/>
                    </a:solidFill>
                    <a:latin typeface="+mj-lt"/>
                    <a:ea typeface="+mn-ea"/>
                  </a:rPr>
                  <a:t> is the Advert frame interval, and </a:t>
                </a:r>
                <a14:m>
                  <m:oMath xmlns:m="http://schemas.openxmlformats.org/officeDocument/2006/math">
                    <m:sSub>
                      <m:sSubPr>
                        <m:ctrlPr>
                          <a:rPr lang="en-SG" sz="1800" b="0" i="1" smtClean="0">
                            <a:solidFill>
                              <a:schemeClr val="tx1"/>
                            </a:solidFill>
                            <a:latin typeface="Cambria Math" panose="02040503050406030204" pitchFamily="18" charset="0"/>
                            <a:ea typeface="+mn-ea"/>
                          </a:rPr>
                        </m:ctrlPr>
                      </m:sSubPr>
                      <m:e>
                        <m:r>
                          <a:rPr lang="en-SG" sz="1800" b="0" i="1" smtClean="0">
                            <a:solidFill>
                              <a:schemeClr val="tx1"/>
                            </a:solidFill>
                            <a:latin typeface="Cambria Math" panose="02040503050406030204" pitchFamily="18" charset="0"/>
                            <a:ea typeface="+mn-ea"/>
                          </a:rPr>
                          <m:t>𝑐𝑜𝑢𝑛𝑡</m:t>
                        </m:r>
                      </m:e>
                      <m:sub>
                        <m:r>
                          <a:rPr lang="en-SG" sz="1800" b="0" i="1" smtClean="0">
                            <a:solidFill>
                              <a:schemeClr val="tx1"/>
                            </a:solidFill>
                            <a:latin typeface="Cambria Math" panose="02040503050406030204" pitchFamily="18" charset="0"/>
                            <a:ea typeface="+mn-ea"/>
                          </a:rPr>
                          <m:t>𝐴𝐷𝑉</m:t>
                        </m:r>
                      </m:sub>
                    </m:sSub>
                  </m:oMath>
                </a14:m>
                <a:r>
                  <a:rPr lang="en-US" sz="1800" dirty="0">
                    <a:solidFill>
                      <a:schemeClr val="tx1"/>
                    </a:solidFill>
                    <a:latin typeface="+mj-lt"/>
                    <a:ea typeface="+mn-ea"/>
                  </a:rPr>
                  <a:t> is the Advert count. However this remaining time may incur positive clock drift that causes the AMP STA to miss the AMP 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Advert count must similarly be adjusted based on the remaining time as, </a:t>
                </a:r>
                <a14:m>
                  <m:oMath xmlns:m="http://schemas.openxmlformats.org/officeDocument/2006/math">
                    <m:sSub>
                      <m:sSubPr>
                        <m:ctrlPr>
                          <a:rPr lang="en-SG" sz="1800" i="1" smtClean="0">
                            <a:solidFill>
                              <a:schemeClr val="tx1"/>
                            </a:solidFill>
                            <a:latin typeface="Cambria Math" panose="02040503050406030204" pitchFamily="18" charset="0"/>
                          </a:rPr>
                        </m:ctrlPr>
                      </m:sSubPr>
                      <m:e>
                        <m:r>
                          <a:rPr lang="en-SG" sz="1800" i="1">
                            <a:solidFill>
                              <a:schemeClr val="tx1"/>
                            </a:solidFill>
                            <a:latin typeface="Cambria Math" panose="02040503050406030204" pitchFamily="18" charset="0"/>
                          </a:rPr>
                          <m:t>𝑎𝑑𝑗𝑢𝑠𝑡𝑒𝑑</m:t>
                        </m:r>
                        <m:r>
                          <a:rPr lang="en-SG" sz="1800" i="1">
                            <a:solidFill>
                              <a:schemeClr val="tx1"/>
                            </a:solidFill>
                            <a:latin typeface="Cambria Math" panose="02040503050406030204" pitchFamily="18" charset="0"/>
                          </a:rPr>
                          <m:t>_</m:t>
                        </m:r>
                        <m:r>
                          <a:rPr lang="en-SG" sz="1800" i="1">
                            <a:solidFill>
                              <a:schemeClr val="tx1"/>
                            </a:solidFill>
                            <a:latin typeface="Cambria Math" panose="02040503050406030204" pitchFamily="18" charset="0"/>
                          </a:rPr>
                          <m:t>𝑐𝑜𝑢𝑛𝑡</m:t>
                        </m:r>
                      </m:e>
                      <m:sub>
                        <m:r>
                          <a:rPr lang="en-SG" sz="1800" i="1">
                            <a:solidFill>
                              <a:schemeClr val="tx1"/>
                            </a:solidFill>
                            <a:latin typeface="Cambria Math" panose="02040503050406030204" pitchFamily="18" charset="0"/>
                          </a:rPr>
                          <m:t>𝐴𝐷𝑉</m:t>
                        </m:r>
                      </m:sub>
                    </m:sSub>
                    <m:r>
                      <a:rPr lang="en-SG" sz="1800" i="1">
                        <a:solidFill>
                          <a:schemeClr val="tx1"/>
                        </a:solidFill>
                        <a:latin typeface="Cambria Math" panose="02040503050406030204" pitchFamily="18" charset="0"/>
                      </a:rPr>
                      <m:t>=</m:t>
                    </m:r>
                    <m:f>
                      <m:fPr>
                        <m:ctrlPr>
                          <a:rPr lang="en-SG" sz="1800" i="1">
                            <a:solidFill>
                              <a:schemeClr val="tx1"/>
                            </a:solidFill>
                            <a:latin typeface="Cambria Math" panose="02040503050406030204" pitchFamily="18" charset="0"/>
                          </a:rPr>
                        </m:ctrlPr>
                      </m:fPr>
                      <m:num>
                        <m:d>
                          <m:dPr>
                            <m:ctrlPr>
                              <a:rPr lang="en-SG" sz="1800" i="1">
                                <a:solidFill>
                                  <a:schemeClr val="tx1"/>
                                </a:solidFill>
                                <a:latin typeface="Cambria Math" panose="02040503050406030204" pitchFamily="18" charset="0"/>
                              </a:rPr>
                            </m:ctrlPr>
                          </m:dPr>
                          <m:e>
                            <m:f>
                              <m:fPr>
                                <m:ctrlPr>
                                  <a:rPr lang="en-SG" sz="1800" i="1">
                                    <a:solidFill>
                                      <a:schemeClr val="tx1"/>
                                    </a:solidFill>
                                    <a:latin typeface="Cambria Math" panose="02040503050406030204" pitchFamily="18" charset="0"/>
                                  </a:rPr>
                                </m:ctrlPr>
                              </m:fPr>
                              <m:num>
                                <m:sSub>
                                  <m:sSubPr>
                                    <m:ctrlPr>
                                      <a:rPr lang="en-SG" sz="1800" i="1">
                                        <a:solidFill>
                                          <a:schemeClr val="tx1"/>
                                        </a:solidFill>
                                        <a:latin typeface="Cambria Math" panose="02040503050406030204" pitchFamily="18" charset="0"/>
                                      </a:rPr>
                                    </m:ctrlPr>
                                  </m:sSubPr>
                                  <m:e>
                                    <m:r>
                                      <a:rPr lang="en-SG" sz="1800" i="1">
                                        <a:solidFill>
                                          <a:schemeClr val="tx1"/>
                                        </a:solidFill>
                                        <a:latin typeface="Cambria Math" panose="02040503050406030204" pitchFamily="18" charset="0"/>
                                      </a:rPr>
                                      <m:t>𝑡</m:t>
                                    </m:r>
                                  </m:e>
                                  <m:sub>
                                    <m:r>
                                      <a:rPr lang="en-SG" sz="1800" i="1">
                                        <a:solidFill>
                                          <a:schemeClr val="tx1"/>
                                        </a:solidFill>
                                        <a:latin typeface="Cambria Math" panose="02040503050406030204" pitchFamily="18" charset="0"/>
                                      </a:rPr>
                                      <m:t>𝑟𝑒𝑚𝑎𝑖𝑛𝑖𝑛𝑔</m:t>
                                    </m:r>
                                  </m:sub>
                                </m:sSub>
                              </m:num>
                              <m:den>
                                <m:r>
                                  <a:rPr lang="en-SG" sz="1800" i="1">
                                    <a:solidFill>
                                      <a:schemeClr val="tx1"/>
                                    </a:solidFill>
                                    <a:latin typeface="Cambria Math" panose="02040503050406030204" pitchFamily="18" charset="0"/>
                                  </a:rPr>
                                  <m:t>2</m:t>
                                </m:r>
                              </m:den>
                            </m:f>
                          </m:e>
                        </m:d>
                      </m:num>
                      <m:den>
                        <m:sSub>
                          <m:sSubPr>
                            <m:ctrlPr>
                              <a:rPr lang="en-SG" sz="1800" i="1">
                                <a:solidFill>
                                  <a:schemeClr val="tx1"/>
                                </a:solidFill>
                                <a:latin typeface="Cambria Math" panose="02040503050406030204" pitchFamily="18" charset="0"/>
                              </a:rPr>
                            </m:ctrlPr>
                          </m:sSubPr>
                          <m:e>
                            <m:r>
                              <a:rPr lang="en-SG" sz="1800" b="0" i="1" smtClean="0">
                                <a:solidFill>
                                  <a:schemeClr val="tx1"/>
                                </a:solidFill>
                                <a:latin typeface="Cambria Math" panose="02040503050406030204" pitchFamily="18" charset="0"/>
                              </a:rPr>
                              <m:t>𝑡</m:t>
                            </m:r>
                          </m:e>
                          <m:sub>
                            <m:r>
                              <a:rPr lang="en-SG" sz="1800" i="1">
                                <a:solidFill>
                                  <a:schemeClr val="tx1"/>
                                </a:solidFill>
                                <a:latin typeface="Cambria Math" panose="02040503050406030204" pitchFamily="18" charset="0"/>
                              </a:rPr>
                              <m:t>𝐴𝐷𝑉</m:t>
                            </m:r>
                          </m:sub>
                        </m:sSub>
                      </m:den>
                    </m:f>
                  </m:oMath>
                </a14:m>
                <a:r>
                  <a:rPr lang="en-US" sz="1800" dirty="0">
                    <a:solidFill>
                      <a:schemeClr val="tx1"/>
                    </a:solidFill>
                    <a:latin typeface="+mj-lt"/>
                    <a:ea typeface="+mn-ea"/>
                  </a:rPr>
                  <a:t>, allowing</a:t>
                </a:r>
              </a:p>
              <a:p>
                <a:pPr marL="357188" defTabSz="1187323" eaLnBrk="1" fontAlgn="auto" hangingPunct="1">
                  <a:lnSpc>
                    <a:spcPct val="90000"/>
                  </a:lnSpc>
                  <a:spcBef>
                    <a:spcPts val="600"/>
                  </a:spcBef>
                  <a:spcAft>
                    <a:spcPts val="0"/>
                  </a:spcAft>
                  <a:tabLst>
                    <a:tab pos="1207937" algn="ctr"/>
                  </a:tabLst>
                </a:pPr>
                <a:r>
                  <a:rPr lang="en-US" sz="1800" dirty="0">
                    <a:solidFill>
                      <a:schemeClr val="tx1"/>
                    </a:solidFill>
                    <a:latin typeface="+mj-lt"/>
                    <a:ea typeface="+mn-ea"/>
                  </a:rPr>
                  <a:t>the AMP STA to approach the start of the SP but never exceed it.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1800" dirty="0">
                  <a:solidFill>
                    <a:schemeClr val="tx1"/>
                  </a:solidFill>
                  <a:latin typeface="+mj-lt"/>
                  <a:ea typeface="+mn-ea"/>
                </a:endParaRP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911425" y="1531035"/>
                <a:ext cx="4896543" cy="5122300"/>
              </a:xfrm>
              <a:prstGeom prst="rect">
                <a:avLst/>
              </a:prstGeom>
              <a:blipFill>
                <a:blip r:embed="rId5"/>
                <a:stretch>
                  <a:fillRect l="-872" t="-1071" r="-1121"/>
                </a:stretch>
              </a:blipFill>
            </p:spPr>
            <p:txBody>
              <a:bodyPr/>
              <a:lstStyle/>
              <a:p>
                <a:r>
                  <a:rPr lang="en-SG">
                    <a:noFill/>
                  </a:rPr>
                  <a:t> </a:t>
                </a:r>
              </a:p>
            </p:txBody>
          </p:sp>
        </mc:Fallback>
      </mc:AlternateContent>
    </p:spTree>
    <p:extLst>
      <p:ext uri="{BB962C8B-B14F-4D97-AF65-F5344CB8AC3E}">
        <p14:creationId xmlns:p14="http://schemas.microsoft.com/office/powerpoint/2010/main" val="396161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chemeClr val="tx1"/>
                </a:solidFill>
                <a:latin typeface="Arial" panose="020B0604020202020204" pitchFamily="34" charset="0"/>
                <a:ea typeface="Microsoft YaHei" panose="020B0503020204020204" pitchFamily="34" charset="-122"/>
              </a:rPr>
              <a:t>Summary</a:t>
            </a:r>
            <a:endParaRPr lang="en-US" altLang="zh-CN" sz="2800" b="1" kern="1200" dirty="0">
              <a:solidFill>
                <a:schemeClr val="tx1"/>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84784"/>
            <a:ext cx="10448688" cy="3882601"/>
          </a:xfrm>
          <a:prstGeom prst="rect">
            <a:avLst/>
          </a:prstGeom>
        </p:spPr>
        <p:txBody>
          <a:bodyPr wrap="square">
            <a:spAutoFit/>
          </a:bodyPr>
          <a:lstStyle/>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The issue of positive clock drift was highlighted for AMP STAs causing them to miss the start of the AMP Service Period. As a consequence, AMP STAs may:</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Lose synchronization with the AMP AP, and accumulate drift</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Miss transmission opportunities during the SP window</a:t>
            </a:r>
          </a:p>
          <a:p>
            <a:pPr marL="1085850" lvl="1"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dirty="0">
                <a:solidFill>
                  <a:schemeClr val="tx1"/>
                </a:solidFill>
                <a:latin typeface="+mj-lt"/>
              </a:rPr>
              <a:t>Revert to random channel sensing and consume significant energy</a:t>
            </a:r>
          </a:p>
          <a:p>
            <a:pPr marL="342900" indent="-342900" defTabSz="1187323" eaLnBrk="1" fontAlgn="auto" hangingPunct="1">
              <a:lnSpc>
                <a:spcPct val="90000"/>
              </a:lnSpc>
              <a:spcBef>
                <a:spcPts val="1200"/>
              </a:spcBef>
              <a:spcAft>
                <a:spcPts val="600"/>
              </a:spcAft>
              <a:buFont typeface="Wingdings" panose="05000000000000000000" pitchFamily="2" charset="2"/>
              <a:buChar char="q"/>
              <a:tabLst>
                <a:tab pos="1207937" algn="ctr"/>
              </a:tabLst>
            </a:pPr>
            <a:r>
              <a:rPr lang="en-US" sz="2300" u="sng" dirty="0">
                <a:solidFill>
                  <a:schemeClr val="tx1"/>
                </a:solidFill>
                <a:latin typeface="+mj-lt"/>
              </a:rPr>
              <a:t>A timing adjustment</a:t>
            </a:r>
            <a:r>
              <a:rPr lang="en-US" sz="2300" dirty="0">
                <a:solidFill>
                  <a:schemeClr val="tx1"/>
                </a:solidFill>
                <a:latin typeface="+mj-lt"/>
              </a:rPr>
              <a:t> to the SP start time and a dynamically updated SP Advert count </a:t>
            </a:r>
            <a:r>
              <a:rPr lang="en-US" sz="2300" b="1" dirty="0">
                <a:solidFill>
                  <a:schemeClr val="tx1"/>
                </a:solidFill>
                <a:latin typeface="+mj-lt"/>
              </a:rPr>
              <a:t>allows AMP STAs to approach the start of the AMP SP without ever exceeding it.</a:t>
            </a:r>
          </a:p>
        </p:txBody>
      </p:sp>
    </p:spTree>
    <p:extLst>
      <p:ext uri="{BB962C8B-B14F-4D97-AF65-F5344CB8AC3E}">
        <p14:creationId xmlns:p14="http://schemas.microsoft.com/office/powerpoint/2010/main" val="107312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472699"/>
            <a:ext cx="10424625" cy="1992853"/>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300" dirty="0">
                <a:solidFill>
                  <a:srgbClr val="000000"/>
                </a:solidFill>
                <a:latin typeface="+mj-lt"/>
                <a:ea typeface="ＭＳ Ｐゴシック"/>
              </a:rPr>
              <a:t>Do you agree to add the following text to </a:t>
            </a:r>
            <a:r>
              <a:rPr lang="en-US" sz="2300" dirty="0" err="1">
                <a:solidFill>
                  <a:srgbClr val="000000"/>
                </a:solidFill>
                <a:latin typeface="+mj-lt"/>
                <a:ea typeface="ＭＳ Ｐゴシック"/>
              </a:rPr>
              <a:t>TGbp</a:t>
            </a:r>
            <a:r>
              <a:rPr lang="en-US" sz="23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300" dirty="0">
                <a:solidFill>
                  <a:schemeClr val="tx1"/>
                </a:solidFill>
                <a:latin typeface="+mj-lt"/>
                <a:ea typeface="ＭＳ Ｐゴシック"/>
                <a:cs typeface="Arial" panose="020B0604020202020204" pitchFamily="34" charset="0"/>
              </a:rPr>
              <a:t>IEEE 802.11bp </a:t>
            </a:r>
            <a:r>
              <a:rPr lang="en-US" sz="2300">
                <a:solidFill>
                  <a:schemeClr val="tx1"/>
                </a:solidFill>
                <a:latin typeface="+mj-lt"/>
                <a:ea typeface="ＭＳ Ｐゴシック"/>
                <a:cs typeface="Arial" panose="020B0604020202020204" pitchFamily="34" charset="0"/>
              </a:rPr>
              <a:t>allows a </a:t>
            </a:r>
            <a:r>
              <a:rPr lang="en-US" sz="2300" dirty="0">
                <a:solidFill>
                  <a:schemeClr val="tx1"/>
                </a:solidFill>
                <a:latin typeface="+mj-lt"/>
                <a:ea typeface="ＭＳ Ｐゴシック"/>
                <a:cs typeface="Arial" panose="020B0604020202020204" pitchFamily="34" charset="0"/>
              </a:rPr>
              <a:t>non-AP AMP STA to report its clock accuracy to the AMP AP.</a:t>
            </a:r>
          </a:p>
          <a:p>
            <a:pPr marL="357188" lvl="0" defTabSz="1187323" eaLnBrk="1" fontAlgn="auto" hangingPunct="1">
              <a:lnSpc>
                <a:spcPct val="90000"/>
              </a:lnSpc>
              <a:spcBef>
                <a:spcPts val="1200"/>
              </a:spcBef>
              <a:spcAft>
                <a:spcPts val="0"/>
              </a:spcAft>
              <a:tabLst>
                <a:tab pos="1207937" algn="ctr"/>
              </a:tabLst>
            </a:pPr>
            <a:r>
              <a:rPr lang="pt-BR" sz="2300" i="1" dirty="0">
                <a:solidFill>
                  <a:schemeClr val="tx1"/>
                </a:solidFill>
                <a:latin typeface="+mj-lt"/>
                <a:ea typeface="ＭＳ Ｐゴシック"/>
                <a:cs typeface="Arial" panose="020B0604020202020204" pitchFamily="34" charset="0"/>
              </a:rPr>
              <a:t>[Reference: 11-25/0039r0, 11-25/0285r1, 11-25/0787r0, 11-25/1244r0, 11-25/1245r0]</a:t>
            </a:r>
          </a:p>
        </p:txBody>
      </p:sp>
    </p:spTree>
    <p:extLst>
      <p:ext uri="{BB962C8B-B14F-4D97-AF65-F5344CB8AC3E}">
        <p14:creationId xmlns:p14="http://schemas.microsoft.com/office/powerpoint/2010/main" val="74802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chemeClr val="tx1"/>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1314206"/>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11-24/1613r9, Specification Framework for </a:t>
            </a:r>
            <a:r>
              <a:rPr lang="en-US" sz="2200" dirty="0" err="1">
                <a:solidFill>
                  <a:schemeClr val="tx1"/>
                </a:solidFill>
                <a:latin typeface="+mj-lt"/>
                <a:ea typeface="ＭＳ Ｐゴシック"/>
                <a:cs typeface="Arial" panose="020B0604020202020204" pitchFamily="34" charset="0"/>
              </a:rPr>
              <a:t>TGbp</a:t>
            </a:r>
            <a:endParaRPr lang="en-US" sz="2200" dirty="0">
              <a:solidFill>
                <a:schemeClr val="tx1"/>
              </a:solidFill>
              <a:latin typeface="+mj-lt"/>
              <a:ea typeface="ＭＳ Ｐゴシック"/>
              <a:cs typeface="Arial" panose="020B0604020202020204" pitchFamily="34" charset="0"/>
            </a:endParaRP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11-25/0787r0, Follow-up on AMP Open Service Period</a:t>
            </a:r>
          </a:p>
          <a:p>
            <a:pPr marL="447675" indent="-447675"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j-lt"/>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120462</TotalTime>
  <Words>953</Words>
  <Application>Microsoft Office PowerPoint</Application>
  <PresentationFormat>Widescreen</PresentationFormat>
  <Paragraphs>66</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1790</cp:revision>
  <cp:lastPrinted>2000-03-07T00:55:37Z</cp:lastPrinted>
  <dcterms:created xsi:type="dcterms:W3CDTF">2016-01-17T22:48:36Z</dcterms:created>
  <dcterms:modified xsi:type="dcterms:W3CDTF">2025-07-22T04:18:25Z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