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7"/>
  </p:notesMasterIdLst>
  <p:sldIdLst>
    <p:sldId id="363" r:id="rId2"/>
    <p:sldId id="2523" r:id="rId3"/>
    <p:sldId id="2532" r:id="rId4"/>
    <p:sldId id="2549" r:id="rId5"/>
    <p:sldId id="2551" r:id="rId6"/>
    <p:sldId id="2556" r:id="rId7"/>
    <p:sldId id="2559" r:id="rId8"/>
    <p:sldId id="2557" r:id="rId9"/>
    <p:sldId id="2513" r:id="rId10"/>
    <p:sldId id="2527" r:id="rId11"/>
    <p:sldId id="2560" r:id="rId12"/>
    <p:sldId id="2547" r:id="rId13"/>
    <p:sldId id="2558" r:id="rId14"/>
    <p:sldId id="2469" r:id="rId15"/>
    <p:sldId id="2548" r:id="rId16"/>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Rojan Chitrakar" initials="RC" lastIdx="4" clrIdx="1">
    <p:extLst>
      <p:ext uri="{19B8F6BF-5375-455C-9EA6-DF929625EA0E}">
        <p15:presenceInfo xmlns:p15="http://schemas.microsoft.com/office/powerpoint/2012/main" userId="S-1-5-21-147214757-305610072-1517763936-9659282" providerId="AD"/>
      </p:ext>
    </p:extLst>
  </p:cmAuthor>
  <p:cmAuthor id="3" name="Ian Bajaj" initials="IB" lastIdx="10" clrIdx="2">
    <p:extLst>
      <p:ext uri="{19B8F6BF-5375-455C-9EA6-DF929625EA0E}">
        <p15:presenceInfo xmlns:p15="http://schemas.microsoft.com/office/powerpoint/2012/main" userId="S-1-5-21-147214757-305610072-1517763936-106135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1F7C7"/>
    <a:srgbClr val="FEC2C2"/>
    <a:srgbClr val="C0F6D1"/>
    <a:srgbClr val="CDFFE4"/>
    <a:srgbClr val="FF8B8B"/>
    <a:srgbClr val="00B485"/>
    <a:srgbClr val="F5B005"/>
    <a:srgbClr val="0000FF"/>
    <a:srgbClr val="A7E6FF"/>
    <a:srgbClr val="FAE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51" autoAdjust="0"/>
  </p:normalViewPr>
  <p:slideViewPr>
    <p:cSldViewPr>
      <p:cViewPr>
        <p:scale>
          <a:sx n="66" d="100"/>
          <a:sy n="66" d="100"/>
        </p:scale>
        <p:origin x="600" y="13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100" d="100"/>
          <a:sy n="100" d="100"/>
        </p:scale>
        <p:origin x="4371" y="4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14</a:t>
            </a:fld>
            <a:endParaRPr lang="en-US" altLang="en-US" dirty="0"/>
          </a:p>
        </p:txBody>
      </p:sp>
    </p:spTree>
    <p:extLst>
      <p:ext uri="{BB962C8B-B14F-4D97-AF65-F5344CB8AC3E}">
        <p14:creationId xmlns:p14="http://schemas.microsoft.com/office/powerpoint/2010/main" val="2427567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A41F80D5-87FE-483F-B143-B248F0A4A38A}"/>
              </a:ext>
            </a:extLst>
          </p:cNvPr>
          <p:cNvSpPr>
            <a:spLocks noGrp="1" noChangeArrowheads="1"/>
          </p:cNvSpPr>
          <p:nvPr>
            <p:ph type="sldNum" idx="10"/>
          </p:nvPr>
        </p:nvSpPr>
        <p:spPr>
          <a:xfrm>
            <a:off x="5615518" y="6554788"/>
            <a:ext cx="874183" cy="239712"/>
          </a:xfrm>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350679"/>
            <a:ext cx="5283200" cy="246221"/>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600" b="1" dirty="0">
                <a:solidFill>
                  <a:schemeClr val="tx1"/>
                </a:solidFill>
              </a:rPr>
              <a:t>doc.: IEEE 802.11-25/1244r0</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340735"/>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600" dirty="0"/>
              <a:t>July 2025</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5" y="6478588"/>
            <a:ext cx="4951866" cy="309958"/>
          </a:xfrm>
          <a:prstGeom prst="rect">
            <a:avLst/>
          </a:prstGeom>
          <a:noFill/>
          <a:ln>
            <a:noFill/>
          </a:ln>
          <a:effec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400" dirty="0"/>
              <a:t>Ian Bajaj </a:t>
            </a:r>
            <a:r>
              <a:rPr lang="en-SG" sz="1400" dirty="0"/>
              <a:t>(Huaw</a:t>
            </a:r>
            <a:r>
              <a:rPr lang="en-SG" sz="1400" dirty="0">
                <a:latin typeface="Times New Roman" panose="02020603050405020304" pitchFamily="18" charset="0"/>
                <a:cs typeface="Times New Roman" panose="02020603050405020304" pitchFamily="18" charset="0"/>
              </a:rPr>
              <a:t>ei)</a:t>
            </a:r>
            <a:endParaRPr lang="en-GB" sz="1400" dirty="0">
              <a:latin typeface="Times New Roman" panose="02020603050405020304" pitchFamily="18" charset="0"/>
              <a:cs typeface="Times New Roman" panose="02020603050405020304" pitchFamily="18" charset="0"/>
            </a:endParaRP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4" r:id="rId8"/>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914400" indent="-457200" algn="l" defTabSz="449263" rtl="0" eaLnBrk="0" fontAlgn="base" hangingPunct="0">
        <a:spcBef>
          <a:spcPts val="700"/>
        </a:spcBef>
        <a:spcAft>
          <a:spcPct val="0"/>
        </a:spcAft>
        <a:buClr>
          <a:srgbClr val="000000"/>
        </a:buClr>
        <a:buSzPct val="100000"/>
        <a:buFont typeface="Wingdings" panose="05000000000000000000" pitchFamily="2" charset="2"/>
        <a:buChar char="q"/>
        <a:defRPr sz="2800">
          <a:solidFill>
            <a:srgbClr val="000000"/>
          </a:solidFill>
          <a:latin typeface="+mn-lt"/>
          <a:ea typeface="MS PGothic" panose="020B0600070205080204" pitchFamily="34" charset="-128"/>
          <a:cs typeface="+mn-cs"/>
        </a:defRPr>
      </a:lvl2pPr>
      <a:lvl3pPr marL="1257300" indent="-342900" algn="l" defTabSz="449263" rtl="0" eaLnBrk="0" fontAlgn="base" hangingPunct="0">
        <a:spcBef>
          <a:spcPts val="600"/>
        </a:spcBef>
        <a:spcAft>
          <a:spcPct val="0"/>
        </a:spcAft>
        <a:buClr>
          <a:srgbClr val="000000"/>
        </a:buClr>
        <a:buSzPct val="100000"/>
        <a:buFont typeface="Wingdings" panose="05000000000000000000" pitchFamily="2" charset="2"/>
        <a:buChar char="§"/>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7" Type="http://schemas.openxmlformats.org/officeDocument/2006/relationships/image" Target="../media/image10.png"/><Relationship Id="rId1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64AAF1A-2CBC-4960-9362-D10130ACC9C7}"/>
              </a:ext>
            </a:extLst>
          </p:cNvPr>
          <p:cNvGraphicFramePr>
            <a:graphicFrameLocks noGrp="1"/>
          </p:cNvGraphicFramePr>
          <p:nvPr>
            <p:extLst>
              <p:ext uri="{D42A27DB-BD31-4B8C-83A1-F6EECF244321}">
                <p14:modId xmlns:p14="http://schemas.microsoft.com/office/powerpoint/2010/main" val="3578770885"/>
              </p:ext>
            </p:extLst>
          </p:nvPr>
        </p:nvGraphicFramePr>
        <p:xfrm>
          <a:off x="875420" y="2708920"/>
          <a:ext cx="10441160" cy="1341120"/>
        </p:xfrm>
        <a:graphic>
          <a:graphicData uri="http://schemas.openxmlformats.org/drawingml/2006/table">
            <a:tbl>
              <a:tblPr firstRow="1" bandRow="1"/>
              <a:tblGrid>
                <a:gridCol w="2734353">
                  <a:extLst>
                    <a:ext uri="{9D8B030D-6E8A-4147-A177-3AD203B41FA5}">
                      <a16:colId xmlns:a16="http://schemas.microsoft.com/office/drawing/2014/main" val="20000"/>
                    </a:ext>
                  </a:extLst>
                </a:gridCol>
                <a:gridCol w="1436633">
                  <a:extLst>
                    <a:ext uri="{9D8B030D-6E8A-4147-A177-3AD203B41FA5}">
                      <a16:colId xmlns:a16="http://schemas.microsoft.com/office/drawing/2014/main" val="20001"/>
                    </a:ext>
                  </a:extLst>
                </a:gridCol>
                <a:gridCol w="1599518">
                  <a:extLst>
                    <a:ext uri="{9D8B030D-6E8A-4147-A177-3AD203B41FA5}">
                      <a16:colId xmlns:a16="http://schemas.microsoft.com/office/drawing/2014/main" val="20002"/>
                    </a:ext>
                  </a:extLst>
                </a:gridCol>
                <a:gridCol w="1459409">
                  <a:extLst>
                    <a:ext uri="{9D8B030D-6E8A-4147-A177-3AD203B41FA5}">
                      <a16:colId xmlns:a16="http://schemas.microsoft.com/office/drawing/2014/main" val="20003"/>
                    </a:ext>
                  </a:extLst>
                </a:gridCol>
                <a:gridCol w="3211247">
                  <a:extLst>
                    <a:ext uri="{9D8B030D-6E8A-4147-A177-3AD203B41FA5}">
                      <a16:colId xmlns:a16="http://schemas.microsoft.com/office/drawing/2014/main" val="20004"/>
                    </a:ext>
                  </a:extLst>
                </a:gridCol>
              </a:tblGrid>
              <a:tr h="264132">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Ian Bajaj</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rowSpan="3">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r>
                        <a:rPr lang="en-US" sz="1600">
                          <a:solidFill>
                            <a:schemeClr val="tx1"/>
                          </a:solidFill>
                          <a:latin typeface="Times New Roman" panose="02020603050405020304" pitchFamily="18" charset="0"/>
                          <a:cs typeface="Times New Roman" panose="02020603050405020304" pitchFamily="18" charset="0"/>
                        </a:rPr>
                        <a:t>Huawei</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rowSpan="3">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r>
                        <a:rPr lang="en-US" altLang="zh-CN" sz="1600" dirty="0">
                          <a:solidFill>
                            <a:schemeClr val="tx1"/>
                          </a:solidFill>
                        </a:rPr>
                        <a:t>Singapore</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r>
                        <a:rPr lang="en-US" sz="1600" dirty="0">
                          <a:solidFill>
                            <a:schemeClr val="tx1"/>
                          </a:solidFill>
                        </a:rPr>
                        <a:t>ian.bajaj@huawei.com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3283848554"/>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Lei Huang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p>
                      <a:pPr algn="ctr"/>
                      <a:endParaRPr lang="en-US"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3635697882"/>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Rojan Chitrakar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p>
                      <a:pPr algn="ct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360516509"/>
                  </a:ext>
                </a:extLst>
              </a:tr>
            </a:tbl>
          </a:graphicData>
        </a:graphic>
      </p:graphicFrame>
      <p:sp>
        <p:nvSpPr>
          <p:cNvPr id="4" name="Title 1">
            <a:extLst>
              <a:ext uri="{FF2B5EF4-FFF2-40B4-BE49-F238E27FC236}">
                <a16:creationId xmlns:a16="http://schemas.microsoft.com/office/drawing/2014/main" id="{1F84DA3A-0E09-4ACE-B694-6777AFD069BA}"/>
              </a:ext>
            </a:extLst>
          </p:cNvPr>
          <p:cNvSpPr txBox="1">
            <a:spLocks/>
          </p:cNvSpPr>
          <p:nvPr/>
        </p:nvSpPr>
        <p:spPr bwMode="auto">
          <a:xfrm>
            <a:off x="1702396" y="615636"/>
            <a:ext cx="8494712" cy="1294216"/>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a:ea typeface="+mj-ea"/>
                <a:cs typeface="+mj-cs"/>
              </a:rPr>
              <a:t>Power </a:t>
            </a:r>
            <a:r>
              <a:rPr lang="en-US" kern="0" dirty="0">
                <a:solidFill>
                  <a:srgbClr val="000000"/>
                </a:solidFill>
                <a:latin typeface="Times New Roman"/>
              </a:rPr>
              <a:t>Savings with AMP </a:t>
            </a:r>
            <a:r>
              <a:rPr kumimoji="0" lang="en-US" sz="3200" b="1" i="0" u="none" strike="noStrike" kern="0" cap="none" spc="0" normalizeH="0" baseline="0" noProof="0" dirty="0">
                <a:ln>
                  <a:noFill/>
                </a:ln>
                <a:solidFill>
                  <a:srgbClr val="000000"/>
                </a:solidFill>
                <a:effectLst/>
                <a:uLnTx/>
                <a:uFillTx/>
                <a:latin typeface="Times New Roman"/>
                <a:ea typeface="+mj-ea"/>
                <a:cs typeface="+mj-cs"/>
              </a:rPr>
              <a:t>Service Period</a:t>
            </a:r>
            <a:endParaRPr kumimoji="0" lang="en-US" sz="3200" i="0" u="none" strike="noStrike" kern="0" cap="none" spc="0" normalizeH="0" baseline="0" noProof="0" dirty="0">
              <a:ln>
                <a:noFill/>
              </a:ln>
              <a:solidFill>
                <a:srgbClr val="FF0000"/>
              </a:solidFill>
              <a:effectLst/>
              <a:uLnTx/>
              <a:uFillTx/>
              <a:latin typeface="Times New Roman"/>
              <a:ea typeface="+mj-ea"/>
              <a:cs typeface="+mj-cs"/>
            </a:endParaRPr>
          </a:p>
        </p:txBody>
      </p:sp>
      <p:sp>
        <p:nvSpPr>
          <p:cNvPr id="5" name="Rectangle 6">
            <a:extLst>
              <a:ext uri="{FF2B5EF4-FFF2-40B4-BE49-F238E27FC236}">
                <a16:creationId xmlns:a16="http://schemas.microsoft.com/office/drawing/2014/main" id="{CCEB2F4D-5A9A-4FB8-877B-EDFC80EDE7FF}"/>
              </a:ext>
            </a:extLst>
          </p:cNvPr>
          <p:cNvSpPr txBox="1">
            <a:spLocks noChangeArrowheads="1"/>
          </p:cNvSpPr>
          <p:nvPr/>
        </p:nvSpPr>
        <p:spPr bwMode="auto">
          <a:xfrm>
            <a:off x="2063552" y="1909852"/>
            <a:ext cx="7772400" cy="381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ctr" defTabSz="457200">
              <a:buFontTx/>
              <a:buNone/>
            </a:pPr>
            <a:r>
              <a:rPr lang="en-US" sz="2000" dirty="0">
                <a:solidFill>
                  <a:srgbClr val="000000"/>
                </a:solidFill>
                <a:latin typeface="Times New Roman"/>
              </a:rPr>
              <a:t>Date</a:t>
            </a:r>
            <a:r>
              <a:rPr lang="en-US" sz="2000">
                <a:solidFill>
                  <a:srgbClr val="000000"/>
                </a:solidFill>
                <a:latin typeface="Times New Roman"/>
              </a:rPr>
              <a:t>: July 2025</a:t>
            </a:r>
            <a:endParaRPr lang="en-US" sz="2000" b="0" dirty="0">
              <a:solidFill>
                <a:srgbClr val="000000"/>
              </a:solidFill>
              <a:latin typeface="Times New Roman"/>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983432" y="692696"/>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SP1</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6" name="TextBox 5">
            <a:extLst>
              <a:ext uri="{FF2B5EF4-FFF2-40B4-BE49-F238E27FC236}">
                <a16:creationId xmlns:a16="http://schemas.microsoft.com/office/drawing/2014/main" id="{451970CD-5160-40DC-946F-6212A7C744CD}"/>
              </a:ext>
            </a:extLst>
          </p:cNvPr>
          <p:cNvSpPr txBox="1"/>
          <p:nvPr/>
        </p:nvSpPr>
        <p:spPr>
          <a:xfrm>
            <a:off x="883687" y="1472699"/>
            <a:ext cx="10424625" cy="1674305"/>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300" dirty="0">
                <a:solidFill>
                  <a:srgbClr val="000000"/>
                </a:solidFill>
                <a:latin typeface="+mj-lt"/>
                <a:ea typeface="ＭＳ Ｐゴシック"/>
              </a:rPr>
              <a:t>Do you agree to add the following text to </a:t>
            </a:r>
            <a:r>
              <a:rPr lang="en-US" sz="2300" dirty="0" err="1">
                <a:solidFill>
                  <a:srgbClr val="000000"/>
                </a:solidFill>
                <a:latin typeface="+mj-lt"/>
                <a:ea typeface="ＭＳ Ｐゴシック"/>
              </a:rPr>
              <a:t>TGbp</a:t>
            </a:r>
            <a:r>
              <a:rPr lang="en-US" sz="2300" dirty="0">
                <a:solidFill>
                  <a:srgbClr val="000000"/>
                </a:solidFill>
                <a:latin typeface="+mj-lt"/>
                <a:ea typeface="ＭＳ Ｐゴシック"/>
              </a:rPr>
              <a:t> SFD?</a:t>
            </a:r>
          </a:p>
          <a:p>
            <a:pPr marL="342900" lvl="0"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300" dirty="0">
                <a:solidFill>
                  <a:schemeClr val="tx1"/>
                </a:solidFill>
                <a:latin typeface="+mj-lt"/>
                <a:ea typeface="ＭＳ Ｐゴシック"/>
                <a:cs typeface="Arial" panose="020B0604020202020204" pitchFamily="34" charset="0"/>
              </a:rPr>
              <a:t>IEEE 802.11bp defines an AMP SP frame as one type of AMP Frame to carry AMP Service Period information.</a:t>
            </a:r>
          </a:p>
          <a:p>
            <a:pPr marL="357188" lvl="0" defTabSz="1187323" eaLnBrk="1" fontAlgn="auto" hangingPunct="1">
              <a:lnSpc>
                <a:spcPct val="90000"/>
              </a:lnSpc>
              <a:spcBef>
                <a:spcPts val="1200"/>
              </a:spcBef>
              <a:spcAft>
                <a:spcPts val="0"/>
              </a:spcAft>
              <a:tabLst>
                <a:tab pos="1207937" algn="ctr"/>
              </a:tabLst>
            </a:pPr>
            <a:r>
              <a:rPr lang="pt-BR" sz="2300" i="1" dirty="0">
                <a:solidFill>
                  <a:schemeClr val="tx1"/>
                </a:solidFill>
                <a:latin typeface="+mj-lt"/>
                <a:ea typeface="ＭＳ Ｐゴシック"/>
                <a:cs typeface="Arial" panose="020B0604020202020204" pitchFamily="34" charset="0"/>
              </a:rPr>
              <a:t>[Reference: 11-25/0039r0, 11-25/0285r1, 11-25/0787r0, 11-25/1244r0]</a:t>
            </a:r>
          </a:p>
        </p:txBody>
      </p:sp>
    </p:spTree>
    <p:extLst>
      <p:ext uri="{BB962C8B-B14F-4D97-AF65-F5344CB8AC3E}">
        <p14:creationId xmlns:p14="http://schemas.microsoft.com/office/powerpoint/2010/main" val="748026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983432" y="692696"/>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SP2</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6" name="TextBox 5">
            <a:extLst>
              <a:ext uri="{FF2B5EF4-FFF2-40B4-BE49-F238E27FC236}">
                <a16:creationId xmlns:a16="http://schemas.microsoft.com/office/drawing/2014/main" id="{451970CD-5160-40DC-946F-6212A7C744CD}"/>
              </a:ext>
            </a:extLst>
          </p:cNvPr>
          <p:cNvSpPr txBox="1"/>
          <p:nvPr/>
        </p:nvSpPr>
        <p:spPr>
          <a:xfrm>
            <a:off x="883687" y="1472699"/>
            <a:ext cx="10424625" cy="2311402"/>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300" dirty="0">
                <a:solidFill>
                  <a:srgbClr val="000000"/>
                </a:solidFill>
                <a:latin typeface="+mj-lt"/>
                <a:ea typeface="ＭＳ Ｐゴシック"/>
              </a:rPr>
              <a:t>Do you agree to add the following text to </a:t>
            </a:r>
            <a:r>
              <a:rPr lang="en-US" sz="2300" dirty="0" err="1">
                <a:solidFill>
                  <a:srgbClr val="000000"/>
                </a:solidFill>
                <a:latin typeface="+mj-lt"/>
                <a:ea typeface="ＭＳ Ｐゴシック"/>
              </a:rPr>
              <a:t>TGbp</a:t>
            </a:r>
            <a:r>
              <a:rPr lang="en-US" sz="2300" dirty="0">
                <a:solidFill>
                  <a:srgbClr val="000000"/>
                </a:solidFill>
                <a:latin typeface="+mj-lt"/>
                <a:ea typeface="ＭＳ Ｐゴシック"/>
              </a:rPr>
              <a:t> SFD?</a:t>
            </a:r>
          </a:p>
          <a:p>
            <a:pPr marL="342900" lvl="0"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300" dirty="0">
                <a:solidFill>
                  <a:schemeClr val="tx1"/>
                </a:solidFill>
                <a:latin typeface="+mj-lt"/>
                <a:ea typeface="ＭＳ Ｐゴシック"/>
                <a:cs typeface="Arial" panose="020B0604020202020204" pitchFamily="34" charset="0"/>
              </a:rPr>
              <a:t>IEEE 802.11bp defines an AMP SP Info frame as a Sub-Type of AMP SP Frame to carry the SP ID, SP Start Time, SP Interval, and SP Minimum Wake Duration. The SP ID serves to uniquely identify the AMP Service Period.</a:t>
            </a:r>
          </a:p>
          <a:p>
            <a:pPr marL="357188" lvl="0" defTabSz="1187323" eaLnBrk="1" fontAlgn="auto" hangingPunct="1">
              <a:lnSpc>
                <a:spcPct val="90000"/>
              </a:lnSpc>
              <a:spcBef>
                <a:spcPts val="1200"/>
              </a:spcBef>
              <a:spcAft>
                <a:spcPts val="0"/>
              </a:spcAft>
              <a:tabLst>
                <a:tab pos="1207937" algn="ctr"/>
              </a:tabLst>
            </a:pPr>
            <a:r>
              <a:rPr lang="pt-BR" sz="2300" i="1" dirty="0">
                <a:solidFill>
                  <a:schemeClr val="tx1"/>
                </a:solidFill>
                <a:latin typeface="+mj-lt"/>
                <a:ea typeface="ＭＳ Ｐゴシック"/>
                <a:cs typeface="Arial" panose="020B0604020202020204" pitchFamily="34" charset="0"/>
              </a:rPr>
              <a:t>[Reference: 11-25/0039r0, 11-25/0285r1, 11-25/0787r0, 11-25/1244r0]</a:t>
            </a:r>
          </a:p>
        </p:txBody>
      </p:sp>
    </p:spTree>
    <p:extLst>
      <p:ext uri="{BB962C8B-B14F-4D97-AF65-F5344CB8AC3E}">
        <p14:creationId xmlns:p14="http://schemas.microsoft.com/office/powerpoint/2010/main" val="3724288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983432" y="692696"/>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SP3</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6" name="TextBox 5">
            <a:extLst>
              <a:ext uri="{FF2B5EF4-FFF2-40B4-BE49-F238E27FC236}">
                <a16:creationId xmlns:a16="http://schemas.microsoft.com/office/drawing/2014/main" id="{451970CD-5160-40DC-946F-6212A7C744CD}"/>
              </a:ext>
            </a:extLst>
          </p:cNvPr>
          <p:cNvSpPr txBox="1"/>
          <p:nvPr/>
        </p:nvSpPr>
        <p:spPr>
          <a:xfrm>
            <a:off x="883687" y="1453459"/>
            <a:ext cx="10452362" cy="3728713"/>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300" dirty="0">
                <a:solidFill>
                  <a:srgbClr val="000000"/>
                </a:solidFill>
                <a:latin typeface="+mj-lt"/>
                <a:ea typeface="ＭＳ Ｐゴシック"/>
              </a:rPr>
              <a:t>Do you agree to add the following text to </a:t>
            </a:r>
            <a:r>
              <a:rPr lang="en-US" sz="2300" dirty="0" err="1">
                <a:solidFill>
                  <a:srgbClr val="000000"/>
                </a:solidFill>
                <a:latin typeface="+mj-lt"/>
                <a:ea typeface="ＭＳ Ｐゴシック"/>
              </a:rPr>
              <a:t>TGbp</a:t>
            </a:r>
            <a:r>
              <a:rPr lang="en-US" sz="2300" dirty="0">
                <a:solidFill>
                  <a:srgbClr val="000000"/>
                </a:solidFill>
                <a:latin typeface="+mj-lt"/>
                <a:ea typeface="ＭＳ Ｐゴシック"/>
              </a:rPr>
              <a:t> SFD?</a:t>
            </a:r>
          </a:p>
          <a:p>
            <a:pPr marL="342900" lvl="0"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300" dirty="0">
                <a:solidFill>
                  <a:schemeClr val="tx1"/>
                </a:solidFill>
                <a:latin typeface="+mj-lt"/>
                <a:ea typeface="ＭＳ Ｐゴシック"/>
                <a:cs typeface="Arial" panose="020B0604020202020204" pitchFamily="34" charset="0"/>
              </a:rPr>
              <a:t>IEEE 802.11bp defines an AMP SP Advert frame as a Sub-Type of AMP SP Frame to carry the SP Advert Interval, and SP Advert count. </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300" dirty="0">
                <a:solidFill>
                  <a:schemeClr val="tx1"/>
                </a:solidFill>
                <a:latin typeface="+mj-lt"/>
                <a:ea typeface="ＭＳ Ｐゴシック"/>
                <a:cs typeface="Arial" panose="020B0604020202020204" pitchFamily="34" charset="0"/>
              </a:rPr>
              <a:t>The SP Advert Interval is the periodicity of the AMP SP Advert frame.</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300" dirty="0">
                <a:solidFill>
                  <a:schemeClr val="tx1"/>
                </a:solidFill>
                <a:latin typeface="+mj-lt"/>
                <a:ea typeface="ＭＳ Ｐゴシック"/>
                <a:cs typeface="Arial" panose="020B0604020202020204" pitchFamily="34" charset="0"/>
              </a:rPr>
              <a:t>The SP Advert </a:t>
            </a:r>
            <a:r>
              <a:rPr lang="en-US" sz="2300">
                <a:solidFill>
                  <a:schemeClr val="tx1"/>
                </a:solidFill>
                <a:latin typeface="+mj-lt"/>
                <a:ea typeface="ＭＳ Ｐゴシック"/>
                <a:cs typeface="Arial" panose="020B0604020202020204" pitchFamily="34" charset="0"/>
              </a:rPr>
              <a:t>Count is </a:t>
            </a:r>
            <a:r>
              <a:rPr lang="en-US" sz="2300" dirty="0">
                <a:solidFill>
                  <a:schemeClr val="tx1"/>
                </a:solidFill>
                <a:latin typeface="+mj-lt"/>
                <a:ea typeface="ＭＳ Ｐゴシック"/>
                <a:cs typeface="Arial" panose="020B0604020202020204" pitchFamily="34" charset="0"/>
              </a:rPr>
              <a:t>a decremental counter, that is counted down in each subsequent AMP SP Advert frame, to assist AMP STAs to wake up at the start of the service period.</a:t>
            </a:r>
          </a:p>
          <a:p>
            <a:pPr marL="342900" lvl="0"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endParaRPr lang="en-US" sz="2300" dirty="0">
              <a:solidFill>
                <a:schemeClr val="tx1"/>
              </a:solidFill>
              <a:latin typeface="+mj-lt"/>
              <a:ea typeface="ＭＳ Ｐゴシック"/>
              <a:cs typeface="Arial" panose="020B0604020202020204" pitchFamily="34" charset="0"/>
            </a:endParaRPr>
          </a:p>
          <a:p>
            <a:pPr marL="357188" lvl="0" defTabSz="1187323" eaLnBrk="1" fontAlgn="auto" hangingPunct="1">
              <a:lnSpc>
                <a:spcPct val="90000"/>
              </a:lnSpc>
              <a:spcBef>
                <a:spcPts val="1200"/>
              </a:spcBef>
              <a:spcAft>
                <a:spcPts val="0"/>
              </a:spcAft>
              <a:tabLst>
                <a:tab pos="1207937" algn="ctr"/>
              </a:tabLst>
            </a:pPr>
            <a:r>
              <a:rPr lang="pt-BR" sz="2300" i="1" dirty="0">
                <a:solidFill>
                  <a:schemeClr val="tx1"/>
                </a:solidFill>
                <a:latin typeface="+mj-lt"/>
                <a:ea typeface="ＭＳ Ｐゴシック"/>
                <a:cs typeface="Arial" panose="020B0604020202020204" pitchFamily="34" charset="0"/>
              </a:rPr>
              <a:t>[Reference: 11-25/0039r0, 11-25/0285r1, 11-25/0787r0, 11-25/1244r0]</a:t>
            </a:r>
          </a:p>
        </p:txBody>
      </p:sp>
    </p:spTree>
    <p:extLst>
      <p:ext uri="{BB962C8B-B14F-4D97-AF65-F5344CB8AC3E}">
        <p14:creationId xmlns:p14="http://schemas.microsoft.com/office/powerpoint/2010/main" val="192464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983432" y="692696"/>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SP4</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6" name="TextBox 5">
            <a:extLst>
              <a:ext uri="{FF2B5EF4-FFF2-40B4-BE49-F238E27FC236}">
                <a16:creationId xmlns:a16="http://schemas.microsoft.com/office/drawing/2014/main" id="{451970CD-5160-40DC-946F-6212A7C744CD}"/>
              </a:ext>
            </a:extLst>
          </p:cNvPr>
          <p:cNvSpPr txBox="1"/>
          <p:nvPr/>
        </p:nvSpPr>
        <p:spPr>
          <a:xfrm>
            <a:off x="883687" y="1453459"/>
            <a:ext cx="10452362" cy="2394502"/>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300" dirty="0">
                <a:solidFill>
                  <a:srgbClr val="000000"/>
                </a:solidFill>
                <a:latin typeface="+mj-lt"/>
                <a:ea typeface="ＭＳ Ｐゴシック"/>
              </a:rPr>
              <a:t>Do you agree to add the following text to </a:t>
            </a:r>
            <a:r>
              <a:rPr lang="en-US" sz="2300" dirty="0" err="1">
                <a:solidFill>
                  <a:srgbClr val="000000"/>
                </a:solidFill>
                <a:latin typeface="+mj-lt"/>
                <a:ea typeface="ＭＳ Ｐゴシック"/>
              </a:rPr>
              <a:t>TGbp</a:t>
            </a:r>
            <a:r>
              <a:rPr lang="en-US" sz="2300" dirty="0">
                <a:solidFill>
                  <a:srgbClr val="000000"/>
                </a:solidFill>
                <a:latin typeface="+mj-lt"/>
                <a:ea typeface="ＭＳ Ｐゴシック"/>
              </a:rPr>
              <a:t> SFD?</a:t>
            </a:r>
          </a:p>
          <a:p>
            <a:pPr marL="342900" lvl="0"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300" dirty="0">
                <a:solidFill>
                  <a:schemeClr val="tx1"/>
                </a:solidFill>
                <a:latin typeface="+mj-lt"/>
                <a:ea typeface="ＭＳ Ｐゴシック"/>
                <a:cs typeface="Arial" panose="020B0604020202020204" pitchFamily="34" charset="0"/>
              </a:rPr>
              <a:t>AMP Service Period allows a Backscatter non-AP AMP STA to enter doze state after a minimum wake up time since the start of the AMP Service Period, if the Backscatter non-AP AMP STA does not receive any AMP DL PPDU from the AMP AP, and can support duty-cycle operation.</a:t>
            </a:r>
          </a:p>
          <a:p>
            <a:pPr marL="357188" lvl="0" defTabSz="1187323" eaLnBrk="1" fontAlgn="auto" hangingPunct="1">
              <a:lnSpc>
                <a:spcPct val="90000"/>
              </a:lnSpc>
              <a:spcBef>
                <a:spcPts val="1200"/>
              </a:spcBef>
              <a:spcAft>
                <a:spcPts val="0"/>
              </a:spcAft>
              <a:tabLst>
                <a:tab pos="1207937" algn="ctr"/>
              </a:tabLst>
            </a:pPr>
            <a:r>
              <a:rPr lang="en-US" sz="2300" i="1" dirty="0">
                <a:solidFill>
                  <a:schemeClr val="tx1"/>
                </a:solidFill>
                <a:latin typeface="+mj-lt"/>
                <a:ea typeface="ＭＳ Ｐゴシック"/>
                <a:cs typeface="Arial" panose="020B0604020202020204" pitchFamily="34" charset="0"/>
              </a:rPr>
              <a:t>[Reference: 11-25/0039r0, 11-25/0285r1, 11-25/0787r0, 11-25/1244r0]</a:t>
            </a:r>
          </a:p>
        </p:txBody>
      </p:sp>
    </p:spTree>
    <p:extLst>
      <p:ext uri="{BB962C8B-B14F-4D97-AF65-F5344CB8AC3E}">
        <p14:creationId xmlns:p14="http://schemas.microsoft.com/office/powerpoint/2010/main" val="2133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983432" y="692696"/>
            <a:ext cx="10352617" cy="509994"/>
          </a:xfrm>
        </p:spPr>
        <p:txBody>
          <a:bodyPr/>
          <a:lstStyle/>
          <a:p>
            <a:r>
              <a:rPr lang="en-US" altLang="zh-CN" sz="2800" b="1" kern="1200" dirty="0">
                <a:solidFill>
                  <a:schemeClr val="tx1"/>
                </a:solidFill>
                <a:latin typeface="Arial" panose="020B0604020202020204" pitchFamily="34" charset="0"/>
                <a:ea typeface="Microsoft YaHei" panose="020B0503020204020204" pitchFamily="34" charset="-122"/>
              </a:rPr>
              <a:t>References</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22" name="TextBox 21">
            <a:extLst>
              <a:ext uri="{FF2B5EF4-FFF2-40B4-BE49-F238E27FC236}">
                <a16:creationId xmlns:a16="http://schemas.microsoft.com/office/drawing/2014/main" id="{F2651C39-30CD-495E-B951-D08518DE118C}"/>
              </a:ext>
            </a:extLst>
          </p:cNvPr>
          <p:cNvSpPr txBox="1"/>
          <p:nvPr/>
        </p:nvSpPr>
        <p:spPr>
          <a:xfrm>
            <a:off x="839416" y="1556792"/>
            <a:ext cx="10424625" cy="2689967"/>
          </a:xfrm>
          <a:prstGeom prst="rect">
            <a:avLst/>
          </a:prstGeom>
          <a:noFill/>
        </p:spPr>
        <p:txBody>
          <a:bodyPr vert="horz" wrap="square" rtlCol="0">
            <a:spAutoFit/>
          </a:bodyPr>
          <a:lstStyle/>
          <a:p>
            <a:pPr marL="447675"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[1] 11-24/1613r9, Specification Framework for </a:t>
            </a:r>
            <a:r>
              <a:rPr lang="en-US" sz="2200" dirty="0" err="1">
                <a:solidFill>
                  <a:schemeClr val="tx1"/>
                </a:solidFill>
                <a:latin typeface="+mj-lt"/>
                <a:ea typeface="ＭＳ Ｐゴシック"/>
                <a:cs typeface="Arial" panose="020B0604020202020204" pitchFamily="34" charset="0"/>
              </a:rPr>
              <a:t>TGbp</a:t>
            </a:r>
            <a:endParaRPr lang="en-US" sz="2200" dirty="0">
              <a:solidFill>
                <a:schemeClr val="tx1"/>
              </a:solidFill>
              <a:latin typeface="+mj-lt"/>
              <a:ea typeface="ＭＳ Ｐゴシック"/>
              <a:cs typeface="Arial" panose="020B0604020202020204" pitchFamily="34" charset="0"/>
            </a:endParaRPr>
          </a:p>
          <a:p>
            <a:pPr marL="447675"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[2] 11-25/0813r0, Follow up on Duty-cycle operation for AMP</a:t>
            </a:r>
          </a:p>
          <a:p>
            <a:pPr marL="447675"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[3] 11-25/0787r0, Follow-up on AMP Open Service Period</a:t>
            </a:r>
          </a:p>
          <a:p>
            <a:pPr marL="447675"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[4] 11-24/1475r2, Discussion on ultra-low power timing clock</a:t>
            </a:r>
          </a:p>
          <a:p>
            <a:pPr marL="447675" indent="-447675" defTabSz="1187323" eaLnBrk="1" fontAlgn="auto" hangingPunct="1">
              <a:lnSpc>
                <a:spcPct val="90000"/>
              </a:lnSpc>
              <a:spcBef>
                <a:spcPts val="1200"/>
              </a:spcBef>
              <a:spcAft>
                <a:spcPts val="0"/>
              </a:spcAft>
              <a:tabLst>
                <a:tab pos="1207937" algn="ctr"/>
              </a:tabLst>
            </a:pPr>
            <a:endParaRPr lang="en-US" sz="2200" dirty="0">
              <a:solidFill>
                <a:schemeClr val="tx1"/>
              </a:solidFill>
              <a:latin typeface="+mj-lt"/>
              <a:ea typeface="ＭＳ Ｐゴシック"/>
              <a:cs typeface="Arial" panose="020B0604020202020204" pitchFamily="34" charset="0"/>
            </a:endParaRPr>
          </a:p>
          <a:p>
            <a:pPr marL="447675" indent="-447675" defTabSz="1187323" eaLnBrk="1" fontAlgn="auto" hangingPunct="1">
              <a:lnSpc>
                <a:spcPct val="90000"/>
              </a:lnSpc>
              <a:spcBef>
                <a:spcPts val="1200"/>
              </a:spcBef>
              <a:spcAft>
                <a:spcPts val="0"/>
              </a:spcAft>
              <a:tabLst>
                <a:tab pos="1207937" algn="ctr"/>
              </a:tabLst>
            </a:pPr>
            <a:endParaRPr lang="en-US" sz="2200" dirty="0">
              <a:solidFill>
                <a:schemeClr val="tx1"/>
              </a:solidFill>
              <a:latin typeface="+mj-lt"/>
              <a:ea typeface="ＭＳ Ｐゴシック"/>
              <a:cs typeface="Arial" panose="020B0604020202020204" pitchFamily="34" charset="0"/>
            </a:endParaRPr>
          </a:p>
        </p:txBody>
      </p:sp>
    </p:spTree>
    <p:extLst>
      <p:ext uri="{BB962C8B-B14F-4D97-AF65-F5344CB8AC3E}">
        <p14:creationId xmlns:p14="http://schemas.microsoft.com/office/powerpoint/2010/main" val="1885570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32BAB8-0961-461F-9738-73E2E4181DAA}"/>
              </a:ext>
            </a:extLst>
          </p:cNvPr>
          <p:cNvPicPr>
            <a:picLocks noChangeAspect="1"/>
          </p:cNvPicPr>
          <p:nvPr/>
        </p:nvPicPr>
        <p:blipFill rotWithShape="1">
          <a:blip r:embed="rId2"/>
          <a:srcRect l="-1162" t="-3227" r="-1041" b="-3639"/>
          <a:stretch/>
        </p:blipFill>
        <p:spPr>
          <a:xfrm>
            <a:off x="5159896" y="1448594"/>
            <a:ext cx="6200157" cy="1806930"/>
          </a:xfrm>
          <a:prstGeom prst="rect">
            <a:avLst/>
          </a:prstGeom>
          <a:ln>
            <a:solidFill>
              <a:schemeClr val="tx1"/>
            </a:solidFill>
          </a:ln>
        </p:spPr>
      </p:pic>
      <p:sp>
        <p:nvSpPr>
          <p:cNvPr id="2" name="Slide Number Placeholder 1">
            <a:extLst>
              <a:ext uri="{FF2B5EF4-FFF2-40B4-BE49-F238E27FC236}">
                <a16:creationId xmlns:a16="http://schemas.microsoft.com/office/drawing/2014/main" id="{10EE3A33-13C7-48D6-B755-45D83954C662}"/>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15</a:t>
            </a:fld>
            <a:endParaRPr lang="en-US" altLang="en-US" dirty="0"/>
          </a:p>
        </p:txBody>
      </p:sp>
      <p:sp>
        <p:nvSpPr>
          <p:cNvPr id="5" name="TextBox 4">
            <a:extLst>
              <a:ext uri="{FF2B5EF4-FFF2-40B4-BE49-F238E27FC236}">
                <a16:creationId xmlns:a16="http://schemas.microsoft.com/office/drawing/2014/main" id="{E42BD3EB-4454-4633-88B2-793DFCE0904C}"/>
              </a:ext>
            </a:extLst>
          </p:cNvPr>
          <p:cNvSpPr txBox="1"/>
          <p:nvPr/>
        </p:nvSpPr>
        <p:spPr>
          <a:xfrm>
            <a:off x="1575972" y="3293344"/>
            <a:ext cx="9586876" cy="1575816"/>
          </a:xfrm>
          <a:prstGeom prst="rect">
            <a:avLst/>
          </a:prstGeom>
          <a:noFill/>
        </p:spPr>
        <p:txBody>
          <a:bodyPr vert="horz" wrap="square" rtlCol="0">
            <a:spAutoFit/>
          </a:bodyPr>
          <a:lstStyle/>
          <a:p>
            <a:pPr marL="342900"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ea typeface="+mn-ea"/>
              </a:rPr>
              <a:t>SP Parameters (0 or 12 bits) – To carry the SP Interval (8 bits) [2], and SP Minimum Wake Duration (4 bits, expressed as a multiple of TUs)</a:t>
            </a:r>
          </a:p>
          <a:p>
            <a:pPr marL="342900"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ea typeface="+mn-ea"/>
              </a:rPr>
              <a:t>SP Start Time (0 or 12 bits) – To indicate the start of the OSP</a:t>
            </a:r>
          </a:p>
          <a:p>
            <a:pPr marL="342900"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ea typeface="+mn-ea"/>
              </a:rPr>
              <a:t>SP Timing Sync (24 bits) – To carry the SP Advert Interval (12 bits), SP Advert Count (10 bits), and Reserved field (2 bits). With 12 bits, the SP Advert Interval can support a duration up to 130ms with a 32us granularity (based on expectation that minimum wake duration for channel sensing &lt;=100ms)</a:t>
            </a:r>
          </a:p>
        </p:txBody>
      </p:sp>
      <p:sp>
        <p:nvSpPr>
          <p:cNvPr id="7" name="Title 1">
            <a:extLst>
              <a:ext uri="{FF2B5EF4-FFF2-40B4-BE49-F238E27FC236}">
                <a16:creationId xmlns:a16="http://schemas.microsoft.com/office/drawing/2014/main" id="{3B2DADB0-19E7-47AC-87BB-66E18E80E7FA}"/>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chemeClr val="tx1"/>
                </a:solidFill>
                <a:latin typeface="Arial" panose="020B0604020202020204" pitchFamily="34" charset="0"/>
                <a:ea typeface="Microsoft YaHei" panose="020B0503020204020204" pitchFamily="34" charset="-122"/>
              </a:rPr>
              <a:t>Appendix - AMP SP Info Frame Body Details</a:t>
            </a:r>
            <a:endParaRPr lang="en-US" altLang="zh-CN" sz="2800" b="1" i="1" dirty="0">
              <a:solidFill>
                <a:schemeClr val="tx1"/>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88AC4197-3D8A-49A5-A2BF-583838231BAC}"/>
              </a:ext>
            </a:extLst>
          </p:cNvPr>
          <p:cNvSpPr txBox="1"/>
          <p:nvPr/>
        </p:nvSpPr>
        <p:spPr>
          <a:xfrm>
            <a:off x="828832" y="1384788"/>
            <a:ext cx="4395681" cy="1993366"/>
          </a:xfrm>
          <a:prstGeom prst="rect">
            <a:avLst/>
          </a:prstGeom>
          <a:noFill/>
        </p:spPr>
        <p:txBody>
          <a:bodyPr vert="horz" wrap="square" rtlCol="0">
            <a:spAutoFit/>
          </a:bodyPr>
          <a:lstStyle/>
          <a:p>
            <a:pPr marL="342900"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ea typeface="+mn-ea"/>
              </a:rPr>
              <a:t>The AMP SP Info Frame Body can have a Type Dependent Control (sub-type field, presence bitmap) and Type Dependent Payload.</a:t>
            </a:r>
          </a:p>
          <a:p>
            <a:pPr marL="342900"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rPr>
              <a:t>The Type Dependent Payload may contain:</a:t>
            </a:r>
          </a:p>
          <a:p>
            <a:pPr marL="1085850" lvl="1" indent="-342900" defTabSz="1187323" eaLnBrk="1" fontAlgn="auto" hangingPunct="1">
              <a:lnSpc>
                <a:spcPct val="90000"/>
              </a:lnSpc>
              <a:spcBef>
                <a:spcPts val="400"/>
              </a:spcBef>
              <a:spcAft>
                <a:spcPts val="0"/>
              </a:spcAft>
              <a:buFont typeface="Wingdings" panose="05000000000000000000" pitchFamily="2" charset="2"/>
              <a:buChar char="q"/>
              <a:tabLst>
                <a:tab pos="1207937" algn="ctr"/>
              </a:tabLst>
            </a:pPr>
            <a:r>
              <a:rPr lang="en-US" sz="1600" dirty="0">
                <a:solidFill>
                  <a:schemeClr val="tx1"/>
                </a:solidFill>
                <a:latin typeface="+mj-lt"/>
              </a:rPr>
              <a:t>OSP ID (4 bits) – To uniquely identify the OSP</a:t>
            </a:r>
          </a:p>
        </p:txBody>
      </p:sp>
      <p:sp>
        <p:nvSpPr>
          <p:cNvPr id="10" name="Rectangle 9">
            <a:extLst>
              <a:ext uri="{FF2B5EF4-FFF2-40B4-BE49-F238E27FC236}">
                <a16:creationId xmlns:a16="http://schemas.microsoft.com/office/drawing/2014/main" id="{900C330C-5868-40E0-8ED6-A60C96F645C8}"/>
              </a:ext>
            </a:extLst>
          </p:cNvPr>
          <p:cNvSpPr/>
          <p:nvPr/>
        </p:nvSpPr>
        <p:spPr>
          <a:xfrm>
            <a:off x="825848" y="4869160"/>
            <a:ext cx="10670752" cy="1601464"/>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600" dirty="0">
                <a:solidFill>
                  <a:schemeClr val="tx1"/>
                </a:solidFill>
                <a:latin typeface="+mj-lt"/>
              </a:rPr>
              <a:t>The </a:t>
            </a:r>
            <a:r>
              <a:rPr lang="en-US" sz="1600" u="sng" dirty="0">
                <a:solidFill>
                  <a:schemeClr val="tx1"/>
                </a:solidFill>
                <a:latin typeface="+mj-lt"/>
              </a:rPr>
              <a:t>typical overhead</a:t>
            </a:r>
            <a:r>
              <a:rPr lang="en-US" sz="1600" dirty="0">
                <a:solidFill>
                  <a:schemeClr val="tx1"/>
                </a:solidFill>
                <a:latin typeface="+mj-lt"/>
              </a:rPr>
              <a:t> from the SP Info Frame Body is </a:t>
            </a:r>
            <a:r>
              <a:rPr lang="en-US" sz="1600" b="1" dirty="0">
                <a:solidFill>
                  <a:schemeClr val="tx1"/>
                </a:solidFill>
                <a:latin typeface="+mj-lt"/>
              </a:rPr>
              <a:t>5 octets </a:t>
            </a:r>
            <a:r>
              <a:rPr lang="en-US" sz="1600" dirty="0">
                <a:solidFill>
                  <a:schemeClr val="tx1"/>
                </a:solidFill>
                <a:latin typeface="+mj-lt"/>
              </a:rPr>
              <a:t>(40us @ 1Mbps) to serve the following purposes:</a:t>
            </a:r>
          </a:p>
          <a:p>
            <a:pPr marL="1085850" lvl="1" indent="-342900" defTabSz="1187323" eaLnBrk="1" fontAlgn="auto" hangingPunct="1">
              <a:lnSpc>
                <a:spcPct val="90000"/>
              </a:lnSpc>
              <a:spcBef>
                <a:spcPts val="400"/>
              </a:spcBef>
              <a:spcAft>
                <a:spcPts val="0"/>
              </a:spcAft>
              <a:buFont typeface="Wingdings" panose="05000000000000000000" pitchFamily="2" charset="2"/>
              <a:buChar char="q"/>
              <a:tabLst>
                <a:tab pos="1207937" algn="ctr"/>
              </a:tabLst>
            </a:pPr>
            <a:r>
              <a:rPr lang="en-US" sz="1600" b="1" dirty="0">
                <a:solidFill>
                  <a:srgbClr val="00B485"/>
                </a:solidFill>
                <a:latin typeface="+mj-lt"/>
              </a:rPr>
              <a:t>Advertising the ongoing OSP</a:t>
            </a:r>
            <a:r>
              <a:rPr lang="en-US" sz="1600" dirty="0">
                <a:solidFill>
                  <a:schemeClr val="tx1"/>
                </a:solidFill>
                <a:latin typeface="+mj-lt"/>
              </a:rPr>
              <a:t>, by transmitting the SP Parameters and SP Start Time fields (</a:t>
            </a:r>
            <a:r>
              <a:rPr lang="en-US" sz="1600" b="1" i="1" dirty="0">
                <a:solidFill>
                  <a:schemeClr val="tx1"/>
                </a:solidFill>
                <a:latin typeface="+mj-lt"/>
              </a:rPr>
              <a:t>Low periodicity announcement</a:t>
            </a:r>
            <a:r>
              <a:rPr lang="en-US" sz="1600" dirty="0">
                <a:solidFill>
                  <a:schemeClr val="tx1"/>
                </a:solidFill>
                <a:latin typeface="+mj-lt"/>
              </a:rPr>
              <a:t>)</a:t>
            </a:r>
          </a:p>
          <a:p>
            <a:pPr marL="1085850" lvl="1" indent="-342900" defTabSz="1187323" eaLnBrk="1" fontAlgn="auto" hangingPunct="1">
              <a:lnSpc>
                <a:spcPct val="90000"/>
              </a:lnSpc>
              <a:spcBef>
                <a:spcPts val="400"/>
              </a:spcBef>
              <a:spcAft>
                <a:spcPts val="0"/>
              </a:spcAft>
              <a:buFont typeface="Wingdings" panose="05000000000000000000" pitchFamily="2" charset="2"/>
              <a:buChar char="q"/>
              <a:tabLst>
                <a:tab pos="1207937" algn="ctr"/>
              </a:tabLst>
            </a:pPr>
            <a:r>
              <a:rPr lang="en-US" sz="1600" b="1" dirty="0">
                <a:solidFill>
                  <a:srgbClr val="F5B005"/>
                </a:solidFill>
                <a:latin typeface="+mj-lt"/>
              </a:rPr>
              <a:t>Provide timing synchronization for the OSP</a:t>
            </a:r>
            <a:r>
              <a:rPr lang="en-US" sz="1600" dirty="0">
                <a:solidFill>
                  <a:schemeClr val="tx1"/>
                </a:solidFill>
                <a:latin typeface="+mj-lt"/>
              </a:rPr>
              <a:t>, by transmitting the SP Timing Sync field (</a:t>
            </a:r>
            <a:r>
              <a:rPr lang="en-US" sz="1600" b="1" i="1" dirty="0">
                <a:solidFill>
                  <a:schemeClr val="tx1"/>
                </a:solidFill>
                <a:latin typeface="+mj-lt"/>
              </a:rPr>
              <a:t>Medium periodicity burst with low channel utilization</a:t>
            </a:r>
            <a:r>
              <a:rPr lang="en-US" sz="1600" dirty="0">
                <a:solidFill>
                  <a:schemeClr val="tx1"/>
                </a:solidFill>
                <a:latin typeface="+mj-lt"/>
              </a:rPr>
              <a:t>)</a:t>
            </a:r>
          </a:p>
          <a:p>
            <a:pPr marL="342900"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rPr>
              <a:t>At any point, either the SP Start Time or the SP Timing Sync fields will be present, but not both.</a:t>
            </a:r>
          </a:p>
        </p:txBody>
      </p:sp>
    </p:spTree>
    <p:extLst>
      <p:ext uri="{BB962C8B-B14F-4D97-AF65-F5344CB8AC3E}">
        <p14:creationId xmlns:p14="http://schemas.microsoft.com/office/powerpoint/2010/main" val="3863304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2</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Background</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911424" y="1590035"/>
            <a:ext cx="10448629" cy="4031873"/>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Current motioned texts for Section 3.4 Duty Cycle Operation in AMP SFD [1]:</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b="1" dirty="0">
                <a:solidFill>
                  <a:schemeClr val="tx1"/>
                </a:solidFill>
                <a:latin typeface="+mj-lt"/>
                <a:ea typeface="+mn-ea"/>
              </a:rPr>
              <a:t>	MM-4</a:t>
            </a:r>
            <a:r>
              <a:rPr lang="en-US" sz="2000" dirty="0">
                <a:solidFill>
                  <a:schemeClr val="tx1"/>
                </a:solidFill>
                <a:latin typeface="+mj-lt"/>
                <a:ea typeface="+mn-ea"/>
              </a:rPr>
              <a:t>: If an AMP device is able to support TSF, it can monitor AMP DL Frame in a duty-cycle manner.</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b="1" dirty="0">
                <a:solidFill>
                  <a:schemeClr val="tx1"/>
                </a:solidFill>
                <a:latin typeface="+mj-lt"/>
                <a:ea typeface="+mn-ea"/>
              </a:rPr>
              <a:t>	MM-22</a:t>
            </a:r>
            <a:r>
              <a:rPr lang="en-US" sz="2000" dirty="0">
                <a:solidFill>
                  <a:schemeClr val="tx1"/>
                </a:solidFill>
                <a:latin typeface="+mj-lt"/>
                <a:ea typeface="+mn-ea"/>
              </a:rPr>
              <a:t>: IEEE 802.11bp defines an AMP Service Period, that allows an Active Tx non-AP AMP STA to enter doze state after a minimum wake up time since the start of the AMP Service Period, if the Active Tx non-AP AMP STA does not receive any AMP DL PPDU from the AMP AP.</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As discussed in related contributions [2, 3], the two motioned texts discuss two power management schemes that differ in both AMP AP and AMP STA behavior.</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In this contribution, we wish to compare the general protocol, channel utilization, frame signaling and </a:t>
            </a:r>
            <a:r>
              <a:rPr lang="en-US" sz="2000" b="1" dirty="0">
                <a:solidFill>
                  <a:schemeClr val="tx1"/>
                </a:solidFill>
                <a:latin typeface="+mj-lt"/>
                <a:ea typeface="+mn-ea"/>
              </a:rPr>
              <a:t>overall power savings </a:t>
            </a:r>
            <a:r>
              <a:rPr lang="en-US" sz="2000" dirty="0">
                <a:solidFill>
                  <a:schemeClr val="tx1"/>
                </a:solidFill>
                <a:latin typeface="+mj-lt"/>
                <a:ea typeface="+mn-ea"/>
              </a:rPr>
              <a:t>for the motioned AMP Power Management Schemes.</a:t>
            </a:r>
          </a:p>
        </p:txBody>
      </p:sp>
    </p:spTree>
    <p:extLst>
      <p:ext uri="{BB962C8B-B14F-4D97-AF65-F5344CB8AC3E}">
        <p14:creationId xmlns:p14="http://schemas.microsoft.com/office/powerpoint/2010/main" val="108807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172C71-C831-4661-85ED-32AAFE613219}"/>
              </a:ext>
            </a:extLst>
          </p:cNvPr>
          <p:cNvPicPr>
            <a:picLocks noChangeAspect="1"/>
          </p:cNvPicPr>
          <p:nvPr/>
        </p:nvPicPr>
        <p:blipFill>
          <a:blip r:embed="rId2"/>
          <a:stretch>
            <a:fillRect/>
          </a:stretch>
        </p:blipFill>
        <p:spPr>
          <a:xfrm>
            <a:off x="1251196" y="4174836"/>
            <a:ext cx="9865096" cy="2233701"/>
          </a:xfrm>
          <a:prstGeom prst="rect">
            <a:avLst/>
          </a:prstGeom>
        </p:spPr>
      </p:pic>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3</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Recap on AMP Service Period in [3] (1/2)</a:t>
            </a:r>
            <a:endParaRPr lang="en-US" altLang="zh-CN" sz="2800" b="1" i="1" dirty="0">
              <a:solidFill>
                <a:srgbClr val="FF0000"/>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911424" y="1531035"/>
            <a:ext cx="10448629" cy="2643801"/>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In [3], AMP Service Period (OSP) was defined as a window that the AMP AP will gain a TXOP for any non-AP AMP STAs in its BSS, regardless of association. </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At the start of the OSP, within the SP minimum wake duration, the AMP AP will send for example, an AMP Poll to enable channel access for the non-AP AMP STAs. If the non-AP AMP STAs do not receive any AMP DL PPDU from the AP, the non-AP AMP STA will return to idle mode for the SP interval duration (wake up at the start of the following OSP).</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OSP parameters, namely, SP start time, SP interval and SP minimum wake duration may be carried in an SP Info frame sent periodically by the AMP AP. The SP start time maybe expressed as an absolute TSF time or a relative time from the end of frame carrying this field.</a:t>
            </a:r>
          </a:p>
        </p:txBody>
      </p:sp>
    </p:spTree>
    <p:extLst>
      <p:ext uri="{BB962C8B-B14F-4D97-AF65-F5344CB8AC3E}">
        <p14:creationId xmlns:p14="http://schemas.microsoft.com/office/powerpoint/2010/main" val="3319109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AFECFA-26D2-43A9-B1FB-B6546FD0869E}"/>
              </a:ext>
            </a:extLst>
          </p:cNvPr>
          <p:cNvPicPr>
            <a:picLocks noChangeAspect="1"/>
          </p:cNvPicPr>
          <p:nvPr/>
        </p:nvPicPr>
        <p:blipFill>
          <a:blip r:embed="rId2"/>
          <a:stretch>
            <a:fillRect/>
          </a:stretch>
        </p:blipFill>
        <p:spPr>
          <a:xfrm>
            <a:off x="679603" y="3796825"/>
            <a:ext cx="11008279" cy="2626500"/>
          </a:xfrm>
          <a:prstGeom prst="rect">
            <a:avLst/>
          </a:prstGeom>
        </p:spPr>
      </p:pic>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4</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Recap on AMP Service Period in [3] (2/2)</a:t>
            </a:r>
            <a:endParaRPr lang="en-US" altLang="zh-CN" sz="2800" b="1" i="1" dirty="0">
              <a:solidFill>
                <a:srgbClr val="FF0000"/>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927159" y="1340768"/>
            <a:ext cx="10513169" cy="2456057"/>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To provide a timing reference, the AMP AP can transmit SP Advert Frames that indicate the Advert interval and Advert count (no. of remaining Advert frames to the start of the OSP). An OSP ID can be used to identify the OSP that the SP Advert Frame is pointing to.</a:t>
            </a:r>
          </a:p>
          <a:p>
            <a:pPr marL="1085850" lvl="1" indent="-342900" defTabSz="1187323" eaLnBrk="1" fontAlgn="auto" hangingPunct="1">
              <a:spcBef>
                <a:spcPts val="6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Advert Interval must be less than the SP minimum wake duration.</a:t>
            </a:r>
          </a:p>
          <a:p>
            <a:pPr marL="1085850" lvl="1" indent="-342900" defTabSz="1187323" eaLnBrk="1" fontAlgn="auto" hangingPunct="1">
              <a:spcBef>
                <a:spcPts val="6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SP Advert Frame will only need to be transmitted closer to the start of the OSP (to cover clock drift), thus avoiding channel congestion.</a:t>
            </a:r>
          </a:p>
          <a:p>
            <a:pPr marL="342900" indent="-342900" defTabSz="1187323" eaLnBrk="1" fontAlgn="auto" hangingPunct="1">
              <a:spcBef>
                <a:spcPts val="600"/>
              </a:spcBef>
              <a:spcAft>
                <a:spcPts val="0"/>
              </a:spcAft>
              <a:buFont typeface="Wingdings" panose="05000000000000000000" pitchFamily="2" charset="2"/>
              <a:buChar char="q"/>
              <a:tabLst>
                <a:tab pos="1207937" algn="ctr"/>
              </a:tabLst>
            </a:pPr>
            <a:r>
              <a:rPr lang="en-US" sz="1800" dirty="0">
                <a:solidFill>
                  <a:schemeClr val="tx1"/>
                </a:solidFill>
                <a:latin typeface="+mj-lt"/>
              </a:rPr>
              <a:t>The AMP non-AP STA can reset its counter based on the remaining time to the start of the SP, given by </a:t>
            </a:r>
            <a:r>
              <a:rPr lang="en-US" sz="1800" i="1" dirty="0" err="1">
                <a:solidFill>
                  <a:schemeClr val="tx1"/>
                </a:solidFill>
                <a:latin typeface="+mj-lt"/>
              </a:rPr>
              <a:t>Advert_interval</a:t>
            </a:r>
            <a:r>
              <a:rPr lang="en-US" sz="1800" i="1" dirty="0">
                <a:solidFill>
                  <a:schemeClr val="tx1"/>
                </a:solidFill>
                <a:latin typeface="+mj-lt"/>
              </a:rPr>
              <a:t> * </a:t>
            </a:r>
            <a:r>
              <a:rPr lang="en-US" sz="1800" i="1" dirty="0" err="1">
                <a:solidFill>
                  <a:schemeClr val="tx1"/>
                </a:solidFill>
                <a:latin typeface="+mj-lt"/>
              </a:rPr>
              <a:t>Advert_count</a:t>
            </a:r>
            <a:endParaRPr lang="en-US" sz="1800" dirty="0">
              <a:solidFill>
                <a:schemeClr val="tx1"/>
              </a:solidFill>
              <a:latin typeface="+mj-lt"/>
            </a:endParaRPr>
          </a:p>
        </p:txBody>
      </p:sp>
    </p:spTree>
    <p:extLst>
      <p:ext uri="{BB962C8B-B14F-4D97-AF65-F5344CB8AC3E}">
        <p14:creationId xmlns:p14="http://schemas.microsoft.com/office/powerpoint/2010/main" val="182489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81F534-5FFE-4478-BC2B-F58CA6DEFAF4}"/>
              </a:ext>
            </a:extLst>
          </p:cNvPr>
          <p:cNvPicPr>
            <a:picLocks noChangeAspect="1"/>
          </p:cNvPicPr>
          <p:nvPr/>
        </p:nvPicPr>
        <p:blipFill>
          <a:blip r:embed="rId2"/>
          <a:stretch>
            <a:fillRect/>
          </a:stretch>
        </p:blipFill>
        <p:spPr>
          <a:xfrm>
            <a:off x="1445704" y="1324871"/>
            <a:ext cx="9300590" cy="2783064"/>
          </a:xfrm>
          <a:prstGeom prst="rect">
            <a:avLst/>
          </a:prstGeom>
        </p:spPr>
      </p:pic>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5</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kern="1200" dirty="0">
                <a:solidFill>
                  <a:srgbClr val="1D1D1A"/>
                </a:solidFill>
                <a:latin typeface="Arial" panose="020B0604020202020204" pitchFamily="34" charset="0"/>
                <a:ea typeface="Microsoft YaHei" panose="020B0503020204020204" pitchFamily="34" charset="-122"/>
              </a:rPr>
              <a:t>Recap on duty cycle operation in [2]</a:t>
            </a:r>
          </a:p>
        </p:txBody>
      </p:sp>
      <p:sp>
        <p:nvSpPr>
          <p:cNvPr id="4" name="Rectangle 3">
            <a:extLst>
              <a:ext uri="{FF2B5EF4-FFF2-40B4-BE49-F238E27FC236}">
                <a16:creationId xmlns:a16="http://schemas.microsoft.com/office/drawing/2014/main" id="{9BF84C1B-9675-44CE-A45A-009A0A9B0543}"/>
              </a:ext>
            </a:extLst>
          </p:cNvPr>
          <p:cNvSpPr/>
          <p:nvPr/>
        </p:nvSpPr>
        <p:spPr>
          <a:xfrm>
            <a:off x="767407" y="4195623"/>
            <a:ext cx="10657185" cy="2240613"/>
          </a:xfrm>
          <a:prstGeom prst="rect">
            <a:avLst/>
          </a:prstGeom>
        </p:spPr>
        <p:txBody>
          <a:bodyPr wrap="square">
            <a:spAutoFit/>
          </a:bodyPr>
          <a:lstStyle/>
          <a:p>
            <a:pPr marL="285750" indent="-285750" defTabSz="1187323" eaLnBrk="1" fontAlgn="auto" hangingPunct="1">
              <a:lnSpc>
                <a:spcPct val="90000"/>
              </a:lnSpc>
              <a:spcBef>
                <a:spcPts val="600"/>
              </a:spcBef>
              <a:spcAft>
                <a:spcPts val="0"/>
              </a:spcAft>
              <a:buFont typeface="Arial" panose="020B0604020202020204" pitchFamily="34" charset="0"/>
              <a:buChar char="•"/>
              <a:tabLst>
                <a:tab pos="1207937" algn="ctr"/>
              </a:tabLst>
            </a:pPr>
            <a:r>
              <a:rPr lang="en-US" sz="1800" dirty="0">
                <a:solidFill>
                  <a:schemeClr val="tx1"/>
                </a:solidFill>
                <a:latin typeface="+mj-lt"/>
              </a:rPr>
              <a:t>AMP STAs cycle their receiver to wake up for </a:t>
            </a:r>
            <a:r>
              <a:rPr lang="en-US" sz="1800" b="1" dirty="0">
                <a:solidFill>
                  <a:schemeClr val="tx1"/>
                </a:solidFill>
                <a:latin typeface="+mj-lt"/>
              </a:rPr>
              <a:t>each AMP Trigger </a:t>
            </a:r>
            <a:r>
              <a:rPr lang="en-US" sz="1800" dirty="0">
                <a:solidFill>
                  <a:schemeClr val="tx1"/>
                </a:solidFill>
                <a:latin typeface="+mj-lt"/>
              </a:rPr>
              <a:t>every duty cycle period (200ms) (referred to as the Normal Service Period)</a:t>
            </a:r>
            <a:r>
              <a:rPr lang="en-US" sz="1800" b="1" dirty="0">
                <a:solidFill>
                  <a:schemeClr val="tx1"/>
                </a:solidFill>
                <a:latin typeface="+mj-lt"/>
              </a:rPr>
              <a:t>, </a:t>
            </a:r>
            <a:r>
              <a:rPr lang="en-US" sz="1800" dirty="0">
                <a:solidFill>
                  <a:schemeClr val="tx1"/>
                </a:solidFill>
                <a:latin typeface="+mj-lt"/>
              </a:rPr>
              <a:t>until the target trigger is received that solicits its UL PPDU (referred to as the Target service period). That is to say, each AMP Trigger is decoded to determine some filtering condition for the AMP STA to transmit or not.</a:t>
            </a:r>
          </a:p>
          <a:p>
            <a:pPr marL="285750" indent="-285750" defTabSz="1187323" eaLnBrk="1" fontAlgn="auto" hangingPunct="1">
              <a:lnSpc>
                <a:spcPct val="90000"/>
              </a:lnSpc>
              <a:spcBef>
                <a:spcPts val="600"/>
              </a:spcBef>
              <a:spcAft>
                <a:spcPts val="0"/>
              </a:spcAft>
              <a:buFont typeface="Arial" panose="020B0604020202020204" pitchFamily="34" charset="0"/>
              <a:buChar char="•"/>
              <a:tabLst>
                <a:tab pos="1207937" algn="ctr"/>
              </a:tabLst>
            </a:pPr>
            <a:r>
              <a:rPr lang="en-US" sz="1800" dirty="0">
                <a:solidFill>
                  <a:schemeClr val="tx1"/>
                </a:solidFill>
                <a:latin typeface="+mj-lt"/>
              </a:rPr>
              <a:t>The interval of the AMP DL frame carrying TSF (here AMP Trigger) determines the clock drift that the AMP STA would experience. The AMP STA keeps waking up to correct its clock at this frame interval.</a:t>
            </a:r>
          </a:p>
          <a:p>
            <a:pPr marL="285750" indent="-285750" defTabSz="1187323" eaLnBrk="1" fontAlgn="auto" hangingPunct="1">
              <a:lnSpc>
                <a:spcPct val="90000"/>
              </a:lnSpc>
              <a:spcBef>
                <a:spcPts val="600"/>
              </a:spcBef>
              <a:spcAft>
                <a:spcPts val="0"/>
              </a:spcAft>
              <a:buFont typeface="Arial" panose="020B0604020202020204" pitchFamily="34" charset="0"/>
              <a:buChar char="•"/>
              <a:tabLst>
                <a:tab pos="1207937" algn="ctr"/>
              </a:tabLst>
            </a:pPr>
            <a:r>
              <a:rPr lang="en-US" sz="1800" dirty="0">
                <a:solidFill>
                  <a:schemeClr val="tx1"/>
                </a:solidFill>
                <a:latin typeface="+mj-lt"/>
              </a:rPr>
              <a:t>For the sake of clarity, we will refer to this scheme as “Receiver Duty Cycling”</a:t>
            </a:r>
          </a:p>
        </p:txBody>
      </p:sp>
    </p:spTree>
    <p:extLst>
      <p:ext uri="{BB962C8B-B14F-4D97-AF65-F5344CB8AC3E}">
        <p14:creationId xmlns:p14="http://schemas.microsoft.com/office/powerpoint/2010/main" val="1950659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6</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kern="1200" dirty="0">
                <a:solidFill>
                  <a:srgbClr val="1D1D1A"/>
                </a:solidFill>
                <a:latin typeface="Arial" panose="020B0604020202020204" pitchFamily="34" charset="0"/>
                <a:ea typeface="Microsoft YaHei" panose="020B0503020204020204" pitchFamily="34" charset="-122"/>
              </a:rPr>
              <a:t>Protocol Comparison</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53D4B8F8-3994-44C3-949A-51BFE32421AC}"/>
                  </a:ext>
                </a:extLst>
              </p:cNvPr>
              <p:cNvGraphicFramePr>
                <a:graphicFrameLocks noGrp="1"/>
              </p:cNvGraphicFramePr>
              <p:nvPr>
                <p:extLst>
                  <p:ext uri="{D42A27DB-BD31-4B8C-83A1-F6EECF244321}">
                    <p14:modId xmlns:p14="http://schemas.microsoft.com/office/powerpoint/2010/main" val="634005015"/>
                  </p:ext>
                </p:extLst>
              </p:nvPr>
            </p:nvGraphicFramePr>
            <p:xfrm>
              <a:off x="2032000" y="1484784"/>
              <a:ext cx="8127999" cy="4370642"/>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907401413"/>
                        </a:ext>
                      </a:extLst>
                    </a:gridCol>
                    <a:gridCol w="2709333">
                      <a:extLst>
                        <a:ext uri="{9D8B030D-6E8A-4147-A177-3AD203B41FA5}">
                          <a16:colId xmlns:a16="http://schemas.microsoft.com/office/drawing/2014/main" val="943254815"/>
                        </a:ext>
                      </a:extLst>
                    </a:gridCol>
                    <a:gridCol w="2709333">
                      <a:extLst>
                        <a:ext uri="{9D8B030D-6E8A-4147-A177-3AD203B41FA5}">
                          <a16:colId xmlns:a16="http://schemas.microsoft.com/office/drawing/2014/main" val="2535478976"/>
                        </a:ext>
                      </a:extLst>
                    </a:gridCol>
                  </a:tblGrid>
                  <a:tr h="370840">
                    <a:tc>
                      <a:txBody>
                        <a:bodyPr/>
                        <a:lstStyle/>
                        <a:p>
                          <a:r>
                            <a:rPr lang="en-SG" dirty="0"/>
                            <a:t>Power Management Scheme</a:t>
                          </a:r>
                        </a:p>
                      </a:txBody>
                      <a:tcPr/>
                    </a:tc>
                    <a:tc>
                      <a:txBody>
                        <a:bodyPr/>
                        <a:lstStyle/>
                        <a:p>
                          <a:r>
                            <a:rPr lang="en-SG" dirty="0"/>
                            <a:t>AMP Service Period</a:t>
                          </a:r>
                        </a:p>
                      </a:txBody>
                      <a:tcPr/>
                    </a:tc>
                    <a:tc>
                      <a:txBody>
                        <a:bodyPr/>
                        <a:lstStyle/>
                        <a:p>
                          <a:r>
                            <a:rPr lang="en-SG" dirty="0"/>
                            <a:t>Receiver Duty Cycling</a:t>
                          </a:r>
                        </a:p>
                      </a:txBody>
                      <a:tcPr/>
                    </a:tc>
                    <a:extLst>
                      <a:ext uri="{0D108BD9-81ED-4DB2-BD59-A6C34878D82A}">
                        <a16:rowId xmlns:a16="http://schemas.microsoft.com/office/drawing/2014/main" val="1427496743"/>
                      </a:ext>
                    </a:extLst>
                  </a:tr>
                  <a:tr h="370840">
                    <a:tc>
                      <a:txBody>
                        <a:bodyPr/>
                        <a:lstStyle/>
                        <a:p>
                          <a:r>
                            <a:rPr lang="en-SG" dirty="0"/>
                            <a:t>Sleep Duration</a:t>
                          </a:r>
                        </a:p>
                      </a:txBody>
                      <a:tcPr/>
                    </a:tc>
                    <a:tc>
                      <a:txBody>
                        <a:bodyPr/>
                        <a:lstStyle/>
                        <a:p>
                          <a:r>
                            <a:rPr lang="en-SG" dirty="0"/>
                            <a:t>SP interval (off period)</a:t>
                          </a:r>
                        </a:p>
                      </a:txBody>
                      <a:tcPr/>
                    </a:tc>
                    <a:tc>
                      <a:txBody>
                        <a:bodyPr/>
                        <a:lstStyle/>
                        <a:p>
                          <a:r>
                            <a:rPr lang="en-SG" dirty="0"/>
                            <a:t>TSF Frame interval</a:t>
                          </a:r>
                        </a:p>
                      </a:txBody>
                      <a:tcPr/>
                    </a:tc>
                    <a:extLst>
                      <a:ext uri="{0D108BD9-81ED-4DB2-BD59-A6C34878D82A}">
                        <a16:rowId xmlns:a16="http://schemas.microsoft.com/office/drawing/2014/main" val="1998458939"/>
                      </a:ext>
                    </a:extLst>
                  </a:tr>
                  <a:tr h="370840">
                    <a:tc>
                      <a:txBody>
                        <a:bodyPr/>
                        <a:lstStyle/>
                        <a:p>
                          <a:r>
                            <a:rPr lang="en-SG" dirty="0"/>
                            <a:t>AMP AP DL Frame</a:t>
                          </a:r>
                        </a:p>
                      </a:txBody>
                      <a:tcPr/>
                    </a:tc>
                    <a:tc>
                      <a:txBody>
                        <a:bodyPr/>
                        <a:lstStyle/>
                        <a:p>
                          <a:r>
                            <a:rPr lang="en-SG" dirty="0"/>
                            <a:t>SP Advert (or any AMP PPDU carrying SP timing parameters)</a:t>
                          </a:r>
                        </a:p>
                      </a:txBody>
                      <a:tcPr/>
                    </a:tc>
                    <a:tc>
                      <a:txBody>
                        <a:bodyPr/>
                        <a:lstStyle/>
                        <a:p>
                          <a:r>
                            <a:rPr lang="en-SG" dirty="0"/>
                            <a:t>AMP Trigger (or AMP Beacon)</a:t>
                          </a:r>
                        </a:p>
                      </a:txBody>
                      <a:tcPr/>
                    </a:tc>
                    <a:extLst>
                      <a:ext uri="{0D108BD9-81ED-4DB2-BD59-A6C34878D82A}">
                        <a16:rowId xmlns:a16="http://schemas.microsoft.com/office/drawing/2014/main" val="3048408199"/>
                      </a:ext>
                    </a:extLst>
                  </a:tr>
                  <a:tr h="370840">
                    <a:tc>
                      <a:txBody>
                        <a:bodyPr/>
                        <a:lstStyle/>
                        <a:p>
                          <a:r>
                            <a:rPr lang="en-SG" dirty="0"/>
                            <a:t>DL PPDU Frequency</a:t>
                          </a:r>
                        </a:p>
                      </a:txBody>
                      <a:tcPr/>
                    </a:tc>
                    <a:tc>
                      <a:txBody>
                        <a:bodyPr/>
                        <a:lstStyle/>
                        <a:p>
                          <a:r>
                            <a:rPr lang="en-SG" b="0" dirty="0"/>
                            <a:t>Expected 5ms (</a:t>
                          </a:r>
                          <a14:m>
                            <m:oMath xmlns:m="http://schemas.openxmlformats.org/officeDocument/2006/math">
                              <m:r>
                                <a:rPr lang="en-SG" b="0" i="1" smtClean="0">
                                  <a:latin typeface="Cambria Math" panose="02040503050406030204" pitchFamily="18" charset="0"/>
                                </a:rPr>
                                <m:t>≤</m:t>
                              </m:r>
                            </m:oMath>
                          </a14:m>
                          <a:r>
                            <a:rPr lang="en-SG" dirty="0"/>
                            <a:t>minimum wake duration) for clock drift period preceding the AMP SP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dirty="0"/>
                            <a:t>Expected every 100ms to 1s (TSF Frame interval)</a:t>
                          </a:r>
                        </a:p>
                      </a:txBody>
                      <a:tcPr/>
                    </a:tc>
                    <a:extLst>
                      <a:ext uri="{0D108BD9-81ED-4DB2-BD59-A6C34878D82A}">
                        <a16:rowId xmlns:a16="http://schemas.microsoft.com/office/drawing/2014/main" val="3564362823"/>
                      </a:ext>
                    </a:extLst>
                  </a:tr>
                  <a:tr h="370840">
                    <a:tc>
                      <a:txBody>
                        <a:bodyPr/>
                        <a:lstStyle/>
                        <a:p>
                          <a:r>
                            <a:rPr lang="en-SG" dirty="0"/>
                            <a:t>AMP STA Number of Frames Decoded</a:t>
                          </a:r>
                        </a:p>
                      </a:txBody>
                      <a:tcPr/>
                    </a:tc>
                    <a:tc>
                      <a:txBody>
                        <a:bodyPr/>
                        <a:lstStyle/>
                        <a:p>
                          <a:r>
                            <a:rPr lang="en-SG" dirty="0"/>
                            <a:t>Subset of SP Advert Frames, </a:t>
                          </a:r>
                          <a14:m>
                            <m:oMath xmlns:m="http://schemas.openxmlformats.org/officeDocument/2006/math">
                              <m:r>
                                <a:rPr lang="en-SG" b="0" i="1" smtClean="0">
                                  <a:latin typeface="Cambria Math" panose="02040503050406030204" pitchFamily="18" charset="0"/>
                                </a:rPr>
                                <m:t>𝑓𝑛</m:t>
                              </m:r>
                              <m:d>
                                <m:dPr>
                                  <m:ctrlPr>
                                    <a:rPr lang="en-SG" b="0" i="1" smtClean="0">
                                      <a:latin typeface="Cambria Math" panose="02040503050406030204" pitchFamily="18" charset="0"/>
                                    </a:rPr>
                                  </m:ctrlPr>
                                </m:dPr>
                                <m:e>
                                  <m:f>
                                    <m:fPr>
                                      <m:ctrlPr>
                                        <a:rPr lang="en-SG" b="0" i="1" smtClean="0">
                                          <a:latin typeface="Cambria Math" panose="02040503050406030204" pitchFamily="18" charset="0"/>
                                        </a:rPr>
                                      </m:ctrlPr>
                                    </m:fPr>
                                    <m:num>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d>
                                            <m:dPr>
                                              <m:ctrlPr>
                                                <a:rPr lang="en-SG" b="0" i="1" smtClean="0">
                                                  <a:latin typeface="Cambria Math" panose="02040503050406030204" pitchFamily="18" charset="0"/>
                                                </a:rPr>
                                              </m:ctrlPr>
                                            </m:dPr>
                                            <m:e>
                                              <m:f>
                                                <m:fPr>
                                                  <m:ctrlPr>
                                                    <a:rPr lang="en-SG" b="0" i="1" smtClean="0">
                                                      <a:latin typeface="Cambria Math" panose="02040503050406030204" pitchFamily="18" charset="0"/>
                                                    </a:rPr>
                                                  </m:ctrlPr>
                                                </m:fPr>
                                                <m:num>
                                                  <m:r>
                                                    <a:rPr lang="en-SG" b="0" i="1" smtClean="0">
                                                      <a:latin typeface="Cambria Math" panose="02040503050406030204" pitchFamily="18" charset="0"/>
                                                    </a:rPr>
                                                    <m:t>1</m:t>
                                                  </m:r>
                                                </m:num>
                                                <m:den>
                                                  <m:r>
                                                    <a:rPr lang="en-SG" b="0" i="1" smtClean="0">
                                                      <a:latin typeface="Cambria Math" panose="02040503050406030204" pitchFamily="18" charset="0"/>
                                                    </a:rPr>
                                                    <m:t>𝑆</m:t>
                                                  </m:r>
                                                  <m:sSub>
                                                    <m:sSubPr>
                                                      <m:ctrlPr>
                                                        <a:rPr lang="en-SG" b="0" i="1" smtClean="0">
                                                          <a:latin typeface="Cambria Math" panose="02040503050406030204" pitchFamily="18" charset="0"/>
                                                        </a:rPr>
                                                      </m:ctrlPr>
                                                    </m:sSubPr>
                                                    <m:e>
                                                      <m:r>
                                                        <a:rPr lang="en-SG" b="0" i="1" smtClean="0">
                                                          <a:latin typeface="Cambria Math" panose="02040503050406030204" pitchFamily="18" charset="0"/>
                                                        </a:rPr>
                                                        <m:t>𝑃</m:t>
                                                      </m:r>
                                                    </m:e>
                                                    <m:sub>
                                                      <m:r>
                                                        <a:rPr lang="en-SG" b="0" i="1" smtClean="0">
                                                          <a:latin typeface="Cambria Math" panose="02040503050406030204" pitchFamily="18" charset="0"/>
                                                        </a:rPr>
                                                        <m:t>𝑖𝑛𝑡</m:t>
                                                      </m:r>
                                                    </m:sub>
                                                  </m:sSub>
                                                </m:den>
                                              </m:f>
                                            </m:e>
                                          </m:d>
                                        </m:e>
                                      </m:func>
                                    </m:num>
                                    <m:den>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d>
                                            <m:dPr>
                                              <m:ctrlPr>
                                                <a:rPr lang="en-SG" b="0" i="1" smtClean="0">
                                                  <a:latin typeface="Cambria Math" panose="02040503050406030204" pitchFamily="18" charset="0"/>
                                                </a:rPr>
                                              </m:ctrlPr>
                                            </m:dPr>
                                            <m:e>
                                              <m:r>
                                                <a:rPr lang="en-SG" b="0" i="1" smtClean="0">
                                                  <a:latin typeface="Cambria Math" panose="02040503050406030204" pitchFamily="18" charset="0"/>
                                                </a:rPr>
                                                <m:t>𝐶𝐴</m:t>
                                              </m:r>
                                            </m:e>
                                          </m:d>
                                        </m:e>
                                      </m:func>
                                    </m:den>
                                  </m:f>
                                </m:e>
                              </m:d>
                            </m:oMath>
                          </a14:m>
                          <a:endParaRPr lang="en-SG" dirty="0"/>
                        </a:p>
                      </a:txBody>
                      <a:tcPr/>
                    </a:tc>
                    <a:tc>
                      <a:txBody>
                        <a:bodyPr/>
                        <a:lstStyle/>
                        <a:p>
                          <a:r>
                            <a:rPr lang="en-SG" dirty="0"/>
                            <a:t>Every DL Frame (carrying TSF)</a:t>
                          </a:r>
                        </a:p>
                      </a:txBody>
                      <a:tcPr/>
                    </a:tc>
                    <a:extLst>
                      <a:ext uri="{0D108BD9-81ED-4DB2-BD59-A6C34878D82A}">
                        <a16:rowId xmlns:a16="http://schemas.microsoft.com/office/drawing/2014/main" val="3902325422"/>
                      </a:ext>
                    </a:extLst>
                  </a:tr>
                </a:tbl>
              </a:graphicData>
            </a:graphic>
          </p:graphicFrame>
        </mc:Choice>
        <mc:Fallback xmlns="">
          <p:graphicFrame>
            <p:nvGraphicFramePr>
              <p:cNvPr id="3" name="Table 2">
                <a:extLst>
                  <a:ext uri="{FF2B5EF4-FFF2-40B4-BE49-F238E27FC236}">
                    <a16:creationId xmlns:a16="http://schemas.microsoft.com/office/drawing/2014/main" id="{53D4B8F8-3994-44C3-949A-51BFE32421AC}"/>
                  </a:ext>
                </a:extLst>
              </p:cNvPr>
              <p:cNvGraphicFramePr>
                <a:graphicFrameLocks noGrp="1"/>
              </p:cNvGraphicFramePr>
              <p:nvPr>
                <p:extLst>
                  <p:ext uri="{D42A27DB-BD31-4B8C-83A1-F6EECF244321}">
                    <p14:modId xmlns:p14="http://schemas.microsoft.com/office/powerpoint/2010/main" val="634005015"/>
                  </p:ext>
                </p:extLst>
              </p:nvPr>
            </p:nvGraphicFramePr>
            <p:xfrm>
              <a:off x="2032000" y="1484784"/>
              <a:ext cx="8127999" cy="4370642"/>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907401413"/>
                        </a:ext>
                      </a:extLst>
                    </a:gridCol>
                    <a:gridCol w="2709333">
                      <a:extLst>
                        <a:ext uri="{9D8B030D-6E8A-4147-A177-3AD203B41FA5}">
                          <a16:colId xmlns:a16="http://schemas.microsoft.com/office/drawing/2014/main" val="943254815"/>
                        </a:ext>
                      </a:extLst>
                    </a:gridCol>
                    <a:gridCol w="2709333">
                      <a:extLst>
                        <a:ext uri="{9D8B030D-6E8A-4147-A177-3AD203B41FA5}">
                          <a16:colId xmlns:a16="http://schemas.microsoft.com/office/drawing/2014/main" val="2535478976"/>
                        </a:ext>
                      </a:extLst>
                    </a:gridCol>
                  </a:tblGrid>
                  <a:tr h="640080">
                    <a:tc>
                      <a:txBody>
                        <a:bodyPr/>
                        <a:lstStyle/>
                        <a:p>
                          <a:r>
                            <a:rPr lang="en-SG" dirty="0"/>
                            <a:t>Power Management Scheme</a:t>
                          </a:r>
                        </a:p>
                      </a:txBody>
                      <a:tcPr/>
                    </a:tc>
                    <a:tc>
                      <a:txBody>
                        <a:bodyPr/>
                        <a:lstStyle/>
                        <a:p>
                          <a:r>
                            <a:rPr lang="en-SG" dirty="0"/>
                            <a:t>AMP Service Period</a:t>
                          </a:r>
                        </a:p>
                      </a:txBody>
                      <a:tcPr/>
                    </a:tc>
                    <a:tc>
                      <a:txBody>
                        <a:bodyPr/>
                        <a:lstStyle/>
                        <a:p>
                          <a:r>
                            <a:rPr lang="en-SG" dirty="0"/>
                            <a:t>Receiver Duty Cycling</a:t>
                          </a:r>
                        </a:p>
                      </a:txBody>
                      <a:tcPr/>
                    </a:tc>
                    <a:extLst>
                      <a:ext uri="{0D108BD9-81ED-4DB2-BD59-A6C34878D82A}">
                        <a16:rowId xmlns:a16="http://schemas.microsoft.com/office/drawing/2014/main" val="1427496743"/>
                      </a:ext>
                    </a:extLst>
                  </a:tr>
                  <a:tr h="370840">
                    <a:tc>
                      <a:txBody>
                        <a:bodyPr/>
                        <a:lstStyle/>
                        <a:p>
                          <a:r>
                            <a:rPr lang="en-SG" dirty="0"/>
                            <a:t>Sleep Duration</a:t>
                          </a:r>
                        </a:p>
                      </a:txBody>
                      <a:tcPr/>
                    </a:tc>
                    <a:tc>
                      <a:txBody>
                        <a:bodyPr/>
                        <a:lstStyle/>
                        <a:p>
                          <a:r>
                            <a:rPr lang="en-SG" dirty="0"/>
                            <a:t>SP interval (off period)</a:t>
                          </a:r>
                        </a:p>
                      </a:txBody>
                      <a:tcPr/>
                    </a:tc>
                    <a:tc>
                      <a:txBody>
                        <a:bodyPr/>
                        <a:lstStyle/>
                        <a:p>
                          <a:r>
                            <a:rPr lang="en-SG" dirty="0"/>
                            <a:t>TSF Frame interval</a:t>
                          </a:r>
                        </a:p>
                      </a:txBody>
                      <a:tcPr/>
                    </a:tc>
                    <a:extLst>
                      <a:ext uri="{0D108BD9-81ED-4DB2-BD59-A6C34878D82A}">
                        <a16:rowId xmlns:a16="http://schemas.microsoft.com/office/drawing/2014/main" val="1998458939"/>
                      </a:ext>
                    </a:extLst>
                  </a:tr>
                  <a:tr h="914400">
                    <a:tc>
                      <a:txBody>
                        <a:bodyPr/>
                        <a:lstStyle/>
                        <a:p>
                          <a:r>
                            <a:rPr lang="en-SG" dirty="0"/>
                            <a:t>AMP AP DL Frame</a:t>
                          </a:r>
                        </a:p>
                      </a:txBody>
                      <a:tcPr/>
                    </a:tc>
                    <a:tc>
                      <a:txBody>
                        <a:bodyPr/>
                        <a:lstStyle/>
                        <a:p>
                          <a:r>
                            <a:rPr lang="en-SG" dirty="0"/>
                            <a:t>SP Advert (or any AMP PPDU carrying SP timing parameters)</a:t>
                          </a:r>
                        </a:p>
                      </a:txBody>
                      <a:tcPr/>
                    </a:tc>
                    <a:tc>
                      <a:txBody>
                        <a:bodyPr/>
                        <a:lstStyle/>
                        <a:p>
                          <a:r>
                            <a:rPr lang="en-SG" dirty="0"/>
                            <a:t>AMP Trigger (or AMP Beacon)</a:t>
                          </a:r>
                        </a:p>
                      </a:txBody>
                      <a:tcPr/>
                    </a:tc>
                    <a:extLst>
                      <a:ext uri="{0D108BD9-81ED-4DB2-BD59-A6C34878D82A}">
                        <a16:rowId xmlns:a16="http://schemas.microsoft.com/office/drawing/2014/main" val="3048408199"/>
                      </a:ext>
                    </a:extLst>
                  </a:tr>
                  <a:tr h="1463040">
                    <a:tc>
                      <a:txBody>
                        <a:bodyPr/>
                        <a:lstStyle/>
                        <a:p>
                          <a:r>
                            <a:rPr lang="en-SG" dirty="0"/>
                            <a:t>DL PPDU Frequency</a:t>
                          </a:r>
                        </a:p>
                      </a:txBody>
                      <a:tcPr/>
                    </a:tc>
                    <a:tc>
                      <a:txBody>
                        <a:bodyPr/>
                        <a:lstStyle/>
                        <a:p>
                          <a:endParaRPr lang="en-US"/>
                        </a:p>
                      </a:txBody>
                      <a:tcPr>
                        <a:blipFill>
                          <a:blip r:embed="rId2"/>
                          <a:stretch>
                            <a:fillRect l="-100450" t="-133195" r="-101126" b="-67635"/>
                          </a:stretch>
                        </a:blip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dirty="0"/>
                            <a:t>Expected every 100ms to 1s (TSF Frame interval)</a:t>
                          </a:r>
                        </a:p>
                      </a:txBody>
                      <a:tcPr/>
                    </a:tc>
                    <a:extLst>
                      <a:ext uri="{0D108BD9-81ED-4DB2-BD59-A6C34878D82A}">
                        <a16:rowId xmlns:a16="http://schemas.microsoft.com/office/drawing/2014/main" val="3564362823"/>
                      </a:ext>
                    </a:extLst>
                  </a:tr>
                  <a:tr h="982282">
                    <a:tc>
                      <a:txBody>
                        <a:bodyPr/>
                        <a:lstStyle/>
                        <a:p>
                          <a:r>
                            <a:rPr lang="en-SG" dirty="0"/>
                            <a:t>AMP STA Number of Frames Decoded</a:t>
                          </a:r>
                        </a:p>
                      </a:txBody>
                      <a:tcPr/>
                    </a:tc>
                    <a:tc>
                      <a:txBody>
                        <a:bodyPr/>
                        <a:lstStyle/>
                        <a:p>
                          <a:endParaRPr lang="en-US"/>
                        </a:p>
                      </a:txBody>
                      <a:tcPr>
                        <a:blipFill>
                          <a:blip r:embed="rId2"/>
                          <a:stretch>
                            <a:fillRect l="-100450" t="-349068" r="-101126" b="-1242"/>
                          </a:stretch>
                        </a:blipFill>
                      </a:tcPr>
                    </a:tc>
                    <a:tc>
                      <a:txBody>
                        <a:bodyPr/>
                        <a:lstStyle/>
                        <a:p>
                          <a:r>
                            <a:rPr lang="en-SG" dirty="0"/>
                            <a:t>Every DL Frame (carrying TSF)</a:t>
                          </a:r>
                        </a:p>
                      </a:txBody>
                      <a:tcPr/>
                    </a:tc>
                    <a:extLst>
                      <a:ext uri="{0D108BD9-81ED-4DB2-BD59-A6C34878D82A}">
                        <a16:rowId xmlns:a16="http://schemas.microsoft.com/office/drawing/2014/main" val="3902325422"/>
                      </a:ext>
                    </a:extLst>
                  </a:tr>
                </a:tbl>
              </a:graphicData>
            </a:graphic>
          </p:graphicFrame>
        </mc:Fallback>
      </mc:AlternateContent>
    </p:spTree>
    <p:extLst>
      <p:ext uri="{BB962C8B-B14F-4D97-AF65-F5344CB8AC3E}">
        <p14:creationId xmlns:p14="http://schemas.microsoft.com/office/powerpoint/2010/main" val="43103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7</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Power Saving Comparison (1/2)</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9A96CEE3-2F30-4FF3-83D5-9A5A2BA46193}"/>
                  </a:ext>
                </a:extLst>
              </p:cNvPr>
              <p:cNvSpPr/>
              <p:nvPr/>
            </p:nvSpPr>
            <p:spPr>
              <a:xfrm>
                <a:off x="551384" y="1340768"/>
                <a:ext cx="3981913" cy="4881336"/>
              </a:xfrm>
              <a:prstGeom prst="rect">
                <a:avLst/>
              </a:prstGeom>
            </p:spPr>
            <p:txBody>
              <a:bodyPr wrap="square">
                <a:spAutoFit/>
              </a:bodyPr>
              <a:lstStyle/>
              <a:p>
                <a:pPr defTabSz="1187323" eaLnBrk="1" fontAlgn="auto" hangingPunct="1">
                  <a:lnSpc>
                    <a:spcPct val="90000"/>
                  </a:lnSpc>
                  <a:spcBef>
                    <a:spcPts val="1200"/>
                  </a:spcBef>
                  <a:spcAft>
                    <a:spcPts val="0"/>
                  </a:spcAft>
                  <a:tabLst>
                    <a:tab pos="1207937" algn="ctr"/>
                  </a:tabLst>
                </a:pPr>
                <a:r>
                  <a:rPr lang="en-US" sz="1800" u="sng" dirty="0">
                    <a:solidFill>
                      <a:schemeClr val="tx1"/>
                    </a:solidFill>
                    <a:latin typeface="+mj-lt"/>
                  </a:rPr>
                  <a:t>Simulation Parameters</a:t>
                </a:r>
                <a:r>
                  <a:rPr lang="en-US" sz="1800" dirty="0">
                    <a:solidFill>
                      <a:schemeClr val="tx1"/>
                    </a:solidFill>
                    <a:latin typeface="+mj-lt"/>
                  </a:rPr>
                  <a:t>:</a:t>
                </a:r>
              </a:p>
              <a:p>
                <a:pPr defTabSz="1187323" eaLnBrk="1" fontAlgn="auto" hangingPunct="1">
                  <a:spcBef>
                    <a:spcPts val="600"/>
                  </a:spcBef>
                  <a:spcAft>
                    <a:spcPts val="0"/>
                  </a:spcAft>
                  <a:tabLst>
                    <a:tab pos="1207937" algn="ctr"/>
                  </a:tabLst>
                </a:pPr>
                <a:r>
                  <a:rPr lang="en-US" sz="1600" dirty="0">
                    <a:solidFill>
                      <a:schemeClr val="tx1"/>
                    </a:solidFill>
                    <a:latin typeface="+mj-lt"/>
                  </a:rPr>
                  <a:t>AMP STA RX Clock accuracy: </a:t>
                </a:r>
                <a14:m>
                  <m:oMath xmlns:m="http://schemas.openxmlformats.org/officeDocument/2006/math">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10</m:t>
                        </m:r>
                      </m:e>
                      <m:sup>
                        <m:r>
                          <a:rPr lang="en-US" sz="1600" b="0" i="1" smtClean="0">
                            <a:solidFill>
                              <a:schemeClr val="tx1"/>
                            </a:solidFill>
                            <a:latin typeface="Cambria Math" panose="02040503050406030204" pitchFamily="18" charset="0"/>
                          </a:rPr>
                          <m:t>4</m:t>
                        </m:r>
                      </m:sup>
                    </m:sSup>
                  </m:oMath>
                </a14:m>
                <a:r>
                  <a:rPr lang="en-US" sz="1600" dirty="0">
                    <a:solidFill>
                      <a:schemeClr val="tx1"/>
                    </a:solidFill>
                    <a:latin typeface="+mj-lt"/>
                  </a:rPr>
                  <a:t>ppm</a:t>
                </a:r>
              </a:p>
              <a:p>
                <a:pPr defTabSz="1187323" eaLnBrk="1" fontAlgn="auto" hangingPunct="1">
                  <a:spcBef>
                    <a:spcPts val="600"/>
                  </a:spcBef>
                  <a:spcAft>
                    <a:spcPts val="0"/>
                  </a:spcAft>
                  <a:tabLst>
                    <a:tab pos="1207937" algn="ctr"/>
                  </a:tabLst>
                </a:pPr>
                <a:r>
                  <a:rPr lang="en-US" sz="1600" dirty="0">
                    <a:solidFill>
                      <a:schemeClr val="tx1"/>
                    </a:solidFill>
                    <a:latin typeface="+mj-lt"/>
                  </a:rPr>
                  <a:t>MR state:</a:t>
                </a:r>
              </a:p>
              <a:p>
                <a:pPr marL="342900" indent="-342900" defTabSz="1187323" eaLnBrk="1" fontAlgn="auto" hangingPunct="1">
                  <a:spcBef>
                    <a:spcPts val="600"/>
                  </a:spcBef>
                  <a:spcAft>
                    <a:spcPts val="0"/>
                  </a:spcAft>
                  <a:buFont typeface="Arial" panose="020B0604020202020204" pitchFamily="34" charset="0"/>
                  <a:buChar char="•"/>
                  <a:tabLst>
                    <a:tab pos="1207937" algn="ctr"/>
                  </a:tabLst>
                </a:pPr>
                <a:r>
                  <a:rPr lang="en-US" sz="1600" dirty="0">
                    <a:solidFill>
                      <a:schemeClr val="tx1"/>
                    </a:solidFill>
                    <a:latin typeface="+mj-lt"/>
                  </a:rPr>
                  <a:t>Clock power consumption: 510pW</a:t>
                </a:r>
                <a:r>
                  <a:rPr lang="en-US" sz="1600" baseline="30000" dirty="0">
                    <a:solidFill>
                      <a:schemeClr val="tx1"/>
                    </a:solidFill>
                    <a:latin typeface="+mj-lt"/>
                  </a:rPr>
                  <a:t>[4]</a:t>
                </a:r>
              </a:p>
              <a:p>
                <a:pPr marL="342900" indent="-342900" defTabSz="1187323" eaLnBrk="1" fontAlgn="auto" hangingPunct="1">
                  <a:spcBef>
                    <a:spcPts val="600"/>
                  </a:spcBef>
                  <a:spcAft>
                    <a:spcPts val="0"/>
                  </a:spcAft>
                  <a:buFont typeface="Arial" panose="020B0604020202020204" pitchFamily="34" charset="0"/>
                  <a:buChar char="•"/>
                  <a:tabLst>
                    <a:tab pos="1207937" algn="ctr"/>
                  </a:tabLst>
                </a:pPr>
                <a:r>
                  <a:rPr lang="en-US" sz="1600" dirty="0">
                    <a:solidFill>
                      <a:schemeClr val="tx1"/>
                    </a:solidFill>
                    <a:latin typeface="+mj-lt"/>
                  </a:rPr>
                  <a:t>Idle Power consumption: 0.01uW</a:t>
                </a:r>
              </a:p>
              <a:p>
                <a:pPr defTabSz="1187323" eaLnBrk="1" fontAlgn="auto" hangingPunct="1">
                  <a:spcBef>
                    <a:spcPts val="600"/>
                  </a:spcBef>
                  <a:spcAft>
                    <a:spcPts val="0"/>
                  </a:spcAft>
                  <a:tabLst>
                    <a:tab pos="1207937" algn="ctr"/>
                  </a:tabLst>
                </a:pPr>
                <a:r>
                  <a:rPr lang="en-US" sz="1600" dirty="0">
                    <a:solidFill>
                      <a:schemeClr val="tx1"/>
                    </a:solidFill>
                    <a:latin typeface="+mj-lt"/>
                  </a:rPr>
                  <a:t>CS state:</a:t>
                </a:r>
              </a:p>
              <a:p>
                <a:pPr marL="342900" indent="-342900" defTabSz="1187323" eaLnBrk="1" fontAlgn="auto" hangingPunct="1">
                  <a:spcBef>
                    <a:spcPts val="600"/>
                  </a:spcBef>
                  <a:spcAft>
                    <a:spcPts val="0"/>
                  </a:spcAft>
                  <a:buFont typeface="Arial" panose="020B0604020202020204" pitchFamily="34" charset="0"/>
                  <a:buChar char="•"/>
                  <a:tabLst>
                    <a:tab pos="1207937" algn="ctr"/>
                  </a:tabLst>
                </a:pPr>
                <a:r>
                  <a:rPr lang="en-US" sz="1600" dirty="0">
                    <a:solidFill>
                      <a:schemeClr val="tx1"/>
                    </a:solidFill>
                    <a:latin typeface="+mj-lt"/>
                  </a:rPr>
                  <a:t>Channel sensing (CS) power consumption: 0.1uW</a:t>
                </a:r>
              </a:p>
              <a:p>
                <a:pPr marL="342900" indent="-342900" defTabSz="1187323" eaLnBrk="1" fontAlgn="auto" hangingPunct="1">
                  <a:spcBef>
                    <a:spcPts val="600"/>
                  </a:spcBef>
                  <a:spcAft>
                    <a:spcPts val="0"/>
                  </a:spcAft>
                  <a:buFont typeface="Arial" panose="020B0604020202020204" pitchFamily="34" charset="0"/>
                  <a:buChar char="•"/>
                  <a:tabLst>
                    <a:tab pos="1207937" algn="ctr"/>
                  </a:tabLst>
                </a:pPr>
                <a:r>
                  <a:rPr lang="en-US" sz="1600" dirty="0">
                    <a:solidFill>
                      <a:schemeClr val="tx1"/>
                    </a:solidFill>
                    <a:latin typeface="+mj-lt"/>
                  </a:rPr>
                  <a:t>Channel sensing duration/minimum wake duration: 5ms </a:t>
                </a:r>
              </a:p>
              <a:p>
                <a:pPr defTabSz="1187323" eaLnBrk="1" fontAlgn="auto" hangingPunct="1">
                  <a:spcBef>
                    <a:spcPts val="600"/>
                  </a:spcBef>
                  <a:spcAft>
                    <a:spcPts val="0"/>
                  </a:spcAft>
                  <a:tabLst>
                    <a:tab pos="1207937" algn="ctr"/>
                  </a:tabLst>
                </a:pPr>
                <a:r>
                  <a:rPr lang="en-US" sz="1600" dirty="0">
                    <a:solidFill>
                      <a:schemeClr val="tx1"/>
                    </a:solidFill>
                    <a:latin typeface="+mj-lt"/>
                  </a:rPr>
                  <a:t>RX state:</a:t>
                </a:r>
              </a:p>
              <a:p>
                <a:pPr marL="342900" indent="-342900" defTabSz="1187323" eaLnBrk="1" fontAlgn="auto" hangingPunct="1">
                  <a:spcBef>
                    <a:spcPts val="600"/>
                  </a:spcBef>
                  <a:spcAft>
                    <a:spcPts val="0"/>
                  </a:spcAft>
                  <a:buFont typeface="Arial" panose="020B0604020202020204" pitchFamily="34" charset="0"/>
                  <a:buChar char="•"/>
                  <a:tabLst>
                    <a:tab pos="1207937" algn="ctr"/>
                  </a:tabLst>
                </a:pPr>
                <a:r>
                  <a:rPr lang="en-US" sz="1600" dirty="0">
                    <a:solidFill>
                      <a:schemeClr val="tx1"/>
                    </a:solidFill>
                    <a:latin typeface="+mj-lt"/>
                  </a:rPr>
                  <a:t>RX power consumption: 1uW</a:t>
                </a:r>
              </a:p>
              <a:p>
                <a:pPr marL="342900" indent="-342900" defTabSz="1187323" eaLnBrk="1" fontAlgn="auto" hangingPunct="1">
                  <a:spcBef>
                    <a:spcPts val="600"/>
                  </a:spcBef>
                  <a:spcAft>
                    <a:spcPts val="0"/>
                  </a:spcAft>
                  <a:buFont typeface="Arial" panose="020B0604020202020204" pitchFamily="34" charset="0"/>
                  <a:buChar char="•"/>
                  <a:tabLst>
                    <a:tab pos="1207937" algn="ctr"/>
                  </a:tabLst>
                </a:pPr>
                <a:r>
                  <a:rPr lang="en-US" sz="1600" dirty="0">
                    <a:solidFill>
                      <a:schemeClr val="tx1"/>
                    </a:solidFill>
                    <a:latin typeface="+mj-lt"/>
                  </a:rPr>
                  <a:t>DL PPDU RX time: 100us (100bits @1Mbps) </a:t>
                </a:r>
              </a:p>
              <a:p>
                <a:pPr marL="342900" indent="-342900" defTabSz="1187323" eaLnBrk="1" fontAlgn="auto" hangingPunct="1">
                  <a:spcBef>
                    <a:spcPts val="600"/>
                  </a:spcBef>
                  <a:spcAft>
                    <a:spcPts val="0"/>
                  </a:spcAft>
                  <a:buFont typeface="Arial" panose="020B0604020202020204" pitchFamily="34" charset="0"/>
                  <a:buChar char="•"/>
                  <a:tabLst>
                    <a:tab pos="1207937" algn="ctr"/>
                  </a:tabLst>
                </a:pPr>
                <a:r>
                  <a:rPr lang="en-US" sz="1600" dirty="0">
                    <a:solidFill>
                      <a:schemeClr val="tx1"/>
                    </a:solidFill>
                    <a:latin typeface="+mj-lt"/>
                  </a:rPr>
                  <a:t>DL PPDU transmission frequency: 5ms (AMP SP), 100ms or 1s (RX DC) </a:t>
                </a:r>
              </a:p>
            </p:txBody>
          </p:sp>
        </mc:Choice>
        <mc:Fallback xmlns="">
          <p:sp>
            <p:nvSpPr>
              <p:cNvPr id="20" name="Rectangle 19">
                <a:extLst>
                  <a:ext uri="{FF2B5EF4-FFF2-40B4-BE49-F238E27FC236}">
                    <a16:creationId xmlns:a16="http://schemas.microsoft.com/office/drawing/2014/main" id="{9A96CEE3-2F30-4FF3-83D5-9A5A2BA46193}"/>
                  </a:ext>
                </a:extLst>
              </p:cNvPr>
              <p:cNvSpPr>
                <a:spLocks noRot="1" noChangeAspect="1" noMove="1" noResize="1" noEditPoints="1" noAdjustHandles="1" noChangeArrowheads="1" noChangeShapeType="1" noTextEdit="1"/>
              </p:cNvSpPr>
              <p:nvPr/>
            </p:nvSpPr>
            <p:spPr>
              <a:xfrm>
                <a:off x="551384" y="1340768"/>
                <a:ext cx="3981913" cy="4881336"/>
              </a:xfrm>
              <a:prstGeom prst="rect">
                <a:avLst/>
              </a:prstGeom>
              <a:blipFill>
                <a:blip r:embed="rId4"/>
                <a:stretch>
                  <a:fillRect l="-1223" t="-1248" r="-765" b="-624"/>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B7D24626-190B-417B-8177-059996B847E5}"/>
                  </a:ext>
                </a:extLst>
              </p:cNvPr>
              <p:cNvSpPr/>
              <p:nvPr/>
            </p:nvSpPr>
            <p:spPr>
              <a:xfrm>
                <a:off x="5275154" y="5109262"/>
                <a:ext cx="6044412" cy="338554"/>
              </a:xfrm>
              <a:prstGeom prst="rect">
                <a:avLst/>
              </a:prstGeom>
            </p:spPr>
            <p:txBody>
              <a:bodyPr wrap="none">
                <a:spAutoFit/>
              </a:bodyPr>
              <a:lstStyle/>
              <a:p>
                <a14:m>
                  <m:oMath xmlns:m="http://schemas.openxmlformats.org/officeDocument/2006/math">
                    <m:r>
                      <a:rPr lang="en-SG" sz="1600" b="0" i="1" smtClean="0">
                        <a:solidFill>
                          <a:schemeClr val="tx1"/>
                        </a:solidFill>
                        <a:latin typeface="Cambria Math" panose="02040503050406030204" pitchFamily="18" charset="0"/>
                      </a:rPr>
                      <m:t>𝑆</m:t>
                    </m:r>
                    <m:sSub>
                      <m:sSubPr>
                        <m:ctrlPr>
                          <a:rPr lang="en-SG" sz="1600" b="0" i="1" smtClean="0">
                            <a:solidFill>
                              <a:schemeClr val="tx1"/>
                            </a:solidFill>
                            <a:latin typeface="Cambria Math" panose="02040503050406030204" pitchFamily="18" charset="0"/>
                          </a:rPr>
                        </m:ctrlPr>
                      </m:sSubPr>
                      <m:e>
                        <m:r>
                          <a:rPr lang="en-SG" sz="1600" b="0" i="1" smtClean="0">
                            <a:solidFill>
                              <a:schemeClr val="tx1"/>
                            </a:solidFill>
                            <a:latin typeface="Cambria Math" panose="02040503050406030204" pitchFamily="18" charset="0"/>
                          </a:rPr>
                          <m:t>𝑃</m:t>
                        </m:r>
                      </m:e>
                      <m:sub>
                        <m:r>
                          <a:rPr lang="en-SG" sz="1600" b="0" i="1" smtClean="0">
                            <a:solidFill>
                              <a:schemeClr val="tx1"/>
                            </a:solidFill>
                            <a:latin typeface="Cambria Math" panose="02040503050406030204" pitchFamily="18" charset="0"/>
                          </a:rPr>
                          <m:t>𝑖𝑛𝑡</m:t>
                        </m:r>
                      </m:sub>
                    </m:sSub>
                  </m:oMath>
                </a14:m>
                <a:r>
                  <a:rPr lang="en-US" sz="1600" i="1" dirty="0">
                    <a:solidFill>
                      <a:schemeClr val="tx1"/>
                    </a:solidFill>
                    <a:latin typeface="+mj-lt"/>
                  </a:rPr>
                  <a:t>, Varying Service Period Interval Lengths (100ms to 1 hour)</a:t>
                </a:r>
                <a:endParaRPr lang="en-SG" sz="1600" i="1" dirty="0">
                  <a:solidFill>
                    <a:schemeClr val="tx1"/>
                  </a:solidFill>
                  <a:latin typeface="+mj-lt"/>
                </a:endParaRPr>
              </a:p>
            </p:txBody>
          </p:sp>
        </mc:Choice>
        <mc:Fallback xmlns="">
          <p:sp>
            <p:nvSpPr>
              <p:cNvPr id="36" name="Rectangle 35">
                <a:extLst>
                  <a:ext uri="{FF2B5EF4-FFF2-40B4-BE49-F238E27FC236}">
                    <a16:creationId xmlns:a16="http://schemas.microsoft.com/office/drawing/2014/main" id="{B7D24626-190B-417B-8177-059996B847E5}"/>
                  </a:ext>
                </a:extLst>
              </p:cNvPr>
              <p:cNvSpPr>
                <a:spLocks noRot="1" noChangeAspect="1" noMove="1" noResize="1" noEditPoints="1" noAdjustHandles="1" noChangeArrowheads="1" noChangeShapeType="1" noTextEdit="1"/>
              </p:cNvSpPr>
              <p:nvPr/>
            </p:nvSpPr>
            <p:spPr>
              <a:xfrm>
                <a:off x="5275154" y="5109262"/>
                <a:ext cx="6044412" cy="338554"/>
              </a:xfrm>
              <a:prstGeom prst="rect">
                <a:avLst/>
              </a:prstGeom>
              <a:blipFill>
                <a:blip r:embed="rId5"/>
                <a:stretch>
                  <a:fillRect t="-5357" b="-21429"/>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F2564466-C386-4EC9-AC24-75549CC1E125}"/>
                  </a:ext>
                </a:extLst>
              </p:cNvPr>
              <p:cNvSpPr/>
              <p:nvPr/>
            </p:nvSpPr>
            <p:spPr>
              <a:xfrm>
                <a:off x="43425" y="2602549"/>
                <a:ext cx="579133" cy="307777"/>
              </a:xfrm>
              <a:prstGeom prst="rect">
                <a:avLst/>
              </a:prstGeom>
            </p:spPr>
            <p:txBody>
              <a:bodyPr wrap="none">
                <a:spAutoFit/>
              </a:bodyPr>
              <a:lstStyle/>
              <a:p>
                <a:pPr/>
                <a14:m>
                  <m:oMathPara xmlns:m="http://schemas.openxmlformats.org/officeDocument/2006/math">
                    <m:oMathParaPr>
                      <m:jc m:val="right"/>
                    </m:oMathParaPr>
                    <m:oMath xmlns:m="http://schemas.openxmlformats.org/officeDocument/2006/math">
                      <m:sSub>
                        <m:sSubPr>
                          <m:ctrlPr>
                            <a:rPr lang="en-SG" sz="1400" i="1" smtClean="0">
                              <a:solidFill>
                                <a:schemeClr val="bg2"/>
                              </a:solidFill>
                              <a:latin typeface="Cambria Math" panose="02040503050406030204" pitchFamily="18" charset="0"/>
                            </a:rPr>
                          </m:ctrlPr>
                        </m:sSubPr>
                        <m:e>
                          <m:r>
                            <a:rPr lang="en-SG" sz="1400" i="1">
                              <a:solidFill>
                                <a:schemeClr val="bg2"/>
                              </a:solidFill>
                              <a:latin typeface="Cambria Math" panose="02040503050406030204" pitchFamily="18" charset="0"/>
                            </a:rPr>
                            <m:t>𝑃</m:t>
                          </m:r>
                        </m:e>
                        <m:sub>
                          <m:r>
                            <a:rPr lang="en-SG" sz="1400" i="1">
                              <a:solidFill>
                                <a:schemeClr val="bg2"/>
                              </a:solidFill>
                              <a:latin typeface="Cambria Math" panose="02040503050406030204" pitchFamily="18" charset="0"/>
                            </a:rPr>
                            <m:t>𝑖𝑑𝑙𝑒</m:t>
                          </m:r>
                        </m:sub>
                      </m:sSub>
                    </m:oMath>
                  </m:oMathPara>
                </a14:m>
                <a:endParaRPr lang="en-SG" sz="1400" dirty="0">
                  <a:solidFill>
                    <a:schemeClr val="bg2"/>
                  </a:solidFill>
                </a:endParaRPr>
              </a:p>
            </p:txBody>
          </p:sp>
        </mc:Choice>
        <mc:Fallback xmlns="">
          <p:sp>
            <p:nvSpPr>
              <p:cNvPr id="47" name="Rectangle 46">
                <a:extLst>
                  <a:ext uri="{FF2B5EF4-FFF2-40B4-BE49-F238E27FC236}">
                    <a16:creationId xmlns:a16="http://schemas.microsoft.com/office/drawing/2014/main" id="{F2564466-C386-4EC9-AC24-75549CC1E125}"/>
                  </a:ext>
                </a:extLst>
              </p:cNvPr>
              <p:cNvSpPr>
                <a:spLocks noRot="1" noChangeAspect="1" noMove="1" noResize="1" noEditPoints="1" noAdjustHandles="1" noChangeArrowheads="1" noChangeShapeType="1" noTextEdit="1"/>
              </p:cNvSpPr>
              <p:nvPr/>
            </p:nvSpPr>
            <p:spPr>
              <a:xfrm>
                <a:off x="43425" y="2602549"/>
                <a:ext cx="579133" cy="307777"/>
              </a:xfrm>
              <a:prstGeom prst="rect">
                <a:avLst/>
              </a:prstGeom>
              <a:blipFill>
                <a:blip r:embed="rId6"/>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8670A604-15BF-47DE-A293-699B084430D7}"/>
                  </a:ext>
                </a:extLst>
              </p:cNvPr>
              <p:cNvSpPr/>
              <p:nvPr/>
            </p:nvSpPr>
            <p:spPr>
              <a:xfrm>
                <a:off x="43425" y="2267954"/>
                <a:ext cx="522900" cy="307777"/>
              </a:xfrm>
              <a:prstGeom prst="rect">
                <a:avLst/>
              </a:prstGeom>
            </p:spPr>
            <p:txBody>
              <a:bodyPr wrap="none">
                <a:spAutoFit/>
              </a:bodyPr>
              <a:lstStyle/>
              <a:p>
                <a:pPr/>
                <a14:m>
                  <m:oMathPara xmlns:m="http://schemas.openxmlformats.org/officeDocument/2006/math">
                    <m:oMathParaPr>
                      <m:jc m:val="right"/>
                    </m:oMathParaPr>
                    <m:oMath xmlns:m="http://schemas.openxmlformats.org/officeDocument/2006/math">
                      <m:sSub>
                        <m:sSubPr>
                          <m:ctrlPr>
                            <a:rPr lang="en-SG" sz="1400" i="1" smtClean="0">
                              <a:solidFill>
                                <a:schemeClr val="bg2"/>
                              </a:solidFill>
                              <a:latin typeface="Cambria Math" panose="02040503050406030204" pitchFamily="18" charset="0"/>
                            </a:rPr>
                          </m:ctrlPr>
                        </m:sSubPr>
                        <m:e>
                          <m:r>
                            <a:rPr lang="en-SG" sz="1400" i="1">
                              <a:solidFill>
                                <a:schemeClr val="bg2"/>
                              </a:solidFill>
                              <a:latin typeface="Cambria Math" panose="02040503050406030204" pitchFamily="18" charset="0"/>
                            </a:rPr>
                            <m:t>𝑃</m:t>
                          </m:r>
                        </m:e>
                        <m:sub>
                          <m:r>
                            <a:rPr lang="en-SG" sz="1400" b="0" i="1" smtClean="0">
                              <a:solidFill>
                                <a:schemeClr val="bg2"/>
                              </a:solidFill>
                              <a:latin typeface="Cambria Math" panose="02040503050406030204" pitchFamily="18" charset="0"/>
                            </a:rPr>
                            <m:t>𝑐𝑙𝑘</m:t>
                          </m:r>
                        </m:sub>
                      </m:sSub>
                    </m:oMath>
                  </m:oMathPara>
                </a14:m>
                <a:endParaRPr lang="en-SG" sz="1400" dirty="0">
                  <a:solidFill>
                    <a:schemeClr val="bg2"/>
                  </a:solidFill>
                </a:endParaRPr>
              </a:p>
            </p:txBody>
          </p:sp>
        </mc:Choice>
        <mc:Fallback xmlns="">
          <p:sp>
            <p:nvSpPr>
              <p:cNvPr id="48" name="Rectangle 47">
                <a:extLst>
                  <a:ext uri="{FF2B5EF4-FFF2-40B4-BE49-F238E27FC236}">
                    <a16:creationId xmlns:a16="http://schemas.microsoft.com/office/drawing/2014/main" id="{8670A604-15BF-47DE-A293-699B084430D7}"/>
                  </a:ext>
                </a:extLst>
              </p:cNvPr>
              <p:cNvSpPr>
                <a:spLocks noRot="1" noChangeAspect="1" noMove="1" noResize="1" noEditPoints="1" noAdjustHandles="1" noChangeArrowheads="1" noChangeShapeType="1" noTextEdit="1"/>
              </p:cNvSpPr>
              <p:nvPr/>
            </p:nvSpPr>
            <p:spPr>
              <a:xfrm>
                <a:off x="43425" y="2267954"/>
                <a:ext cx="522900" cy="307777"/>
              </a:xfrm>
              <a:prstGeom prst="rect">
                <a:avLst/>
              </a:prstGeom>
              <a:blipFill>
                <a:blip r:embed="rId7"/>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F3BB4C3F-DAE9-4673-B6E7-BB87DE06B5AE}"/>
                  </a:ext>
                </a:extLst>
              </p:cNvPr>
              <p:cNvSpPr/>
              <p:nvPr/>
            </p:nvSpPr>
            <p:spPr>
              <a:xfrm>
                <a:off x="89723" y="3273138"/>
                <a:ext cx="445058" cy="307777"/>
              </a:xfrm>
              <a:prstGeom prst="rect">
                <a:avLst/>
              </a:prstGeom>
            </p:spPr>
            <p:txBody>
              <a:bodyPr wrap="square">
                <a:spAutoFit/>
              </a:bodyPr>
              <a:lstStyle/>
              <a:p>
                <a:pPr/>
                <a14:m>
                  <m:oMathPara xmlns:m="http://schemas.openxmlformats.org/officeDocument/2006/math">
                    <m:oMathParaPr>
                      <m:jc m:val="right"/>
                    </m:oMathParaPr>
                    <m:oMath xmlns:m="http://schemas.openxmlformats.org/officeDocument/2006/math">
                      <m:sSub>
                        <m:sSubPr>
                          <m:ctrlPr>
                            <a:rPr lang="en-SG" sz="1400" i="1" smtClean="0">
                              <a:solidFill>
                                <a:schemeClr val="bg2"/>
                              </a:solidFill>
                              <a:latin typeface="Cambria Math" panose="02040503050406030204" pitchFamily="18" charset="0"/>
                            </a:rPr>
                          </m:ctrlPr>
                        </m:sSubPr>
                        <m:e>
                          <m:r>
                            <a:rPr lang="en-SG" sz="1400" i="1">
                              <a:solidFill>
                                <a:schemeClr val="bg2"/>
                              </a:solidFill>
                              <a:latin typeface="Cambria Math" panose="02040503050406030204" pitchFamily="18" charset="0"/>
                            </a:rPr>
                            <m:t>𝑃</m:t>
                          </m:r>
                        </m:e>
                        <m:sub>
                          <m:r>
                            <a:rPr lang="en-US" sz="1400" b="0" i="1" smtClean="0">
                              <a:solidFill>
                                <a:schemeClr val="bg2"/>
                              </a:solidFill>
                              <a:latin typeface="Cambria Math" panose="02040503050406030204" pitchFamily="18" charset="0"/>
                            </a:rPr>
                            <m:t>𝐶𝑆</m:t>
                          </m:r>
                        </m:sub>
                      </m:sSub>
                    </m:oMath>
                  </m:oMathPara>
                </a14:m>
                <a:endParaRPr lang="en-SG" sz="1400" dirty="0">
                  <a:solidFill>
                    <a:schemeClr val="bg2"/>
                  </a:solidFill>
                </a:endParaRPr>
              </a:p>
            </p:txBody>
          </p:sp>
        </mc:Choice>
        <mc:Fallback xmlns="">
          <p:sp>
            <p:nvSpPr>
              <p:cNvPr id="50" name="Rectangle 49">
                <a:extLst>
                  <a:ext uri="{FF2B5EF4-FFF2-40B4-BE49-F238E27FC236}">
                    <a16:creationId xmlns:a16="http://schemas.microsoft.com/office/drawing/2014/main" id="{F3BB4C3F-DAE9-4673-B6E7-BB87DE06B5AE}"/>
                  </a:ext>
                </a:extLst>
              </p:cNvPr>
              <p:cNvSpPr>
                <a:spLocks noRot="1" noChangeAspect="1" noMove="1" noResize="1" noEditPoints="1" noAdjustHandles="1" noChangeArrowheads="1" noChangeShapeType="1" noTextEdit="1"/>
              </p:cNvSpPr>
              <p:nvPr/>
            </p:nvSpPr>
            <p:spPr>
              <a:xfrm>
                <a:off x="89723" y="3273138"/>
                <a:ext cx="445058" cy="307777"/>
              </a:xfrm>
              <a:prstGeom prst="rect">
                <a:avLst/>
              </a:prstGeom>
              <a:blipFill>
                <a:blip r:embed="rId8"/>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CED23D5D-B223-4B1A-BE7C-2193236C06C9}"/>
                  </a:ext>
                </a:extLst>
              </p:cNvPr>
              <p:cNvSpPr/>
              <p:nvPr/>
            </p:nvSpPr>
            <p:spPr>
              <a:xfrm>
                <a:off x="30186" y="3819230"/>
                <a:ext cx="459741" cy="307777"/>
              </a:xfrm>
              <a:prstGeom prst="rect">
                <a:avLst/>
              </a:prstGeom>
            </p:spPr>
            <p:txBody>
              <a:bodyPr wrap="none">
                <a:spAutoFit/>
              </a:bodyPr>
              <a:lstStyle/>
              <a:p>
                <a:pPr/>
                <a14:m>
                  <m:oMathPara xmlns:m="http://schemas.openxmlformats.org/officeDocument/2006/math">
                    <m:oMathParaPr>
                      <m:jc m:val="right"/>
                    </m:oMathParaPr>
                    <m:oMath xmlns:m="http://schemas.openxmlformats.org/officeDocument/2006/math">
                      <m:sSub>
                        <m:sSubPr>
                          <m:ctrlPr>
                            <a:rPr lang="en-SG" sz="1400" b="0" i="1" smtClean="0">
                              <a:solidFill>
                                <a:schemeClr val="bg2"/>
                              </a:solidFill>
                              <a:latin typeface="Cambria Math" panose="02040503050406030204" pitchFamily="18" charset="0"/>
                            </a:rPr>
                          </m:ctrlPr>
                        </m:sSubPr>
                        <m:e>
                          <m:r>
                            <a:rPr lang="en-SG" sz="1400" b="0" i="1" smtClean="0">
                              <a:solidFill>
                                <a:schemeClr val="bg2"/>
                              </a:solidFill>
                              <a:latin typeface="Cambria Math" panose="02040503050406030204" pitchFamily="18" charset="0"/>
                            </a:rPr>
                            <m:t>𝑡</m:t>
                          </m:r>
                        </m:e>
                        <m:sub>
                          <m:r>
                            <a:rPr lang="en-US" sz="1400" b="0" i="1" smtClean="0">
                              <a:solidFill>
                                <a:schemeClr val="bg2"/>
                              </a:solidFill>
                              <a:latin typeface="Cambria Math" panose="02040503050406030204" pitchFamily="18" charset="0"/>
                            </a:rPr>
                            <m:t>𝐶𝑆</m:t>
                          </m:r>
                        </m:sub>
                      </m:sSub>
                    </m:oMath>
                  </m:oMathPara>
                </a14:m>
                <a:endParaRPr lang="en-SG" sz="1400" dirty="0">
                  <a:solidFill>
                    <a:schemeClr val="bg2"/>
                  </a:solidFill>
                </a:endParaRPr>
              </a:p>
            </p:txBody>
          </p:sp>
        </mc:Choice>
        <mc:Fallback xmlns="">
          <p:sp>
            <p:nvSpPr>
              <p:cNvPr id="52" name="Rectangle 51">
                <a:extLst>
                  <a:ext uri="{FF2B5EF4-FFF2-40B4-BE49-F238E27FC236}">
                    <a16:creationId xmlns:a16="http://schemas.microsoft.com/office/drawing/2014/main" id="{CED23D5D-B223-4B1A-BE7C-2193236C06C9}"/>
                  </a:ext>
                </a:extLst>
              </p:cNvPr>
              <p:cNvSpPr>
                <a:spLocks noRot="1" noChangeAspect="1" noMove="1" noResize="1" noEditPoints="1" noAdjustHandles="1" noChangeArrowheads="1" noChangeShapeType="1" noTextEdit="1"/>
              </p:cNvSpPr>
              <p:nvPr/>
            </p:nvSpPr>
            <p:spPr>
              <a:xfrm>
                <a:off x="30186" y="3819230"/>
                <a:ext cx="459741" cy="307777"/>
              </a:xfrm>
              <a:prstGeom prst="rect">
                <a:avLst/>
              </a:prstGeom>
              <a:blipFill>
                <a:blip r:embed="rId9"/>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DB103EF3-127B-44EF-A788-60CBCD3299D1}"/>
                  </a:ext>
                </a:extLst>
              </p:cNvPr>
              <p:cNvSpPr/>
              <p:nvPr/>
            </p:nvSpPr>
            <p:spPr>
              <a:xfrm>
                <a:off x="74876" y="4712151"/>
                <a:ext cx="445058" cy="307777"/>
              </a:xfrm>
              <a:prstGeom prst="rect">
                <a:avLst/>
              </a:prstGeom>
            </p:spPr>
            <p:txBody>
              <a:bodyPr wrap="square">
                <a:spAutoFit/>
              </a:bodyPr>
              <a:lstStyle/>
              <a:p>
                <a:pPr/>
                <a14:m>
                  <m:oMathPara xmlns:m="http://schemas.openxmlformats.org/officeDocument/2006/math">
                    <m:oMathParaPr>
                      <m:jc m:val="right"/>
                    </m:oMathParaPr>
                    <m:oMath xmlns:m="http://schemas.openxmlformats.org/officeDocument/2006/math">
                      <m:sSub>
                        <m:sSubPr>
                          <m:ctrlPr>
                            <a:rPr lang="en-SG" sz="1400" i="1" smtClean="0">
                              <a:solidFill>
                                <a:schemeClr val="bg2"/>
                              </a:solidFill>
                              <a:latin typeface="Cambria Math" panose="02040503050406030204" pitchFamily="18" charset="0"/>
                            </a:rPr>
                          </m:ctrlPr>
                        </m:sSubPr>
                        <m:e>
                          <m:r>
                            <a:rPr lang="en-SG" sz="1400" i="1">
                              <a:solidFill>
                                <a:schemeClr val="bg2"/>
                              </a:solidFill>
                              <a:latin typeface="Cambria Math" panose="02040503050406030204" pitchFamily="18" charset="0"/>
                            </a:rPr>
                            <m:t>𝑃</m:t>
                          </m:r>
                        </m:e>
                        <m:sub>
                          <m:r>
                            <a:rPr lang="en-US" sz="1400" b="0" i="1" smtClean="0">
                              <a:solidFill>
                                <a:schemeClr val="bg2"/>
                              </a:solidFill>
                              <a:latin typeface="Cambria Math" panose="02040503050406030204" pitchFamily="18" charset="0"/>
                            </a:rPr>
                            <m:t>𝑅𝑋</m:t>
                          </m:r>
                        </m:sub>
                      </m:sSub>
                    </m:oMath>
                  </m:oMathPara>
                </a14:m>
                <a:endParaRPr lang="en-SG" sz="1400" dirty="0">
                  <a:solidFill>
                    <a:schemeClr val="bg2"/>
                  </a:solidFill>
                </a:endParaRPr>
              </a:p>
            </p:txBody>
          </p:sp>
        </mc:Choice>
        <mc:Fallback xmlns="">
          <p:sp>
            <p:nvSpPr>
              <p:cNvPr id="53" name="Rectangle 52">
                <a:extLst>
                  <a:ext uri="{FF2B5EF4-FFF2-40B4-BE49-F238E27FC236}">
                    <a16:creationId xmlns:a16="http://schemas.microsoft.com/office/drawing/2014/main" id="{DB103EF3-127B-44EF-A788-60CBCD3299D1}"/>
                  </a:ext>
                </a:extLst>
              </p:cNvPr>
              <p:cNvSpPr>
                <a:spLocks noRot="1" noChangeAspect="1" noMove="1" noResize="1" noEditPoints="1" noAdjustHandles="1" noChangeArrowheads="1" noChangeShapeType="1" noTextEdit="1"/>
              </p:cNvSpPr>
              <p:nvPr/>
            </p:nvSpPr>
            <p:spPr>
              <a:xfrm>
                <a:off x="74876" y="4712151"/>
                <a:ext cx="445058" cy="307777"/>
              </a:xfrm>
              <a:prstGeom prst="rect">
                <a:avLst/>
              </a:prstGeom>
              <a:blipFill>
                <a:blip r:embed="rId10"/>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45E2AC93-ECC0-4597-B314-451EA3BA8D54}"/>
                  </a:ext>
                </a:extLst>
              </p:cNvPr>
              <p:cNvSpPr/>
              <p:nvPr/>
            </p:nvSpPr>
            <p:spPr>
              <a:xfrm>
                <a:off x="76467" y="5019928"/>
                <a:ext cx="445058" cy="307777"/>
              </a:xfrm>
              <a:prstGeom prst="rect">
                <a:avLst/>
              </a:prstGeom>
            </p:spPr>
            <p:txBody>
              <a:bodyPr wrap="square">
                <a:spAutoFit/>
              </a:bodyPr>
              <a:lstStyle/>
              <a:p>
                <a:pPr/>
                <a14:m>
                  <m:oMathPara xmlns:m="http://schemas.openxmlformats.org/officeDocument/2006/math">
                    <m:oMathParaPr>
                      <m:jc m:val="right"/>
                    </m:oMathParaPr>
                    <m:oMath xmlns:m="http://schemas.openxmlformats.org/officeDocument/2006/math">
                      <m:sSub>
                        <m:sSubPr>
                          <m:ctrlPr>
                            <a:rPr lang="en-SG" sz="1400" i="1" smtClean="0">
                              <a:solidFill>
                                <a:schemeClr val="bg2"/>
                              </a:solidFill>
                              <a:latin typeface="Cambria Math" panose="02040503050406030204" pitchFamily="18" charset="0"/>
                            </a:rPr>
                          </m:ctrlPr>
                        </m:sSubPr>
                        <m:e>
                          <m:r>
                            <a:rPr lang="en-US" sz="1400" b="0" i="1" smtClean="0">
                              <a:solidFill>
                                <a:schemeClr val="bg2"/>
                              </a:solidFill>
                              <a:latin typeface="Cambria Math" panose="02040503050406030204" pitchFamily="18" charset="0"/>
                            </a:rPr>
                            <m:t>𝑡</m:t>
                          </m:r>
                        </m:e>
                        <m:sub>
                          <m:r>
                            <a:rPr lang="en-US" sz="1400" b="0" i="1" smtClean="0">
                              <a:solidFill>
                                <a:schemeClr val="bg2"/>
                              </a:solidFill>
                              <a:latin typeface="Cambria Math" panose="02040503050406030204" pitchFamily="18" charset="0"/>
                            </a:rPr>
                            <m:t>𝑅𝑋</m:t>
                          </m:r>
                        </m:sub>
                      </m:sSub>
                    </m:oMath>
                  </m:oMathPara>
                </a14:m>
                <a:endParaRPr lang="en-SG" sz="1400" dirty="0">
                  <a:solidFill>
                    <a:schemeClr val="bg2"/>
                  </a:solidFill>
                </a:endParaRPr>
              </a:p>
            </p:txBody>
          </p:sp>
        </mc:Choice>
        <mc:Fallback xmlns="">
          <p:sp>
            <p:nvSpPr>
              <p:cNvPr id="54" name="Rectangle 53">
                <a:extLst>
                  <a:ext uri="{FF2B5EF4-FFF2-40B4-BE49-F238E27FC236}">
                    <a16:creationId xmlns:a16="http://schemas.microsoft.com/office/drawing/2014/main" id="{45E2AC93-ECC0-4597-B314-451EA3BA8D54}"/>
                  </a:ext>
                </a:extLst>
              </p:cNvPr>
              <p:cNvSpPr>
                <a:spLocks noRot="1" noChangeAspect="1" noMove="1" noResize="1" noEditPoints="1" noAdjustHandles="1" noChangeArrowheads="1" noChangeShapeType="1" noTextEdit="1"/>
              </p:cNvSpPr>
              <p:nvPr/>
            </p:nvSpPr>
            <p:spPr>
              <a:xfrm>
                <a:off x="76467" y="5019928"/>
                <a:ext cx="445058" cy="307777"/>
              </a:xfrm>
              <a:prstGeom prst="rect">
                <a:avLst/>
              </a:prstGeom>
              <a:blipFill>
                <a:blip r:embed="rId11"/>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93ADF337-4E79-4AAC-AC7D-80A609B537F0}"/>
                  </a:ext>
                </a:extLst>
              </p:cNvPr>
              <p:cNvSpPr/>
              <p:nvPr/>
            </p:nvSpPr>
            <p:spPr>
              <a:xfrm>
                <a:off x="2783632" y="6068215"/>
                <a:ext cx="445058" cy="307777"/>
              </a:xfrm>
              <a:prstGeom prst="rect">
                <a:avLst/>
              </a:prstGeom>
            </p:spPr>
            <p:txBody>
              <a:bodyPr wrap="square">
                <a:spAutoFit/>
              </a:bodyPr>
              <a:lstStyle/>
              <a:p>
                <a:pPr/>
                <a14:m>
                  <m:oMathPara xmlns:m="http://schemas.openxmlformats.org/officeDocument/2006/math">
                    <m:oMathParaPr>
                      <m:jc m:val="right"/>
                    </m:oMathParaPr>
                    <m:oMath xmlns:m="http://schemas.openxmlformats.org/officeDocument/2006/math">
                      <m:sSub>
                        <m:sSubPr>
                          <m:ctrlPr>
                            <a:rPr lang="en-SG" sz="1400" i="1" smtClean="0">
                              <a:solidFill>
                                <a:schemeClr val="bg2"/>
                              </a:solidFill>
                              <a:latin typeface="Cambria Math" panose="02040503050406030204" pitchFamily="18" charset="0"/>
                            </a:rPr>
                          </m:ctrlPr>
                        </m:sSubPr>
                        <m:e>
                          <m:r>
                            <a:rPr lang="en-US" sz="1400" b="0" i="1" smtClean="0">
                              <a:solidFill>
                                <a:schemeClr val="bg2"/>
                              </a:solidFill>
                              <a:latin typeface="Cambria Math" panose="02040503050406030204" pitchFamily="18" charset="0"/>
                            </a:rPr>
                            <m:t>𝑇𝑆𝐹</m:t>
                          </m:r>
                        </m:e>
                        <m:sub>
                          <m:r>
                            <a:rPr lang="en-US" sz="1400" b="0" i="1" smtClean="0">
                              <a:solidFill>
                                <a:schemeClr val="bg2"/>
                              </a:solidFill>
                              <a:latin typeface="Cambria Math" panose="02040503050406030204" pitchFamily="18" charset="0"/>
                            </a:rPr>
                            <m:t>𝑖𝑛𝑡</m:t>
                          </m:r>
                        </m:sub>
                      </m:sSub>
                    </m:oMath>
                  </m:oMathPara>
                </a14:m>
                <a:endParaRPr lang="en-SG" sz="1400" dirty="0">
                  <a:solidFill>
                    <a:schemeClr val="bg2"/>
                  </a:solidFill>
                </a:endParaRPr>
              </a:p>
            </p:txBody>
          </p:sp>
        </mc:Choice>
        <mc:Fallback xmlns="">
          <p:sp>
            <p:nvSpPr>
              <p:cNvPr id="55" name="Rectangle 54">
                <a:extLst>
                  <a:ext uri="{FF2B5EF4-FFF2-40B4-BE49-F238E27FC236}">
                    <a16:creationId xmlns:a16="http://schemas.microsoft.com/office/drawing/2014/main" id="{93ADF337-4E79-4AAC-AC7D-80A609B537F0}"/>
                  </a:ext>
                </a:extLst>
              </p:cNvPr>
              <p:cNvSpPr>
                <a:spLocks noRot="1" noChangeAspect="1" noMove="1" noResize="1" noEditPoints="1" noAdjustHandles="1" noChangeArrowheads="1" noChangeShapeType="1" noTextEdit="1"/>
              </p:cNvSpPr>
              <p:nvPr/>
            </p:nvSpPr>
            <p:spPr>
              <a:xfrm>
                <a:off x="2783632" y="6068215"/>
                <a:ext cx="445058" cy="307777"/>
              </a:xfrm>
              <a:prstGeom prst="rect">
                <a:avLst/>
              </a:prstGeom>
              <a:blipFill>
                <a:blip r:embed="rId12"/>
                <a:stretch>
                  <a:fillRect r="-35616"/>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9B3BE1FC-89CC-49E9-8BBC-4CEFCC93AB20}"/>
                  </a:ext>
                </a:extLst>
              </p:cNvPr>
              <p:cNvSpPr/>
              <p:nvPr/>
            </p:nvSpPr>
            <p:spPr>
              <a:xfrm>
                <a:off x="911424" y="6042544"/>
                <a:ext cx="445058" cy="307777"/>
              </a:xfrm>
              <a:prstGeom prst="rect">
                <a:avLst/>
              </a:prstGeom>
            </p:spPr>
            <p:txBody>
              <a:bodyPr wrap="square">
                <a:spAutoFit/>
              </a:bodyPr>
              <a:lstStyle/>
              <a:p>
                <a:pPr/>
                <a14:m>
                  <m:oMathPara xmlns:m="http://schemas.openxmlformats.org/officeDocument/2006/math">
                    <m:oMathParaPr>
                      <m:jc m:val="right"/>
                    </m:oMathParaPr>
                    <m:oMath xmlns:m="http://schemas.openxmlformats.org/officeDocument/2006/math">
                      <m:sSub>
                        <m:sSubPr>
                          <m:ctrlPr>
                            <a:rPr lang="en-SG" sz="1400" i="1" smtClean="0">
                              <a:solidFill>
                                <a:schemeClr val="bg2"/>
                              </a:solidFill>
                              <a:latin typeface="Cambria Math" panose="02040503050406030204" pitchFamily="18" charset="0"/>
                            </a:rPr>
                          </m:ctrlPr>
                        </m:sSubPr>
                        <m:e>
                          <m:r>
                            <a:rPr lang="en-SG" sz="1400" i="1">
                              <a:solidFill>
                                <a:schemeClr val="bg2"/>
                              </a:solidFill>
                              <a:latin typeface="Cambria Math" panose="02040503050406030204" pitchFamily="18" charset="0"/>
                            </a:rPr>
                            <m:t>𝑡</m:t>
                          </m:r>
                        </m:e>
                        <m:sub>
                          <m:r>
                            <a:rPr lang="en-SG" sz="1400" i="1">
                              <a:solidFill>
                                <a:schemeClr val="bg2"/>
                              </a:solidFill>
                              <a:latin typeface="Cambria Math" panose="02040503050406030204" pitchFamily="18" charset="0"/>
                            </a:rPr>
                            <m:t>𝑤𝑎𝑘𝑒</m:t>
                          </m:r>
                        </m:sub>
                      </m:sSub>
                    </m:oMath>
                  </m:oMathPara>
                </a14:m>
                <a:endParaRPr lang="en-SG" sz="1400" dirty="0">
                  <a:solidFill>
                    <a:schemeClr val="bg2"/>
                  </a:solidFill>
                </a:endParaRPr>
              </a:p>
            </p:txBody>
          </p:sp>
        </mc:Choice>
        <mc:Fallback xmlns="">
          <p:sp>
            <p:nvSpPr>
              <p:cNvPr id="56" name="Rectangle 55">
                <a:extLst>
                  <a:ext uri="{FF2B5EF4-FFF2-40B4-BE49-F238E27FC236}">
                    <a16:creationId xmlns:a16="http://schemas.microsoft.com/office/drawing/2014/main" id="{9B3BE1FC-89CC-49E9-8BBC-4CEFCC93AB20}"/>
                  </a:ext>
                </a:extLst>
              </p:cNvPr>
              <p:cNvSpPr>
                <a:spLocks noRot="1" noChangeAspect="1" noMove="1" noResize="1" noEditPoints="1" noAdjustHandles="1" noChangeArrowheads="1" noChangeShapeType="1" noTextEdit="1"/>
              </p:cNvSpPr>
              <p:nvPr/>
            </p:nvSpPr>
            <p:spPr>
              <a:xfrm>
                <a:off x="911424" y="6042544"/>
                <a:ext cx="445058" cy="307777"/>
              </a:xfrm>
              <a:prstGeom prst="rect">
                <a:avLst/>
              </a:prstGeom>
              <a:blipFill>
                <a:blip r:embed="rId13"/>
                <a:stretch>
                  <a:fillRect r="-19178"/>
                </a:stretch>
              </a:blipFill>
            </p:spPr>
            <p:txBody>
              <a:bodyPr/>
              <a:lstStyle/>
              <a:p>
                <a:r>
                  <a:rPr lang="en-SG">
                    <a:noFill/>
                  </a:rPr>
                  <a:t> </a:t>
                </a:r>
              </a:p>
            </p:txBody>
          </p:sp>
        </mc:Fallback>
      </mc:AlternateContent>
      <p:pic>
        <p:nvPicPr>
          <p:cNvPr id="3" name="Picture 2">
            <a:extLst>
              <a:ext uri="{FF2B5EF4-FFF2-40B4-BE49-F238E27FC236}">
                <a16:creationId xmlns:a16="http://schemas.microsoft.com/office/drawing/2014/main" id="{118582B6-6080-4572-B560-3295FF321E49}"/>
              </a:ext>
            </a:extLst>
          </p:cNvPr>
          <p:cNvPicPr>
            <a:picLocks noChangeAspect="1"/>
          </p:cNvPicPr>
          <p:nvPr/>
        </p:nvPicPr>
        <p:blipFill>
          <a:blip r:embed="rId14"/>
          <a:stretch>
            <a:fillRect/>
          </a:stretch>
        </p:blipFill>
        <p:spPr>
          <a:xfrm>
            <a:off x="4533297" y="1510238"/>
            <a:ext cx="7503050" cy="3599024"/>
          </a:xfrm>
          <a:prstGeom prst="rect">
            <a:avLst/>
          </a:prstGeom>
        </p:spPr>
      </p:pic>
    </p:spTree>
    <p:extLst>
      <p:ext uri="{BB962C8B-B14F-4D97-AF65-F5344CB8AC3E}">
        <p14:creationId xmlns:p14="http://schemas.microsoft.com/office/powerpoint/2010/main" val="3498244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8</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Power Saving Comparison (2/2)</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4" name="Rectangle 3">
            <a:extLst>
              <a:ext uri="{FF2B5EF4-FFF2-40B4-BE49-F238E27FC236}">
                <a16:creationId xmlns:a16="http://schemas.microsoft.com/office/drawing/2014/main" id="{9BF84C1B-9675-44CE-A45A-009A0A9B0543}"/>
              </a:ext>
            </a:extLst>
          </p:cNvPr>
          <p:cNvSpPr/>
          <p:nvPr/>
        </p:nvSpPr>
        <p:spPr>
          <a:xfrm>
            <a:off x="376813" y="4962095"/>
            <a:ext cx="11444020" cy="1441420"/>
          </a:xfrm>
          <a:prstGeom prst="rect">
            <a:avLst/>
          </a:prstGeom>
        </p:spPr>
        <p:txBody>
          <a:bodyPr wrap="square">
            <a:spAutoFit/>
          </a:bodyPr>
          <a:lstStyle/>
          <a:p>
            <a:pPr defTabSz="1187323" eaLnBrk="1" fontAlgn="auto" hangingPunct="1">
              <a:lnSpc>
                <a:spcPct val="90000"/>
              </a:lnSpc>
              <a:spcBef>
                <a:spcPts val="0"/>
              </a:spcBef>
              <a:spcAft>
                <a:spcPts val="400"/>
              </a:spcAft>
              <a:tabLst>
                <a:tab pos="1207937" algn="ctr"/>
              </a:tabLst>
            </a:pPr>
            <a:r>
              <a:rPr lang="en-US" sz="1800" u="sng" dirty="0">
                <a:solidFill>
                  <a:schemeClr val="tx1"/>
                </a:solidFill>
                <a:latin typeface="+mj-lt"/>
              </a:rPr>
              <a:t>Simulation Results</a:t>
            </a:r>
          </a:p>
          <a:p>
            <a:pPr marL="285750" indent="-285750" defTabSz="1187323" eaLnBrk="1" fontAlgn="auto" hangingPunct="1">
              <a:lnSpc>
                <a:spcPct val="90000"/>
              </a:lnSpc>
              <a:spcBef>
                <a:spcPts val="0"/>
              </a:spcBef>
              <a:spcAft>
                <a:spcPts val="400"/>
              </a:spcAft>
              <a:buFont typeface="Arial" panose="020B0604020202020204" pitchFamily="34" charset="0"/>
              <a:buChar char="•"/>
              <a:tabLst>
                <a:tab pos="1207937" algn="ctr"/>
              </a:tabLst>
            </a:pPr>
            <a:r>
              <a:rPr lang="en-US" sz="1800" dirty="0">
                <a:solidFill>
                  <a:schemeClr val="tx1"/>
                </a:solidFill>
                <a:latin typeface="+mj-lt"/>
              </a:rPr>
              <a:t>Significant power savings with AMP SP compared to receiver duty cycling (150 fewer capacitor charge cycles at 1 hour SP Interval).</a:t>
            </a:r>
          </a:p>
          <a:p>
            <a:pPr marL="285750" indent="-285750" defTabSz="1187323" eaLnBrk="1" fontAlgn="auto" hangingPunct="1">
              <a:lnSpc>
                <a:spcPct val="90000"/>
              </a:lnSpc>
              <a:spcBef>
                <a:spcPts val="0"/>
              </a:spcBef>
              <a:spcAft>
                <a:spcPts val="400"/>
              </a:spcAft>
              <a:buFont typeface="Arial" panose="020B0604020202020204" pitchFamily="34" charset="0"/>
              <a:buChar char="•"/>
              <a:tabLst>
                <a:tab pos="1207937" algn="ctr"/>
              </a:tabLst>
            </a:pPr>
            <a:r>
              <a:rPr lang="en-US" sz="1800" dirty="0">
                <a:solidFill>
                  <a:schemeClr val="tx1"/>
                </a:solidFill>
                <a:latin typeface="+mj-lt"/>
              </a:rPr>
              <a:t>Lower channel utilization for SP Advert synchronization compared to 100ms-1s DL PPDU transmissions for receiver duty cycling.</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809BDA9-F80C-4E00-8FE8-494C0FFD4A1E}"/>
                  </a:ext>
                </a:extLst>
              </p:cNvPr>
              <p:cNvSpPr txBox="1"/>
              <p:nvPr/>
            </p:nvSpPr>
            <p:spPr>
              <a:xfrm>
                <a:off x="376812" y="1383980"/>
                <a:ext cx="4009505" cy="3490507"/>
              </a:xfrm>
              <a:prstGeom prst="rect">
                <a:avLst/>
              </a:prstGeom>
              <a:solidFill>
                <a:schemeClr val="accent3">
                  <a:lumMod val="95000"/>
                </a:schemeClr>
              </a:solidFill>
              <a:ln>
                <a:solidFill>
                  <a:schemeClr val="tx1"/>
                </a:solidFill>
              </a:ln>
            </p:spPr>
            <p:txBody>
              <a:bodyPr wrap="square" rtlCol="0">
                <a:spAutoFit/>
              </a:bodyPr>
              <a:lstStyle/>
              <a:p>
                <a:r>
                  <a:rPr lang="en-US" sz="1400" b="0" dirty="0">
                    <a:solidFill>
                      <a:schemeClr val="tx1"/>
                    </a:solidFill>
                  </a:rPr>
                  <a:t>Number of advert frames </a:t>
                </a:r>
                <a:r>
                  <a:rPr lang="en-US" sz="1400" dirty="0">
                    <a:solidFill>
                      <a:schemeClr val="tx1"/>
                    </a:solidFill>
                  </a:rPr>
                  <a:t>decoded for</a:t>
                </a:r>
                <a:r>
                  <a:rPr lang="en-US" sz="1400" b="0" dirty="0">
                    <a:solidFill>
                      <a:schemeClr val="tx1"/>
                    </a:solidFill>
                  </a:rPr>
                  <a:t> AMP SP,</a:t>
                </a:r>
              </a:p>
              <a:p>
                <a:pPr/>
                <a14:m>
                  <m:oMathPara xmlns:m="http://schemas.openxmlformats.org/officeDocument/2006/math">
                    <m:oMathParaPr>
                      <m:jc m:val="left"/>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𝑛</m:t>
                          </m:r>
                        </m:e>
                        <m:sub>
                          <m:r>
                            <a:rPr lang="en-US" sz="1400" b="0" i="1" smtClean="0">
                              <a:solidFill>
                                <a:schemeClr val="tx1"/>
                              </a:solidFill>
                              <a:latin typeface="Cambria Math" panose="02040503050406030204" pitchFamily="18" charset="0"/>
                            </a:rPr>
                            <m:t>𝑅𝑋</m:t>
                          </m:r>
                        </m:sub>
                      </m:sSub>
                      <m:r>
                        <a:rPr lang="en-US" sz="1400" b="0" i="1" smtClean="0">
                          <a:solidFill>
                            <a:schemeClr val="tx1"/>
                          </a:solidFill>
                          <a:latin typeface="Cambria Math" panose="02040503050406030204" pitchFamily="18" charset="0"/>
                        </a:rPr>
                        <m:t>=</m:t>
                      </m:r>
                      <m:d>
                        <m:dPr>
                          <m:begChr m:val="⌊"/>
                          <m:endChr m:val="⌋"/>
                          <m:ctrlPr>
                            <a:rPr lang="en-US" sz="1400" b="0" i="1" smtClean="0">
                              <a:solidFill>
                                <a:schemeClr val="tx1"/>
                              </a:solidFill>
                              <a:latin typeface="Cambria Math" panose="02040503050406030204" pitchFamily="18" charset="0"/>
                            </a:rPr>
                          </m:ctrlPr>
                        </m:dPr>
                        <m:e>
                          <m:func>
                            <m:funcPr>
                              <m:ctrlPr>
                                <a:rPr lang="en-US" sz="1400" b="0" i="1" smtClean="0">
                                  <a:solidFill>
                                    <a:schemeClr val="tx1"/>
                                  </a:solidFill>
                                  <a:latin typeface="Cambria Math" panose="02040503050406030204" pitchFamily="18" charset="0"/>
                                </a:rPr>
                              </m:ctrlPr>
                            </m:funcPr>
                            <m:fName>
                              <m:r>
                                <m:rPr>
                                  <m:sty m:val="p"/>
                                </m:rPr>
                                <a:rPr lang="en-US" sz="1400" b="0" i="0" smtClean="0">
                                  <a:solidFill>
                                    <a:schemeClr val="tx1"/>
                                  </a:solidFill>
                                  <a:latin typeface="Cambria Math" panose="02040503050406030204" pitchFamily="18" charset="0"/>
                                </a:rPr>
                                <m:t>log</m:t>
                              </m:r>
                            </m:fName>
                            <m:e>
                              <m:d>
                                <m:dPr>
                                  <m:ctrlPr>
                                    <a:rPr lang="en-US" sz="1400" b="0" i="1" smtClean="0">
                                      <a:solidFill>
                                        <a:schemeClr val="tx1"/>
                                      </a:solidFill>
                                      <a:latin typeface="Cambria Math" panose="02040503050406030204" pitchFamily="18" charset="0"/>
                                    </a:rPr>
                                  </m:ctrlPr>
                                </m:dPr>
                                <m:e>
                                  <m:f>
                                    <m:fPr>
                                      <m:ctrlPr>
                                        <a:rPr lang="en-US" sz="1400" i="1">
                                          <a:solidFill>
                                            <a:schemeClr val="tx1"/>
                                          </a:solidFill>
                                          <a:latin typeface="Cambria Math" panose="02040503050406030204" pitchFamily="18" charset="0"/>
                                        </a:rPr>
                                      </m:ctrlPr>
                                    </m:fPr>
                                    <m:num>
                                      <m:sSub>
                                        <m:sSubPr>
                                          <m:ctrlPr>
                                            <a:rPr lang="en-US" sz="1400" i="1" smtClean="0">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𝑡</m:t>
                                          </m:r>
                                        </m:e>
                                        <m:sub>
                                          <m:r>
                                            <a:rPr lang="en-US" sz="1400" i="1">
                                              <a:solidFill>
                                                <a:schemeClr val="tx1"/>
                                              </a:solidFill>
                                              <a:latin typeface="Cambria Math" panose="02040503050406030204" pitchFamily="18" charset="0"/>
                                            </a:rPr>
                                            <m:t>𝑤𝑎𝑘𝑒</m:t>
                                          </m:r>
                                        </m:sub>
                                      </m:sSub>
                                    </m:num>
                                    <m:den>
                                      <m:r>
                                        <a:rPr lang="en-US" sz="1400" i="1">
                                          <a:solidFill>
                                            <a:schemeClr val="tx1"/>
                                          </a:solidFill>
                                          <a:latin typeface="Cambria Math" panose="02040503050406030204" pitchFamily="18" charset="0"/>
                                        </a:rPr>
                                        <m:t>𝑆</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𝑃</m:t>
                                          </m:r>
                                        </m:e>
                                        <m:sub>
                                          <m:r>
                                            <a:rPr lang="en-US" sz="1400" i="1">
                                              <a:solidFill>
                                                <a:schemeClr val="tx1"/>
                                              </a:solidFill>
                                              <a:latin typeface="Cambria Math" panose="02040503050406030204" pitchFamily="18" charset="0"/>
                                            </a:rPr>
                                            <m:t>𝑖𝑛𝑡</m:t>
                                          </m:r>
                                        </m:sub>
                                      </m:sSub>
                                    </m:den>
                                  </m:f>
                                </m:e>
                              </m:d>
                              <m:r>
                                <a:rPr lang="en-US" sz="1400" b="0" i="1" smtClean="0">
                                  <a:solidFill>
                                    <a:schemeClr val="tx1"/>
                                  </a:solidFill>
                                  <a:latin typeface="Cambria Math" panose="02040503050406030204" pitchFamily="18" charset="0"/>
                                </a:rPr>
                                <m:t>/</m:t>
                              </m:r>
                              <m:func>
                                <m:funcPr>
                                  <m:ctrlPr>
                                    <a:rPr lang="en-US" sz="1400" b="0" i="1" smtClean="0">
                                      <a:solidFill>
                                        <a:schemeClr val="tx1"/>
                                      </a:solidFill>
                                      <a:latin typeface="Cambria Math" panose="02040503050406030204" pitchFamily="18" charset="0"/>
                                    </a:rPr>
                                  </m:ctrlPr>
                                </m:funcPr>
                                <m:fName>
                                  <m:r>
                                    <m:rPr>
                                      <m:sty m:val="p"/>
                                    </m:rPr>
                                    <a:rPr lang="en-US" sz="1400" b="0" i="0" smtClean="0">
                                      <a:solidFill>
                                        <a:schemeClr val="tx1"/>
                                      </a:solidFill>
                                      <a:latin typeface="Cambria Math" panose="02040503050406030204" pitchFamily="18" charset="0"/>
                                    </a:rPr>
                                    <m:t>log</m:t>
                                  </m:r>
                                </m:fName>
                                <m:e>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𝐶𝐴</m:t>
                                      </m:r>
                                    </m:e>
                                  </m:d>
                                </m:e>
                              </m:func>
                            </m:e>
                          </m:func>
                        </m:e>
                      </m:d>
                    </m:oMath>
                  </m:oMathPara>
                </a14:m>
                <a:endParaRPr lang="en-US" sz="1400" b="0" i="1" dirty="0">
                  <a:solidFill>
                    <a:schemeClr val="tx1"/>
                  </a:solidFill>
                  <a:latin typeface="Cambria Math" panose="02040503050406030204" pitchFamily="18" charset="0"/>
                </a:endParaRPr>
              </a:p>
              <a:p>
                <a:endParaRPr lang="en-US" sz="1000" b="0" i="1" dirty="0">
                  <a:solidFill>
                    <a:schemeClr val="tx1"/>
                  </a:solidFill>
                  <a:latin typeface="Cambria Math" panose="02040503050406030204" pitchFamily="18" charset="0"/>
                </a:endParaRPr>
              </a:p>
              <a:p>
                <a:r>
                  <a:rPr lang="en-US" sz="1400" dirty="0">
                    <a:solidFill>
                      <a:schemeClr val="tx1"/>
                    </a:solidFill>
                  </a:rPr>
                  <a:t>Number of DL PPDU frames decoded for RX DC,</a:t>
                </a:r>
              </a:p>
              <a:p>
                <a:pPr/>
                <a14:m>
                  <m:oMathPara xmlns:m="http://schemas.openxmlformats.org/officeDocument/2006/math">
                    <m:oMathParaPr>
                      <m:jc m:val="left"/>
                    </m:oMathParaPr>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𝑛</m:t>
                          </m:r>
                        </m:e>
                        <m:sub>
                          <m:r>
                            <a:rPr lang="en-US" sz="1400" i="1">
                              <a:solidFill>
                                <a:schemeClr val="tx1"/>
                              </a:solidFill>
                              <a:latin typeface="Cambria Math" panose="02040503050406030204" pitchFamily="18" charset="0"/>
                            </a:rPr>
                            <m:t>𝑅𝑋</m:t>
                          </m:r>
                        </m:sub>
                      </m:sSub>
                      <m:r>
                        <a:rPr lang="en-US" sz="1400" i="1">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𝑆</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𝑃</m:t>
                                  </m:r>
                                </m:e>
                                <m:sub>
                                  <m:r>
                                    <a:rPr lang="en-US" sz="1400" b="0" i="1" smtClean="0">
                                      <a:solidFill>
                                        <a:schemeClr val="tx1"/>
                                      </a:solidFill>
                                      <a:latin typeface="Cambria Math" panose="02040503050406030204" pitchFamily="18" charset="0"/>
                                    </a:rPr>
                                    <m:t>𝑖𝑛𝑡</m:t>
                                  </m:r>
                                </m:sub>
                              </m:sSub>
                            </m:num>
                            <m:den>
                              <m:r>
                                <a:rPr lang="en-US" sz="1400" b="0" i="1" smtClean="0">
                                  <a:solidFill>
                                    <a:schemeClr val="tx1"/>
                                  </a:solidFill>
                                  <a:latin typeface="Cambria Math" panose="02040503050406030204" pitchFamily="18" charset="0"/>
                                </a:rPr>
                                <m:t>𝑇𝑆</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𝐹</m:t>
                                  </m:r>
                                </m:e>
                                <m:sub>
                                  <m:r>
                                    <a:rPr lang="en-US" sz="1400" b="0" i="1" smtClean="0">
                                      <a:solidFill>
                                        <a:schemeClr val="tx1"/>
                                      </a:solidFill>
                                      <a:latin typeface="Cambria Math" panose="02040503050406030204" pitchFamily="18" charset="0"/>
                                    </a:rPr>
                                    <m:t>𝑖𝑛𝑡</m:t>
                                  </m:r>
                                </m:sub>
                              </m:sSub>
                            </m:den>
                          </m:f>
                        </m:e>
                      </m:d>
                    </m:oMath>
                  </m:oMathPara>
                </a14:m>
                <a:endParaRPr lang="en-US" sz="1400" b="0" dirty="0">
                  <a:solidFill>
                    <a:schemeClr val="tx1"/>
                  </a:solidFill>
                  <a:latin typeface="Cambria Math" panose="02040503050406030204" pitchFamily="18" charset="0"/>
                </a:endParaRPr>
              </a:p>
              <a:p>
                <a:endParaRPr lang="en-US" sz="1000" b="0" dirty="0">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1400" b="1" i="1" smtClean="0">
                              <a:solidFill>
                                <a:schemeClr val="tx1"/>
                              </a:solidFill>
                              <a:latin typeface="Cambria Math" panose="02040503050406030204" pitchFamily="18" charset="0"/>
                            </a:rPr>
                          </m:ctrlPr>
                        </m:sSubPr>
                        <m:e>
                          <m:r>
                            <a:rPr lang="en-US" sz="1400" b="1" i="1" smtClean="0">
                              <a:solidFill>
                                <a:schemeClr val="tx1"/>
                              </a:solidFill>
                              <a:latin typeface="Cambria Math" panose="02040503050406030204" pitchFamily="18" charset="0"/>
                            </a:rPr>
                            <m:t>𝑬</m:t>
                          </m:r>
                        </m:e>
                        <m:sub>
                          <m:r>
                            <a:rPr lang="en-US" sz="1400" b="1" i="1" smtClean="0">
                              <a:solidFill>
                                <a:schemeClr val="tx1"/>
                              </a:solidFill>
                              <a:latin typeface="Cambria Math" panose="02040503050406030204" pitchFamily="18" charset="0"/>
                            </a:rPr>
                            <m:t>𝑹𝑿</m:t>
                          </m:r>
                        </m:sub>
                      </m:sSub>
                      <m:r>
                        <a:rPr lang="en-US" sz="1400" b="0" i="1" smtClean="0">
                          <a:solidFill>
                            <a:schemeClr val="tx1"/>
                          </a:solidFill>
                          <a:latin typeface="Cambria Math" panose="02040503050406030204" pitchFamily="18" charset="0"/>
                        </a:rPr>
                        <m:t>=</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𝑛</m:t>
                          </m:r>
                        </m:e>
                        <m:sub>
                          <m:r>
                            <a:rPr lang="en-US" sz="1400" b="0" i="1" smtClean="0">
                              <a:solidFill>
                                <a:schemeClr val="tx1"/>
                              </a:solidFill>
                              <a:latin typeface="Cambria Math" panose="02040503050406030204" pitchFamily="18" charset="0"/>
                            </a:rPr>
                            <m:t>𝑅𝑋</m:t>
                          </m:r>
                        </m:sub>
                      </m:sSub>
                      <m:r>
                        <a:rPr lang="en-US" sz="1400" b="0" i="1" smtClean="0">
                          <a:solidFill>
                            <a:schemeClr val="tx1"/>
                          </a:solidFill>
                          <a:latin typeface="Cambria Math" panose="02040503050406030204" pitchFamily="18" charset="0"/>
                        </a:rPr>
                        <m:t>∗</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m:t>
                          </m:r>
                        </m:e>
                        <m:sub>
                          <m:r>
                            <a:rPr lang="en-US" sz="1400" b="0" i="1" smtClean="0">
                              <a:solidFill>
                                <a:schemeClr val="tx1"/>
                              </a:solidFill>
                              <a:latin typeface="Cambria Math" panose="02040503050406030204" pitchFamily="18" charset="0"/>
                            </a:rPr>
                            <m:t>𝑅𝑋</m:t>
                          </m:r>
                        </m:sub>
                      </m:sSub>
                      <m:r>
                        <a:rPr lang="en-US" sz="1400" b="0" i="1" smtClean="0">
                          <a:solidFill>
                            <a:schemeClr val="tx1"/>
                          </a:solidFill>
                          <a:latin typeface="Cambria Math" panose="02040503050406030204" pitchFamily="18" charset="0"/>
                        </a:rPr>
                        <m:t>∗</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𝑃</m:t>
                          </m:r>
                        </m:e>
                        <m:sub>
                          <m:r>
                            <a:rPr lang="en-US" sz="1400" b="0" i="1" smtClean="0">
                              <a:solidFill>
                                <a:schemeClr val="tx1"/>
                              </a:solidFill>
                              <a:latin typeface="Cambria Math" panose="02040503050406030204" pitchFamily="18" charset="0"/>
                            </a:rPr>
                            <m:t>𝑅𝑋</m:t>
                          </m:r>
                        </m:sub>
                      </m:sSub>
                    </m:oMath>
                  </m:oMathPara>
                </a14:m>
                <a:endParaRPr lang="en-US" sz="1400" b="0" dirty="0">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1400" b="1" i="1" smtClean="0">
                              <a:solidFill>
                                <a:schemeClr val="tx1"/>
                              </a:solidFill>
                              <a:latin typeface="Cambria Math" panose="02040503050406030204" pitchFamily="18" charset="0"/>
                            </a:rPr>
                          </m:ctrlPr>
                        </m:sSubPr>
                        <m:e>
                          <m:r>
                            <a:rPr lang="en-US" sz="1400" b="1" i="1" smtClean="0">
                              <a:solidFill>
                                <a:schemeClr val="tx1"/>
                              </a:solidFill>
                              <a:latin typeface="Cambria Math" panose="02040503050406030204" pitchFamily="18" charset="0"/>
                            </a:rPr>
                            <m:t>𝑬</m:t>
                          </m:r>
                        </m:e>
                        <m:sub>
                          <m:r>
                            <a:rPr lang="en-US" sz="1400" b="1" i="1" smtClean="0">
                              <a:solidFill>
                                <a:schemeClr val="tx1"/>
                              </a:solidFill>
                              <a:latin typeface="Cambria Math" panose="02040503050406030204" pitchFamily="18" charset="0"/>
                            </a:rPr>
                            <m:t>𝑪𝑺</m:t>
                          </m:r>
                        </m:sub>
                      </m:sSub>
                      <m:r>
                        <a:rPr lang="en-US" sz="1400" b="0" i="1" smtClean="0">
                          <a:solidFill>
                            <a:schemeClr val="tx1"/>
                          </a:solidFill>
                          <a:latin typeface="Cambria Math" panose="02040503050406030204" pitchFamily="18" charset="0"/>
                        </a:rPr>
                        <m:t>=</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𝑛</m:t>
                          </m:r>
                        </m:e>
                        <m:sub>
                          <m:r>
                            <a:rPr lang="en-US" sz="1400" b="0" i="1" smtClean="0">
                              <a:solidFill>
                                <a:schemeClr val="tx1"/>
                              </a:solidFill>
                              <a:latin typeface="Cambria Math" panose="02040503050406030204" pitchFamily="18" charset="0"/>
                            </a:rPr>
                            <m:t>𝑅𝑋</m:t>
                          </m:r>
                        </m:sub>
                      </m:sSub>
                      <m:r>
                        <a:rPr lang="en-US" sz="1400" b="0" i="1" smtClean="0">
                          <a:solidFill>
                            <a:schemeClr val="tx1"/>
                          </a:solidFill>
                          <a:latin typeface="Cambria Math" panose="02040503050406030204" pitchFamily="18" charset="0"/>
                        </a:rPr>
                        <m:t>∗</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m:t>
                          </m:r>
                        </m:e>
                        <m:sub>
                          <m:r>
                            <a:rPr lang="en-US" sz="1400" b="0" i="1" smtClean="0">
                              <a:solidFill>
                                <a:schemeClr val="tx1"/>
                              </a:solidFill>
                              <a:latin typeface="Cambria Math" panose="02040503050406030204" pitchFamily="18" charset="0"/>
                            </a:rPr>
                            <m:t>𝐶𝑆</m:t>
                          </m:r>
                        </m:sub>
                      </m:sSub>
                      <m:r>
                        <a:rPr lang="en-US" sz="1400" b="0" i="1" smtClean="0">
                          <a:solidFill>
                            <a:schemeClr val="tx1"/>
                          </a:solidFill>
                          <a:latin typeface="Cambria Math" panose="02040503050406030204" pitchFamily="18" charset="0"/>
                        </a:rPr>
                        <m:t>∗</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𝑃</m:t>
                          </m:r>
                        </m:e>
                        <m:sub>
                          <m:r>
                            <a:rPr lang="en-US" sz="1400" b="0" i="1" smtClean="0">
                              <a:solidFill>
                                <a:schemeClr val="tx1"/>
                              </a:solidFill>
                              <a:latin typeface="Cambria Math" panose="02040503050406030204" pitchFamily="18" charset="0"/>
                            </a:rPr>
                            <m:t>𝐶𝑆</m:t>
                          </m:r>
                        </m:sub>
                      </m:sSub>
                    </m:oMath>
                  </m:oMathPara>
                </a14:m>
                <a:endParaRPr lang="en-US" sz="1400" b="0" dirty="0">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m:t>
                          </m:r>
                        </m:e>
                        <m:sub>
                          <m:r>
                            <a:rPr lang="en-US" sz="1400" b="0" i="1" smtClean="0">
                              <a:solidFill>
                                <a:schemeClr val="tx1"/>
                              </a:solidFill>
                              <a:latin typeface="Cambria Math" panose="02040503050406030204" pitchFamily="18" charset="0"/>
                            </a:rPr>
                            <m:t>𝑖𝑑𝑙𝑒</m:t>
                          </m:r>
                        </m:sub>
                      </m:sSub>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𝑆</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𝑃</m:t>
                          </m:r>
                        </m:e>
                        <m:sub>
                          <m:r>
                            <a:rPr lang="en-US" sz="1400" b="0" i="1" smtClean="0">
                              <a:solidFill>
                                <a:schemeClr val="tx1"/>
                              </a:solidFill>
                              <a:latin typeface="Cambria Math" panose="02040503050406030204" pitchFamily="18" charset="0"/>
                            </a:rPr>
                            <m:t>𝑖𝑛𝑡</m:t>
                          </m:r>
                        </m:sub>
                      </m:sSub>
                      <m:r>
                        <a:rPr lang="en-US" sz="1400" b="0" i="1" smtClean="0">
                          <a:solidFill>
                            <a:schemeClr val="tx1"/>
                          </a:solidFill>
                          <a:latin typeface="Cambria Math" panose="02040503050406030204" pitchFamily="18" charset="0"/>
                        </a:rPr>
                        <m:t>−</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𝑛</m:t>
                          </m:r>
                        </m:e>
                        <m:sub>
                          <m:r>
                            <a:rPr lang="en-US" sz="1400" b="0" i="1" smtClean="0">
                              <a:solidFill>
                                <a:schemeClr val="tx1"/>
                              </a:solidFill>
                              <a:latin typeface="Cambria Math" panose="02040503050406030204" pitchFamily="18" charset="0"/>
                            </a:rPr>
                            <m:t>𝑅𝑋</m:t>
                          </m:r>
                        </m:sub>
                      </m:sSub>
                      <m:r>
                        <a:rPr lang="en-US" sz="1400" b="0" i="1" smtClean="0">
                          <a:solidFill>
                            <a:schemeClr val="tx1"/>
                          </a:solidFill>
                          <a:latin typeface="Cambria Math" panose="02040503050406030204" pitchFamily="18" charset="0"/>
                        </a:rPr>
                        <m:t>∗</m:t>
                      </m:r>
                      <m:d>
                        <m:dPr>
                          <m:ctrlPr>
                            <a:rPr lang="en-US" sz="1400" b="0" i="1" smtClean="0">
                              <a:solidFill>
                                <a:schemeClr val="tx1"/>
                              </a:solidFill>
                              <a:latin typeface="Cambria Math" panose="02040503050406030204" pitchFamily="18" charset="0"/>
                            </a:rPr>
                          </m:ctrlPr>
                        </m:dPr>
                        <m:e>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m:t>
                              </m:r>
                            </m:e>
                            <m:sub>
                              <m:r>
                                <a:rPr lang="en-US" sz="1400" b="0" i="1" smtClean="0">
                                  <a:solidFill>
                                    <a:schemeClr val="tx1"/>
                                  </a:solidFill>
                                  <a:latin typeface="Cambria Math" panose="02040503050406030204" pitchFamily="18" charset="0"/>
                                </a:rPr>
                                <m:t>𝐶𝑆</m:t>
                              </m:r>
                            </m:sub>
                          </m:sSub>
                          <m:r>
                            <a:rPr lang="en-US" sz="1400" b="0" i="1" smtClean="0">
                              <a:solidFill>
                                <a:schemeClr val="tx1"/>
                              </a:solidFill>
                              <a:latin typeface="Cambria Math" panose="02040503050406030204" pitchFamily="18" charset="0"/>
                            </a:rPr>
                            <m:t>+</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m:t>
                              </m:r>
                            </m:e>
                            <m:sub>
                              <m:r>
                                <a:rPr lang="en-US" sz="1400" b="0" i="1" smtClean="0">
                                  <a:solidFill>
                                    <a:schemeClr val="tx1"/>
                                  </a:solidFill>
                                  <a:latin typeface="Cambria Math" panose="02040503050406030204" pitchFamily="18" charset="0"/>
                                </a:rPr>
                                <m:t>𝑅𝑋</m:t>
                              </m:r>
                            </m:sub>
                          </m:sSub>
                        </m:e>
                      </m:d>
                    </m:oMath>
                  </m:oMathPara>
                </a14:m>
                <a:endParaRPr lang="en-US" sz="1400" b="0" dirty="0">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1400" b="1" i="1" smtClean="0">
                              <a:solidFill>
                                <a:schemeClr val="tx1"/>
                              </a:solidFill>
                              <a:latin typeface="Cambria Math" panose="02040503050406030204" pitchFamily="18" charset="0"/>
                            </a:rPr>
                          </m:ctrlPr>
                        </m:sSubPr>
                        <m:e>
                          <m:r>
                            <a:rPr lang="en-US" sz="1400" b="1" i="1" smtClean="0">
                              <a:solidFill>
                                <a:schemeClr val="tx1"/>
                              </a:solidFill>
                              <a:latin typeface="Cambria Math" panose="02040503050406030204" pitchFamily="18" charset="0"/>
                            </a:rPr>
                            <m:t>𝑬</m:t>
                          </m:r>
                        </m:e>
                        <m:sub>
                          <m:r>
                            <a:rPr lang="en-US" sz="1400" b="1" i="1" smtClean="0">
                              <a:solidFill>
                                <a:schemeClr val="tx1"/>
                              </a:solidFill>
                              <a:latin typeface="Cambria Math" panose="02040503050406030204" pitchFamily="18" charset="0"/>
                            </a:rPr>
                            <m:t>𝒊𝒅𝒍𝒆</m:t>
                          </m:r>
                        </m:sub>
                      </m:sSub>
                      <m:r>
                        <a:rPr lang="en-US" sz="1400" b="0" i="1" smtClean="0">
                          <a:solidFill>
                            <a:schemeClr val="tx1"/>
                          </a:solidFill>
                          <a:latin typeface="Cambria Math" panose="02040503050406030204" pitchFamily="18" charset="0"/>
                        </a:rPr>
                        <m:t>=</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𝑡</m:t>
                          </m:r>
                        </m:e>
                        <m:sub>
                          <m:r>
                            <a:rPr lang="en-US" sz="1400" b="0" i="1" smtClean="0">
                              <a:solidFill>
                                <a:schemeClr val="tx1"/>
                              </a:solidFill>
                              <a:latin typeface="Cambria Math" panose="02040503050406030204" pitchFamily="18" charset="0"/>
                            </a:rPr>
                            <m:t>𝑖𝑑𝑙𝑒</m:t>
                          </m:r>
                        </m:sub>
                      </m:sSub>
                      <m:r>
                        <a:rPr lang="en-US" sz="1400" b="0" i="1" smtClean="0">
                          <a:solidFill>
                            <a:schemeClr val="tx1"/>
                          </a:solidFill>
                          <a:latin typeface="Cambria Math" panose="02040503050406030204" pitchFamily="18" charset="0"/>
                        </a:rPr>
                        <m:t>∗</m:t>
                      </m:r>
                      <m:d>
                        <m:dPr>
                          <m:ctrlPr>
                            <a:rPr lang="en-US" sz="1400" b="0" i="1" smtClean="0">
                              <a:solidFill>
                                <a:schemeClr val="tx1"/>
                              </a:solidFill>
                              <a:latin typeface="Cambria Math" panose="02040503050406030204" pitchFamily="18" charset="0"/>
                            </a:rPr>
                          </m:ctrlPr>
                        </m:dPr>
                        <m:e>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𝑃</m:t>
                              </m:r>
                            </m:e>
                            <m:sub>
                              <m:r>
                                <a:rPr lang="en-US" sz="1400" b="0" i="1" smtClean="0">
                                  <a:solidFill>
                                    <a:schemeClr val="tx1"/>
                                  </a:solidFill>
                                  <a:latin typeface="Cambria Math" panose="02040503050406030204" pitchFamily="18" charset="0"/>
                                </a:rPr>
                                <m:t>𝑖𝑑𝑙𝑒</m:t>
                              </m:r>
                            </m:sub>
                          </m:sSub>
                          <m:r>
                            <a:rPr lang="en-US" sz="1400" b="0" i="1" smtClean="0">
                              <a:solidFill>
                                <a:schemeClr val="tx1"/>
                              </a:solidFill>
                              <a:latin typeface="Cambria Math" panose="02040503050406030204" pitchFamily="18" charset="0"/>
                            </a:rPr>
                            <m:t>+</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𝑃</m:t>
                              </m:r>
                            </m:e>
                            <m:sub>
                              <m:r>
                                <a:rPr lang="en-US" sz="1400" b="0" i="1" smtClean="0">
                                  <a:solidFill>
                                    <a:schemeClr val="tx1"/>
                                  </a:solidFill>
                                  <a:latin typeface="Cambria Math" panose="02040503050406030204" pitchFamily="18" charset="0"/>
                                </a:rPr>
                                <m:t>𝑐𝑙𝑘</m:t>
                              </m:r>
                            </m:sub>
                          </m:sSub>
                        </m:e>
                      </m:d>
                    </m:oMath>
                  </m:oMathPara>
                </a14:m>
                <a:endParaRPr lang="en-US" sz="1400" b="0" dirty="0">
                  <a:solidFill>
                    <a:schemeClr val="tx1"/>
                  </a:solidFill>
                  <a:latin typeface="Cambria Math" panose="02040503050406030204" pitchFamily="18" charset="0"/>
                </a:endParaRPr>
              </a:p>
              <a:p>
                <a:endParaRPr lang="en-US" sz="1000" dirty="0">
                  <a:solidFill>
                    <a:schemeClr val="tx1"/>
                  </a:solidFill>
                  <a:cs typeface="Times New Roman" panose="02020603050405020304" pitchFamily="18" charset="0"/>
                </a:endParaRPr>
              </a:p>
              <a:p>
                <a:r>
                  <a:rPr lang="en-US" sz="1400" b="0" dirty="0">
                    <a:solidFill>
                      <a:schemeClr val="tx1"/>
                    </a:solidFill>
                    <a:cs typeface="Times New Roman" panose="02020603050405020304" pitchFamily="18" charset="0"/>
                  </a:rPr>
                  <a:t>Total energy consumption, </a:t>
                </a:r>
                <a14:m>
                  <m:oMath xmlns:m="http://schemas.openxmlformats.org/officeDocument/2006/math">
                    <m:sSub>
                      <m:sSubPr>
                        <m:ctrlPr>
                          <a:rPr lang="en-SG" sz="1400" b="0" i="1" smtClean="0">
                            <a:solidFill>
                              <a:schemeClr val="tx1"/>
                            </a:solidFill>
                            <a:latin typeface="Cambria Math" panose="02040503050406030204" pitchFamily="18" charset="0"/>
                          </a:rPr>
                        </m:ctrlPr>
                      </m:sSubPr>
                      <m:e>
                        <m:r>
                          <a:rPr lang="en-SG" sz="1400" b="0" i="1" smtClean="0">
                            <a:solidFill>
                              <a:schemeClr val="tx1"/>
                            </a:solidFill>
                            <a:latin typeface="Cambria Math" panose="02040503050406030204" pitchFamily="18" charset="0"/>
                          </a:rPr>
                          <m:t>𝐸</m:t>
                        </m:r>
                      </m:e>
                      <m:sub>
                        <m:r>
                          <a:rPr lang="en-US" sz="1400" b="0" i="1" smtClean="0">
                            <a:solidFill>
                              <a:schemeClr val="tx1"/>
                            </a:solidFill>
                            <a:latin typeface="Cambria Math" panose="02040503050406030204" pitchFamily="18" charset="0"/>
                          </a:rPr>
                          <m:t>𝑡𝑜𝑡</m:t>
                        </m:r>
                      </m:sub>
                    </m:sSub>
                    <m:r>
                      <a:rPr lang="en-SG" sz="1400" b="0" i="1" smtClean="0">
                        <a:solidFill>
                          <a:schemeClr val="tx1"/>
                        </a:solidFill>
                        <a:latin typeface="Cambria Math" panose="02040503050406030204" pitchFamily="18" charset="0"/>
                      </a:rPr>
                      <m:t>=</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𝐸</m:t>
                        </m:r>
                      </m:e>
                      <m:sub>
                        <m:r>
                          <a:rPr lang="en-US" sz="1400" b="0" i="1" smtClean="0">
                            <a:solidFill>
                              <a:schemeClr val="tx1"/>
                            </a:solidFill>
                            <a:latin typeface="Cambria Math" panose="02040503050406030204" pitchFamily="18" charset="0"/>
                          </a:rPr>
                          <m:t>𝐶𝑆</m:t>
                        </m:r>
                      </m:sub>
                    </m:sSub>
                    <m:r>
                      <a:rPr lang="en-US" sz="1400" b="0" i="1" smtClean="0">
                        <a:solidFill>
                          <a:schemeClr val="tx1"/>
                        </a:solidFill>
                        <a:latin typeface="Cambria Math" panose="02040503050406030204" pitchFamily="18" charset="0"/>
                      </a:rPr>
                      <m:t>+</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𝐸</m:t>
                        </m:r>
                      </m:e>
                      <m:sub>
                        <m:r>
                          <a:rPr lang="en-US" sz="1400" b="0" i="1" smtClean="0">
                            <a:solidFill>
                              <a:schemeClr val="tx1"/>
                            </a:solidFill>
                            <a:latin typeface="Cambria Math" panose="02040503050406030204" pitchFamily="18" charset="0"/>
                          </a:rPr>
                          <m:t>𝑅𝑋</m:t>
                        </m:r>
                      </m:sub>
                    </m:sSub>
                    <m:r>
                      <a:rPr lang="en-US" sz="1400" b="0" i="1" smtClean="0">
                        <a:solidFill>
                          <a:schemeClr val="tx1"/>
                        </a:solidFill>
                        <a:latin typeface="Cambria Math" panose="02040503050406030204" pitchFamily="18" charset="0"/>
                      </a:rPr>
                      <m:t>+</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𝐸</m:t>
                        </m:r>
                      </m:e>
                      <m:sub>
                        <m:r>
                          <a:rPr lang="en-US" sz="1400" b="0" i="1" smtClean="0">
                            <a:solidFill>
                              <a:schemeClr val="tx1"/>
                            </a:solidFill>
                            <a:latin typeface="Cambria Math" panose="02040503050406030204" pitchFamily="18" charset="0"/>
                          </a:rPr>
                          <m:t>𝑖𝑑𝑙𝑒</m:t>
                        </m:r>
                      </m:sub>
                    </m:sSub>
                  </m:oMath>
                </a14:m>
                <a:endParaRPr lang="en-SG" sz="1400" dirty="0">
                  <a:solidFill>
                    <a:schemeClr val="tx1"/>
                  </a:solidFill>
                </a:endParaRPr>
              </a:p>
              <a:p>
                <a:r>
                  <a:rPr lang="en-US" sz="1400" dirty="0">
                    <a:solidFill>
                      <a:schemeClr val="tx1"/>
                    </a:solidFill>
                  </a:rPr>
                  <a:t>N</a:t>
                </a:r>
                <a:r>
                  <a:rPr lang="en-SG" sz="1400" dirty="0">
                    <a:solidFill>
                      <a:schemeClr val="tx1"/>
                    </a:solidFill>
                  </a:rPr>
                  <a:t>o. of full charge cycles, </a:t>
                </a:r>
                <a14:m>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𝑛</m:t>
                        </m:r>
                      </m:e>
                      <m:sub>
                        <m:r>
                          <a:rPr lang="en-US" sz="1400" b="0" i="1" smtClean="0">
                            <a:solidFill>
                              <a:schemeClr val="tx1"/>
                            </a:solidFill>
                            <a:latin typeface="Cambria Math" panose="02040503050406030204" pitchFamily="18" charset="0"/>
                          </a:rPr>
                          <m:t>𝑐h𝑎𝑟𝑔𝑒</m:t>
                        </m:r>
                      </m:sub>
                    </m:sSub>
                    <m:r>
                      <a:rPr lang="en-US" sz="1400" b="0" i="1" smtClean="0">
                        <a:solidFill>
                          <a:schemeClr val="tx1"/>
                        </a:solidFill>
                        <a:latin typeface="Cambria Math" panose="02040503050406030204" pitchFamily="18" charset="0"/>
                      </a:rPr>
                      <m:t>=</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𝐸</m:t>
                        </m:r>
                      </m:e>
                      <m:sub>
                        <m:r>
                          <a:rPr lang="en-US" sz="1400" b="0" i="1" smtClean="0">
                            <a:solidFill>
                              <a:schemeClr val="tx1"/>
                            </a:solidFill>
                            <a:latin typeface="Cambria Math" panose="02040503050406030204" pitchFamily="18" charset="0"/>
                          </a:rPr>
                          <m:t>𝑡𝑜𝑡</m:t>
                        </m:r>
                      </m:sub>
                    </m:sSub>
                    <m:r>
                      <a:rPr lang="en-US" sz="1400" b="0" i="1" smtClean="0">
                        <a:solidFill>
                          <a:schemeClr val="tx1"/>
                        </a:solidFill>
                        <a:latin typeface="Cambria Math" panose="02040503050406030204" pitchFamily="18" charset="0"/>
                      </a:rPr>
                      <m:t>/</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𝐸</m:t>
                        </m:r>
                      </m:e>
                      <m:sub>
                        <m:r>
                          <a:rPr lang="en-US" sz="1400" b="0" i="1" smtClean="0">
                            <a:solidFill>
                              <a:schemeClr val="tx1"/>
                            </a:solidFill>
                            <a:latin typeface="Cambria Math" panose="02040503050406030204" pitchFamily="18" charset="0"/>
                          </a:rPr>
                          <m:t>𝑐𝑎𝑝</m:t>
                        </m:r>
                      </m:sub>
                    </m:sSub>
                  </m:oMath>
                </a14:m>
                <a:endParaRPr lang="en-SG" sz="1400" dirty="0">
                  <a:solidFill>
                    <a:schemeClr val="tx1"/>
                  </a:solidFill>
                </a:endParaRPr>
              </a:p>
              <a:p>
                <a14:m>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𝐸</m:t>
                        </m:r>
                      </m:e>
                      <m:sub>
                        <m:r>
                          <a:rPr lang="en-US" sz="1400" b="0" i="1" smtClean="0">
                            <a:solidFill>
                              <a:schemeClr val="tx1"/>
                            </a:solidFill>
                            <a:latin typeface="Cambria Math" panose="02040503050406030204" pitchFamily="18" charset="0"/>
                          </a:rPr>
                          <m:t>𝑐𝑎𝑝</m:t>
                        </m:r>
                      </m:sub>
                    </m:sSub>
                  </m:oMath>
                </a14:m>
                <a:r>
                  <a:rPr lang="en-SG" sz="1400" dirty="0">
                    <a:solidFill>
                      <a:schemeClr val="tx1"/>
                    </a:solidFill>
                  </a:rPr>
                  <a:t> = 200nJ (200nF cap., </a:t>
                </a:r>
                <a14:m>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𝑉</m:t>
                        </m:r>
                      </m:e>
                      <m:sub>
                        <m:r>
                          <a:rPr lang="en-US" sz="1400" b="0" i="1" smtClean="0">
                            <a:solidFill>
                              <a:schemeClr val="tx1"/>
                            </a:solidFill>
                            <a:latin typeface="Cambria Math" panose="02040503050406030204" pitchFamily="18" charset="0"/>
                          </a:rPr>
                          <m:t>𝐻</m:t>
                        </m:r>
                      </m:sub>
                    </m:sSub>
                    <m:r>
                      <a:rPr lang="en-US" sz="1400" b="0" i="1" smtClean="0">
                        <a:solidFill>
                          <a:schemeClr val="tx1"/>
                        </a:solidFill>
                        <a:latin typeface="Cambria Math" panose="02040503050406030204" pitchFamily="18" charset="0"/>
                      </a:rPr>
                      <m:t>=1.5</m:t>
                    </m:r>
                    <m:r>
                      <a:rPr lang="en-US" sz="1400" b="0" i="1" smtClean="0">
                        <a:solidFill>
                          <a:schemeClr val="tx1"/>
                        </a:solidFill>
                        <a:latin typeface="Cambria Math" panose="02040503050406030204" pitchFamily="18" charset="0"/>
                      </a:rPr>
                      <m:t>𝑉</m:t>
                    </m:r>
                    <m:r>
                      <a:rPr lang="en-US" sz="1400" b="0" i="1" smtClean="0">
                        <a:solidFill>
                          <a:schemeClr val="tx1"/>
                        </a:solidFill>
                        <a:latin typeface="Cambria Math" panose="02040503050406030204" pitchFamily="18" charset="0"/>
                      </a:rPr>
                      <m:t>,  </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𝑉</m:t>
                        </m:r>
                      </m:e>
                      <m:sub>
                        <m:r>
                          <a:rPr lang="en-US" sz="1400" b="0" i="1" smtClean="0">
                            <a:solidFill>
                              <a:schemeClr val="tx1"/>
                            </a:solidFill>
                            <a:latin typeface="Cambria Math" panose="02040503050406030204" pitchFamily="18" charset="0"/>
                          </a:rPr>
                          <m:t>𝐿</m:t>
                        </m:r>
                      </m:sub>
                    </m:sSub>
                    <m:r>
                      <a:rPr lang="en-US" sz="1400" b="0" i="1" smtClean="0">
                        <a:solidFill>
                          <a:schemeClr val="tx1"/>
                        </a:solidFill>
                        <a:latin typeface="Cambria Math" panose="02040503050406030204" pitchFamily="18" charset="0"/>
                      </a:rPr>
                      <m:t>=0.5</m:t>
                    </m:r>
                    <m:r>
                      <a:rPr lang="en-US" sz="1400" b="0" i="1" smtClean="0">
                        <a:solidFill>
                          <a:schemeClr val="tx1"/>
                        </a:solidFill>
                        <a:latin typeface="Cambria Math" panose="02040503050406030204" pitchFamily="18" charset="0"/>
                      </a:rPr>
                      <m:t>𝑉</m:t>
                    </m:r>
                    <m:r>
                      <a:rPr lang="en-US" sz="1400" b="0" i="1" smtClean="0">
                        <a:solidFill>
                          <a:schemeClr val="tx1"/>
                        </a:solidFill>
                        <a:latin typeface="Cambria Math" panose="02040503050406030204" pitchFamily="18" charset="0"/>
                      </a:rPr>
                      <m:t>)</m:t>
                    </m:r>
                  </m:oMath>
                </a14:m>
                <a:endParaRPr lang="en-SG" sz="1400" dirty="0">
                  <a:solidFill>
                    <a:schemeClr val="tx1"/>
                  </a:solidFill>
                </a:endParaRPr>
              </a:p>
            </p:txBody>
          </p:sp>
        </mc:Choice>
        <mc:Fallback xmlns="">
          <p:sp>
            <p:nvSpPr>
              <p:cNvPr id="17" name="TextBox 16">
                <a:extLst>
                  <a:ext uri="{FF2B5EF4-FFF2-40B4-BE49-F238E27FC236}">
                    <a16:creationId xmlns:a16="http://schemas.microsoft.com/office/drawing/2014/main" id="{F809BDA9-F80C-4E00-8FE8-494C0FFD4A1E}"/>
                  </a:ext>
                </a:extLst>
              </p:cNvPr>
              <p:cNvSpPr txBox="1">
                <a:spLocks noRot="1" noChangeAspect="1" noMove="1" noResize="1" noEditPoints="1" noAdjustHandles="1" noChangeArrowheads="1" noChangeShapeType="1" noTextEdit="1"/>
              </p:cNvSpPr>
              <p:nvPr/>
            </p:nvSpPr>
            <p:spPr>
              <a:xfrm>
                <a:off x="376812" y="1383980"/>
                <a:ext cx="4009505" cy="3490507"/>
              </a:xfrm>
              <a:prstGeom prst="rect">
                <a:avLst/>
              </a:prstGeom>
              <a:blipFill>
                <a:blip r:embed="rId4"/>
                <a:stretch>
                  <a:fillRect l="-303" t="-174" b="-174"/>
                </a:stretch>
              </a:blipFill>
              <a:ln>
                <a:solidFill>
                  <a:schemeClr val="tx1"/>
                </a:solidFill>
              </a:ln>
            </p:spPr>
            <p:txBody>
              <a:bodyPr/>
              <a:lstStyle/>
              <a:p>
                <a:r>
                  <a:rPr lang="en-SG">
                    <a:noFill/>
                  </a:rPr>
                  <a:t> </a:t>
                </a:r>
              </a:p>
            </p:txBody>
          </p:sp>
        </mc:Fallback>
      </mc:AlternateContent>
      <p:pic>
        <p:nvPicPr>
          <p:cNvPr id="3" name="Picture 2">
            <a:extLst>
              <a:ext uri="{FF2B5EF4-FFF2-40B4-BE49-F238E27FC236}">
                <a16:creationId xmlns:a16="http://schemas.microsoft.com/office/drawing/2014/main" id="{611EC33A-8EFC-4260-9CE2-66221D303325}"/>
              </a:ext>
            </a:extLst>
          </p:cNvPr>
          <p:cNvPicPr>
            <a:picLocks noChangeAspect="1"/>
          </p:cNvPicPr>
          <p:nvPr/>
        </p:nvPicPr>
        <p:blipFill>
          <a:blip r:embed="rId5"/>
          <a:stretch>
            <a:fillRect/>
          </a:stretch>
        </p:blipFill>
        <p:spPr>
          <a:xfrm>
            <a:off x="4511824" y="1751743"/>
            <a:ext cx="7594292" cy="3055647"/>
          </a:xfrm>
          <a:prstGeom prst="rect">
            <a:avLst/>
          </a:prstGeom>
        </p:spPr>
      </p:pic>
    </p:spTree>
    <p:extLst>
      <p:ext uri="{BB962C8B-B14F-4D97-AF65-F5344CB8AC3E}">
        <p14:creationId xmlns:p14="http://schemas.microsoft.com/office/powerpoint/2010/main" val="1255684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107678-E453-4655-BF7F-5BF067C92E70}"/>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9</a:t>
            </a:fld>
            <a:endParaRPr lang="en-US" altLang="en-US" dirty="0"/>
          </a:p>
        </p:txBody>
      </p:sp>
      <p:sp>
        <p:nvSpPr>
          <p:cNvPr id="3" name="Title 1">
            <a:extLst>
              <a:ext uri="{FF2B5EF4-FFF2-40B4-BE49-F238E27FC236}">
                <a16:creationId xmlns:a16="http://schemas.microsoft.com/office/drawing/2014/main" id="{753528A8-FB91-47A9-838D-21CE0BD0B149}"/>
              </a:ext>
            </a:extLst>
          </p:cNvPr>
          <p:cNvSpPr txBox="1">
            <a:spLocks/>
          </p:cNvSpPr>
          <p:nvPr/>
        </p:nvSpPr>
        <p:spPr>
          <a:xfrm>
            <a:off x="1007436" y="692696"/>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chemeClr val="tx1"/>
                </a:solidFill>
                <a:latin typeface="Arial" panose="020B0604020202020204" pitchFamily="34" charset="0"/>
                <a:ea typeface="Microsoft YaHei" panose="020B0503020204020204" pitchFamily="34" charset="-122"/>
              </a:rPr>
              <a:t>Summary</a:t>
            </a:r>
            <a:endParaRPr lang="en-US" altLang="zh-CN" sz="2800" b="1" kern="1200" dirty="0">
              <a:solidFill>
                <a:schemeClr val="tx1"/>
              </a:solidFill>
              <a:latin typeface="Arial" panose="020B0604020202020204" pitchFamily="34" charset="0"/>
              <a:ea typeface="Microsoft YaHei" panose="020B0503020204020204" pitchFamily="34" charset="-122"/>
            </a:endParaRPr>
          </a:p>
        </p:txBody>
      </p:sp>
      <p:sp>
        <p:nvSpPr>
          <p:cNvPr id="4" name="Rectangle 3">
            <a:extLst>
              <a:ext uri="{FF2B5EF4-FFF2-40B4-BE49-F238E27FC236}">
                <a16:creationId xmlns:a16="http://schemas.microsoft.com/office/drawing/2014/main" id="{BBBE6F0D-4D33-428B-9CC2-2363ADADE070}"/>
              </a:ext>
            </a:extLst>
          </p:cNvPr>
          <p:cNvSpPr/>
          <p:nvPr/>
        </p:nvSpPr>
        <p:spPr>
          <a:xfrm>
            <a:off x="911365" y="1484784"/>
            <a:ext cx="10448688" cy="3564053"/>
          </a:xfrm>
          <a:prstGeom prst="rect">
            <a:avLst/>
          </a:prstGeom>
        </p:spPr>
        <p:txBody>
          <a:bodyPr wrap="square">
            <a:spAutoFit/>
          </a:bodyPr>
          <a:lstStyle/>
          <a:p>
            <a:pPr marL="342900" indent="-342900" defTabSz="1187323" eaLnBrk="1" fontAlgn="auto" hangingPunct="1">
              <a:lnSpc>
                <a:spcPct val="90000"/>
              </a:lnSpc>
              <a:spcBef>
                <a:spcPts val="1200"/>
              </a:spcBef>
              <a:spcAft>
                <a:spcPts val="600"/>
              </a:spcAft>
              <a:buFont typeface="Wingdings" panose="05000000000000000000" pitchFamily="2" charset="2"/>
              <a:buChar char="q"/>
              <a:tabLst>
                <a:tab pos="1207937" algn="ctr"/>
              </a:tabLst>
            </a:pPr>
            <a:r>
              <a:rPr lang="en-US" sz="2300" dirty="0">
                <a:solidFill>
                  <a:schemeClr val="tx1"/>
                </a:solidFill>
                <a:latin typeface="+mj-lt"/>
              </a:rPr>
              <a:t>The current motioned text supporting AMP Power Management was recapped, with discussion on:</a:t>
            </a:r>
          </a:p>
          <a:p>
            <a:pPr marL="1085850" lvl="1" indent="-342900" defTabSz="1187323" eaLnBrk="1" fontAlgn="auto" hangingPunct="1">
              <a:lnSpc>
                <a:spcPct val="90000"/>
              </a:lnSpc>
              <a:spcBef>
                <a:spcPts val="1200"/>
              </a:spcBef>
              <a:spcAft>
                <a:spcPts val="600"/>
              </a:spcAft>
              <a:buFont typeface="Wingdings" panose="05000000000000000000" pitchFamily="2" charset="2"/>
              <a:buChar char="q"/>
              <a:tabLst>
                <a:tab pos="1207937" algn="ctr"/>
              </a:tabLst>
            </a:pPr>
            <a:r>
              <a:rPr lang="en-US" sz="2300" dirty="0">
                <a:solidFill>
                  <a:schemeClr val="tx1"/>
                </a:solidFill>
                <a:latin typeface="+mj-lt"/>
              </a:rPr>
              <a:t>The protocol: AMP AP, AMP STA behavior</a:t>
            </a:r>
          </a:p>
          <a:p>
            <a:pPr marL="1085850" lvl="1" indent="-342900" defTabSz="1187323" eaLnBrk="1" fontAlgn="auto" hangingPunct="1">
              <a:lnSpc>
                <a:spcPct val="90000"/>
              </a:lnSpc>
              <a:spcBef>
                <a:spcPts val="1200"/>
              </a:spcBef>
              <a:spcAft>
                <a:spcPts val="600"/>
              </a:spcAft>
              <a:buFont typeface="Wingdings" panose="05000000000000000000" pitchFamily="2" charset="2"/>
              <a:buChar char="q"/>
              <a:tabLst>
                <a:tab pos="1207937" algn="ctr"/>
              </a:tabLst>
            </a:pPr>
            <a:r>
              <a:rPr lang="en-US" sz="2300" dirty="0">
                <a:solidFill>
                  <a:schemeClr val="tx1"/>
                </a:solidFill>
                <a:latin typeface="+mj-lt"/>
              </a:rPr>
              <a:t>DL channel utilization for synchronization frames provided by the AP</a:t>
            </a:r>
          </a:p>
          <a:p>
            <a:pPr marL="1085850" lvl="1" indent="-342900" defTabSz="1187323" eaLnBrk="1" fontAlgn="auto" hangingPunct="1">
              <a:lnSpc>
                <a:spcPct val="90000"/>
              </a:lnSpc>
              <a:spcBef>
                <a:spcPts val="1200"/>
              </a:spcBef>
              <a:spcAft>
                <a:spcPts val="600"/>
              </a:spcAft>
              <a:buFont typeface="Wingdings" panose="05000000000000000000" pitchFamily="2" charset="2"/>
              <a:buChar char="q"/>
              <a:tabLst>
                <a:tab pos="1207937" algn="ctr"/>
              </a:tabLst>
            </a:pPr>
            <a:r>
              <a:rPr lang="en-US" sz="2300" dirty="0">
                <a:solidFill>
                  <a:schemeClr val="tx1"/>
                </a:solidFill>
                <a:latin typeface="+mj-lt"/>
              </a:rPr>
              <a:t>The overall power savings comparison</a:t>
            </a:r>
          </a:p>
          <a:p>
            <a:pPr marL="342900" indent="-342900" defTabSz="1187323" eaLnBrk="1" fontAlgn="auto" hangingPunct="1">
              <a:lnSpc>
                <a:spcPct val="90000"/>
              </a:lnSpc>
              <a:spcBef>
                <a:spcPts val="1200"/>
              </a:spcBef>
              <a:spcAft>
                <a:spcPts val="600"/>
              </a:spcAft>
              <a:buFont typeface="Wingdings" panose="05000000000000000000" pitchFamily="2" charset="2"/>
              <a:buChar char="q"/>
              <a:tabLst>
                <a:tab pos="1207937" algn="ctr"/>
              </a:tabLst>
            </a:pPr>
            <a:r>
              <a:rPr lang="en-US" sz="2300" dirty="0">
                <a:solidFill>
                  <a:schemeClr val="tx1"/>
                </a:solidFill>
                <a:latin typeface="+mj-lt"/>
              </a:rPr>
              <a:t>The power savings for an AMP STA in an AMP Service Period, are almost double compared to receiver duty cycle for AMP DL PPDU interval of 100ms (frame carrying TSF).</a:t>
            </a:r>
          </a:p>
        </p:txBody>
      </p:sp>
    </p:spTree>
    <p:extLst>
      <p:ext uri="{BB962C8B-B14F-4D97-AF65-F5344CB8AC3E}">
        <p14:creationId xmlns:p14="http://schemas.microsoft.com/office/powerpoint/2010/main" val="107312829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120077</TotalTime>
  <Words>1698</Words>
  <Application>Microsoft Office PowerPoint</Application>
  <PresentationFormat>Widescreen</PresentationFormat>
  <Paragraphs>149</Paragraphs>
  <Slides>15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Microsoft YaHei</vt:lpstr>
      <vt:lpstr>MS PGothic</vt:lpstr>
      <vt:lpstr>MS PGothic</vt:lpstr>
      <vt:lpstr>Arial</vt:lpstr>
      <vt:lpstr>Arial Unicode MS</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SP1</vt:lpstr>
      <vt:lpstr>SP2</vt:lpstr>
      <vt:lpstr>SP3</vt:lpstr>
      <vt:lpstr>SP4</vt:lpstr>
      <vt:lpstr>References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ian.bajaj@huawei.com</dc:creator>
  <cp:keywords/>
  <dc:description/>
  <cp:lastModifiedBy>Ian Bajaj</cp:lastModifiedBy>
  <cp:revision>1763</cp:revision>
  <cp:lastPrinted>2000-03-07T00:55:37Z</cp:lastPrinted>
  <dcterms:created xsi:type="dcterms:W3CDTF">2016-01-17T22:48:36Z</dcterms:created>
  <dcterms:modified xsi:type="dcterms:W3CDTF">2025-07-21T07:04:02Z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(3)zXz6X/c6YLpQKUlQ3R2/7Is7bgKxQG4wm8FxbRVHukvjwrDH9sUmOS9Z5itkHtopWCC8kki7
wFEVGETe0NTbp7ZlvG245CE09fCHpKuUIsYL+v9QKqbiYR7b+0KHjkyp+Y3IC9sQ2MlneKX/
SSubAG3NpwRlGwg3j4ny2cNnI7+LIyp0ks4dV3qJ4iUuUm9EMy78x69B/Zm7CZQFddgkcl6s
2SWOJVWRDJZf825Vl/</vt:lpwstr>
  </property>
  <property fmtid="{D5CDD505-2E9C-101B-9397-08002B2CF9AE}" pid="3" name="_2015_ms_pID_7253431">
    <vt:lpwstr>BCwkirEHEYaF6qNxMCHUYFOFj88ebbK5zWv/ctX8NCK/Mj4H6fN7nI
lul7x7ZWfgjCT0t7+TB/l2vQfSp8lejJTxkUQyrpFD8pY3c2XBR4s39sM17Y8t3hmQj2J71+
cSUFIfo85TH5cMORxzP9KOgASC3XwWZhyUnnFcR2//wRB+3LNxtz0X0Mlq/cozHYzDXO6Upv
1xs9zGnbZ6qLBWwLDoS/XOMxvIn7ac7m9aQX</vt:lpwstr>
  </property>
  <property fmtid="{D5CDD505-2E9C-101B-9397-08002B2CF9AE}" pid="4" name="_2015_ms_pID_7253432">
    <vt:lpwstr>kg==</vt:lpwstr>
  </property>
</Properties>
</file>