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63" r:id="rId2"/>
    <p:sldId id="2523" r:id="rId3"/>
    <p:sldId id="2565" r:id="rId4"/>
    <p:sldId id="2564" r:id="rId5"/>
    <p:sldId id="2562" r:id="rId6"/>
    <p:sldId id="2513" r:id="rId7"/>
    <p:sldId id="2527" r:id="rId8"/>
    <p:sldId id="2469" r:id="rId9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4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  <p:cmAuthor id="3" name="Ian Bajaj" initials="IB" lastIdx="10" clrIdx="2">
    <p:extLst>
      <p:ext uri="{19B8F6BF-5375-455C-9EA6-DF929625EA0E}">
        <p15:presenceInfo xmlns:p15="http://schemas.microsoft.com/office/powerpoint/2012/main" userId="S-1-5-21-147214757-305610072-1517763936-106135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8FAEC"/>
    <a:srgbClr val="0000FF"/>
    <a:srgbClr val="A7E6FF"/>
    <a:srgbClr val="FF8B8B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51" autoAdjust="0"/>
  </p:normalViewPr>
  <p:slideViewPr>
    <p:cSldViewPr>
      <p:cViewPr>
        <p:scale>
          <a:sx n="75" d="100"/>
          <a:sy n="75" d="100"/>
        </p:scale>
        <p:origin x="252" y="-1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799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8511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>
            <a:extLst>
              <a:ext uri="{FF2B5EF4-FFF2-40B4-BE49-F238E27FC236}">
                <a16:creationId xmlns:a16="http://schemas.microsoft.com/office/drawing/2014/main" id="{A41F80D5-87FE-483F-B143-B248F0A4A38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15518" y="6554788"/>
            <a:ext cx="874183" cy="23971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50679"/>
            <a:ext cx="5283200" cy="2462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600" b="1" dirty="0">
                <a:solidFill>
                  <a:schemeClr val="tx1"/>
                </a:solidFill>
              </a:rPr>
              <a:t>doc.: IEEE 802.11-25/1243r0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34073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600" dirty="0"/>
              <a:t>July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30995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400" dirty="0"/>
              <a:t>Ian Bajaj </a:t>
            </a:r>
            <a:r>
              <a:rPr lang="en-SG" sz="1400" dirty="0"/>
              <a:t>(Huawei)</a:t>
            </a:r>
            <a:endParaRPr lang="en-GB" sz="14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914400" indent="-4572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q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2573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§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756647"/>
              </p:ext>
            </p:extLst>
          </p:nvPr>
        </p:nvGraphicFramePr>
        <p:xfrm>
          <a:off x="875420" y="2708920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ian.bajaj@huawei.com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Yaron Ben-Arie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Israel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847118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1848644" y="615636"/>
            <a:ext cx="8494712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Follow-up on AMP Operation Status Reporting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July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Introduction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BF0EC-9E98-457D-AAF2-13BD9991D0B3}"/>
              </a:ext>
            </a:extLst>
          </p:cNvPr>
          <p:cNvSpPr txBox="1"/>
          <p:nvPr/>
        </p:nvSpPr>
        <p:spPr>
          <a:xfrm>
            <a:off x="849540" y="1455695"/>
            <a:ext cx="10647059" cy="492442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Motion WM-2 [1] states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+mn-ea"/>
              </a:rPr>
              <a:t>“IEEE 802.11bp defines a mechanism that allows an AMP non-AP STA to report its energy harvesting and power related information to AMP AP STA. The parameters that are included in the report and how to report such information is TBD.”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In contribution [2], we introduced the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+mn-ea"/>
              </a:rPr>
              <a:t>Operation Status 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report parameter that indicates the time remaining in a mode of operation for an AMP STA. The benefits are seen in the AMP AP determination of: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The required duration and time for WPT/excitation signal transmission (or its control)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Scheduling or prioritizing of non-AP AMP STAs for channel access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In this contribution, we wish to: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Recap the proposed Operation Status Reporting procedure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Discuss implementation feasibility at the non-AP AMP STA for this reporting method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Provide details on the encoding of time remaining in a mode of operation</a:t>
            </a:r>
          </a:p>
        </p:txBody>
      </p:sp>
    </p:spTree>
    <p:extLst>
      <p:ext uri="{BB962C8B-B14F-4D97-AF65-F5344CB8AC3E}">
        <p14:creationId xmlns:p14="http://schemas.microsoft.com/office/powerpoint/2010/main" val="1088074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CE681F2-7456-4427-B2EC-CD82B6CDB7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-1" r="-818" b="-1174"/>
          <a:stretch/>
        </p:blipFill>
        <p:spPr>
          <a:xfrm>
            <a:off x="5855676" y="3926173"/>
            <a:ext cx="5961262" cy="24429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BDA9EB-5E1A-4861-A0C7-AB071590668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2205" t="-1704" r="-2333" b="-2448"/>
          <a:stretch/>
        </p:blipFill>
        <p:spPr>
          <a:xfrm>
            <a:off x="8908761" y="1700788"/>
            <a:ext cx="2908177" cy="21444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A0FBA3-7126-4B47-A049-3FA465C4247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-1922" t="-1272" r="-2726" b="-2053"/>
          <a:stretch/>
        </p:blipFill>
        <p:spPr>
          <a:xfrm>
            <a:off x="5855676" y="1708815"/>
            <a:ext cx="2839724" cy="213638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Operation Status – Recap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5BBF0EC-9E98-457D-AAF2-13BD9991D0B3}"/>
                  </a:ext>
                </a:extLst>
              </p:cNvPr>
              <p:cNvSpPr txBox="1"/>
              <p:nvPr/>
            </p:nvSpPr>
            <p:spPr>
              <a:xfrm>
                <a:off x="879255" y="1389113"/>
                <a:ext cx="4763059" cy="491217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defTabSz="1187323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400"/>
                  </a:spcAft>
                  <a:tabLst>
                    <a:tab pos="1207937" algn="ctr"/>
                  </a:tabLst>
                </a:pPr>
                <a:r>
                  <a:rPr lang="en-US" sz="1800" u="sng" dirty="0">
                    <a:solidFill>
                      <a:schemeClr val="tx1"/>
                    </a:solidFill>
                    <a:latin typeface="+mj-lt"/>
                    <a:ea typeface="+mn-ea"/>
                  </a:rPr>
                  <a:t>Procedure</a:t>
                </a:r>
                <a:r>
                  <a:rPr lang="en-US" sz="1800" dirty="0">
                    <a:solidFill>
                      <a:schemeClr val="tx1"/>
                    </a:solidFill>
                    <a:latin typeface="+mj-lt"/>
                    <a:ea typeface="+mn-ea"/>
                  </a:rPr>
                  <a:t>:</a:t>
                </a:r>
              </a:p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40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1700" dirty="0">
                    <a:solidFill>
                      <a:schemeClr val="tx1"/>
                    </a:solidFill>
                    <a:latin typeface="+mj-lt"/>
                    <a:ea typeface="+mn-ea"/>
                  </a:rPr>
                  <a:t>The Operation status report can be explicitly solicited by the AMP AP in an AMP Trigger frame, or piggybacked in an UL AMP Response frame.</a:t>
                </a:r>
              </a:p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1700" dirty="0">
                    <a:solidFill>
                      <a:schemeClr val="tx1"/>
                    </a:solidFill>
                    <a:latin typeface="+mj-lt"/>
                    <a:ea typeface="+mn-ea"/>
                  </a:rPr>
                  <a:t>The AMP AP may optionally transmit WPT/excitation signal immediately preceding the request for Operation status to gauge the AMP STA’s energy charging/discharging rate.</a:t>
                </a:r>
              </a:p>
              <a:p>
                <a:pPr defTabSz="1187323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400"/>
                  </a:spcAft>
                  <a:tabLst>
                    <a:tab pos="1207937" algn="ctr"/>
                  </a:tabLst>
                </a:pPr>
                <a:r>
                  <a:rPr lang="en-US" sz="1800" u="sng" dirty="0">
                    <a:solidFill>
                      <a:schemeClr val="tx1"/>
                    </a:solidFill>
                    <a:latin typeface="+mj-lt"/>
                  </a:rPr>
                  <a:t>Computation</a:t>
                </a:r>
                <a:r>
                  <a:rPr lang="en-US" sz="1800" dirty="0">
                    <a:solidFill>
                      <a:schemeClr val="tx1"/>
                    </a:solidFill>
                    <a:latin typeface="+mj-lt"/>
                  </a:rPr>
                  <a:t>:</a:t>
                </a:r>
              </a:p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40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1700" dirty="0">
                    <a:solidFill>
                      <a:schemeClr val="tx1"/>
                    </a:solidFill>
                    <a:latin typeface="+mj-lt"/>
                  </a:rPr>
                  <a:t>The AMP STA can measure its current voltage on chip, to determine its available energy, </a:t>
                </a:r>
                <a14:m>
                  <m:oMath xmlns:m="http://schemas.openxmlformats.org/officeDocument/2006/math">
                    <m:r>
                      <a:rPr lang="en-SG" sz="17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SG" sz="17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SG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SG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SG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SG" sz="17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SG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SG" sz="17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SG" sz="17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SG" sz="17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𝒄𝒖𝒓𝒓𝒆𝒏𝒕</m:t>
                            </m:r>
                          </m:sub>
                          <m:sup>
                            <m:r>
                              <a:rPr lang="en-SG" sz="17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  <m:r>
                          <a:rPr lang="en-SG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SG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SG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SG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  <m:sup>
                            <m:r>
                              <a:rPr lang="en-SG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700" dirty="0">
                    <a:solidFill>
                      <a:schemeClr val="tx1"/>
                    </a:solidFill>
                    <a:latin typeface="+mj-lt"/>
                  </a:rPr>
                  <a:t>, and based on power consumption in a mode of operation, determine the time it can sustain the mode of operation (TX, RX, CS, idle),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7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𝑀𝑂𝐷𝐸</m:t>
                        </m:r>
                      </m:sub>
                    </m:sSub>
                    <m:r>
                      <a:rPr lang="en-US" sz="17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7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SG" sz="17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sSub>
                          <m:sSubPr>
                            <m:ctrlPr>
                              <a:rPr lang="en-US" sz="17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7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𝑀𝑂𝐷𝐸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700" dirty="0">
                    <a:solidFill>
                      <a:schemeClr val="tx1"/>
                    </a:solidFill>
                    <a:latin typeface="+mj-lt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5BBF0EC-9E98-457D-AAF2-13BD9991D0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255" y="1389113"/>
                <a:ext cx="4763059" cy="4912179"/>
              </a:xfrm>
              <a:prstGeom prst="rect">
                <a:avLst/>
              </a:prstGeom>
              <a:blipFill>
                <a:blip r:embed="rId6"/>
                <a:stretch>
                  <a:fillRect l="-1023" t="-1241" r="-2046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BE6852B6-60EB-4D33-8C53-343804589546}"/>
              </a:ext>
            </a:extLst>
          </p:cNvPr>
          <p:cNvSpPr txBox="1"/>
          <p:nvPr/>
        </p:nvSpPr>
        <p:spPr>
          <a:xfrm>
            <a:off x="5095000" y="1362699"/>
            <a:ext cx="42161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>
                <a:solidFill>
                  <a:schemeClr val="tx1"/>
                </a:solidFill>
                <a:latin typeface="+mj-lt"/>
              </a:rPr>
              <a:t>Solicited by AMP 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A7E8C2-DC0F-4C83-8767-F77A6D32F153}"/>
              </a:ext>
            </a:extLst>
          </p:cNvPr>
          <p:cNvSpPr txBox="1"/>
          <p:nvPr/>
        </p:nvSpPr>
        <p:spPr>
          <a:xfrm>
            <a:off x="8888017" y="1362699"/>
            <a:ext cx="3121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>
                <a:solidFill>
                  <a:schemeClr val="tx1"/>
                </a:solidFill>
                <a:latin typeface="+mj-lt"/>
              </a:rPr>
              <a:t>Piggybacked by AMP STA</a:t>
            </a:r>
          </a:p>
        </p:txBody>
      </p:sp>
    </p:spTree>
    <p:extLst>
      <p:ext uri="{BB962C8B-B14F-4D97-AF65-F5344CB8AC3E}">
        <p14:creationId xmlns:p14="http://schemas.microsoft.com/office/powerpoint/2010/main" val="11333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Operation Status – Implementation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5BBF0EC-9E98-457D-AAF2-13BD9991D0B3}"/>
                  </a:ext>
                </a:extLst>
              </p:cNvPr>
              <p:cNvSpPr txBox="1"/>
              <p:nvPr/>
            </p:nvSpPr>
            <p:spPr>
              <a:xfrm>
                <a:off x="879253" y="1452234"/>
                <a:ext cx="10480800" cy="4862870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  <a:ea typeface="+mn-ea"/>
                  </a:rPr>
                  <a:t>Active Tx non-AP AMP STA should have an 8-bit ADC, that we can utilize to get the voltage reading on the capacitor, say, every minute or so, or when triggered by the AMP AP. Several references [3, 4] show extremely low energy consumption (65-nm CMOS process, 3.19 </a:t>
                </a:r>
                <a:r>
                  <a:rPr lang="en-US" sz="2000" dirty="0" err="1">
                    <a:solidFill>
                      <a:schemeClr val="tx1"/>
                    </a:solidFill>
                    <a:latin typeface="+mj-lt"/>
                    <a:ea typeface="+mn-ea"/>
                  </a:rPr>
                  <a:t>fJ</a:t>
                </a:r>
                <a:r>
                  <a:rPr lang="en-US" sz="2000" dirty="0">
                    <a:solidFill>
                      <a:schemeClr val="tx1"/>
                    </a:solidFill>
                    <a:latin typeface="+mj-lt"/>
                    <a:ea typeface="+mn-ea"/>
                  </a:rPr>
                  <a:t>/conversion-step).</a:t>
                </a:r>
              </a:p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  <a:ea typeface="+mn-ea"/>
                  </a:rPr>
                  <a:t>Backscatter non-AP AMP STAs may be fitted with a 3-bit ADC to enable operation status reporting.</a:t>
                </a:r>
              </a:p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  <a:ea typeface="+mn-ea"/>
                  </a:rPr>
                  <a:t>Extra circuitry is necessary to convert the voltage on capacitor to time in a mode of operation, namely,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𝑉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  <a:ea typeface="+mn-ea"/>
                  </a:rPr>
                  <a:t> is the minimum voltage level that can support a mode of operation,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𝑀𝑂𝐷𝐸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is the power consumption in that mode of operation. Both can be measured by the vendor during production testing or simulation for each AMP tag, based on a default data rate (say 1Mbps). For other data rates (250kbps, 4Mbps), the power consumption is assumed linear (0.25x, 4x)</a:t>
                </a:r>
              </a:p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  <a:ea typeface="+mn-ea"/>
                  </a:rPr>
                  <a:t>The time in a mode of operation can then be encoded to a few bits to indicate to the AMP AP.</a:t>
                </a:r>
              </a:p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  <a:ea typeface="+mn-ea"/>
                  </a:rPr>
                  <a:t>The x-bit ADC, and y-bit encoding determine the granularity of the timing report.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5BBF0EC-9E98-457D-AAF2-13BD9991D0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253" y="1452234"/>
                <a:ext cx="10480800" cy="4862870"/>
              </a:xfrm>
              <a:prstGeom prst="rect">
                <a:avLst/>
              </a:prstGeom>
              <a:blipFill>
                <a:blip r:embed="rId2"/>
                <a:stretch>
                  <a:fillRect l="-523" t="-1128" r="-1047" b="-1378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70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Operation Status – Encoding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BF0EC-9E98-457D-AAF2-13BD9991D0B3}"/>
              </a:ext>
            </a:extLst>
          </p:cNvPr>
          <p:cNvSpPr txBox="1"/>
          <p:nvPr/>
        </p:nvSpPr>
        <p:spPr>
          <a:xfrm>
            <a:off x="839416" y="1358787"/>
            <a:ext cx="10513170" cy="5632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700" dirty="0">
                <a:solidFill>
                  <a:schemeClr val="tx1"/>
                </a:solidFill>
                <a:latin typeface="+mj-lt"/>
                <a:ea typeface="+mn-ea"/>
              </a:rPr>
              <a:t>The encoding for the time in a mode of operation needs to consider a range of capacitor values, and power consumptions for these modes of operation.</a:t>
            </a:r>
            <a:endParaRPr lang="en-US" sz="1700" dirty="0">
              <a:solidFill>
                <a:schemeClr val="tx1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B6F800FB-F52C-4CEF-BCC9-738E19F810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0559823"/>
                  </p:ext>
                </p:extLst>
              </p:nvPr>
            </p:nvGraphicFramePr>
            <p:xfrm>
              <a:off x="5868275" y="2186599"/>
              <a:ext cx="6060373" cy="402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43646">
                      <a:extLst>
                        <a:ext uri="{9D8B030D-6E8A-4147-A177-3AD203B41FA5}">
                          <a16:colId xmlns:a16="http://schemas.microsoft.com/office/drawing/2014/main" val="4286906969"/>
                        </a:ext>
                      </a:extLst>
                    </a:gridCol>
                    <a:gridCol w="2259149">
                      <a:extLst>
                        <a:ext uri="{9D8B030D-6E8A-4147-A177-3AD203B41FA5}">
                          <a16:colId xmlns:a16="http://schemas.microsoft.com/office/drawing/2014/main" val="1695915007"/>
                        </a:ext>
                      </a:extLst>
                    </a:gridCol>
                    <a:gridCol w="2657578">
                      <a:extLst>
                        <a:ext uri="{9D8B030D-6E8A-4147-A177-3AD203B41FA5}">
                          <a16:colId xmlns:a16="http://schemas.microsoft.com/office/drawing/2014/main" val="1449058657"/>
                        </a:ext>
                      </a:extLst>
                    </a:gridCol>
                  </a:tblGrid>
                  <a:tr h="3665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700" dirty="0"/>
                            <a:t>Indicator</a:t>
                          </a:r>
                        </a:p>
                        <a:p>
                          <a:pPr algn="ctr"/>
                          <a:r>
                            <a:rPr lang="en-SG" sz="1700" b="0" dirty="0"/>
                            <a:t>1 bit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Unit (microsecond)</a:t>
                          </a:r>
                        </a:p>
                        <a:p>
                          <a:pPr algn="ctr"/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 bits</a:t>
                          </a:r>
                          <a:endParaRPr lang="en-SG" sz="17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Value (+1)</a:t>
                          </a:r>
                        </a:p>
                        <a:p>
                          <a:pPr algn="ctr"/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 bits (b</a:t>
                          </a:r>
                          <a:r>
                            <a:rPr lang="en-SG" sz="1700" b="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000-b</a:t>
                          </a:r>
                          <a:r>
                            <a:rPr lang="en-SG" sz="1700" b="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111)</a:t>
                          </a:r>
                          <a:endParaRPr lang="en-SG" sz="17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6763273"/>
                      </a:ext>
                    </a:extLst>
                  </a:tr>
                  <a:tr h="222981">
                    <a:tc rowSpan="4">
                      <a:txBody>
                        <a:bodyPr/>
                        <a:lstStyle/>
                        <a:p>
                          <a:r>
                            <a:rPr lang="en-SG" sz="1700" b="0" dirty="0"/>
                            <a:t>b0</a:t>
                          </a:r>
                          <a:r>
                            <a:rPr lang="en-SG" sz="1700" b="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xxxxx</a:t>
                          </a:r>
                          <a:r>
                            <a:rPr lang="en-SG" sz="1700" b="0" dirty="0"/>
                            <a:t>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𝑇𝑋</m:t>
                                  </m:r>
                                </m:sub>
                              </m:sSub>
                            </m:oMath>
                          </a14:m>
                          <a:endParaRPr lang="en-SG" sz="17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00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endParaRPr lang="en-SG" sz="17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10us to 80us</a:t>
                          </a:r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99565908"/>
                      </a:ext>
                    </a:extLst>
                  </a:tr>
                  <a:tr h="222981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01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SG" sz="17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100us to 800us</a:t>
                          </a:r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777951"/>
                      </a:ext>
                    </a:extLst>
                  </a:tr>
                  <a:tr h="222981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10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SG" sz="17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1ms to 8ms</a:t>
                          </a:r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09555710"/>
                      </a:ext>
                    </a:extLst>
                  </a:tr>
                  <a:tr h="222981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11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SG" sz="17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SG" sz="17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10ms to 80ms</a:t>
                          </a:r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2361678"/>
                      </a:ext>
                    </a:extLst>
                  </a:tr>
                  <a:tr h="366545">
                    <a:tc rowSpan="5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b1</a:t>
                          </a:r>
                          <a:r>
                            <a:rPr lang="en-SG" sz="1700" b="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xxxxx</a:t>
                          </a:r>
                          <a:r>
                            <a:rPr lang="en-SG" sz="1700" dirty="0"/>
                            <a:t>: Multiple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b="1" dirty="0">
                              <a:solidFill>
                                <a:schemeClr val="bg1"/>
                              </a:solidFill>
                            </a:rPr>
                            <a:t>Mode</a:t>
                          </a:r>
                        </a:p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b="0" dirty="0">
                              <a:solidFill>
                                <a:schemeClr val="bg1"/>
                              </a:solidFill>
                            </a:rPr>
                            <a:t>2 bits</a:t>
                          </a: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700" b="1" dirty="0">
                              <a:solidFill>
                                <a:schemeClr val="bg1"/>
                              </a:solidFill>
                            </a:rPr>
                            <a:t>Value (+1)</a:t>
                          </a:r>
                        </a:p>
                        <a:p>
                          <a:pPr algn="ctr"/>
                          <a:r>
                            <a:rPr lang="en-SG" sz="1700" b="0" dirty="0">
                              <a:solidFill>
                                <a:schemeClr val="bg1"/>
                              </a:solidFill>
                            </a:rPr>
                            <a:t>3 bits 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000-b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111)</a:t>
                          </a:r>
                          <a:endParaRPr lang="en-SG" sz="17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9683534"/>
                      </a:ext>
                    </a:extLst>
                  </a:tr>
                  <a:tr h="222981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00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RX multiple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2∗</m:t>
                                </m:r>
                                <m:r>
                                  <m:rPr>
                                    <m:sty m:val="p"/>
                                  </m:rP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bit</m:t>
                                </m:r>
                                <m: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value</m:t>
                                </m:r>
                              </m:oMath>
                            </m:oMathPara>
                          </a14:m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51101633"/>
                      </a:ext>
                    </a:extLst>
                  </a:tr>
                  <a:tr h="222981">
                    <a:tc v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01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CS multiple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SG" sz="1700" b="0" i="1" smtClean="0">
                                    <a:latin typeface="Cambria Math" panose="02040503050406030204" pitchFamily="18" charset="0"/>
                                  </a:rPr>
                                  <m:t>20∗</m:t>
                                </m:r>
                                <m:r>
                                  <m:rPr>
                                    <m:sty m:val="p"/>
                                  </m:rP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bit</m:t>
                                </m:r>
                                <m: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value</m:t>
                                </m:r>
                              </m:oMath>
                            </m:oMathPara>
                          </a14:m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77660284"/>
                      </a:ext>
                    </a:extLst>
                  </a:tr>
                  <a:tr h="222981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10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idle multiple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SG" sz="1700" b="0" i="1" smtClean="0">
                                    <a:latin typeface="Cambria Math" panose="02040503050406030204" pitchFamily="18" charset="0"/>
                                  </a:rPr>
                                  <m:t>200∗</m:t>
                                </m:r>
                                <m:r>
                                  <m:rPr>
                                    <m:sty m:val="p"/>
                                  </m:rP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bit</m:t>
                                </m:r>
                                <m: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SG" sz="1700" b="0" i="0" smtClean="0">
                                    <a:latin typeface="Cambria Math" panose="02040503050406030204" pitchFamily="18" charset="0"/>
                                  </a:rPr>
                                  <m:t>value</m:t>
                                </m:r>
                              </m:oMath>
                            </m:oMathPara>
                          </a14:m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27236430"/>
                      </a:ext>
                    </a:extLst>
                  </a:tr>
                  <a:tr h="222981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sz="17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11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Reserved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700" dirty="0"/>
                            <a:t>-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421459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B6F800FB-F52C-4CEF-BCC9-738E19F810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0559823"/>
                  </p:ext>
                </p:extLst>
              </p:nvPr>
            </p:nvGraphicFramePr>
            <p:xfrm>
              <a:off x="5868275" y="2186599"/>
              <a:ext cx="6060373" cy="402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43646">
                      <a:extLst>
                        <a:ext uri="{9D8B030D-6E8A-4147-A177-3AD203B41FA5}">
                          <a16:colId xmlns:a16="http://schemas.microsoft.com/office/drawing/2014/main" val="4286906969"/>
                        </a:ext>
                      </a:extLst>
                    </a:gridCol>
                    <a:gridCol w="2259149">
                      <a:extLst>
                        <a:ext uri="{9D8B030D-6E8A-4147-A177-3AD203B41FA5}">
                          <a16:colId xmlns:a16="http://schemas.microsoft.com/office/drawing/2014/main" val="1695915007"/>
                        </a:ext>
                      </a:extLst>
                    </a:gridCol>
                    <a:gridCol w="2657578">
                      <a:extLst>
                        <a:ext uri="{9D8B030D-6E8A-4147-A177-3AD203B41FA5}">
                          <a16:colId xmlns:a16="http://schemas.microsoft.com/office/drawing/2014/main" val="1449058657"/>
                        </a:ext>
                      </a:extLst>
                    </a:gridCol>
                  </a:tblGrid>
                  <a:tr h="609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700" dirty="0"/>
                            <a:t>Indicator</a:t>
                          </a:r>
                        </a:p>
                        <a:p>
                          <a:pPr algn="ctr"/>
                          <a:r>
                            <a:rPr lang="en-SG" sz="1700" b="0" dirty="0"/>
                            <a:t>1 bit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Unit (microsecond)</a:t>
                          </a:r>
                        </a:p>
                        <a:p>
                          <a:pPr algn="ctr"/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 bits</a:t>
                          </a:r>
                          <a:endParaRPr lang="en-SG" sz="17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b="1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Value (+1)</a:t>
                          </a:r>
                        </a:p>
                        <a:p>
                          <a:pPr algn="ctr"/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 bits (b</a:t>
                          </a:r>
                          <a:r>
                            <a:rPr lang="en-SG" sz="1700" b="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000-b</a:t>
                          </a:r>
                          <a:r>
                            <a:rPr lang="en-SG" sz="1700" b="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111)</a:t>
                          </a:r>
                          <a:endParaRPr lang="en-SG" sz="17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6763273"/>
                      </a:ext>
                    </a:extLst>
                  </a:tr>
                  <a:tr h="350520">
                    <a:tc row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32" t="-44589" r="-431383" b="-148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943" t="-177586" r="-118598" b="-8896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10us to 80us</a:t>
                          </a:r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99565908"/>
                      </a:ext>
                    </a:extLst>
                  </a:tr>
                  <a:tr h="350520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943" t="-282456" r="-118598" b="-8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100us to 800us</a:t>
                          </a:r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777951"/>
                      </a:ext>
                    </a:extLst>
                  </a:tr>
                  <a:tr h="350520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943" t="-375862" r="-118598" b="-69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1ms to 8ms</a:t>
                          </a:r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09555710"/>
                      </a:ext>
                    </a:extLst>
                  </a:tr>
                  <a:tr h="350520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943" t="-475862" r="-118598" b="-59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7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10ms to 80ms</a:t>
                          </a:r>
                          <a:endParaRPr lang="en-SG" sz="17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2361678"/>
                      </a:ext>
                    </a:extLst>
                  </a:tr>
                  <a:tr h="609600">
                    <a:tc rowSpan="5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b1</a:t>
                          </a:r>
                          <a:r>
                            <a:rPr lang="en-SG" sz="1700" b="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xxxxx</a:t>
                          </a:r>
                          <a:r>
                            <a:rPr lang="en-SG" sz="1700" dirty="0"/>
                            <a:t>: Multiple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b="1" dirty="0">
                              <a:solidFill>
                                <a:schemeClr val="bg1"/>
                              </a:solidFill>
                            </a:rPr>
                            <a:t>Mode</a:t>
                          </a:r>
                        </a:p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b="0" dirty="0">
                              <a:solidFill>
                                <a:schemeClr val="bg1"/>
                              </a:solidFill>
                            </a:rPr>
                            <a:t>2 bits</a:t>
                          </a: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700" b="1" dirty="0">
                              <a:solidFill>
                                <a:schemeClr val="bg1"/>
                              </a:solidFill>
                            </a:rPr>
                            <a:t>Value (+1)</a:t>
                          </a:r>
                        </a:p>
                        <a:p>
                          <a:pPr algn="ctr"/>
                          <a:r>
                            <a:rPr lang="en-SG" sz="1700" b="0" dirty="0">
                              <a:solidFill>
                                <a:schemeClr val="bg1"/>
                              </a:solidFill>
                            </a:rPr>
                            <a:t>3 bits 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000-b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US" sz="1700" b="0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111)</a:t>
                          </a:r>
                          <a:endParaRPr lang="en-SG" sz="17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9683534"/>
                      </a:ext>
                    </a:extLst>
                  </a:tr>
                  <a:tr h="350520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00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RX multiple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28440" t="-761404" r="-917" b="-3263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51101633"/>
                      </a:ext>
                    </a:extLst>
                  </a:tr>
                  <a:tr h="350520">
                    <a:tc v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01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CS multiple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28440" t="-846552" r="-917" b="-2206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77660284"/>
                      </a:ext>
                    </a:extLst>
                  </a:tr>
                  <a:tr h="350520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10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idle multiple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28440" t="-963158" r="-917" b="-1245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7236430"/>
                      </a:ext>
                    </a:extLst>
                  </a:tr>
                  <a:tr h="350520">
                    <a:tc vMerge="1"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sz="17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700" dirty="0"/>
                            <a:t>b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</a:t>
                          </a:r>
                          <a:r>
                            <a:rPr lang="en-SG" sz="1700" dirty="0"/>
                            <a:t>11</a:t>
                          </a:r>
                          <a:r>
                            <a:rPr lang="en-SG" sz="17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xxx</a:t>
                          </a:r>
                          <a:r>
                            <a:rPr lang="en-SG" sz="1700" dirty="0"/>
                            <a:t>: Reserved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700" dirty="0"/>
                            <a:t>-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421459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CD2AD995-9675-4AF9-9968-0B6C69B524C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92033169"/>
                  </p:ext>
                </p:extLst>
              </p:nvPr>
            </p:nvGraphicFramePr>
            <p:xfrm>
              <a:off x="839416" y="3797903"/>
              <a:ext cx="4896543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28191">
                      <a:extLst>
                        <a:ext uri="{9D8B030D-6E8A-4147-A177-3AD203B41FA5}">
                          <a16:colId xmlns:a16="http://schemas.microsoft.com/office/drawing/2014/main" val="4086755423"/>
                        </a:ext>
                      </a:extLst>
                    </a:gridCol>
                    <a:gridCol w="1100029">
                      <a:extLst>
                        <a:ext uri="{9D8B030D-6E8A-4147-A177-3AD203B41FA5}">
                          <a16:colId xmlns:a16="http://schemas.microsoft.com/office/drawing/2014/main" val="1007387787"/>
                        </a:ext>
                      </a:extLst>
                    </a:gridCol>
                    <a:gridCol w="2068323">
                      <a:extLst>
                        <a:ext uri="{9D8B030D-6E8A-4147-A177-3AD203B41FA5}">
                          <a16:colId xmlns:a16="http://schemas.microsoft.com/office/drawing/2014/main" val="1190319873"/>
                        </a:ext>
                      </a:extLst>
                    </a:gridCol>
                  </a:tblGrid>
                  <a:tr h="36838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 = [100pF, 1uF];</a:t>
                          </a:r>
                          <a:r>
                            <a:rPr lang="en-US" sz="1600" b="0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SG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SG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𝑚𝑎𝑥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b="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=1.5V;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SG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SG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SG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b="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= 0.5V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SG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𝑬</m:t>
                                  </m:r>
                                </m:e>
                                <m:sub>
                                  <m:r>
                                    <a:rPr lang="en-SG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𝒎𝒐𝒅𝒆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b="1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= [100pJ, 1uJ] </a:t>
                          </a:r>
                          <a:endParaRPr lang="en-SG" sz="1600" b="1" dirty="0"/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5959290"/>
                      </a:ext>
                    </a:extLst>
                  </a:tr>
                  <a:tr h="3683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b="1" dirty="0"/>
                            <a:t>Operation Mode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SG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SG" sz="1600" b="1" i="1" smtClean="0"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SG" sz="1600" b="1" i="1" smtClean="0">
                                        <a:latin typeface="Cambria Math" panose="02040503050406030204" pitchFamily="18" charset="0"/>
                                      </a:rPr>
                                      <m:t>𝒎𝒐𝒅𝒆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SG" sz="1600" b="1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SG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SG" sz="1600" b="1" i="1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SG" sz="1600" b="1" i="1" smtClean="0">
                                        <a:latin typeface="Cambria Math" panose="02040503050406030204" pitchFamily="18" charset="0"/>
                                      </a:rPr>
                                      <m:t>𝒎𝒐𝒅𝒆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SG" sz="1600" b="1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2331222"/>
                      </a:ext>
                    </a:extLst>
                  </a:tr>
                  <a:tr h="2132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Transmission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10uW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SG" sz="1600" dirty="0"/>
                            <a:t>[10us, 0.1s] 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SG" sz="16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SG" sz="1600" b="1" i="1" smtClean="0">
                                      <a:latin typeface="Cambria Math" panose="02040503050406030204" pitchFamily="18" charset="0"/>
                                    </a:rPr>
                                    <m:t>𝑻𝑿</m:t>
                                  </m:r>
                                </m:sub>
                              </m:sSub>
                            </m:oMath>
                          </a14:m>
                          <a:endParaRPr lang="en-SG" sz="16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52107050"/>
                      </a:ext>
                    </a:extLst>
                  </a:tr>
                  <a:tr h="2132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Reception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1uW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600" dirty="0"/>
                            <a:t>[100us, 1s] 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</m:oMath>
                          </a14:m>
                          <a:endParaRPr lang="en-SG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6133306"/>
                      </a:ext>
                    </a:extLst>
                  </a:tr>
                  <a:tr h="2132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Channel Sensing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0.1uW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600" dirty="0"/>
                            <a:t>[1ms, 10s] 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  <m:t>𝐶𝑆</m:t>
                                  </m:r>
                                </m:sub>
                              </m:sSub>
                            </m:oMath>
                          </a14:m>
                          <a:endParaRPr lang="en-SG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128961"/>
                      </a:ext>
                    </a:extLst>
                  </a:tr>
                  <a:tr h="2132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Idle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0.01uW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600" dirty="0"/>
                            <a:t>[10ms, 100s] 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SG" sz="1600" b="0" i="1" smtClean="0">
                                      <a:latin typeface="Cambria Math" panose="02040503050406030204" pitchFamily="18" charset="0"/>
                                    </a:rPr>
                                    <m:t>𝑖𝑑𝑙𝑒</m:t>
                                  </m:r>
                                </m:sub>
                              </m:sSub>
                            </m:oMath>
                          </a14:m>
                          <a:endParaRPr lang="en-SG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229663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CD2AD995-9675-4AF9-9968-0B6C69B524C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92033169"/>
                  </p:ext>
                </p:extLst>
              </p:nvPr>
            </p:nvGraphicFramePr>
            <p:xfrm>
              <a:off x="839416" y="3797903"/>
              <a:ext cx="4896543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28191">
                      <a:extLst>
                        <a:ext uri="{9D8B030D-6E8A-4147-A177-3AD203B41FA5}">
                          <a16:colId xmlns:a16="http://schemas.microsoft.com/office/drawing/2014/main" val="4086755423"/>
                        </a:ext>
                      </a:extLst>
                    </a:gridCol>
                    <a:gridCol w="1100029">
                      <a:extLst>
                        <a:ext uri="{9D8B030D-6E8A-4147-A177-3AD203B41FA5}">
                          <a16:colId xmlns:a16="http://schemas.microsoft.com/office/drawing/2014/main" val="1007387787"/>
                        </a:ext>
                      </a:extLst>
                    </a:gridCol>
                    <a:gridCol w="2068323">
                      <a:extLst>
                        <a:ext uri="{9D8B030D-6E8A-4147-A177-3AD203B41FA5}">
                          <a16:colId xmlns:a16="http://schemas.microsoft.com/office/drawing/2014/main" val="1190319873"/>
                        </a:ext>
                      </a:extLst>
                    </a:gridCol>
                  </a:tblGrid>
                  <a:tr h="579120"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4" t="-3158" r="-622" b="-34526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595929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b="1" dirty="0"/>
                            <a:t>Operation Mode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58333" t="-103158" r="-191667" b="-24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6765" t="-103158" r="-1471" b="-2452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233122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Transmission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10uW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6765" t="-344643" r="-1471" b="-3160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5210705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Reception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1uW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6765" t="-452727" r="-1471" b="-2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46133306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Channel Sensing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0.1uW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6765" t="-552727" r="-1471" b="-1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612896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Idle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600" dirty="0"/>
                            <a:t>0.01uW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6765" t="-652727" r="-1471" b="-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229663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0ED5E74B-D208-4A27-B408-86C360E33FF6}"/>
              </a:ext>
            </a:extLst>
          </p:cNvPr>
          <p:cNvSpPr/>
          <p:nvPr/>
        </p:nvSpPr>
        <p:spPr bwMode="auto">
          <a:xfrm>
            <a:off x="3663602" y="4949901"/>
            <a:ext cx="2072357" cy="38157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176458-C22D-4F65-948C-5DF24BF4F321}"/>
              </a:ext>
            </a:extLst>
          </p:cNvPr>
          <p:cNvSpPr/>
          <p:nvPr/>
        </p:nvSpPr>
        <p:spPr bwMode="auto">
          <a:xfrm>
            <a:off x="5872009" y="2781569"/>
            <a:ext cx="6056639" cy="141671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19CD377-DD68-4E53-91DE-B3830132AFB4}"/>
                  </a:ext>
                </a:extLst>
              </p:cNvPr>
              <p:cNvSpPr txBox="1"/>
              <p:nvPr/>
            </p:nvSpPr>
            <p:spPr>
              <a:xfrm>
                <a:off x="831948" y="1945486"/>
                <a:ext cx="5036327" cy="1765740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342900" indent="-342900" defTabSz="1187323" eaLnBrk="1" fontAlgn="auto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Font typeface="Wingdings" panose="05000000000000000000" pitchFamily="2" charset="2"/>
                  <a:buChar char="q"/>
                  <a:tabLst>
                    <a:tab pos="1207937" algn="ctr"/>
                  </a:tabLst>
                </a:pPr>
                <a:r>
                  <a:rPr lang="en-US" sz="1700" dirty="0">
                    <a:solidFill>
                      <a:schemeClr val="tx1"/>
                    </a:solidFill>
                    <a:latin typeface="+mj-lt"/>
                  </a:rPr>
                  <a:t>The communication overhead for the operation status report can be 6 bits, where the time in transmission mode,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G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SG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US" sz="1700" dirty="0">
                    <a:solidFill>
                      <a:schemeClr val="tx1"/>
                    </a:solidFill>
                    <a:latin typeface="+mj-lt"/>
                  </a:rPr>
                  <a:t>, is encoded as 5 bits, and a 1 bit indicator can be used to indicate a fixed multiplicative factor to account for the time difference in other operation modes relative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US" sz="1700" dirty="0">
                    <a:solidFill>
                      <a:schemeClr val="tx1"/>
                    </a:solidFill>
                    <a:latin typeface="+mj-lt"/>
                  </a:rPr>
                  <a:t> (e.g.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  <m:r>
                      <a:rPr lang="en-US" sz="17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sSub>
                      <m:sSubPr>
                        <m:ctrlP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𝑚𝑢𝑙𝑡𝑖𝑝𝑙𝑒</m:t>
                        </m:r>
                      </m:sub>
                    </m:sSub>
                    <m:r>
                      <a:rPr lang="en-US" sz="17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US" sz="1700" dirty="0">
                    <a:solidFill>
                      <a:schemeClr val="tx1"/>
                    </a:solidFill>
                    <a:latin typeface="+mj-lt"/>
                  </a:rPr>
                  <a:t>).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19CD377-DD68-4E53-91DE-B3830132A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48" y="1945486"/>
                <a:ext cx="5036327" cy="1765740"/>
              </a:xfrm>
              <a:prstGeom prst="rect">
                <a:avLst/>
              </a:prstGeom>
              <a:blipFill>
                <a:blip r:embed="rId5"/>
                <a:stretch>
                  <a:fillRect l="-484" t="-2414" r="-1451" b="-2414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466602A4-B769-421A-B0DA-761A349B3AF5}"/>
              </a:ext>
            </a:extLst>
          </p:cNvPr>
          <p:cNvSpPr txBox="1"/>
          <p:nvPr/>
        </p:nvSpPr>
        <p:spPr>
          <a:xfrm>
            <a:off x="5879975" y="6181924"/>
            <a:ext cx="54726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300" i="1" dirty="0">
                <a:solidFill>
                  <a:schemeClr val="tx1"/>
                </a:solidFill>
              </a:rPr>
              <a:t>*Based on standard development to support general purpose implementation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42AB29-3270-446B-AD2E-388588464565}"/>
              </a:ext>
            </a:extLst>
          </p:cNvPr>
          <p:cNvSpPr txBox="1"/>
          <p:nvPr/>
        </p:nvSpPr>
        <p:spPr>
          <a:xfrm>
            <a:off x="6830290" y="1848045"/>
            <a:ext cx="4142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>
                <a:solidFill>
                  <a:schemeClr val="tx1"/>
                </a:solidFill>
                <a:latin typeface="+mj-lt"/>
              </a:rPr>
              <a:t>Operation Status Report</a:t>
            </a:r>
          </a:p>
        </p:txBody>
      </p:sp>
    </p:spTree>
    <p:extLst>
      <p:ext uri="{BB962C8B-B14F-4D97-AF65-F5344CB8AC3E}">
        <p14:creationId xmlns:p14="http://schemas.microsoft.com/office/powerpoint/2010/main" val="343133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107678-E453-4655-BF7F-5BF067C92E7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53528A8-FB91-47A9-838D-21CE0BD0B149}"/>
              </a:ext>
            </a:extLst>
          </p:cNvPr>
          <p:cNvSpPr txBox="1">
            <a:spLocks/>
          </p:cNvSpPr>
          <p:nvPr/>
        </p:nvSpPr>
        <p:spPr>
          <a:xfrm>
            <a:off x="1007436" y="692696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346FE8-8FDF-48C7-804F-BBF5D9A888C8}"/>
              </a:ext>
            </a:extLst>
          </p:cNvPr>
          <p:cNvSpPr txBox="1"/>
          <p:nvPr/>
        </p:nvSpPr>
        <p:spPr>
          <a:xfrm>
            <a:off x="927160" y="1484784"/>
            <a:ext cx="10432893" cy="304698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SG" sz="2000" dirty="0">
                <a:solidFill>
                  <a:schemeClr val="tx1"/>
                </a:solidFill>
                <a:latin typeface="+mj-lt"/>
                <a:ea typeface="+mn-ea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Operation Status report serves as an indication of the time remaining in a mode of operation for an AMP STA, that allows the AMP AP to optimize the charging and possibly channel access for the AMP STAs in its BSS.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Implementation design principle and references were provided to demonstrate on-tag computation feasibility.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SG" sz="2000" dirty="0">
                <a:solidFill>
                  <a:schemeClr val="tx1"/>
                </a:solidFill>
                <a:latin typeface="+mj-lt"/>
                <a:ea typeface="+mn-ea"/>
              </a:rPr>
              <a:t>A minimalistic encoding scheme of 6 bits to encode the time in transmission mode, and expressing the time in other modes of operation as a multiplicative factor of the transmission time was shown.</a:t>
            </a:r>
            <a:endParaRPr lang="en-US" sz="2000" dirty="0">
              <a:solidFill>
                <a:schemeClr val="tx1"/>
              </a:solidFill>
              <a:latin typeface="+mj-lt"/>
              <a:ea typeface="+mn-ea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000" dirty="0">
              <a:solidFill>
                <a:schemeClr val="tx1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7312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52617" cy="509994"/>
          </a:xfrm>
        </p:spPr>
        <p:txBody>
          <a:bodyPr/>
          <a:lstStyle/>
          <a:p>
            <a:r>
              <a:rPr lang="en-US" altLang="zh-CN" sz="2800" b="1" kern="120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1970CD-5160-40DC-946F-6212A7C744CD}"/>
              </a:ext>
            </a:extLst>
          </p:cNvPr>
          <p:cNvSpPr txBox="1"/>
          <p:nvPr/>
        </p:nvSpPr>
        <p:spPr>
          <a:xfrm>
            <a:off x="883687" y="1484784"/>
            <a:ext cx="10424625" cy="436581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300" dirty="0">
                <a:solidFill>
                  <a:srgbClr val="000000"/>
                </a:solidFill>
                <a:latin typeface="+mj-lt"/>
                <a:ea typeface="ＭＳ Ｐゴシック"/>
              </a:rPr>
              <a:t>Do you agree to add the following text to </a:t>
            </a:r>
            <a:r>
              <a:rPr lang="en-US" sz="2300" dirty="0" err="1">
                <a:solidFill>
                  <a:srgbClr val="000000"/>
                </a:solidFill>
                <a:latin typeface="+mj-lt"/>
                <a:ea typeface="ＭＳ Ｐゴシック"/>
              </a:rPr>
              <a:t>TGbp</a:t>
            </a:r>
            <a:r>
              <a:rPr lang="en-US" sz="2300" dirty="0">
                <a:solidFill>
                  <a:srgbClr val="000000"/>
                </a:solidFill>
                <a:latin typeface="+mj-lt"/>
                <a:ea typeface="ＭＳ Ｐゴシック"/>
              </a:rPr>
              <a:t>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3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IEEE 802.11bp allows a non-AP AMP STA to report the transmission time it can sustain, and a fixed multiplicative factor of the transmission time, to indicate the time it can sustain other modes of operation. How the non-AP AMP STA may determine these times is TBD.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3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Note: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3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Other modes of operation may include reception, channel sensing, and idle.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3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Idle mode refers to a mode of operation with no RF activity, i.e. the non-AP AMP STA cannot transmit or receive any frames in this mode.</a:t>
            </a:r>
          </a:p>
          <a:p>
            <a:pPr marL="355600"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300" i="1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[Reference: 11-25/0788r0, 11-25/1243r0]</a:t>
            </a:r>
          </a:p>
        </p:txBody>
      </p:sp>
    </p:spTree>
    <p:extLst>
      <p:ext uri="{BB962C8B-B14F-4D97-AF65-F5344CB8AC3E}">
        <p14:creationId xmlns:p14="http://schemas.microsoft.com/office/powerpoint/2010/main" val="74802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839416" y="1556792"/>
            <a:ext cx="10424625" cy="299158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47675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[1] 11-24/1613r9, Specification Framework for </a:t>
            </a:r>
            <a:r>
              <a:rPr lang="en-US" sz="2200" dirty="0" err="1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TGbp</a:t>
            </a:r>
            <a:endParaRPr lang="en-US" sz="2200" dirty="0">
              <a:solidFill>
                <a:schemeClr val="tx1"/>
              </a:solidFill>
              <a:latin typeface="+mj-lt"/>
              <a:ea typeface="ＭＳ Ｐゴシック"/>
              <a:cs typeface="Arial" panose="020B0604020202020204" pitchFamily="34" charset="0"/>
            </a:endParaRPr>
          </a:p>
          <a:p>
            <a:pPr marL="447675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[2] 11-25/0788r0, AMP Operation Status Reporting</a:t>
            </a:r>
          </a:p>
          <a:p>
            <a:pPr marL="447675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[3] P. </a:t>
            </a:r>
            <a:r>
              <a:rPr lang="en-US" sz="2200" dirty="0" err="1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Harikumar</a:t>
            </a: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, et. al., “A 0.4-V </a:t>
            </a:r>
            <a:r>
              <a:rPr lang="en-US" sz="2200" dirty="0" err="1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Subnanowatt</a:t>
            </a: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 8-Bit 1-kS/s SAR ADC in 65-nm CMOS for Wireless Sensor Applications,” </a:t>
            </a:r>
            <a:r>
              <a:rPr lang="en-US" sz="2200" i="1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IEEE Transactions on Circuits and Systems</a:t>
            </a: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, vol. 63, no. 8, Aug. 2016.</a:t>
            </a:r>
          </a:p>
          <a:p>
            <a:pPr marL="447675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[4] W. Hu, et. al., “An 8-Bit Single-Ended Ultra-Low-Power SAR ADC With a Novel DAC Switching Method and a Counter-Based Digital Control Circuitry,” </a:t>
            </a:r>
            <a:r>
              <a:rPr lang="en-US" sz="2200" i="1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IEEE Transactions on Circuits and Systems</a:t>
            </a: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, vol. 60, no. 7, Jul. 2013.</a:t>
            </a:r>
          </a:p>
        </p:txBody>
      </p:sp>
    </p:spTree>
    <p:extLst>
      <p:ext uri="{BB962C8B-B14F-4D97-AF65-F5344CB8AC3E}">
        <p14:creationId xmlns:p14="http://schemas.microsoft.com/office/powerpoint/2010/main" val="188557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120339</TotalTime>
  <Words>1155</Words>
  <Application>Microsoft Office PowerPoint</Application>
  <PresentationFormat>Widescreen</PresentationFormat>
  <Paragraphs>119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Microsoft YaHei</vt:lpstr>
      <vt:lpstr>MS PGothic</vt:lpstr>
      <vt:lpstr>MS PGothic</vt:lpstr>
      <vt:lpstr>Arial</vt:lpstr>
      <vt:lpstr>Arial Unicode MS</vt:lpstr>
      <vt:lpstr>Cambria</vt:lpstr>
      <vt:lpstr>Cambria Math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ian.bajaj@huawei.com</dc:creator>
  <cp:keywords/>
  <dc:description/>
  <cp:lastModifiedBy>Ian Bajaj</cp:lastModifiedBy>
  <cp:revision>1782</cp:revision>
  <cp:lastPrinted>2000-03-07T00:55:37Z</cp:lastPrinted>
  <dcterms:created xsi:type="dcterms:W3CDTF">2016-01-17T22:48:36Z</dcterms:created>
  <dcterms:modified xsi:type="dcterms:W3CDTF">2025-07-21T06:27:28Z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(3)zXz6X/c6YLpQKUlQ3R2/7Is7bgKxQG4wm8FxbRVHukvjwrDH9sUmOS9Z5itkHtopWCC8kki7
wFEVGETe0NTbp7ZlvG245CE09fCHpKuUIsYL+v9QKqbiYR7b+0KHjkyp+Y3IC9sQ2MlneKX/
SSubAG3NpwRlGwg3j4ny2cNnI7+LIyp0ks4dV3qJ4iUuUm9EMy78x69B/Zm7CZQFddgkcl6s
2SWOJVWRDJZf825Vl/</vt:lpwstr>
  </property>
  <property fmtid="{D5CDD505-2E9C-101B-9397-08002B2CF9AE}" pid="3" name="_2015_ms_pID_7253431">
    <vt:lpwstr>BCwkirEHEYaF6qNxMCHUYFOFj88ebbK5zWv/ctX8NCK/Mj4H6fN7nI
lul7x7ZWfgjCT0t7+TB/l2vQfSp8lejJTxkUQyrpFD8pY3c2XBR4s39sM17Y8t3hmQj2J71+
cSUFIfo85TH5cMORxzP9KOgASC3XwWZhyUnnFcR2//wRB+3LNxtz0X0Mlq/cozHYzDXO6Upv
1xs9zGnbZ6qLBWwLDoS/XOMxvIn7ac7m9aQX</vt:lpwstr>
  </property>
  <property fmtid="{D5CDD505-2E9C-101B-9397-08002B2CF9AE}" pid="4" name="_2015_ms_pID_7253432">
    <vt:lpwstr>kg==</vt:lpwstr>
  </property>
</Properties>
</file>