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363" r:id="rId2"/>
    <p:sldId id="2480" r:id="rId3"/>
    <p:sldId id="2490" r:id="rId4"/>
    <p:sldId id="2502" r:id="rId5"/>
    <p:sldId id="2503" r:id="rId6"/>
    <p:sldId id="2508" r:id="rId7"/>
    <p:sldId id="2504" r:id="rId8"/>
    <p:sldId id="2505" r:id="rId9"/>
    <p:sldId id="2492" r:id="rId10"/>
    <p:sldId id="2491" r:id="rId11"/>
    <p:sldId id="2506" r:id="rId12"/>
    <p:sldId id="2507" r:id="rId13"/>
    <p:sldId id="2509" r:id="rId14"/>
    <p:sldId id="2460" r:id="rId1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Rojan Chitrakar" initials="RC" lastIdx="5" clrIdx="1">
    <p:extLst>
      <p:ext uri="{19B8F6BF-5375-455C-9EA6-DF929625EA0E}">
        <p15:presenceInfo xmlns:p15="http://schemas.microsoft.com/office/powerpoint/2012/main" userId="S-1-5-21-147214757-305610072-1517763936-965928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8B8B"/>
    <a:srgbClr val="0000FF"/>
    <a:srgbClr val="FAEE98"/>
    <a:srgbClr val="C3EC8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79198" autoAdjust="0"/>
  </p:normalViewPr>
  <p:slideViewPr>
    <p:cSldViewPr>
      <p:cViewPr varScale="1">
        <p:scale>
          <a:sx n="75" d="100"/>
          <a:sy n="75" d="100"/>
        </p:scale>
        <p:origin x="902" y="62"/>
      </p:cViewPr>
      <p:guideLst>
        <p:guide orient="horz" pos="2160"/>
        <p:guide pos="3840"/>
      </p:guideLst>
    </p:cSldViewPr>
  </p:slideViewPr>
  <p:outlineViewPr>
    <p:cViewPr varScale="1">
      <p:scale>
        <a:sx n="170" d="200"/>
        <a:sy n="170" d="200"/>
      </p:scale>
      <p:origin x="-780" y="-84"/>
    </p:cViewPr>
  </p:outlineViewPr>
  <p:notesTextViewPr>
    <p:cViewPr>
      <p:scale>
        <a:sx n="75" d="100"/>
        <a:sy n="75" d="100"/>
      </p:scale>
      <p:origin x="0" y="0"/>
    </p:cViewPr>
  </p:notesTextViewPr>
  <p:notesViewPr>
    <p:cSldViewPr>
      <p:cViewPr varScale="1">
        <p:scale>
          <a:sx n="100" d="100"/>
          <a:sy n="100" d="100"/>
        </p:scale>
        <p:origin x="4371" y="41"/>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2</a:t>
            </a:fld>
            <a:endParaRPr lang="en-US" altLang="en-US" dirty="0"/>
          </a:p>
        </p:txBody>
      </p:sp>
    </p:spTree>
    <p:extLst>
      <p:ext uri="{BB962C8B-B14F-4D97-AF65-F5344CB8AC3E}">
        <p14:creationId xmlns:p14="http://schemas.microsoft.com/office/powerpoint/2010/main" val="27525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DL Assumptions: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SG" dirty="0"/>
              <a:t>AMP-Sync: 32x2us for 250 kbps; 16x2uS for 1000 kbps</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AMP Preamble = L-Preamble (28 </a:t>
            </a:r>
            <a:r>
              <a:rPr lang="en-US" dirty="0" err="1"/>
              <a:t>uS</a:t>
            </a:r>
            <a:r>
              <a:rPr lang="en-US" dirty="0"/>
              <a:t>) + AMP-Sync: : 92us for </a:t>
            </a:r>
            <a:r>
              <a:rPr lang="en-SG" dirty="0"/>
              <a:t>250 kbps, </a:t>
            </a:r>
            <a:r>
              <a:rPr lang="en-US" dirty="0"/>
              <a:t>60</a:t>
            </a:r>
            <a:r>
              <a:rPr lang="en-SG" dirty="0"/>
              <a:t>us for 1000 kbps</a:t>
            </a:r>
            <a:endParaRPr lang="en-US" dirty="0"/>
          </a:p>
          <a:p>
            <a:r>
              <a:rPr lang="en-US" u="sng" dirty="0"/>
              <a:t>UL Assumptions:</a:t>
            </a:r>
          </a:p>
          <a:p>
            <a:r>
              <a:rPr lang="en-US" dirty="0"/>
              <a:t>AMP-Sync: 16x2uS for all data rates (</a:t>
            </a:r>
            <a:r>
              <a:rPr lang="en-SG" dirty="0"/>
              <a:t>250 kbps, 1 Mbps, 4 Mbps</a:t>
            </a:r>
            <a:r>
              <a:rPr lang="en-US" dirty="0"/>
              <a:t>)</a:t>
            </a:r>
          </a:p>
          <a:p>
            <a:r>
              <a:rPr lang="en-US" dirty="0"/>
              <a:t>AMP Preamble: 32us for all data rates</a:t>
            </a:r>
          </a:p>
          <a:p>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3</a:t>
            </a:fld>
            <a:endParaRPr lang="en-US" altLang="en-US" dirty="0"/>
          </a:p>
        </p:txBody>
      </p:sp>
    </p:spTree>
    <p:extLst>
      <p:ext uri="{BB962C8B-B14F-4D97-AF65-F5344CB8AC3E}">
        <p14:creationId xmlns:p14="http://schemas.microsoft.com/office/powerpoint/2010/main" val="4042809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4</a:t>
            </a:fld>
            <a:endParaRPr lang="en-US" altLang="en-US" dirty="0"/>
          </a:p>
        </p:txBody>
      </p:sp>
    </p:spTree>
    <p:extLst>
      <p:ext uri="{BB962C8B-B14F-4D97-AF65-F5344CB8AC3E}">
        <p14:creationId xmlns:p14="http://schemas.microsoft.com/office/powerpoint/2010/main" val="1151595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Ack frames = 220 * 3 = 660 uS</a:t>
            </a:r>
          </a:p>
          <a:p>
            <a:r>
              <a:rPr lang="en-US" dirty="0"/>
              <a:t>1 BA = 284 + N*16*4 = 476 uS</a:t>
            </a:r>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5</a:t>
            </a:fld>
            <a:endParaRPr lang="en-US" altLang="en-US" dirty="0"/>
          </a:p>
        </p:txBody>
      </p:sp>
    </p:spTree>
    <p:extLst>
      <p:ext uri="{BB962C8B-B14F-4D97-AF65-F5344CB8AC3E}">
        <p14:creationId xmlns:p14="http://schemas.microsoft.com/office/powerpoint/2010/main" val="1519625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Ack frames = 220 * 3 = 660 uS</a:t>
            </a:r>
          </a:p>
          <a:p>
            <a:r>
              <a:rPr lang="en-US" dirty="0"/>
              <a:t>1 BA = 284 + N*16 = 476 uS</a:t>
            </a:r>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6</a:t>
            </a:fld>
            <a:endParaRPr lang="en-US" altLang="en-US" dirty="0"/>
          </a:p>
        </p:txBody>
      </p:sp>
    </p:spTree>
    <p:extLst>
      <p:ext uri="{BB962C8B-B14F-4D97-AF65-F5344CB8AC3E}">
        <p14:creationId xmlns:p14="http://schemas.microsoft.com/office/powerpoint/2010/main" val="2367399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7</a:t>
            </a:fld>
            <a:endParaRPr lang="en-US" altLang="en-US" dirty="0"/>
          </a:p>
        </p:txBody>
      </p:sp>
    </p:spTree>
    <p:extLst>
      <p:ext uri="{BB962C8B-B14F-4D97-AF65-F5344CB8AC3E}">
        <p14:creationId xmlns:p14="http://schemas.microsoft.com/office/powerpoint/2010/main" val="2409754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8</a:t>
            </a:fld>
            <a:endParaRPr lang="en-US" altLang="en-US" dirty="0"/>
          </a:p>
        </p:txBody>
      </p:sp>
    </p:spTree>
    <p:extLst>
      <p:ext uri="{BB962C8B-B14F-4D97-AF65-F5344CB8AC3E}">
        <p14:creationId xmlns:p14="http://schemas.microsoft.com/office/powerpoint/2010/main" val="1401120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Date Placeholder 3"/>
          <p:cNvSpPr>
            <a:spLocks noGrp="1"/>
          </p:cNvSpPr>
          <p:nvPr>
            <p:ph type="dt"/>
          </p:nvPr>
        </p:nvSpPr>
        <p:spPr/>
        <p:txBody>
          <a:bodyPr/>
          <a:lstStyle/>
          <a:p>
            <a:pPr>
              <a:defRPr/>
            </a:pPr>
            <a:r>
              <a:rPr lang="en-US" dirty="0"/>
              <a:t>07/12/10</a:t>
            </a:r>
          </a:p>
        </p:txBody>
      </p:sp>
      <p:sp>
        <p:nvSpPr>
          <p:cNvPr id="5" name="Slide Number Placeholder 4"/>
          <p:cNvSpPr>
            <a:spLocks noGrp="1"/>
          </p:cNvSpPr>
          <p:nvPr>
            <p:ph type="sldNum"/>
          </p:nvPr>
        </p:nvSpPr>
        <p:spPr/>
        <p:txBody>
          <a:bodyPr/>
          <a:lstStyle/>
          <a:p>
            <a:pPr>
              <a:defRPr/>
            </a:pPr>
            <a:r>
              <a:rPr lang="en-US" altLang="en-US" dirty="0"/>
              <a:t>Page </a:t>
            </a:r>
            <a:fld id="{AF55197A-4911-4ED0-BBAA-82A1653DF638}" type="slidenum">
              <a:rPr lang="en-US" altLang="en-US" smtClean="0"/>
              <a:pPr>
                <a:defRPr/>
              </a:pPr>
              <a:t>9</a:t>
            </a:fld>
            <a:endParaRPr lang="en-US" altLang="en-US" dirty="0"/>
          </a:p>
        </p:txBody>
      </p:sp>
    </p:spTree>
    <p:extLst>
      <p:ext uri="{BB962C8B-B14F-4D97-AF65-F5344CB8AC3E}">
        <p14:creationId xmlns:p14="http://schemas.microsoft.com/office/powerpoint/2010/main" val="659510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802.11-25/1242r0</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2025</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Rojan Chitrakar </a:t>
            </a:r>
            <a:r>
              <a:rPr lang="en-SG" sz="1200" dirty="0"/>
              <a:t>(Huawei</a:t>
            </a:r>
            <a:r>
              <a:rPr lang="zh-CN" altLang="en-US" sz="1200" dirty="0"/>
              <a:t>）</a:t>
            </a:r>
            <a:endParaRPr lang="en-GB" sz="1200" dirty="0"/>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4" r:id="rId8"/>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64AAF1A-2CBC-4960-9362-D10130ACC9C7}"/>
              </a:ext>
            </a:extLst>
          </p:cNvPr>
          <p:cNvGraphicFramePr>
            <a:graphicFrameLocks noGrp="1"/>
          </p:cNvGraphicFramePr>
          <p:nvPr>
            <p:extLst>
              <p:ext uri="{D42A27DB-BD31-4B8C-83A1-F6EECF244321}">
                <p14:modId xmlns:p14="http://schemas.microsoft.com/office/powerpoint/2010/main" val="304339078"/>
              </p:ext>
            </p:extLst>
          </p:nvPr>
        </p:nvGraphicFramePr>
        <p:xfrm>
          <a:off x="767408" y="2687451"/>
          <a:ext cx="10441160" cy="1676400"/>
        </p:xfrm>
        <a:graphic>
          <a:graphicData uri="http://schemas.openxmlformats.org/drawingml/2006/table">
            <a:tbl>
              <a:tblPr firstRow="1" bandRow="1"/>
              <a:tblGrid>
                <a:gridCol w="2734353">
                  <a:extLst>
                    <a:ext uri="{9D8B030D-6E8A-4147-A177-3AD203B41FA5}">
                      <a16:colId xmlns:a16="http://schemas.microsoft.com/office/drawing/2014/main" val="20000"/>
                    </a:ext>
                  </a:extLst>
                </a:gridCol>
                <a:gridCol w="1436633">
                  <a:extLst>
                    <a:ext uri="{9D8B030D-6E8A-4147-A177-3AD203B41FA5}">
                      <a16:colId xmlns:a16="http://schemas.microsoft.com/office/drawing/2014/main" val="20001"/>
                    </a:ext>
                  </a:extLst>
                </a:gridCol>
                <a:gridCol w="1599518">
                  <a:extLst>
                    <a:ext uri="{9D8B030D-6E8A-4147-A177-3AD203B41FA5}">
                      <a16:colId xmlns:a16="http://schemas.microsoft.com/office/drawing/2014/main" val="20002"/>
                    </a:ext>
                  </a:extLst>
                </a:gridCol>
                <a:gridCol w="1459409">
                  <a:extLst>
                    <a:ext uri="{9D8B030D-6E8A-4147-A177-3AD203B41FA5}">
                      <a16:colId xmlns:a16="http://schemas.microsoft.com/office/drawing/2014/main" val="20003"/>
                    </a:ext>
                  </a:extLst>
                </a:gridCol>
                <a:gridCol w="3211247">
                  <a:extLst>
                    <a:ext uri="{9D8B030D-6E8A-4147-A177-3AD203B41FA5}">
                      <a16:colId xmlns:a16="http://schemas.microsoft.com/office/drawing/2014/main" val="20004"/>
                    </a:ext>
                  </a:extLst>
                </a:gridCol>
              </a:tblGrid>
              <a:tr h="264132">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Name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Affiliation</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Address</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Phone</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457200" rtl="0" eaLnBrk="1" latinLnBrk="0" hangingPunct="1">
                        <a:defRPr sz="1800" b="1" kern="1200">
                          <a:solidFill>
                            <a:schemeClr val="lt1"/>
                          </a:solidFill>
                          <a:latin typeface="Times New Roman"/>
                        </a:defRPr>
                      </a:lvl1pPr>
                      <a:lvl2pPr marL="457200" algn="l" defTabSz="457200" rtl="0" eaLnBrk="1" latinLnBrk="0" hangingPunct="1">
                        <a:defRPr sz="1800" b="1" kern="1200">
                          <a:solidFill>
                            <a:schemeClr val="lt1"/>
                          </a:solidFill>
                          <a:latin typeface="Times New Roman"/>
                        </a:defRPr>
                      </a:lvl2pPr>
                      <a:lvl3pPr marL="914400" algn="l" defTabSz="457200" rtl="0" eaLnBrk="1" latinLnBrk="0" hangingPunct="1">
                        <a:defRPr sz="1800" b="1" kern="1200">
                          <a:solidFill>
                            <a:schemeClr val="lt1"/>
                          </a:solidFill>
                          <a:latin typeface="Times New Roman"/>
                        </a:defRPr>
                      </a:lvl3pPr>
                      <a:lvl4pPr marL="1371600" algn="l" defTabSz="457200" rtl="0" eaLnBrk="1" latinLnBrk="0" hangingPunct="1">
                        <a:defRPr sz="1800" b="1" kern="1200">
                          <a:solidFill>
                            <a:schemeClr val="lt1"/>
                          </a:solidFill>
                          <a:latin typeface="Times New Roman"/>
                        </a:defRPr>
                      </a:lvl4pPr>
                      <a:lvl5pPr marL="1828800" algn="l" defTabSz="457200" rtl="0" eaLnBrk="1" latinLnBrk="0" hangingPunct="1">
                        <a:defRPr sz="1800" b="1" kern="1200">
                          <a:solidFill>
                            <a:schemeClr val="lt1"/>
                          </a:solidFill>
                          <a:latin typeface="Times New Roman"/>
                        </a:defRPr>
                      </a:lvl5pPr>
                      <a:lvl6pPr marL="2286000" algn="l" defTabSz="457200" rtl="0" eaLnBrk="1" latinLnBrk="0" hangingPunct="1">
                        <a:defRPr sz="1800" b="1" kern="1200">
                          <a:solidFill>
                            <a:schemeClr val="lt1"/>
                          </a:solidFill>
                          <a:latin typeface="Times New Roman"/>
                        </a:defRPr>
                      </a:lvl6pPr>
                      <a:lvl7pPr marL="2743200" algn="l" defTabSz="457200" rtl="0" eaLnBrk="1" latinLnBrk="0" hangingPunct="1">
                        <a:defRPr sz="1800" b="1" kern="1200">
                          <a:solidFill>
                            <a:schemeClr val="lt1"/>
                          </a:solidFill>
                          <a:latin typeface="Times New Roman"/>
                        </a:defRPr>
                      </a:lvl7pPr>
                      <a:lvl8pPr marL="3200400" algn="l" defTabSz="457200" rtl="0" eaLnBrk="1" latinLnBrk="0" hangingPunct="1">
                        <a:defRPr sz="1800" b="1" kern="1200">
                          <a:solidFill>
                            <a:schemeClr val="lt1"/>
                          </a:solidFill>
                          <a:latin typeface="Times New Roman"/>
                        </a:defRPr>
                      </a:lvl8pPr>
                      <a:lvl9pPr marL="3657600" algn="l" defTabSz="457200" rtl="0" eaLnBrk="1" latinLnBrk="0" hangingPunct="1">
                        <a:defRPr sz="1800" b="1" kern="1200">
                          <a:solidFill>
                            <a:schemeClr val="lt1"/>
                          </a:solidFill>
                          <a:latin typeface="Times New Roman"/>
                        </a:defRPr>
                      </a:lvl9pPr>
                    </a:lstStyle>
                    <a:p>
                      <a:pPr algn="ctr"/>
                      <a:r>
                        <a:rPr lang="en-US" sz="1600" dirty="0">
                          <a:solidFill>
                            <a:schemeClr val="tx1"/>
                          </a:solidFill>
                        </a:rPr>
                        <a:t>Email</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0000"/>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 Chitrakar</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sz="1600" dirty="0">
                          <a:solidFill>
                            <a:schemeClr val="tx1"/>
                          </a:solidFill>
                        </a:rPr>
                        <a:t>Huawei</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rowSpan="4">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r>
                        <a:rPr lang="en-US" altLang="zh-CN" sz="1600" dirty="0">
                          <a:solidFill>
                            <a:schemeClr val="tx1"/>
                          </a:solidFill>
                        </a:rPr>
                        <a:t>Singapore</a:t>
                      </a: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r>
                        <a:rPr lang="en-US" sz="1600" dirty="0">
                          <a:solidFill>
                            <a:schemeClr val="tx1"/>
                          </a:solidFill>
                        </a:rPr>
                        <a:t>rojan.chitrakar@huawei.com</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40000"/>
                      </a:srgbClr>
                    </a:solidFill>
                  </a:tcPr>
                </a:tc>
                <a:extLst>
                  <a:ext uri="{0D108BD9-81ED-4DB2-BD59-A6C34878D82A}">
                    <a16:rowId xmlns:a16="http://schemas.microsoft.com/office/drawing/2014/main" val="3283848554"/>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Lei Huang</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3635697882"/>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Ian Bajaj</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p>
                      <a:pPr algn="ctr"/>
                      <a:endParaRPr lang="en-US" sz="160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2360516509"/>
                  </a:ext>
                </a:extLst>
              </a:tr>
              <a:tr h="264132">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Mahmoud Hasabelnaby</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vMerge="1">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ctr"/>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tc>
                  <a:txBody>
                    <a:bodyPr/>
                    <a:lstStyle>
                      <a:lvl1pPr marL="0" algn="l" defTabSz="457200" rtl="0" eaLnBrk="1" latinLnBrk="0" hangingPunct="1">
                        <a:defRPr sz="1800" kern="1200">
                          <a:solidFill>
                            <a:schemeClr val="dk1"/>
                          </a:solidFill>
                          <a:latin typeface="Times New Roman"/>
                        </a:defRPr>
                      </a:lvl1pPr>
                      <a:lvl2pPr marL="457200" algn="l" defTabSz="457200" rtl="0" eaLnBrk="1" latinLnBrk="0" hangingPunct="1">
                        <a:defRPr sz="1800" kern="1200">
                          <a:solidFill>
                            <a:schemeClr val="dk1"/>
                          </a:solidFill>
                          <a:latin typeface="Times New Roman"/>
                        </a:defRPr>
                      </a:lvl2pPr>
                      <a:lvl3pPr marL="914400" algn="l" defTabSz="457200" rtl="0" eaLnBrk="1" latinLnBrk="0" hangingPunct="1">
                        <a:defRPr sz="1800" kern="1200">
                          <a:solidFill>
                            <a:schemeClr val="dk1"/>
                          </a:solidFill>
                          <a:latin typeface="Times New Roman"/>
                        </a:defRPr>
                      </a:lvl3pPr>
                      <a:lvl4pPr marL="1371600" algn="l" defTabSz="457200" rtl="0" eaLnBrk="1" latinLnBrk="0" hangingPunct="1">
                        <a:defRPr sz="1800" kern="1200">
                          <a:solidFill>
                            <a:schemeClr val="dk1"/>
                          </a:solidFill>
                          <a:latin typeface="Times New Roman"/>
                        </a:defRPr>
                      </a:lvl4pPr>
                      <a:lvl5pPr marL="1828800" algn="l" defTabSz="457200" rtl="0" eaLnBrk="1" latinLnBrk="0" hangingPunct="1">
                        <a:defRPr sz="1800" kern="1200">
                          <a:solidFill>
                            <a:schemeClr val="dk1"/>
                          </a:solidFill>
                          <a:latin typeface="Times New Roman"/>
                        </a:defRPr>
                      </a:lvl5pPr>
                      <a:lvl6pPr marL="2286000" algn="l" defTabSz="457200" rtl="0" eaLnBrk="1" latinLnBrk="0" hangingPunct="1">
                        <a:defRPr sz="1800" kern="1200">
                          <a:solidFill>
                            <a:schemeClr val="dk1"/>
                          </a:solidFill>
                          <a:latin typeface="Times New Roman"/>
                        </a:defRPr>
                      </a:lvl6pPr>
                      <a:lvl7pPr marL="2743200" algn="l" defTabSz="457200" rtl="0" eaLnBrk="1" latinLnBrk="0" hangingPunct="1">
                        <a:defRPr sz="1800" kern="1200">
                          <a:solidFill>
                            <a:schemeClr val="dk1"/>
                          </a:solidFill>
                          <a:latin typeface="Times New Roman"/>
                        </a:defRPr>
                      </a:lvl7pPr>
                      <a:lvl8pPr marL="3200400" algn="l" defTabSz="457200" rtl="0" eaLnBrk="1" latinLnBrk="0" hangingPunct="1">
                        <a:defRPr sz="1800" kern="1200">
                          <a:solidFill>
                            <a:schemeClr val="dk1"/>
                          </a:solidFill>
                          <a:latin typeface="Times New Roman"/>
                        </a:defRPr>
                      </a:lvl8pPr>
                      <a:lvl9pPr marL="3657600" algn="l" defTabSz="457200" rtl="0" eaLnBrk="1" latinLnBrk="0" hangingPunct="1">
                        <a:defRPr sz="1800" kern="1200">
                          <a:solidFill>
                            <a:schemeClr val="dk1"/>
                          </a:solidFill>
                          <a:latin typeface="Times New Roman"/>
                        </a:defRPr>
                      </a:lvl9pPr>
                    </a:lstStyle>
                    <a:p>
                      <a:pPr algn="l"/>
                      <a:endParaRPr lang="en-US" sz="16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tint val="20000"/>
                      </a:srgbClr>
                    </a:solidFill>
                  </a:tcPr>
                </a:tc>
                <a:extLst>
                  <a:ext uri="{0D108BD9-81ED-4DB2-BD59-A6C34878D82A}">
                    <a16:rowId xmlns:a16="http://schemas.microsoft.com/office/drawing/2014/main" val="1735446511"/>
                  </a:ext>
                </a:extLst>
              </a:tr>
            </a:tbl>
          </a:graphicData>
        </a:graphic>
      </p:graphicFrame>
      <p:sp>
        <p:nvSpPr>
          <p:cNvPr id="4" name="Title 1">
            <a:extLst>
              <a:ext uri="{FF2B5EF4-FFF2-40B4-BE49-F238E27FC236}">
                <a16:creationId xmlns:a16="http://schemas.microsoft.com/office/drawing/2014/main" id="{1F84DA3A-0E09-4ACE-B694-6777AFD069BA}"/>
              </a:ext>
            </a:extLst>
          </p:cNvPr>
          <p:cNvSpPr txBox="1">
            <a:spLocks/>
          </p:cNvSpPr>
          <p:nvPr/>
        </p:nvSpPr>
        <p:spPr bwMode="auto">
          <a:xfrm>
            <a:off x="695400" y="615636"/>
            <a:ext cx="10801200" cy="129421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lvl="0" defTabSz="914400">
              <a:defRPr/>
            </a:pPr>
            <a:r>
              <a:rPr lang="en-US" kern="0" dirty="0">
                <a:solidFill>
                  <a:srgbClr val="000000"/>
                </a:solidFill>
                <a:latin typeface="Times New Roman"/>
              </a:rPr>
              <a:t>AMP Acknowledgments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5" name="Rectangle 6">
            <a:extLst>
              <a:ext uri="{FF2B5EF4-FFF2-40B4-BE49-F238E27FC236}">
                <a16:creationId xmlns:a16="http://schemas.microsoft.com/office/drawing/2014/main" id="{CCEB2F4D-5A9A-4FB8-877B-EDFC80EDE7FF}"/>
              </a:ext>
            </a:extLst>
          </p:cNvPr>
          <p:cNvSpPr txBox="1">
            <a:spLocks noChangeArrowheads="1"/>
          </p:cNvSpPr>
          <p:nvPr/>
        </p:nvSpPr>
        <p:spPr bwMode="auto">
          <a:xfrm>
            <a:off x="2063552" y="1909852"/>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defTabSz="457200">
              <a:buFontTx/>
              <a:buNone/>
            </a:pPr>
            <a:r>
              <a:rPr lang="en-US" sz="2000" dirty="0">
                <a:solidFill>
                  <a:srgbClr val="000000"/>
                </a:solidFill>
                <a:latin typeface="Times New Roman"/>
              </a:rPr>
              <a:t>Date: 25 July 2025</a:t>
            </a:r>
            <a:endParaRPr lang="en-US" sz="2000" b="0" dirty="0">
              <a:solidFill>
                <a:srgbClr val="000000"/>
              </a:solidFill>
              <a:latin typeface="Times New Roman"/>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1</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10</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243417"/>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In the AMP Trigger frame, the AMP AP indicates the type of acknowledgment that it intends to use in the slots allocated for uplink access.</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4361570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2</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11</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2619179"/>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In the AMP Trigger frame, the AMP AP indicates the following types of acknowledgments that it intends to use in the slots allocated for uplink access:</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kumimoji="0" lang="en-US" sz="2200" b="0" i="0" u="none" strike="noStrike" kern="1200" cap="none" spc="0" normalizeH="0" baseline="0" noProof="0" dirty="0">
                <a:ln>
                  <a:noFill/>
                </a:ln>
                <a:solidFill>
                  <a:schemeClr val="tx1"/>
                </a:solidFill>
                <a:effectLst/>
                <a:uLnTx/>
                <a:uFillTx/>
                <a:latin typeface="Arial"/>
                <a:ea typeface="ＭＳ Ｐゴシック"/>
              </a:rPr>
              <a:t>No Ack</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2200" dirty="0">
                <a:solidFill>
                  <a:schemeClr val="tx1"/>
                </a:solidFill>
                <a:latin typeface="Arial"/>
                <a:ea typeface="ＭＳ Ｐゴシック"/>
              </a:rPr>
              <a:t>Immediate Ack</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kumimoji="0" lang="en-US" sz="2200" b="0" i="0" u="none" strike="noStrike" kern="1200" cap="none" spc="0" normalizeH="0" baseline="0" noProof="0" dirty="0">
                <a:ln>
                  <a:noFill/>
                </a:ln>
                <a:solidFill>
                  <a:schemeClr val="tx1"/>
                </a:solidFill>
                <a:effectLst/>
                <a:uLnTx/>
                <a:uFillTx/>
                <a:latin typeface="Arial"/>
                <a:ea typeface="ＭＳ Ｐゴシック"/>
              </a:rPr>
              <a:t>Delayed Ack</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1663324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3</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243417"/>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802.11bp defines an AMP BlockAck frame that is used to acknowledge the uplink transmissions from two or more non-AP AMP STAs.</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2873290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SP 4</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6" name="TextBox 5">
            <a:extLst>
              <a:ext uri="{FF2B5EF4-FFF2-40B4-BE49-F238E27FC236}">
                <a16:creationId xmlns:a16="http://schemas.microsoft.com/office/drawing/2014/main" id="{19887FEC-1550-401A-9EF4-4364DAE61404}"/>
              </a:ext>
            </a:extLst>
          </p:cNvPr>
          <p:cNvSpPr txBox="1"/>
          <p:nvPr/>
        </p:nvSpPr>
        <p:spPr>
          <a:xfrm>
            <a:off x="191344" y="1680540"/>
            <a:ext cx="11809312" cy="1243417"/>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2400" dirty="0">
                <a:solidFill>
                  <a:srgbClr val="000000"/>
                </a:solidFill>
                <a:latin typeface="Arial"/>
                <a:ea typeface="ＭＳ Ｐゴシック"/>
              </a:rPr>
              <a:t>Do you agree to add to 11bp SFD:</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AMP AP may include an Ack field in a downlink AMP frame to acknowledge uplink transmissions.</a:t>
            </a:r>
            <a:endParaRPr kumimoji="0" lang="en-US" sz="2200" b="0" i="0" u="none" strike="noStrike" kern="1200" cap="none" spc="0" normalizeH="0" baseline="0" noProof="0" dirty="0">
              <a:ln>
                <a:noFill/>
              </a:ln>
              <a:solidFill>
                <a:srgbClr val="000000"/>
              </a:solidFill>
              <a:effectLst/>
              <a:uLnTx/>
              <a:uFillTx/>
              <a:latin typeface="Arial"/>
              <a:ea typeface="ＭＳ Ｐゴシック"/>
            </a:endParaRPr>
          </a:p>
        </p:txBody>
      </p:sp>
    </p:spTree>
    <p:extLst>
      <p:ext uri="{BB962C8B-B14F-4D97-AF65-F5344CB8AC3E}">
        <p14:creationId xmlns:p14="http://schemas.microsoft.com/office/powerpoint/2010/main" val="500552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References</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14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91344" y="1322731"/>
            <a:ext cx="11809312" cy="3567130"/>
          </a:xfrm>
          <a:prstGeom prst="rect">
            <a:avLst/>
          </a:prstGeom>
          <a:noFill/>
        </p:spPr>
        <p:txBody>
          <a:bodyPr vert="horz" wrap="square" rtlCol="0">
            <a:spAutoFit/>
          </a:bodyPr>
          <a:lstStyle/>
          <a:p>
            <a:pPr lvl="0"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[1] IEEE 802.11-24/1613r7, Specification framework for tgbp</a:t>
            </a:r>
          </a:p>
          <a:p>
            <a:pPr lvl="0"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[2] 11-25/0398r0, AMP frames (Alfred Asterjadhi et. al)</a:t>
            </a:r>
          </a:p>
          <a:p>
            <a:pPr lvl="0"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[3] 11-25/0859r0, AMP Ack frame  (Chuanfeng He)</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[4] 11-25-0776r1, AMP Frames - follow up (Alfred Asterjadhi et. al)</a:t>
            </a:r>
          </a:p>
          <a:p>
            <a:pPr defTabSz="1187323" eaLnBrk="1" fontAlgn="auto" hangingPunct="1">
              <a:lnSpc>
                <a:spcPct val="90000"/>
              </a:lnSpc>
              <a:spcBef>
                <a:spcPts val="1200"/>
              </a:spcBef>
              <a:spcAft>
                <a:spcPts val="0"/>
              </a:spcAft>
              <a:tabLst>
                <a:tab pos="1207937" algn="ctr"/>
              </a:tabLst>
            </a:pPr>
            <a:r>
              <a:rPr lang="en-US" sz="1800" dirty="0">
                <a:solidFill>
                  <a:srgbClr val="000000"/>
                </a:solidFill>
                <a:latin typeface="Arial"/>
                <a:ea typeface="ＭＳ Ｐゴシック"/>
              </a:rPr>
              <a:t>[5] 11-25-1102, AMP Frame format (Rojan Chitrakar)</a:t>
            </a:r>
          </a:p>
          <a:p>
            <a:pPr lvl="0" defTabSz="1187323" eaLnBrk="1" fontAlgn="auto" hangingPunct="1">
              <a:lnSpc>
                <a:spcPct val="90000"/>
              </a:lnSpc>
              <a:spcBef>
                <a:spcPts val="1200"/>
              </a:spcBef>
              <a:spcAft>
                <a:spcPts val="0"/>
              </a:spcAft>
              <a:tabLst>
                <a:tab pos="1207937" algn="ctr"/>
              </a:tabLst>
            </a:pPr>
            <a:endParaRPr lang="en-US" sz="1800" dirty="0">
              <a:solidFill>
                <a:srgbClr val="000000"/>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endParaRPr lang="en-US" sz="1800" dirty="0">
              <a:solidFill>
                <a:srgbClr val="000000"/>
              </a:solidFill>
              <a:latin typeface="Arial"/>
              <a:ea typeface="ＭＳ Ｐゴシック"/>
            </a:endParaRPr>
          </a:p>
          <a:p>
            <a:pPr lvl="0" defTabSz="1187323" eaLnBrk="1" fontAlgn="auto" hangingPunct="1">
              <a:lnSpc>
                <a:spcPct val="90000"/>
              </a:lnSpc>
              <a:spcBef>
                <a:spcPts val="1200"/>
              </a:spcBef>
              <a:spcAft>
                <a:spcPts val="0"/>
              </a:spcAft>
              <a:tabLst>
                <a:tab pos="1207937" algn="ctr"/>
              </a:tabLst>
            </a:pPr>
            <a:endParaRPr lang="en-US" sz="1800" dirty="0">
              <a:solidFill>
                <a:srgbClr val="000000"/>
              </a:solidFill>
              <a:latin typeface="Arial"/>
              <a:ea typeface="ＭＳ Ｐゴシック"/>
            </a:endParaRPr>
          </a:p>
          <a:p>
            <a:pPr defTabSz="1187323" eaLnBrk="1" fontAlgn="auto" hangingPunct="1">
              <a:lnSpc>
                <a:spcPct val="90000"/>
              </a:lnSpc>
              <a:spcBef>
                <a:spcPts val="1200"/>
              </a:spcBef>
              <a:spcAft>
                <a:spcPts val="0"/>
              </a:spcAft>
              <a:tabLst>
                <a:tab pos="1207937" algn="ctr"/>
              </a:tabLst>
            </a:pPr>
            <a:endParaRPr lang="en-US" sz="1800" dirty="0">
              <a:solidFill>
                <a:srgbClr val="000000"/>
              </a:solidFill>
              <a:latin typeface="Arial"/>
              <a:ea typeface="ＭＳ Ｐゴシック"/>
            </a:endParaRPr>
          </a:p>
        </p:txBody>
      </p:sp>
    </p:spTree>
    <p:extLst>
      <p:ext uri="{BB962C8B-B14F-4D97-AF65-F5344CB8AC3E}">
        <p14:creationId xmlns:p14="http://schemas.microsoft.com/office/powerpoint/2010/main" val="3017149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551384" y="620688"/>
            <a:ext cx="10808669" cy="509994"/>
          </a:xfrm>
        </p:spPr>
        <p:txBody>
          <a:bodyPr/>
          <a:lstStyle/>
          <a:p>
            <a:r>
              <a:rPr lang="en-US" altLang="zh-CN" sz="2400" b="1" kern="1200" dirty="0">
                <a:solidFill>
                  <a:srgbClr val="1D1D1A"/>
                </a:solidFill>
                <a:latin typeface="Arial" panose="020B0604020202020204" pitchFamily="34" charset="0"/>
                <a:ea typeface="Microsoft YaHei" panose="020B0503020204020204" pitchFamily="34" charset="-122"/>
              </a:rPr>
              <a:t>Background</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2</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111949" y="1130682"/>
            <a:ext cx="11881320" cy="1477328"/>
          </a:xfrm>
          <a:prstGeom prst="rect">
            <a:avLst/>
          </a:prstGeom>
          <a:noFill/>
        </p:spPr>
        <p:txBody>
          <a:bodyPr vert="horz" wrap="square" rtlCol="0">
            <a:spAutoFit/>
          </a:bodyPr>
          <a:lstStyle/>
          <a:p>
            <a:pPr marL="342900" indent="-342900">
              <a:spcBef>
                <a:spcPts val="0"/>
              </a:spcBef>
              <a:spcAft>
                <a:spcPts val="0"/>
              </a:spcAft>
              <a:buFont typeface="Wingdings" panose="05000000000000000000" pitchFamily="2" charset="2"/>
              <a:buChar char="q"/>
              <a:tabLst>
                <a:tab pos="457200" algn="l"/>
              </a:tabLst>
            </a:pPr>
            <a:r>
              <a:rPr lang="en-US" sz="1800" b="1" dirty="0">
                <a:solidFill>
                  <a:schemeClr val="tx1"/>
                </a:solidFill>
                <a:ea typeface="SimSun" panose="02010600030101010101" pitchFamily="2" charset="-122"/>
                <a:cs typeface="Times New Roman" panose="02020603050405020304" pitchFamily="18" charset="0"/>
              </a:rPr>
              <a:t>FM-4</a:t>
            </a:r>
            <a:r>
              <a:rPr lang="en-US" sz="1800" dirty="0">
                <a:solidFill>
                  <a:schemeClr val="tx1"/>
                </a:solidFill>
                <a:ea typeface="SimSun" panose="02010600030101010101" pitchFamily="2" charset="-122"/>
                <a:cs typeface="Times New Roman" panose="02020603050405020304" pitchFamily="18" charset="0"/>
              </a:rPr>
              <a:t>: 802.11bp defines an AMP Ack frame that an AMP AP transmits to acknowledge the received UL AMP frame(s). [1]</a:t>
            </a:r>
          </a:p>
          <a:p>
            <a:pPr marL="342900" indent="-342900">
              <a:spcBef>
                <a:spcPts val="0"/>
              </a:spcBef>
              <a:spcAft>
                <a:spcPts val="0"/>
              </a:spcAft>
              <a:buFont typeface="Wingdings" panose="05000000000000000000" pitchFamily="2" charset="2"/>
              <a:buChar char="q"/>
              <a:tabLst>
                <a:tab pos="457200" algn="l"/>
              </a:tabLst>
            </a:pPr>
            <a:endParaRPr lang="en-US" sz="1800" dirty="0">
              <a:solidFill>
                <a:schemeClr val="tx1"/>
              </a:solidFill>
              <a:ea typeface="SimSun" panose="02010600030101010101" pitchFamily="2" charset="-122"/>
              <a:cs typeface="Times New Roman" panose="02020603050405020304" pitchFamily="18" charset="0"/>
            </a:endParaRPr>
          </a:p>
          <a:p>
            <a:pPr marL="342900" indent="-342900">
              <a:spcBef>
                <a:spcPts val="0"/>
              </a:spcBef>
              <a:spcAft>
                <a:spcPts val="0"/>
              </a:spcAft>
              <a:buFont typeface="Wingdings" panose="05000000000000000000" pitchFamily="2" charset="2"/>
              <a:buChar char="q"/>
              <a:tabLst>
                <a:tab pos="457200" algn="l"/>
              </a:tabLst>
            </a:pPr>
            <a:r>
              <a:rPr lang="en-US" sz="1800" dirty="0">
                <a:solidFill>
                  <a:schemeClr val="tx1"/>
                </a:solidFill>
                <a:ea typeface="SimSun" panose="02010600030101010101" pitchFamily="2" charset="-122"/>
                <a:cs typeface="Times New Roman" panose="02020603050405020304" pitchFamily="18" charset="0"/>
              </a:rPr>
              <a:t>AMP AP transmits an block ACK frame after all time-slots indicated by the AMP trigger, to acknowledge the received UL PPDUs in the time-slots. [2] </a:t>
            </a:r>
          </a:p>
          <a:p>
            <a:pPr>
              <a:spcBef>
                <a:spcPts val="0"/>
              </a:spcBef>
              <a:spcAft>
                <a:spcPts val="0"/>
              </a:spcAft>
              <a:tabLst>
                <a:tab pos="457200" algn="l"/>
              </a:tabLst>
            </a:pPr>
            <a:endParaRPr lang="en-US" sz="1800" dirty="0">
              <a:solidFill>
                <a:schemeClr val="tx1"/>
              </a:solidFill>
              <a:ea typeface="SimSun" panose="02010600030101010101" pitchFamily="2" charset="-122"/>
              <a:cs typeface="Times New Roman" panose="02020603050405020304" pitchFamily="18" charset="0"/>
            </a:endParaRPr>
          </a:p>
        </p:txBody>
      </p:sp>
      <p:pic>
        <p:nvPicPr>
          <p:cNvPr id="7" name="图片 2">
            <a:extLst>
              <a:ext uri="{FF2B5EF4-FFF2-40B4-BE49-F238E27FC236}">
                <a16:creationId xmlns:a16="http://schemas.microsoft.com/office/drawing/2014/main" id="{35A45017-4319-49C1-B368-4DE37DB20C31}"/>
              </a:ext>
            </a:extLst>
          </p:cNvPr>
          <p:cNvPicPr>
            <a:picLocks noChangeAspect="1"/>
          </p:cNvPicPr>
          <p:nvPr/>
        </p:nvPicPr>
        <p:blipFill>
          <a:blip r:embed="rId3"/>
          <a:stretch>
            <a:fillRect/>
          </a:stretch>
        </p:blipFill>
        <p:spPr>
          <a:xfrm>
            <a:off x="2135560" y="2746087"/>
            <a:ext cx="6552728" cy="3543189"/>
          </a:xfrm>
          <a:prstGeom prst="rect">
            <a:avLst/>
          </a:prstGeom>
        </p:spPr>
      </p:pic>
    </p:spTree>
    <p:extLst>
      <p:ext uri="{BB962C8B-B14F-4D97-AF65-F5344CB8AC3E}">
        <p14:creationId xmlns:p14="http://schemas.microsoft.com/office/powerpoint/2010/main" val="2157422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3</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Immediate Ack</a:t>
            </a:r>
          </a:p>
        </p:txBody>
      </p:sp>
      <p:sp>
        <p:nvSpPr>
          <p:cNvPr id="10" name="TextBox 9">
            <a:extLst>
              <a:ext uri="{FF2B5EF4-FFF2-40B4-BE49-F238E27FC236}">
                <a16:creationId xmlns:a16="http://schemas.microsoft.com/office/drawing/2014/main" id="{204B6A8D-7427-4AB7-A935-AE29B63758AA}"/>
              </a:ext>
            </a:extLst>
          </p:cNvPr>
          <p:cNvSpPr txBox="1"/>
          <p:nvPr/>
        </p:nvSpPr>
        <p:spPr>
          <a:xfrm>
            <a:off x="71597" y="1153608"/>
            <a:ext cx="11962024" cy="286232"/>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A potential Ack frame format [4]: Proposal for AMP Ack frame (e.g., 6 octets@250kbps~192us of PSDU airtime, i.e., 284uS PPDU Duration): </a:t>
            </a:r>
          </a:p>
        </p:txBody>
      </p:sp>
      <p:pic>
        <p:nvPicPr>
          <p:cNvPr id="3" name="Picture 2">
            <a:extLst>
              <a:ext uri="{FF2B5EF4-FFF2-40B4-BE49-F238E27FC236}">
                <a16:creationId xmlns:a16="http://schemas.microsoft.com/office/drawing/2014/main" id="{811CA701-8FF7-4897-B88E-DE16DF99573D}"/>
              </a:ext>
            </a:extLst>
          </p:cNvPr>
          <p:cNvPicPr>
            <a:picLocks noChangeAspect="1"/>
          </p:cNvPicPr>
          <p:nvPr/>
        </p:nvPicPr>
        <p:blipFill>
          <a:blip r:embed="rId3"/>
          <a:stretch>
            <a:fillRect/>
          </a:stretch>
        </p:blipFill>
        <p:spPr>
          <a:xfrm>
            <a:off x="2567608" y="1669926"/>
            <a:ext cx="4400550" cy="1543050"/>
          </a:xfrm>
          <a:prstGeom prst="rect">
            <a:avLst/>
          </a:prstGeom>
        </p:spPr>
      </p:pic>
      <p:sp>
        <p:nvSpPr>
          <p:cNvPr id="11" name="TextBox 10">
            <a:extLst>
              <a:ext uri="{FF2B5EF4-FFF2-40B4-BE49-F238E27FC236}">
                <a16:creationId xmlns:a16="http://schemas.microsoft.com/office/drawing/2014/main" id="{CDE8EE5B-595F-46A7-94B3-76F602C97840}"/>
              </a:ext>
            </a:extLst>
          </p:cNvPr>
          <p:cNvSpPr txBox="1"/>
          <p:nvPr/>
        </p:nvSpPr>
        <p:spPr>
          <a:xfrm>
            <a:off x="-2974" y="3403100"/>
            <a:ext cx="11962024" cy="286232"/>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Another potential Ack frame format [5] (32 bits PSDU = 220</a:t>
            </a:r>
            <a:r>
              <a:rPr lang="en-US" sz="1400" dirty="0">
                <a:solidFill>
                  <a:schemeClr val="tx1"/>
                </a:solidFill>
                <a:latin typeface="Arial"/>
                <a:ea typeface="ＭＳ Ｐゴシック"/>
              </a:rPr>
              <a:t>µS</a:t>
            </a:r>
            <a:r>
              <a:rPr lang="en-US" sz="1400" dirty="0">
                <a:solidFill>
                  <a:srgbClr val="000000"/>
                </a:solidFill>
                <a:latin typeface="Arial"/>
                <a:ea typeface="ＭＳ Ｐゴシック"/>
              </a:rPr>
              <a:t> @ 250 Kbps): </a:t>
            </a:r>
          </a:p>
        </p:txBody>
      </p:sp>
      <p:pic>
        <p:nvPicPr>
          <p:cNvPr id="15" name="pic">
            <a:extLst>
              <a:ext uri="{FF2B5EF4-FFF2-40B4-BE49-F238E27FC236}">
                <a16:creationId xmlns:a16="http://schemas.microsoft.com/office/drawing/2014/main" id="{F346DF08-E861-4C72-B561-990966B01F22}"/>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a:xfrm>
            <a:off x="2927648" y="3672887"/>
            <a:ext cx="4370000" cy="800000"/>
          </a:xfrm>
          <a:prstGeom prst="rect">
            <a:avLst/>
          </a:prstGeom>
        </p:spPr>
      </p:pic>
      <p:pic>
        <p:nvPicPr>
          <p:cNvPr id="16" name="Picture 15">
            <a:extLst>
              <a:ext uri="{FF2B5EF4-FFF2-40B4-BE49-F238E27FC236}">
                <a16:creationId xmlns:a16="http://schemas.microsoft.com/office/drawing/2014/main" id="{910E7D5E-7D5C-4423-845D-778245535295}"/>
              </a:ext>
            </a:extLst>
          </p:cNvPr>
          <p:cNvPicPr>
            <a:picLocks noChangeAspect="1"/>
          </p:cNvPicPr>
          <p:nvPr/>
        </p:nvPicPr>
        <p:blipFill>
          <a:blip r:embed="rId5"/>
          <a:stretch>
            <a:fillRect/>
          </a:stretch>
        </p:blipFill>
        <p:spPr>
          <a:xfrm>
            <a:off x="187864" y="5386086"/>
            <a:ext cx="5684520" cy="746760"/>
          </a:xfrm>
          <a:prstGeom prst="rect">
            <a:avLst/>
          </a:prstGeom>
        </p:spPr>
      </p:pic>
      <p:pic>
        <p:nvPicPr>
          <p:cNvPr id="4" name="Picture 3">
            <a:extLst>
              <a:ext uri="{FF2B5EF4-FFF2-40B4-BE49-F238E27FC236}">
                <a16:creationId xmlns:a16="http://schemas.microsoft.com/office/drawing/2014/main" id="{2FE763DC-426B-44A4-B6C5-30262F4F2AD2}"/>
              </a:ext>
            </a:extLst>
          </p:cNvPr>
          <p:cNvPicPr>
            <a:picLocks noChangeAspect="1"/>
          </p:cNvPicPr>
          <p:nvPr/>
        </p:nvPicPr>
        <p:blipFill>
          <a:blip r:embed="rId6"/>
          <a:stretch>
            <a:fillRect/>
          </a:stretch>
        </p:blipFill>
        <p:spPr>
          <a:xfrm>
            <a:off x="6111785" y="5386086"/>
            <a:ext cx="5684520" cy="929640"/>
          </a:xfrm>
          <a:prstGeom prst="rect">
            <a:avLst/>
          </a:prstGeom>
        </p:spPr>
      </p:pic>
      <p:sp>
        <p:nvSpPr>
          <p:cNvPr id="18" name="TextBox 17">
            <a:extLst>
              <a:ext uri="{FF2B5EF4-FFF2-40B4-BE49-F238E27FC236}">
                <a16:creationId xmlns:a16="http://schemas.microsoft.com/office/drawing/2014/main" id="{C87D89E8-AF4C-4317-B411-DB747DB6363E}"/>
              </a:ext>
            </a:extLst>
          </p:cNvPr>
          <p:cNvSpPr txBox="1"/>
          <p:nvPr/>
        </p:nvSpPr>
        <p:spPr>
          <a:xfrm>
            <a:off x="0" y="4714168"/>
            <a:ext cx="11962024" cy="480131"/>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The airtime for AMP Ack frame may be similar or even higher than the solicited uplink response. E.g., a 6 octet AMP Ack frame@ 250 kbps consumes similar airtime as an uplink frame of size: 8 octet @250 kbps, or 32 octets @ 1 Mbps, or 128 octets @ 4 Mbps.</a:t>
            </a:r>
          </a:p>
        </p:txBody>
      </p:sp>
    </p:spTree>
    <p:extLst>
      <p:ext uri="{BB962C8B-B14F-4D97-AF65-F5344CB8AC3E}">
        <p14:creationId xmlns:p14="http://schemas.microsoft.com/office/powerpoint/2010/main" val="3086210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4</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No/Implicit Acknowledgment</a:t>
            </a:r>
          </a:p>
        </p:txBody>
      </p:sp>
      <p:sp>
        <p:nvSpPr>
          <p:cNvPr id="10" name="TextBox 9">
            <a:extLst>
              <a:ext uri="{FF2B5EF4-FFF2-40B4-BE49-F238E27FC236}">
                <a16:creationId xmlns:a16="http://schemas.microsoft.com/office/drawing/2014/main" id="{204B6A8D-7427-4AB7-A935-AE29B63758AA}"/>
              </a:ext>
            </a:extLst>
          </p:cNvPr>
          <p:cNvSpPr txBox="1"/>
          <p:nvPr/>
        </p:nvSpPr>
        <p:spPr>
          <a:xfrm>
            <a:off x="71597" y="1153608"/>
            <a:ext cx="11962024" cy="674031"/>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In a two-phase channel access (e.g., obtaining a short ID in the random access phase, and subsequently soliciting actual uplink data in a scheduled access), explicit Ack frame is not required in the random access phase. </a:t>
            </a:r>
            <a:r>
              <a:rPr lang="en-US" sz="1400" b="1" dirty="0">
                <a:solidFill>
                  <a:srgbClr val="000000"/>
                </a:solidFill>
                <a:latin typeface="Arial"/>
                <a:ea typeface="ＭＳ Ｐゴシック"/>
              </a:rPr>
              <a:t>The AMP Trigger frame for the scheduled access phase can act as implicit acks</a:t>
            </a:r>
            <a:r>
              <a:rPr lang="en-US" sz="1400" dirty="0">
                <a:solidFill>
                  <a:srgbClr val="000000"/>
                </a:solidFill>
                <a:latin typeface="Arial"/>
                <a:ea typeface="ＭＳ Ｐゴシック"/>
              </a:rPr>
              <a:t>.</a:t>
            </a:r>
          </a:p>
        </p:txBody>
      </p:sp>
      <p:sp>
        <p:nvSpPr>
          <p:cNvPr id="18" name="TextBox 17">
            <a:extLst>
              <a:ext uri="{FF2B5EF4-FFF2-40B4-BE49-F238E27FC236}">
                <a16:creationId xmlns:a16="http://schemas.microsoft.com/office/drawing/2014/main" id="{C87D89E8-AF4C-4317-B411-DB747DB6363E}"/>
              </a:ext>
            </a:extLst>
          </p:cNvPr>
          <p:cNvSpPr txBox="1"/>
          <p:nvPr/>
        </p:nvSpPr>
        <p:spPr>
          <a:xfrm>
            <a:off x="-1001" y="5805264"/>
            <a:ext cx="11962024" cy="674031"/>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Explicit Ack frames may be useful in the scheduled access phase (e.g., to help STAs clear their buffer), or in a single phase random access (e.g., soliciting actual uplink data in the random access phase itself). However, if the solicited data is static (e.g., EPC), Ack may not be necessary even for scheduled access, since the AMP AP can solicit the data again if the previous attempt failed.</a:t>
            </a:r>
          </a:p>
        </p:txBody>
      </p:sp>
      <p:pic>
        <p:nvPicPr>
          <p:cNvPr id="2" name="Picture 1">
            <a:extLst>
              <a:ext uri="{FF2B5EF4-FFF2-40B4-BE49-F238E27FC236}">
                <a16:creationId xmlns:a16="http://schemas.microsoft.com/office/drawing/2014/main" id="{A2B13BE6-7C1D-4E56-B2FB-079C5E235362}"/>
              </a:ext>
            </a:extLst>
          </p:cNvPr>
          <p:cNvPicPr>
            <a:picLocks noChangeAspect="1"/>
          </p:cNvPicPr>
          <p:nvPr/>
        </p:nvPicPr>
        <p:blipFill>
          <a:blip r:embed="rId3"/>
          <a:stretch>
            <a:fillRect/>
          </a:stretch>
        </p:blipFill>
        <p:spPr>
          <a:xfrm>
            <a:off x="1271464" y="1767764"/>
            <a:ext cx="8499453" cy="3947172"/>
          </a:xfrm>
          <a:prstGeom prst="rect">
            <a:avLst/>
          </a:prstGeom>
        </p:spPr>
      </p:pic>
      <p:cxnSp>
        <p:nvCxnSpPr>
          <p:cNvPr id="7" name="Straight Arrow Connector 6">
            <a:extLst>
              <a:ext uri="{FF2B5EF4-FFF2-40B4-BE49-F238E27FC236}">
                <a16:creationId xmlns:a16="http://schemas.microsoft.com/office/drawing/2014/main" id="{573FAC52-25A3-454C-9A4D-6F00278559B2}"/>
              </a:ext>
            </a:extLst>
          </p:cNvPr>
          <p:cNvCxnSpPr/>
          <p:nvPr/>
        </p:nvCxnSpPr>
        <p:spPr bwMode="auto">
          <a:xfrm flipH="1">
            <a:off x="6960096" y="1628800"/>
            <a:ext cx="288032" cy="936104"/>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cxnSp>
        <p:nvCxnSpPr>
          <p:cNvPr id="14" name="Straight Arrow Connector 13">
            <a:extLst>
              <a:ext uri="{FF2B5EF4-FFF2-40B4-BE49-F238E27FC236}">
                <a16:creationId xmlns:a16="http://schemas.microsoft.com/office/drawing/2014/main" id="{EA6B40C3-4665-4405-B5BB-769EDDBDBDF1}"/>
              </a:ext>
            </a:extLst>
          </p:cNvPr>
          <p:cNvCxnSpPr>
            <a:cxnSpLocks/>
          </p:cNvCxnSpPr>
          <p:nvPr/>
        </p:nvCxnSpPr>
        <p:spPr bwMode="auto">
          <a:xfrm>
            <a:off x="3143672" y="1628800"/>
            <a:ext cx="1440160" cy="977478"/>
          </a:xfrm>
          <a:prstGeom prst="straightConnector1">
            <a:avLst/>
          </a:prstGeom>
          <a:solidFill>
            <a:srgbClr val="00B8FF"/>
          </a:solidFill>
          <a:ln w="9525" cap="flat" cmpd="sng" algn="ctr">
            <a:solidFill>
              <a:srgbClr val="FF0000"/>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871077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386FBEE-9CED-41B7-98E2-5A6628787827}"/>
              </a:ext>
            </a:extLst>
          </p:cNvPr>
          <p:cNvPicPr>
            <a:picLocks noChangeAspect="1"/>
          </p:cNvPicPr>
          <p:nvPr/>
        </p:nvPicPr>
        <p:blipFill>
          <a:blip r:embed="rId3"/>
          <a:stretch>
            <a:fillRect/>
          </a:stretch>
        </p:blipFill>
        <p:spPr>
          <a:xfrm>
            <a:off x="551384" y="1917666"/>
            <a:ext cx="5386731" cy="4319645"/>
          </a:xfrm>
          <a:prstGeom prst="rect">
            <a:avLst/>
          </a:prstGeom>
        </p:spPr>
      </p:pic>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5</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Delayed Acknowledgment</a:t>
            </a:r>
          </a:p>
        </p:txBody>
      </p:sp>
      <p:sp>
        <p:nvSpPr>
          <p:cNvPr id="10" name="TextBox 9">
            <a:extLst>
              <a:ext uri="{FF2B5EF4-FFF2-40B4-BE49-F238E27FC236}">
                <a16:creationId xmlns:a16="http://schemas.microsoft.com/office/drawing/2014/main" id="{204B6A8D-7427-4AB7-A935-AE29B63758AA}"/>
              </a:ext>
            </a:extLst>
          </p:cNvPr>
          <p:cNvSpPr txBox="1"/>
          <p:nvPr/>
        </p:nvSpPr>
        <p:spPr>
          <a:xfrm>
            <a:off x="71597" y="1153608"/>
            <a:ext cx="11962024" cy="480131"/>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400" dirty="0">
                <a:solidFill>
                  <a:srgbClr val="000000"/>
                </a:solidFill>
                <a:latin typeface="Arial"/>
                <a:ea typeface="ＭＳ Ｐゴシック"/>
              </a:rPr>
              <a:t>If Ack is required, the airtime efficiency can be improved by delaying the individual acks and transmitting a consolidated acknowledgement (e.g., in an AMP BlockAck frame).</a:t>
            </a:r>
          </a:p>
        </p:txBody>
      </p:sp>
      <p:sp>
        <p:nvSpPr>
          <p:cNvPr id="18" name="TextBox 17">
            <a:extLst>
              <a:ext uri="{FF2B5EF4-FFF2-40B4-BE49-F238E27FC236}">
                <a16:creationId xmlns:a16="http://schemas.microsoft.com/office/drawing/2014/main" id="{C87D89E8-AF4C-4317-B411-DB747DB6363E}"/>
              </a:ext>
            </a:extLst>
          </p:cNvPr>
          <p:cNvSpPr txBox="1"/>
          <p:nvPr/>
        </p:nvSpPr>
        <p:spPr>
          <a:xfrm>
            <a:off x="6816080" y="2540009"/>
            <a:ext cx="4064823" cy="1329595"/>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400" dirty="0">
                <a:solidFill>
                  <a:srgbClr val="000000"/>
                </a:solidFill>
                <a:latin typeface="Arial"/>
                <a:ea typeface="ＭＳ Ｐゴシック"/>
              </a:rPr>
              <a:t>@ 250 Kbps:</a:t>
            </a:r>
          </a:p>
          <a:p>
            <a:pPr defTabSz="1187323" eaLnBrk="1" fontAlgn="auto" hangingPunct="1">
              <a:lnSpc>
                <a:spcPct val="90000"/>
              </a:lnSpc>
              <a:spcBef>
                <a:spcPts val="1200"/>
              </a:spcBef>
              <a:spcAft>
                <a:spcPts val="0"/>
              </a:spcAft>
              <a:tabLst>
                <a:tab pos="1207937" algn="ctr"/>
              </a:tabLst>
            </a:pPr>
            <a:r>
              <a:rPr lang="en-US" sz="1400" dirty="0">
                <a:solidFill>
                  <a:srgbClr val="000000"/>
                </a:solidFill>
                <a:latin typeface="Arial"/>
                <a:ea typeface="ＭＳ Ｐゴシック"/>
              </a:rPr>
              <a:t>1 BA = 476 µS</a:t>
            </a:r>
          </a:p>
          <a:p>
            <a:pPr defTabSz="1187323" eaLnBrk="1" fontAlgn="auto" hangingPunct="1">
              <a:lnSpc>
                <a:spcPct val="90000"/>
              </a:lnSpc>
              <a:spcBef>
                <a:spcPts val="1200"/>
              </a:spcBef>
              <a:spcAft>
                <a:spcPts val="0"/>
              </a:spcAft>
              <a:tabLst>
                <a:tab pos="1207937" algn="ctr"/>
              </a:tabLst>
            </a:pPr>
            <a:r>
              <a:rPr lang="en-US" sz="1400" dirty="0">
                <a:solidFill>
                  <a:srgbClr val="000000"/>
                </a:solidFill>
                <a:latin typeface="Arial"/>
                <a:ea typeface="ＭＳ Ｐゴシック"/>
              </a:rPr>
              <a:t>3 Acks = 3*220 µS = 660 µS</a:t>
            </a:r>
          </a:p>
          <a:p>
            <a:pPr defTabSz="1187323" eaLnBrk="1" fontAlgn="auto" hangingPunct="1">
              <a:lnSpc>
                <a:spcPct val="90000"/>
              </a:lnSpc>
              <a:spcBef>
                <a:spcPts val="1200"/>
              </a:spcBef>
              <a:spcAft>
                <a:spcPts val="0"/>
              </a:spcAft>
              <a:tabLst>
                <a:tab pos="1207937" algn="ctr"/>
              </a:tabLst>
            </a:pPr>
            <a:r>
              <a:rPr lang="en-US" sz="1400" b="1" dirty="0">
                <a:solidFill>
                  <a:srgbClr val="000000"/>
                </a:solidFill>
                <a:latin typeface="Arial"/>
                <a:ea typeface="ＭＳ Ｐゴシック"/>
              </a:rPr>
              <a:t>Airtime savings of 1 BA vs 3 Acks = ~28% </a:t>
            </a:r>
          </a:p>
        </p:txBody>
      </p:sp>
      <p:cxnSp>
        <p:nvCxnSpPr>
          <p:cNvPr id="11" name="Straight Arrow Connector 10">
            <a:extLst>
              <a:ext uri="{FF2B5EF4-FFF2-40B4-BE49-F238E27FC236}">
                <a16:creationId xmlns:a16="http://schemas.microsoft.com/office/drawing/2014/main" id="{1488005E-A53B-4BF6-B1C9-1B31DD46FE89}"/>
              </a:ext>
            </a:extLst>
          </p:cNvPr>
          <p:cNvCxnSpPr/>
          <p:nvPr/>
        </p:nvCxnSpPr>
        <p:spPr bwMode="auto">
          <a:xfrm flipH="1">
            <a:off x="5375920" y="2963044"/>
            <a:ext cx="1440160" cy="465956"/>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938849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828CEC7-A609-44DE-9A83-C82F3D19D3C8}"/>
              </a:ext>
            </a:extLst>
          </p:cNvPr>
          <p:cNvPicPr>
            <a:picLocks noChangeAspect="1"/>
          </p:cNvPicPr>
          <p:nvPr/>
        </p:nvPicPr>
        <p:blipFill>
          <a:blip r:embed="rId3"/>
          <a:stretch>
            <a:fillRect/>
          </a:stretch>
        </p:blipFill>
        <p:spPr>
          <a:xfrm>
            <a:off x="47328" y="3435278"/>
            <a:ext cx="5781463" cy="2448272"/>
          </a:xfrm>
          <a:prstGeom prst="rect">
            <a:avLst/>
          </a:prstGeom>
        </p:spPr>
      </p:pic>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6</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9" name="Title 1">
            <a:extLst>
              <a:ext uri="{FF2B5EF4-FFF2-40B4-BE49-F238E27FC236}">
                <a16:creationId xmlns:a16="http://schemas.microsoft.com/office/drawing/2014/main" id="{FCD2E734-CEB3-41BD-BFBA-2564AA41FB17}"/>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Ack field</a:t>
            </a:r>
          </a:p>
        </p:txBody>
      </p:sp>
      <p:sp>
        <p:nvSpPr>
          <p:cNvPr id="10" name="TextBox 9">
            <a:extLst>
              <a:ext uri="{FF2B5EF4-FFF2-40B4-BE49-F238E27FC236}">
                <a16:creationId xmlns:a16="http://schemas.microsoft.com/office/drawing/2014/main" id="{204B6A8D-7427-4AB7-A935-AE29B63758AA}"/>
              </a:ext>
            </a:extLst>
          </p:cNvPr>
          <p:cNvSpPr txBox="1"/>
          <p:nvPr/>
        </p:nvSpPr>
        <p:spPr>
          <a:xfrm>
            <a:off x="71597" y="1153608"/>
            <a:ext cx="11962024" cy="840230"/>
          </a:xfrm>
          <a:prstGeom prst="rect">
            <a:avLst/>
          </a:prstGeom>
          <a:noFill/>
        </p:spPr>
        <p:txBody>
          <a:bodyPr vert="horz" wrap="square" rtlCol="0">
            <a:spAutoFit/>
          </a:bodyPr>
          <a:lstStyle/>
          <a:p>
            <a:pPr marL="285750" indent="-28575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800" dirty="0">
                <a:solidFill>
                  <a:srgbClr val="000000"/>
                </a:solidFill>
                <a:latin typeface="Arial"/>
                <a:ea typeface="ＭＳ Ｐゴシック"/>
              </a:rPr>
              <a:t>For either immediate or delayed acknowledgments, instead of transmitting dedicated Ack (or </a:t>
            </a:r>
            <a:r>
              <a:rPr lang="en-US" sz="1800" dirty="0" err="1">
                <a:solidFill>
                  <a:srgbClr val="000000"/>
                </a:solidFill>
                <a:latin typeface="Arial"/>
                <a:ea typeface="ＭＳ Ｐゴシック"/>
              </a:rPr>
              <a:t>BlockAck</a:t>
            </a:r>
            <a:r>
              <a:rPr lang="en-US" sz="1800" dirty="0">
                <a:solidFill>
                  <a:srgbClr val="000000"/>
                </a:solidFill>
                <a:latin typeface="Arial"/>
                <a:ea typeface="ＭＳ Ｐゴシック"/>
              </a:rPr>
              <a:t>) frame, </a:t>
            </a:r>
            <a:r>
              <a:rPr lang="en-US" sz="1800" b="1" dirty="0">
                <a:solidFill>
                  <a:srgbClr val="000000"/>
                </a:solidFill>
                <a:latin typeface="Arial"/>
                <a:ea typeface="ＭＳ Ｐゴシック"/>
              </a:rPr>
              <a:t>the AMP AP may also include an Ack field in a downlink AMP frame to acknowledge uplink transmissions</a:t>
            </a:r>
            <a:r>
              <a:rPr lang="en-US" sz="1800" dirty="0">
                <a:solidFill>
                  <a:srgbClr val="000000"/>
                </a:solidFill>
                <a:latin typeface="Arial"/>
                <a:ea typeface="ＭＳ Ｐゴシック"/>
              </a:rPr>
              <a:t>. Saves the high air-time overhead associated with the PHY and MAC headers for a separate Ack/BA frame.</a:t>
            </a:r>
          </a:p>
        </p:txBody>
      </p:sp>
      <p:sp>
        <p:nvSpPr>
          <p:cNvPr id="18" name="TextBox 17">
            <a:extLst>
              <a:ext uri="{FF2B5EF4-FFF2-40B4-BE49-F238E27FC236}">
                <a16:creationId xmlns:a16="http://schemas.microsoft.com/office/drawing/2014/main" id="{C87D89E8-AF4C-4317-B411-DB747DB6363E}"/>
              </a:ext>
            </a:extLst>
          </p:cNvPr>
          <p:cNvSpPr txBox="1"/>
          <p:nvPr/>
        </p:nvSpPr>
        <p:spPr>
          <a:xfrm>
            <a:off x="3150005" y="2237046"/>
            <a:ext cx="2448272" cy="674031"/>
          </a:xfrm>
          <a:prstGeom prst="rect">
            <a:avLst/>
          </a:prstGeom>
          <a:noFill/>
        </p:spPr>
        <p:txBody>
          <a:bodyPr vert="horz" wrap="square" rtlCol="0">
            <a:spAutoFit/>
          </a:bodyPr>
          <a:lstStyle/>
          <a:p>
            <a:pPr defTabSz="1187323" eaLnBrk="1" fontAlgn="auto" hangingPunct="1">
              <a:lnSpc>
                <a:spcPct val="90000"/>
              </a:lnSpc>
              <a:spcBef>
                <a:spcPts val="1200"/>
              </a:spcBef>
              <a:spcAft>
                <a:spcPts val="0"/>
              </a:spcAft>
              <a:tabLst>
                <a:tab pos="1207937" algn="ctr"/>
              </a:tabLst>
            </a:pPr>
            <a:r>
              <a:rPr lang="en-US" sz="1400" dirty="0">
                <a:solidFill>
                  <a:srgbClr val="000000"/>
                </a:solidFill>
                <a:latin typeface="Arial"/>
                <a:ea typeface="ＭＳ Ｐゴシック"/>
              </a:rPr>
              <a:t>AMP Trigger frame also acknowledges STA-2’s uplink transmission.</a:t>
            </a:r>
            <a:endParaRPr lang="en-US" sz="1400" b="1" dirty="0">
              <a:solidFill>
                <a:srgbClr val="000000"/>
              </a:solidFill>
              <a:latin typeface="Arial"/>
              <a:ea typeface="ＭＳ Ｐゴシック"/>
            </a:endParaRPr>
          </a:p>
        </p:txBody>
      </p:sp>
      <p:cxnSp>
        <p:nvCxnSpPr>
          <p:cNvPr id="11" name="Straight Arrow Connector 10">
            <a:extLst>
              <a:ext uri="{FF2B5EF4-FFF2-40B4-BE49-F238E27FC236}">
                <a16:creationId xmlns:a16="http://schemas.microsoft.com/office/drawing/2014/main" id="{1488005E-A53B-4BF6-B1C9-1B31DD46FE89}"/>
              </a:ext>
            </a:extLst>
          </p:cNvPr>
          <p:cNvCxnSpPr>
            <a:cxnSpLocks/>
          </p:cNvCxnSpPr>
          <p:nvPr/>
        </p:nvCxnSpPr>
        <p:spPr bwMode="auto">
          <a:xfrm flipH="1">
            <a:off x="3082076" y="2888839"/>
            <a:ext cx="637660" cy="828193"/>
          </a:xfrm>
          <a:prstGeom prst="straightConnector1">
            <a:avLst/>
          </a:prstGeom>
          <a:solidFill>
            <a:srgbClr val="00B8FF"/>
          </a:solidFill>
          <a:ln w="9525" cap="flat" cmpd="sng" algn="ctr">
            <a:solidFill>
              <a:schemeClr val="tx1"/>
            </a:solidFill>
            <a:prstDash val="solid"/>
            <a:round/>
            <a:headEnd type="none" w="med" len="med"/>
            <a:tailEnd type="triangle"/>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7" name="Picture 6">
            <a:extLst>
              <a:ext uri="{FF2B5EF4-FFF2-40B4-BE49-F238E27FC236}">
                <a16:creationId xmlns:a16="http://schemas.microsoft.com/office/drawing/2014/main" id="{F56E60FC-5670-4EC6-AA4E-8CFFF4066628}"/>
              </a:ext>
            </a:extLst>
          </p:cNvPr>
          <p:cNvPicPr>
            <a:picLocks noChangeAspect="1"/>
          </p:cNvPicPr>
          <p:nvPr/>
        </p:nvPicPr>
        <p:blipFill>
          <a:blip r:embed="rId4"/>
          <a:stretch>
            <a:fillRect/>
          </a:stretch>
        </p:blipFill>
        <p:spPr>
          <a:xfrm>
            <a:off x="5879976" y="2819451"/>
            <a:ext cx="6254765" cy="2985813"/>
          </a:xfrm>
          <a:prstGeom prst="rect">
            <a:avLst/>
          </a:prstGeom>
        </p:spPr>
      </p:pic>
    </p:spTree>
    <p:extLst>
      <p:ext uri="{BB962C8B-B14F-4D97-AF65-F5344CB8AC3E}">
        <p14:creationId xmlns:p14="http://schemas.microsoft.com/office/powerpoint/2010/main" val="1173584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0D1C61A1-A2F7-4ED8-9D06-A8684962A129}"/>
              </a:ext>
            </a:extLst>
          </p:cNvPr>
          <p:cNvPicPr>
            <a:picLocks noChangeAspect="1"/>
          </p:cNvPicPr>
          <p:nvPr/>
        </p:nvPicPr>
        <p:blipFill>
          <a:blip r:embed="rId3"/>
          <a:stretch>
            <a:fillRect/>
          </a:stretch>
        </p:blipFill>
        <p:spPr>
          <a:xfrm>
            <a:off x="47328" y="3942092"/>
            <a:ext cx="6768752" cy="2483605"/>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Proposal</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7</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646331"/>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000" dirty="0">
                <a:solidFill>
                  <a:schemeClr val="tx1"/>
                </a:solidFill>
                <a:latin typeface="Arial"/>
                <a:ea typeface="ＭＳ Ｐゴシック"/>
              </a:rPr>
              <a:t>In the AMP Trigger frame, the AMP AP indicates the type of acknowledgment that it intends to use for uplink access, e.g., using a 2 bits Ack Type field:</a:t>
            </a:r>
            <a:endParaRPr lang="en-US" sz="2000" b="1" dirty="0">
              <a:solidFill>
                <a:schemeClr val="tx1"/>
              </a:solidFill>
              <a:latin typeface="Arial"/>
              <a:ea typeface="ＭＳ Ｐゴシック"/>
            </a:endParaRPr>
          </a:p>
        </p:txBody>
      </p:sp>
      <p:graphicFrame>
        <p:nvGraphicFramePr>
          <p:cNvPr id="6" name="Table 5">
            <a:extLst>
              <a:ext uri="{FF2B5EF4-FFF2-40B4-BE49-F238E27FC236}">
                <a16:creationId xmlns:a16="http://schemas.microsoft.com/office/drawing/2014/main" id="{42BFFA9B-99BF-456D-BC17-79FE95D692AC}"/>
              </a:ext>
            </a:extLst>
          </p:cNvPr>
          <p:cNvGraphicFramePr>
            <a:graphicFrameLocks noGrp="1"/>
          </p:cNvGraphicFramePr>
          <p:nvPr>
            <p:extLst>
              <p:ext uri="{D42A27DB-BD31-4B8C-83A1-F6EECF244321}">
                <p14:modId xmlns:p14="http://schemas.microsoft.com/office/powerpoint/2010/main" val="1407756124"/>
              </p:ext>
            </p:extLst>
          </p:nvPr>
        </p:nvGraphicFramePr>
        <p:xfrm>
          <a:off x="2238361" y="1969062"/>
          <a:ext cx="8502680" cy="1973030"/>
        </p:xfrm>
        <a:graphic>
          <a:graphicData uri="http://schemas.openxmlformats.org/drawingml/2006/table">
            <a:tbl>
              <a:tblPr firstRow="1" bandRow="1">
                <a:tableStyleId>{5C22544A-7EE6-4342-B048-85BDC9FD1C3A}</a:tableStyleId>
              </a:tblPr>
              <a:tblGrid>
                <a:gridCol w="850320">
                  <a:extLst>
                    <a:ext uri="{9D8B030D-6E8A-4147-A177-3AD203B41FA5}">
                      <a16:colId xmlns:a16="http://schemas.microsoft.com/office/drawing/2014/main" val="1728235043"/>
                    </a:ext>
                  </a:extLst>
                </a:gridCol>
                <a:gridCol w="1800200">
                  <a:extLst>
                    <a:ext uri="{9D8B030D-6E8A-4147-A177-3AD203B41FA5}">
                      <a16:colId xmlns:a16="http://schemas.microsoft.com/office/drawing/2014/main" val="2906676062"/>
                    </a:ext>
                  </a:extLst>
                </a:gridCol>
                <a:gridCol w="5852160">
                  <a:extLst>
                    <a:ext uri="{9D8B030D-6E8A-4147-A177-3AD203B41FA5}">
                      <a16:colId xmlns:a16="http://schemas.microsoft.com/office/drawing/2014/main" val="1663885103"/>
                    </a:ext>
                  </a:extLst>
                </a:gridCol>
              </a:tblGrid>
              <a:tr h="321454">
                <a:tc gridSpan="3">
                  <a:txBody>
                    <a:bodyPr/>
                    <a:lstStyle/>
                    <a:p>
                      <a:pPr marL="0" marR="0" algn="ctr">
                        <a:lnSpc>
                          <a:spcPct val="100000"/>
                        </a:lnSpc>
                        <a:spcBef>
                          <a:spcPts val="0"/>
                        </a:spcBef>
                        <a:spcAft>
                          <a:spcPts val="0"/>
                        </a:spcAft>
                      </a:pPr>
                      <a:r>
                        <a:rPr lang="en-US" sz="1600" b="1" kern="1200" dirty="0">
                          <a:effectLst/>
                        </a:rPr>
                        <a:t>Ack Type field</a:t>
                      </a: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hMerge="1">
                  <a:txBody>
                    <a:bodyPr/>
                    <a:lstStyle/>
                    <a:p>
                      <a:endParaRPr lang="en-SG"/>
                    </a:p>
                  </a:txBody>
                  <a:tcPr/>
                </a:tc>
                <a:tc hMerge="1">
                  <a:txBody>
                    <a:bodyPr/>
                    <a:lstStyle/>
                    <a:p>
                      <a:pPr marL="0" marR="0" algn="ctr">
                        <a:lnSpc>
                          <a:spcPct val="100000"/>
                        </a:lnSpc>
                        <a:spcBef>
                          <a:spcPts val="0"/>
                        </a:spcBef>
                        <a:spcAft>
                          <a:spcPts val="0"/>
                        </a:spcAft>
                      </a:pP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extLst>
                  <a:ext uri="{0D108BD9-81ED-4DB2-BD59-A6C34878D82A}">
                    <a16:rowId xmlns:a16="http://schemas.microsoft.com/office/drawing/2014/main" val="3783793908"/>
                  </a:ext>
                </a:extLst>
              </a:tr>
              <a:tr h="321454">
                <a:tc>
                  <a:txBody>
                    <a:bodyPr/>
                    <a:lstStyle/>
                    <a:p>
                      <a:pPr marL="0" marR="0" algn="just">
                        <a:lnSpc>
                          <a:spcPct val="100000"/>
                        </a:lnSpc>
                        <a:spcBef>
                          <a:spcPts val="0"/>
                        </a:spcBef>
                        <a:spcAft>
                          <a:spcPts val="0"/>
                        </a:spcAft>
                      </a:pPr>
                      <a:r>
                        <a:rPr lang="en-US" sz="1600" b="1" kern="1200" dirty="0">
                          <a:effectLst/>
                        </a:rPr>
                        <a:t>Value</a:t>
                      </a: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600" b="1" kern="1200" dirty="0">
                          <a:solidFill>
                            <a:schemeClr val="dk1"/>
                          </a:solidFill>
                          <a:effectLst/>
                          <a:latin typeface="+mn-lt"/>
                          <a:ea typeface="+mn-ea"/>
                          <a:cs typeface="+mn-cs"/>
                        </a:rPr>
                        <a:t>Name</a:t>
                      </a:r>
                      <a:endParaRPr lang="en-SG" sz="1600" b="1" kern="1200" dirty="0">
                        <a:solidFill>
                          <a:schemeClr val="dk1"/>
                        </a:solidFill>
                        <a:effectLst/>
                        <a:latin typeface="+mn-lt"/>
                        <a:ea typeface="+mn-ea"/>
                        <a:cs typeface="+mn-cs"/>
                      </a:endParaRPr>
                    </a:p>
                  </a:txBody>
                  <a:tcPr marL="68580" marR="68580" marT="0" marB="0" anchor="ctr"/>
                </a:tc>
                <a:tc>
                  <a:txBody>
                    <a:bodyPr/>
                    <a:lstStyle/>
                    <a:p>
                      <a:pPr marL="0" marR="0" algn="just">
                        <a:lnSpc>
                          <a:spcPct val="100000"/>
                        </a:lnSpc>
                        <a:spcBef>
                          <a:spcPts val="0"/>
                        </a:spcBef>
                        <a:spcAft>
                          <a:spcPts val="0"/>
                        </a:spcAft>
                      </a:pPr>
                      <a:r>
                        <a:rPr lang="en-US" sz="1600" b="1" kern="1200" dirty="0">
                          <a:effectLst/>
                        </a:rPr>
                        <a:t>Description</a:t>
                      </a: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extLst>
                  <a:ext uri="{0D108BD9-81ED-4DB2-BD59-A6C34878D82A}">
                    <a16:rowId xmlns:a16="http://schemas.microsoft.com/office/drawing/2014/main" val="2413755124"/>
                  </a:ext>
                </a:extLst>
              </a:tr>
              <a:tr h="321454">
                <a:tc>
                  <a:txBody>
                    <a:bodyPr/>
                    <a:lstStyle/>
                    <a:p>
                      <a:pPr marL="0" marR="0" algn="just">
                        <a:lnSpc>
                          <a:spcPct val="100000"/>
                        </a:lnSpc>
                        <a:spcBef>
                          <a:spcPts val="0"/>
                        </a:spcBef>
                        <a:spcAft>
                          <a:spcPts val="0"/>
                        </a:spcAft>
                      </a:pPr>
                      <a:r>
                        <a:rPr lang="en-US" sz="1200" kern="1200" dirty="0">
                          <a:effectLst/>
                        </a:rPr>
                        <a:t>0</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No Ack</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0" algn="just">
                        <a:lnSpc>
                          <a:spcPct val="100000"/>
                        </a:lnSpc>
                        <a:spcBef>
                          <a:spcPts val="0"/>
                        </a:spcBef>
                        <a:spcAft>
                          <a:spcPts val="0"/>
                        </a:spcAft>
                      </a:pPr>
                      <a:r>
                        <a:rPr lang="en-US" sz="1200" kern="1200" dirty="0">
                          <a:effectLst/>
                        </a:rPr>
                        <a:t>AMP AP will not transmit Ack frame after uplink transmissions</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778514187"/>
                  </a:ext>
                </a:extLst>
              </a:tr>
              <a:tr h="321454">
                <a:tc>
                  <a:txBody>
                    <a:bodyPr/>
                    <a:lstStyle/>
                    <a:p>
                      <a:pPr marL="0" marR="0" algn="just">
                        <a:lnSpc>
                          <a:spcPct val="100000"/>
                        </a:lnSpc>
                        <a:spcBef>
                          <a:spcPts val="0"/>
                        </a:spcBef>
                        <a:spcAft>
                          <a:spcPts val="0"/>
                        </a:spcAft>
                      </a:pPr>
                      <a:r>
                        <a:rPr lang="en-US" sz="1200" kern="1200" dirty="0">
                          <a:effectLst/>
                        </a:rPr>
                        <a:t>1</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Immediate Ack</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0" algn="just">
                        <a:lnSpc>
                          <a:spcPct val="100000"/>
                        </a:lnSpc>
                        <a:spcBef>
                          <a:spcPts val="0"/>
                        </a:spcBef>
                        <a:spcAft>
                          <a:spcPts val="0"/>
                        </a:spcAft>
                      </a:pPr>
                      <a:r>
                        <a:rPr lang="en-US" sz="1200" kern="1200" dirty="0">
                          <a:effectLst/>
                        </a:rPr>
                        <a:t>AMP AP will transmit an Ack frame after each successful uplink transmission</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622394917"/>
                  </a:ext>
                </a:extLst>
              </a:tr>
              <a:tr h="321454">
                <a:tc>
                  <a:txBody>
                    <a:bodyPr/>
                    <a:lstStyle/>
                    <a:p>
                      <a:pPr marL="0" marR="0" algn="just">
                        <a:lnSpc>
                          <a:spcPct val="100000"/>
                        </a:lnSpc>
                        <a:spcBef>
                          <a:spcPts val="0"/>
                        </a:spcBef>
                        <a:spcAft>
                          <a:spcPts val="0"/>
                        </a:spcAft>
                      </a:pPr>
                      <a:r>
                        <a:rPr lang="en-US" sz="1200" kern="1200" dirty="0">
                          <a:effectLst/>
                        </a:rPr>
                        <a:t>2</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Delayed Ack</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0" algn="just">
                        <a:lnSpc>
                          <a:spcPct val="100000"/>
                        </a:lnSpc>
                        <a:spcBef>
                          <a:spcPts val="0"/>
                        </a:spcBef>
                        <a:spcAft>
                          <a:spcPts val="0"/>
                        </a:spcAft>
                      </a:pPr>
                      <a:r>
                        <a:rPr lang="en-US" sz="1200" kern="1200" dirty="0">
                          <a:effectLst/>
                        </a:rPr>
                        <a:t>AMP AP will transmit a Block Ack frame in delayed manner to acknowledge one or more successful uplink transmissions.</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832822057"/>
                  </a:ext>
                </a:extLst>
              </a:tr>
              <a:tr h="321454">
                <a:tc>
                  <a:txBody>
                    <a:bodyPr/>
                    <a:lstStyle/>
                    <a:p>
                      <a:pPr marL="0" marR="0" algn="just">
                        <a:lnSpc>
                          <a:spcPct val="100000"/>
                        </a:lnSpc>
                        <a:spcBef>
                          <a:spcPts val="0"/>
                        </a:spcBef>
                        <a:spcAft>
                          <a:spcPts val="0"/>
                        </a:spcAft>
                      </a:pPr>
                      <a:r>
                        <a:rPr lang="en-US" sz="1200" kern="1200" dirty="0">
                          <a:effectLst/>
                        </a:rPr>
                        <a:t>3</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Reserved</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extLst>
                  <a:ext uri="{0D108BD9-81ED-4DB2-BD59-A6C34878D82A}">
                    <a16:rowId xmlns:a16="http://schemas.microsoft.com/office/drawing/2014/main" val="2866382647"/>
                  </a:ext>
                </a:extLst>
              </a:tr>
            </a:tbl>
          </a:graphicData>
        </a:graphic>
      </p:graphicFrame>
      <p:pic>
        <p:nvPicPr>
          <p:cNvPr id="3" name="Picture 2">
            <a:extLst>
              <a:ext uri="{FF2B5EF4-FFF2-40B4-BE49-F238E27FC236}">
                <a16:creationId xmlns:a16="http://schemas.microsoft.com/office/drawing/2014/main" id="{BA482B03-6E78-42BB-A0F1-72A9A4FFCB89}"/>
              </a:ext>
            </a:extLst>
          </p:cNvPr>
          <p:cNvPicPr>
            <a:picLocks noChangeAspect="1"/>
          </p:cNvPicPr>
          <p:nvPr/>
        </p:nvPicPr>
        <p:blipFill>
          <a:blip r:embed="rId4"/>
          <a:stretch>
            <a:fillRect/>
          </a:stretch>
        </p:blipFill>
        <p:spPr>
          <a:xfrm>
            <a:off x="7387195" y="3942092"/>
            <a:ext cx="4000847" cy="2530059"/>
          </a:xfrm>
          <a:prstGeom prst="rect">
            <a:avLst/>
          </a:prstGeom>
        </p:spPr>
      </p:pic>
    </p:spTree>
    <p:extLst>
      <p:ext uri="{BB962C8B-B14F-4D97-AF65-F5344CB8AC3E}">
        <p14:creationId xmlns:p14="http://schemas.microsoft.com/office/powerpoint/2010/main" val="1544970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EFEB42-291A-4C55-9FE2-D46A7D798CE8}"/>
              </a:ext>
            </a:extLst>
          </p:cNvPr>
          <p:cNvPicPr>
            <a:picLocks noChangeAspect="1"/>
          </p:cNvPicPr>
          <p:nvPr/>
        </p:nvPicPr>
        <p:blipFill>
          <a:blip r:embed="rId3"/>
          <a:stretch>
            <a:fillRect/>
          </a:stretch>
        </p:blipFill>
        <p:spPr>
          <a:xfrm>
            <a:off x="3258023" y="2492896"/>
            <a:ext cx="8886649" cy="3928749"/>
          </a:xfrm>
          <a:prstGeom prst="rect">
            <a:avLst/>
          </a:prstGeom>
        </p:spPr>
      </p:pic>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Ack frame format</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8</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2480679"/>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The same frame type (e.g., AMP Ack) can be used for both Immediate Ack and Block Ack. The Length field can be used to indicate an AMP BlockAck frame:</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800" dirty="0">
                <a:solidFill>
                  <a:schemeClr val="tx1"/>
                </a:solidFill>
                <a:latin typeface="Arial"/>
                <a:ea typeface="ＭＳ Ｐゴシック"/>
              </a:rPr>
              <a:t>If Length field is not present =&gt; Immediate Ack</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r>
              <a:rPr lang="en-US" sz="1800" dirty="0">
                <a:solidFill>
                  <a:schemeClr val="tx1"/>
                </a:solidFill>
                <a:latin typeface="Arial"/>
                <a:ea typeface="ＭＳ Ｐゴシック"/>
              </a:rPr>
              <a:t>If Length field is present =&gt; AMP BlockAck</a:t>
            </a:r>
          </a:p>
          <a:p>
            <a:pPr marL="1085850" lvl="1" indent="-342900" defTabSz="1187323" eaLnBrk="1" fontAlgn="auto" hangingPunct="1">
              <a:lnSpc>
                <a:spcPct val="90000"/>
              </a:lnSpc>
              <a:spcBef>
                <a:spcPts val="1200"/>
              </a:spcBef>
              <a:spcAft>
                <a:spcPts val="0"/>
              </a:spcAft>
              <a:buFont typeface="Wingdings" panose="05000000000000000000" pitchFamily="2" charset="2"/>
              <a:buChar char="§"/>
              <a:tabLst>
                <a:tab pos="1207937" algn="ctr"/>
              </a:tabLst>
            </a:pPr>
            <a:endParaRPr lang="en-US" sz="2000" dirty="0">
              <a:solidFill>
                <a:srgbClr val="000000"/>
              </a:solidFill>
              <a:latin typeface="Arial"/>
              <a:ea typeface="ＭＳ Ｐゴシック"/>
            </a:endParaRPr>
          </a:p>
          <a:p>
            <a:pPr marL="457200" indent="-457200" defTabSz="1187323" eaLnBrk="1" fontAlgn="auto" hangingPunct="1">
              <a:lnSpc>
                <a:spcPct val="90000"/>
              </a:lnSpc>
              <a:spcBef>
                <a:spcPts val="1200"/>
              </a:spcBef>
              <a:spcAft>
                <a:spcPts val="0"/>
              </a:spcAft>
              <a:buFont typeface="+mj-lt"/>
              <a:buAutoNum type="arabicPeriod"/>
              <a:tabLst>
                <a:tab pos="1207937" algn="ctr"/>
              </a:tabLst>
            </a:pPr>
            <a:endParaRPr lang="en-US" sz="2400" b="1" dirty="0">
              <a:solidFill>
                <a:schemeClr val="tx1"/>
              </a:solidFill>
              <a:latin typeface="Arial"/>
              <a:ea typeface="ＭＳ Ｐゴシック"/>
            </a:endParaRPr>
          </a:p>
        </p:txBody>
      </p:sp>
    </p:spTree>
    <p:extLst>
      <p:ext uri="{BB962C8B-B14F-4D97-AF65-F5344CB8AC3E}">
        <p14:creationId xmlns:p14="http://schemas.microsoft.com/office/powerpoint/2010/main" val="2376467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74AD7-DB4B-4340-9ED7-1426CD73DA33}"/>
              </a:ext>
            </a:extLst>
          </p:cNvPr>
          <p:cNvSpPr>
            <a:spLocks noGrp="1"/>
          </p:cNvSpPr>
          <p:nvPr>
            <p:ph type="title"/>
          </p:nvPr>
        </p:nvSpPr>
        <p:spPr>
          <a:xfrm>
            <a:off x="1007436" y="620688"/>
            <a:ext cx="10352617" cy="509994"/>
          </a:xfrm>
        </p:spPr>
        <p:txBody>
          <a:bodyPr/>
          <a:lstStyle/>
          <a:p>
            <a:r>
              <a:rPr lang="en-US" altLang="zh-CN" sz="2800" b="1" kern="1200" dirty="0">
                <a:solidFill>
                  <a:srgbClr val="1D1D1A"/>
                </a:solidFill>
                <a:latin typeface="Arial" panose="020B0604020202020204" pitchFamily="34" charset="0"/>
                <a:ea typeface="Microsoft YaHei" panose="020B0503020204020204" pitchFamily="34" charset="-122"/>
              </a:rPr>
              <a:t>Summary</a:t>
            </a:r>
          </a:p>
        </p:txBody>
      </p:sp>
      <p:sp>
        <p:nvSpPr>
          <p:cNvPr id="5" name="Slide Number Placeholder 4">
            <a:extLst>
              <a:ext uri="{FF2B5EF4-FFF2-40B4-BE49-F238E27FC236}">
                <a16:creationId xmlns:a16="http://schemas.microsoft.com/office/drawing/2014/main" id="{E6A164C6-9CF2-4B4F-A398-2C210BED564D}"/>
              </a:ext>
            </a:extLst>
          </p:cNvPr>
          <p:cNvSpPr>
            <a:spLocks noGrp="1"/>
          </p:cNvSpPr>
          <p:nvPr>
            <p:ph type="sldNum" idx="10"/>
          </p:nvPr>
        </p:nvSpPr>
        <p:spPr/>
        <p:txBody>
          <a:bodyPr/>
          <a:lstStyle/>
          <a:p>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Slide </a:t>
            </a:r>
            <a:fld id="{1F551F72-38F2-479C-990C-DF0D2C0B1F2C}"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rPr>
              <a:pPr marL="0" marR="0" lvl="0" indent="0" algn="ctr" defTabSz="449263" rtl="0" eaLnBrk="1" fontAlgn="base" latinLnBrk="0" hangingPunct="1">
                <a:lnSpc>
                  <a:spcPct val="100000"/>
                </a:lnSpc>
                <a:spcBef>
                  <a:spcPct val="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t>9</a:t>
            </a:fld>
            <a:endParaRPr kumimoji="0" lang="en-US"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p:txBody>
      </p:sp>
      <p:sp>
        <p:nvSpPr>
          <p:cNvPr id="22" name="TextBox 21">
            <a:extLst>
              <a:ext uri="{FF2B5EF4-FFF2-40B4-BE49-F238E27FC236}">
                <a16:creationId xmlns:a16="http://schemas.microsoft.com/office/drawing/2014/main" id="{F2651C39-30CD-495E-B951-D08518DE118C}"/>
              </a:ext>
            </a:extLst>
          </p:cNvPr>
          <p:cNvSpPr txBox="1"/>
          <p:nvPr/>
        </p:nvSpPr>
        <p:spPr>
          <a:xfrm>
            <a:off x="47328" y="1322731"/>
            <a:ext cx="12097344" cy="1575816"/>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 The need and format of downlink AMP Ack frame may be situation dependent.</a:t>
            </a:r>
          </a:p>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In the AMP Trigger frame, the AMP AP indicates the type of acknowledgment that it intends to use in the slots allocated for uplink access, e.g., using a 2 bits Ack Type field.</a:t>
            </a:r>
            <a:endParaRPr lang="en-US" sz="2400" b="1" dirty="0">
              <a:solidFill>
                <a:schemeClr val="tx1"/>
              </a:solidFill>
              <a:latin typeface="Arial"/>
              <a:ea typeface="ＭＳ Ｐゴシック"/>
            </a:endParaRPr>
          </a:p>
        </p:txBody>
      </p:sp>
      <p:graphicFrame>
        <p:nvGraphicFramePr>
          <p:cNvPr id="6" name="Table 5">
            <a:extLst>
              <a:ext uri="{FF2B5EF4-FFF2-40B4-BE49-F238E27FC236}">
                <a16:creationId xmlns:a16="http://schemas.microsoft.com/office/drawing/2014/main" id="{17D289B8-86D5-4F63-86E0-DA10CE52845D}"/>
              </a:ext>
            </a:extLst>
          </p:cNvPr>
          <p:cNvGraphicFramePr>
            <a:graphicFrameLocks noGrp="1"/>
          </p:cNvGraphicFramePr>
          <p:nvPr>
            <p:extLst>
              <p:ext uri="{D42A27DB-BD31-4B8C-83A1-F6EECF244321}">
                <p14:modId xmlns:p14="http://schemas.microsoft.com/office/powerpoint/2010/main" val="2375101843"/>
              </p:ext>
            </p:extLst>
          </p:nvPr>
        </p:nvGraphicFramePr>
        <p:xfrm>
          <a:off x="2238361" y="3021255"/>
          <a:ext cx="8502680" cy="1973030"/>
        </p:xfrm>
        <a:graphic>
          <a:graphicData uri="http://schemas.openxmlformats.org/drawingml/2006/table">
            <a:tbl>
              <a:tblPr firstRow="1" bandRow="1">
                <a:tableStyleId>{5C22544A-7EE6-4342-B048-85BDC9FD1C3A}</a:tableStyleId>
              </a:tblPr>
              <a:tblGrid>
                <a:gridCol w="850320">
                  <a:extLst>
                    <a:ext uri="{9D8B030D-6E8A-4147-A177-3AD203B41FA5}">
                      <a16:colId xmlns:a16="http://schemas.microsoft.com/office/drawing/2014/main" val="1728235043"/>
                    </a:ext>
                  </a:extLst>
                </a:gridCol>
                <a:gridCol w="1800200">
                  <a:extLst>
                    <a:ext uri="{9D8B030D-6E8A-4147-A177-3AD203B41FA5}">
                      <a16:colId xmlns:a16="http://schemas.microsoft.com/office/drawing/2014/main" val="2906676062"/>
                    </a:ext>
                  </a:extLst>
                </a:gridCol>
                <a:gridCol w="5852160">
                  <a:extLst>
                    <a:ext uri="{9D8B030D-6E8A-4147-A177-3AD203B41FA5}">
                      <a16:colId xmlns:a16="http://schemas.microsoft.com/office/drawing/2014/main" val="1663885103"/>
                    </a:ext>
                  </a:extLst>
                </a:gridCol>
              </a:tblGrid>
              <a:tr h="321454">
                <a:tc gridSpan="3">
                  <a:txBody>
                    <a:bodyPr/>
                    <a:lstStyle/>
                    <a:p>
                      <a:pPr marL="0" marR="0" algn="ctr">
                        <a:lnSpc>
                          <a:spcPct val="100000"/>
                        </a:lnSpc>
                        <a:spcBef>
                          <a:spcPts val="0"/>
                        </a:spcBef>
                        <a:spcAft>
                          <a:spcPts val="0"/>
                        </a:spcAft>
                      </a:pPr>
                      <a:r>
                        <a:rPr lang="en-US" sz="1600" b="1" kern="1200" dirty="0">
                          <a:effectLst/>
                        </a:rPr>
                        <a:t>Ack Type field</a:t>
                      </a: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hMerge="1">
                  <a:txBody>
                    <a:bodyPr/>
                    <a:lstStyle/>
                    <a:p>
                      <a:endParaRPr lang="en-SG"/>
                    </a:p>
                  </a:txBody>
                  <a:tcPr/>
                </a:tc>
                <a:tc hMerge="1">
                  <a:txBody>
                    <a:bodyPr/>
                    <a:lstStyle/>
                    <a:p>
                      <a:pPr marL="0" marR="0" algn="ctr">
                        <a:lnSpc>
                          <a:spcPct val="100000"/>
                        </a:lnSpc>
                        <a:spcBef>
                          <a:spcPts val="0"/>
                        </a:spcBef>
                        <a:spcAft>
                          <a:spcPts val="0"/>
                        </a:spcAft>
                      </a:pP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extLst>
                  <a:ext uri="{0D108BD9-81ED-4DB2-BD59-A6C34878D82A}">
                    <a16:rowId xmlns:a16="http://schemas.microsoft.com/office/drawing/2014/main" val="3783793908"/>
                  </a:ext>
                </a:extLst>
              </a:tr>
              <a:tr h="321454">
                <a:tc>
                  <a:txBody>
                    <a:bodyPr/>
                    <a:lstStyle/>
                    <a:p>
                      <a:pPr marL="0" marR="0" algn="just">
                        <a:lnSpc>
                          <a:spcPct val="100000"/>
                        </a:lnSpc>
                        <a:spcBef>
                          <a:spcPts val="0"/>
                        </a:spcBef>
                        <a:spcAft>
                          <a:spcPts val="0"/>
                        </a:spcAft>
                      </a:pPr>
                      <a:r>
                        <a:rPr lang="en-US" sz="1600" b="1" kern="1200" dirty="0">
                          <a:effectLst/>
                        </a:rPr>
                        <a:t>Value</a:t>
                      </a: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600" b="1" kern="1200" dirty="0">
                          <a:solidFill>
                            <a:schemeClr val="dk1"/>
                          </a:solidFill>
                          <a:effectLst/>
                          <a:latin typeface="+mn-lt"/>
                          <a:ea typeface="+mn-ea"/>
                          <a:cs typeface="+mn-cs"/>
                        </a:rPr>
                        <a:t>Name</a:t>
                      </a:r>
                      <a:endParaRPr lang="en-SG" sz="1600" b="1" kern="1200" dirty="0">
                        <a:solidFill>
                          <a:schemeClr val="dk1"/>
                        </a:solidFill>
                        <a:effectLst/>
                        <a:latin typeface="+mn-lt"/>
                        <a:ea typeface="+mn-ea"/>
                        <a:cs typeface="+mn-cs"/>
                      </a:endParaRPr>
                    </a:p>
                  </a:txBody>
                  <a:tcPr marL="68580" marR="68580" marT="0" marB="0" anchor="ctr"/>
                </a:tc>
                <a:tc>
                  <a:txBody>
                    <a:bodyPr/>
                    <a:lstStyle/>
                    <a:p>
                      <a:pPr marL="0" marR="0" algn="just">
                        <a:lnSpc>
                          <a:spcPct val="100000"/>
                        </a:lnSpc>
                        <a:spcBef>
                          <a:spcPts val="0"/>
                        </a:spcBef>
                        <a:spcAft>
                          <a:spcPts val="0"/>
                        </a:spcAft>
                      </a:pPr>
                      <a:r>
                        <a:rPr lang="en-US" sz="1600" b="1" kern="1200" dirty="0">
                          <a:effectLst/>
                        </a:rPr>
                        <a:t>Description</a:t>
                      </a:r>
                      <a:endParaRPr lang="en-SG" sz="1600" b="1"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extLst>
                  <a:ext uri="{0D108BD9-81ED-4DB2-BD59-A6C34878D82A}">
                    <a16:rowId xmlns:a16="http://schemas.microsoft.com/office/drawing/2014/main" val="2413755124"/>
                  </a:ext>
                </a:extLst>
              </a:tr>
              <a:tr h="321454">
                <a:tc>
                  <a:txBody>
                    <a:bodyPr/>
                    <a:lstStyle/>
                    <a:p>
                      <a:pPr marL="0" marR="0" algn="just">
                        <a:lnSpc>
                          <a:spcPct val="100000"/>
                        </a:lnSpc>
                        <a:spcBef>
                          <a:spcPts val="0"/>
                        </a:spcBef>
                        <a:spcAft>
                          <a:spcPts val="0"/>
                        </a:spcAft>
                      </a:pPr>
                      <a:r>
                        <a:rPr lang="en-US" sz="1200" kern="1200" dirty="0">
                          <a:effectLst/>
                        </a:rPr>
                        <a:t>0</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No Ack</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0" algn="just">
                        <a:lnSpc>
                          <a:spcPct val="100000"/>
                        </a:lnSpc>
                        <a:spcBef>
                          <a:spcPts val="0"/>
                        </a:spcBef>
                        <a:spcAft>
                          <a:spcPts val="0"/>
                        </a:spcAft>
                      </a:pPr>
                      <a:r>
                        <a:rPr lang="en-US" sz="1200" kern="1200" dirty="0">
                          <a:effectLst/>
                        </a:rPr>
                        <a:t>AMP AP will not transmit Ack frame after uplink transmissions</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1778514187"/>
                  </a:ext>
                </a:extLst>
              </a:tr>
              <a:tr h="321454">
                <a:tc>
                  <a:txBody>
                    <a:bodyPr/>
                    <a:lstStyle/>
                    <a:p>
                      <a:pPr marL="0" marR="0" algn="just">
                        <a:lnSpc>
                          <a:spcPct val="100000"/>
                        </a:lnSpc>
                        <a:spcBef>
                          <a:spcPts val="0"/>
                        </a:spcBef>
                        <a:spcAft>
                          <a:spcPts val="0"/>
                        </a:spcAft>
                      </a:pPr>
                      <a:r>
                        <a:rPr lang="en-US" sz="1200" kern="1200" dirty="0">
                          <a:effectLst/>
                        </a:rPr>
                        <a:t>1</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Immediate Ack</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0" algn="just">
                        <a:lnSpc>
                          <a:spcPct val="100000"/>
                        </a:lnSpc>
                        <a:spcBef>
                          <a:spcPts val="0"/>
                        </a:spcBef>
                        <a:spcAft>
                          <a:spcPts val="0"/>
                        </a:spcAft>
                      </a:pPr>
                      <a:r>
                        <a:rPr lang="en-US" sz="1200" kern="1200" dirty="0">
                          <a:effectLst/>
                        </a:rPr>
                        <a:t>AMP AP will transmit an Ack frame after each successful uplink transmission</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622394917"/>
                  </a:ext>
                </a:extLst>
              </a:tr>
              <a:tr h="321454">
                <a:tc>
                  <a:txBody>
                    <a:bodyPr/>
                    <a:lstStyle/>
                    <a:p>
                      <a:pPr marL="0" marR="0" algn="just">
                        <a:lnSpc>
                          <a:spcPct val="100000"/>
                        </a:lnSpc>
                        <a:spcBef>
                          <a:spcPts val="0"/>
                        </a:spcBef>
                        <a:spcAft>
                          <a:spcPts val="0"/>
                        </a:spcAft>
                      </a:pPr>
                      <a:r>
                        <a:rPr lang="en-US" sz="1200" kern="1200" dirty="0">
                          <a:effectLst/>
                        </a:rPr>
                        <a:t>2</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Delayed Ack</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tc>
                  <a:txBody>
                    <a:bodyPr/>
                    <a:lstStyle/>
                    <a:p>
                      <a:pPr marL="0" marR="0" algn="just">
                        <a:lnSpc>
                          <a:spcPct val="100000"/>
                        </a:lnSpc>
                        <a:spcBef>
                          <a:spcPts val="0"/>
                        </a:spcBef>
                        <a:spcAft>
                          <a:spcPts val="0"/>
                        </a:spcAft>
                      </a:pPr>
                      <a:r>
                        <a:rPr lang="en-US" sz="1200" kern="1200" dirty="0">
                          <a:effectLst/>
                        </a:rPr>
                        <a:t>AMP AP will transmit a Block Ack frame in delayed manner to acknowledge one or more successful uplink transmissions.</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tc>
                <a:extLst>
                  <a:ext uri="{0D108BD9-81ED-4DB2-BD59-A6C34878D82A}">
                    <a16:rowId xmlns:a16="http://schemas.microsoft.com/office/drawing/2014/main" val="3832822057"/>
                  </a:ext>
                </a:extLst>
              </a:tr>
              <a:tr h="321454">
                <a:tc>
                  <a:txBody>
                    <a:bodyPr/>
                    <a:lstStyle/>
                    <a:p>
                      <a:pPr marL="0" marR="0" algn="just">
                        <a:lnSpc>
                          <a:spcPct val="100000"/>
                        </a:lnSpc>
                        <a:spcBef>
                          <a:spcPts val="0"/>
                        </a:spcBef>
                        <a:spcAft>
                          <a:spcPts val="0"/>
                        </a:spcAft>
                      </a:pPr>
                      <a:r>
                        <a:rPr lang="en-US" sz="1200" kern="1200" dirty="0">
                          <a:effectLst/>
                        </a:rPr>
                        <a:t>3</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r>
                        <a:rPr lang="en-US" sz="1200" kern="1200" dirty="0">
                          <a:effectLst/>
                        </a:rPr>
                        <a:t>Reserved</a:t>
                      </a: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tc>
                  <a:txBody>
                    <a:bodyPr/>
                    <a:lstStyle/>
                    <a:p>
                      <a:pPr marL="0" marR="0" algn="just">
                        <a:lnSpc>
                          <a:spcPct val="100000"/>
                        </a:lnSpc>
                        <a:spcBef>
                          <a:spcPts val="0"/>
                        </a:spcBef>
                        <a:spcAft>
                          <a:spcPts val="0"/>
                        </a:spcAft>
                      </a:pPr>
                      <a:endParaRPr lang="en-SG" sz="1200" kern="100" dirty="0">
                        <a:effectLst/>
                        <a:latin typeface="Times New Roman" panose="02020603050405020304" pitchFamily="18" charset="0"/>
                        <a:ea typeface="SimSun" panose="02010600030101010101" pitchFamily="2" charset="-122"/>
                        <a:cs typeface="Arial" panose="020B0604020202020204" pitchFamily="34" charset="0"/>
                      </a:endParaRPr>
                    </a:p>
                  </a:txBody>
                  <a:tcPr marL="68580" marR="68580" marT="0" marB="0" anchor="ctr"/>
                </a:tc>
                <a:extLst>
                  <a:ext uri="{0D108BD9-81ED-4DB2-BD59-A6C34878D82A}">
                    <a16:rowId xmlns:a16="http://schemas.microsoft.com/office/drawing/2014/main" val="2866382647"/>
                  </a:ext>
                </a:extLst>
              </a:tr>
            </a:tbl>
          </a:graphicData>
        </a:graphic>
      </p:graphicFrame>
      <p:sp>
        <p:nvSpPr>
          <p:cNvPr id="7" name="TextBox 6">
            <a:extLst>
              <a:ext uri="{FF2B5EF4-FFF2-40B4-BE49-F238E27FC236}">
                <a16:creationId xmlns:a16="http://schemas.microsoft.com/office/drawing/2014/main" id="{D1FD2E12-88CC-45B0-8105-DDF36EFE3455}"/>
              </a:ext>
            </a:extLst>
          </p:cNvPr>
          <p:cNvSpPr txBox="1"/>
          <p:nvPr/>
        </p:nvSpPr>
        <p:spPr>
          <a:xfrm>
            <a:off x="47328" y="5098828"/>
            <a:ext cx="12097344" cy="757130"/>
          </a:xfrm>
          <a:prstGeom prst="rect">
            <a:avLst/>
          </a:prstGeom>
          <a:noFill/>
        </p:spPr>
        <p:txBody>
          <a:bodyPr vert="horz" wrap="square" rtlCol="0">
            <a:spAutoFit/>
          </a:bodyPr>
          <a:lstStyle/>
          <a:p>
            <a:pPr marL="342900" lvl="0" indent="-342900" defTabSz="1187323" eaLnBrk="1" fontAlgn="auto" hangingPunct="1">
              <a:lnSpc>
                <a:spcPct val="90000"/>
              </a:lnSpc>
              <a:spcBef>
                <a:spcPts val="1200"/>
              </a:spcBef>
              <a:spcAft>
                <a:spcPts val="0"/>
              </a:spcAft>
              <a:buFont typeface="Wingdings" panose="05000000000000000000" pitchFamily="2" charset="2"/>
              <a:buChar char="q"/>
              <a:tabLst>
                <a:tab pos="1207937" algn="ctr"/>
              </a:tabLst>
            </a:pPr>
            <a:r>
              <a:rPr lang="en-US" sz="2400" dirty="0">
                <a:solidFill>
                  <a:schemeClr val="tx1"/>
                </a:solidFill>
                <a:latin typeface="Arial"/>
                <a:ea typeface="ＭＳ Ｐゴシック"/>
              </a:rPr>
              <a:t> The same frame type (e.g., AMP Ack) can be used for both Immediate Ack and Block Ack, the Length field differentiate the two Ack types.</a:t>
            </a:r>
            <a:endParaRPr lang="en-US" sz="2400" b="1" dirty="0">
              <a:solidFill>
                <a:schemeClr val="tx1"/>
              </a:solidFill>
              <a:latin typeface="Arial"/>
              <a:ea typeface="ＭＳ Ｐゴシック"/>
            </a:endParaRPr>
          </a:p>
        </p:txBody>
      </p:sp>
    </p:spTree>
    <p:extLst>
      <p:ext uri="{BB962C8B-B14F-4D97-AF65-F5344CB8AC3E}">
        <p14:creationId xmlns:p14="http://schemas.microsoft.com/office/powerpoint/2010/main" val="11464422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118113</TotalTime>
  <Words>1154</Words>
  <Application>Microsoft Office PowerPoint</Application>
  <PresentationFormat>Widescreen</PresentationFormat>
  <Paragraphs>140</Paragraphs>
  <Slides>14</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 Unicode MS</vt:lpstr>
      <vt:lpstr>Microsoft YaHei</vt:lpstr>
      <vt:lpstr>ＭＳ Ｐゴシック</vt:lpstr>
      <vt:lpstr>ＭＳ Ｐゴシック</vt:lpstr>
      <vt:lpstr>SimSun</vt:lpstr>
      <vt:lpstr>Arial</vt:lpstr>
      <vt:lpstr>Times New Roman</vt:lpstr>
      <vt:lpstr>Wingdings</vt:lpstr>
      <vt:lpstr>Office Theme</vt:lpstr>
      <vt:lpstr>PowerPoint Presentation</vt:lpstr>
      <vt:lpstr>Background</vt:lpstr>
      <vt:lpstr>Immediate Ack</vt:lpstr>
      <vt:lpstr>No/Implicit Acknowledgment</vt:lpstr>
      <vt:lpstr>Delayed Acknowledgment</vt:lpstr>
      <vt:lpstr>Ack field</vt:lpstr>
      <vt:lpstr>Proposal</vt:lpstr>
      <vt:lpstr>Ack frame format</vt:lpstr>
      <vt:lpstr>Summary</vt:lpstr>
      <vt:lpstr>SP 1</vt:lpstr>
      <vt:lpstr>SP 2</vt:lpstr>
      <vt:lpstr>SP 3</vt:lpstr>
      <vt:lpstr>SP 4</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Slides</dc:title>
  <dc:subject/>
  <dc:creator>rojan.chitrakar@huawei.com</dc:creator>
  <cp:keywords/>
  <dc:description/>
  <cp:lastModifiedBy>Rojan Chitrakar</cp:lastModifiedBy>
  <cp:revision>1238</cp:revision>
  <cp:lastPrinted>2000-03-07T00:55:37Z</cp:lastPrinted>
  <dcterms:created xsi:type="dcterms:W3CDTF">2016-01-17T22:48:36Z</dcterms:created>
  <dcterms:modified xsi:type="dcterms:W3CDTF">2025-07-23T11:21:30Z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(3)eS6sNnofml1dVCkvlcCiRAgcFgKnWCz/rmn5jTaeDneINF4AKEd56hMS2aW5kLBc61+1BijI
YC+zAgyaLoZi4/RQ0TjRF8pME5M92vJzkk/bffVgWQa8qS+2Z+9GE0Kc0XX5T8jxezsYK8ae
MDp0/iu8iXxU8mTmRlYILYW1QHolJtemNceLeGvBVSIVdbhVA/XiRcubt9Re7e7tO2MjCFbz
sPP2KMRoIyqgesw912</vt:lpwstr>
  </property>
  <property fmtid="{D5CDD505-2E9C-101B-9397-08002B2CF9AE}" pid="3" name="_2015_ms_pID_7253431">
    <vt:lpwstr>50gStCmKmGSMzMQki1k6ornyKYwTGNlndVM0nsjVwSVScrMh/oL0S+
+J81AWexoCvpFpGQRa9wYvVacePbiKO3/doOKbYQ7p5gW+kGqPKv+Zd0s0+I6/hZxMcHjwLf
MO43bZFJviaoAbNbQ8I5S/aBvRLM/3MmzGdXXut0M2fUFyY3u3DkPgBUMO5qgCnVnsF8a5aS
e4NHqrYzUFTIVPyA3oGgkeTj4JtR+28n2fNW</vt:lpwstr>
  </property>
  <property fmtid="{D5CDD505-2E9C-101B-9397-08002B2CF9AE}" pid="4" name="_2015_ms_pID_7253432">
    <vt:lpwstr>VQ==</vt:lpwstr>
  </property>
</Properties>
</file>