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0"/>
  </p:notesMasterIdLst>
  <p:sldIdLst>
    <p:sldId id="363" r:id="rId2"/>
    <p:sldId id="2480" r:id="rId3"/>
    <p:sldId id="2505" r:id="rId4"/>
    <p:sldId id="2506" r:id="rId5"/>
    <p:sldId id="2507" r:id="rId6"/>
    <p:sldId id="2509" r:id="rId7"/>
    <p:sldId id="2508" r:id="rId8"/>
    <p:sldId id="2510" r:id="rId9"/>
    <p:sldId id="2511" r:id="rId10"/>
    <p:sldId id="2492" r:id="rId11"/>
    <p:sldId id="2512" r:id="rId12"/>
    <p:sldId id="2491" r:id="rId13"/>
    <p:sldId id="2513" r:id="rId14"/>
    <p:sldId id="2514" r:id="rId15"/>
    <p:sldId id="2515" r:id="rId16"/>
    <p:sldId id="2516" r:id="rId17"/>
    <p:sldId id="2517" r:id="rId18"/>
    <p:sldId id="2460" r:id="rId19"/>
  </p:sldIdLst>
  <p:sldSz cx="12192000" cy="6858000"/>
  <p:notesSz cx="6858000" cy="9237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Rolfe" initials="BR" lastIdx="1" clrIdx="0"/>
  <p:cmAuthor id="2" name="Rojan Chitrakar" initials="RC" lastIdx="7" clrIdx="1">
    <p:extLst>
      <p:ext uri="{19B8F6BF-5375-455C-9EA6-DF929625EA0E}">
        <p15:presenceInfo xmlns:p15="http://schemas.microsoft.com/office/powerpoint/2012/main" userId="S-1-5-21-147214757-305610072-1517763936-96592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B8B"/>
    <a:srgbClr val="0000FF"/>
    <a:srgbClr val="FAEE98"/>
    <a:srgbClr val="C3EC8F"/>
    <a:srgbClr val="EAEC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5883" autoAdjust="0"/>
  </p:normalViewPr>
  <p:slideViewPr>
    <p:cSldViewPr>
      <p:cViewPr varScale="1">
        <p:scale>
          <a:sx n="83" d="100"/>
          <a:sy n="83" d="100"/>
        </p:scale>
        <p:origin x="72" y="269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4371" y="4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1FAD8B0C-1BCA-4B4B-86AE-C63712745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B58C36BB-FB5B-4752-861B-050CB2D21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849DF383-6460-403D-AF77-5FFF96D9E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9E279C52-D4F4-4280-B302-F741933E0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8" name="AutoShape 5">
            <a:extLst>
              <a:ext uri="{FF2B5EF4-FFF2-40B4-BE49-F238E27FC236}">
                <a16:creationId xmlns:a16="http://schemas.microsoft.com/office/drawing/2014/main" id="{798152AC-16A6-47DC-A055-B74C14C5E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9" name="Text Box 6">
            <a:extLst>
              <a:ext uri="{FF2B5EF4-FFF2-40B4-BE49-F238E27FC236}">
                <a16:creationId xmlns:a16="http://schemas.microsoft.com/office/drawing/2014/main" id="{7B12017D-B53A-4443-ACCE-293205F1A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95250"/>
            <a:ext cx="27844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7FBA8C1C-E32A-4F14-9D1F-D7601E734A7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46113" y="85725"/>
            <a:ext cx="2700337" cy="211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3081" name="Rectangle 8">
            <a:extLst>
              <a:ext uri="{FF2B5EF4-FFF2-40B4-BE49-F238E27FC236}">
                <a16:creationId xmlns:a16="http://schemas.microsoft.com/office/drawing/2014/main" id="{E122C960-2A54-40F5-A908-87971E0C703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66713" y="698500"/>
            <a:ext cx="6121400" cy="34432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1234A300-5485-429F-944B-554FF57137B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87850"/>
            <a:ext cx="5021263" cy="4148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83" name="Text Box 10">
            <a:extLst>
              <a:ext uri="{FF2B5EF4-FFF2-40B4-BE49-F238E27FC236}">
                <a16:creationId xmlns:a16="http://schemas.microsoft.com/office/drawing/2014/main" id="{1C68885A-041B-4C0A-8E83-F16A43DC5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8942388"/>
            <a:ext cx="2482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1E70119-92F6-4621-AC57-B463517937D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2901950" y="8942388"/>
            <a:ext cx="784225" cy="730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5613" name="Rectangle 12">
            <a:extLst>
              <a:ext uri="{FF2B5EF4-FFF2-40B4-BE49-F238E27FC236}">
                <a16:creationId xmlns:a16="http://schemas.microsoft.com/office/drawing/2014/main" id="{A90C13E1-E327-4B98-B22B-780D71105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8942388"/>
            <a:ext cx="2255837" cy="1825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altLang="en-US" dirty="0">
                <a:solidFill>
                  <a:srgbClr val="000000"/>
                </a:solidFill>
              </a:rPr>
              <a:t>Tentative agenda Full WG</a:t>
            </a:r>
          </a:p>
        </p:txBody>
      </p:sp>
      <p:sp>
        <p:nvSpPr>
          <p:cNvPr id="3086" name="Line 13">
            <a:extLst>
              <a:ext uri="{FF2B5EF4-FFF2-40B4-BE49-F238E27FC236}">
                <a16:creationId xmlns:a16="http://schemas.microsoft.com/office/drawing/2014/main" id="{4458E013-756C-4026-9A0C-ED693EE20C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600" y="8940800"/>
            <a:ext cx="5405438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087" name="Line 14">
            <a:extLst>
              <a:ext uri="{FF2B5EF4-FFF2-40B4-BE49-F238E27FC236}">
                <a16:creationId xmlns:a16="http://schemas.microsoft.com/office/drawing/2014/main" id="{A892DDF2-531F-4C1A-BB8E-FDD3F71D98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988" y="295275"/>
            <a:ext cx="555466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FDF47AF-7F27-47A2-AC95-1B734D852285}"/>
              </a:ext>
            </a:extLst>
          </p:cNvPr>
          <p:cNvSpPr>
            <a:spLocks noGrp="1" noChangeArrowheads="1"/>
          </p:cNvSpPr>
          <p:nvPr>
            <p:ph type="dt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ea typeface="Arial Unicode MS" pitchFamily="34" charset="-128"/>
              </a:rPr>
              <a:t>07/12/10</a:t>
            </a:r>
          </a:p>
        </p:txBody>
      </p:sp>
      <p:sp>
        <p:nvSpPr>
          <p:cNvPr id="5123" name="Rectangle 11">
            <a:extLst>
              <a:ext uri="{FF2B5EF4-FFF2-40B4-BE49-F238E27FC236}">
                <a16:creationId xmlns:a16="http://schemas.microsoft.com/office/drawing/2014/main" id="{E7A312FD-48BA-4567-B1F3-7520CA98CA1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Page </a:t>
            </a:r>
            <a:fld id="{2A02BA22-F607-40B6-B650-89B025089CA0}" type="slidenum">
              <a:rPr lang="en-US" altLang="en-US" sz="24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2400" dirty="0"/>
          </a:p>
        </p:txBody>
      </p:sp>
      <p:sp>
        <p:nvSpPr>
          <p:cNvPr id="5124" name="Text Box 1">
            <a:extLst>
              <a:ext uri="{FF2B5EF4-FFF2-40B4-BE49-F238E27FC236}">
                <a16:creationId xmlns:a16="http://schemas.microsoft.com/office/drawing/2014/main" id="{C0042731-F3F6-4A64-81A0-A6EDF2F79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3" y="96838"/>
            <a:ext cx="2708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/>
              <a:t>Jul 12, 2010</a:t>
            </a:r>
          </a:p>
        </p:txBody>
      </p:sp>
      <p:sp>
        <p:nvSpPr>
          <p:cNvPr id="5125" name="Text Box 2">
            <a:extLst>
              <a:ext uri="{FF2B5EF4-FFF2-40B4-BE49-F238E27FC236}">
                <a16:creationId xmlns:a16="http://schemas.microsoft.com/office/drawing/2014/main" id="{15A48728-99FA-4FFC-99DB-2BCCC7484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950" y="8942388"/>
            <a:ext cx="7921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dirty="0"/>
              <a:t>Page </a:t>
            </a:r>
            <a:fld id="{B08E7645-705B-4ADD-B5B6-F7EFEFDE2AD9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dirty="0"/>
          </a:p>
        </p:txBody>
      </p:sp>
      <p:sp>
        <p:nvSpPr>
          <p:cNvPr id="5126" name="Text Box 3">
            <a:extLst>
              <a:ext uri="{FF2B5EF4-FFF2-40B4-BE49-F238E27FC236}">
                <a16:creationId xmlns:a16="http://schemas.microsoft.com/office/drawing/2014/main" id="{40B3C9E2-901C-4E2D-9196-A5D26B9606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5125" y="698500"/>
            <a:ext cx="6132513" cy="3451225"/>
          </a:xfrm>
          <a:solidFill>
            <a:srgbClr val="FFFFFF"/>
          </a:solidFill>
          <a:ln/>
        </p:spPr>
      </p:sp>
      <p:sp>
        <p:nvSpPr>
          <p:cNvPr id="5127" name="Text Box 4">
            <a:extLst>
              <a:ext uri="{FF2B5EF4-FFF2-40B4-BE49-F238E27FC236}">
                <a16:creationId xmlns:a16="http://schemas.microsoft.com/office/drawing/2014/main" id="{9444E41B-0F32-4A16-9E20-D6DFD1D90F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87850"/>
            <a:ext cx="5022850" cy="414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595108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96190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525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01120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25576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5745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317037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401817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ＭＳ Ｐゴシック" charset="0"/>
                <a:cs typeface="Arial Unicode MS" charset="0"/>
              </a:rPr>
              <a:t>07/12/10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Page </a:t>
            </a:r>
            <a:fld id="{AF55197A-4911-4ED0-BBAA-82A1653DF638}" type="slidenum"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8</a:t>
            </a:fld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40140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ＭＳ Ｐゴシック" charset="0"/>
                <a:cs typeface="Arial Unicode MS" charset="0"/>
              </a:rPr>
              <a:t>07/12/10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Page </a:t>
            </a:r>
            <a:fld id="{AF55197A-4911-4ED0-BBAA-82A1653DF638}" type="slidenum"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9</a:t>
            </a:fld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9542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DECFD97-FF53-4387-BAF0-F12D463EB1E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AA2C270-03FA-43C7-AEFB-067184F3C06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873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865CD11-6439-4324-AFE9-E89B987C693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D27314-9434-4B6F-80C2-AAC402118CD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828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F17094D-F91B-41DB-9A16-A7218645C9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3D266AC6-DD33-448D-B445-2628016ADA7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799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371601"/>
            <a:ext cx="5073651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9651" y="1371601"/>
            <a:ext cx="5075767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60F77CD-DD4D-4F42-85AE-C07B6997D23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4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906BD87-6C63-4BAE-BB78-2E037CDA80C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7143AE2-8961-49C4-80E3-5346A3EB4C4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899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77CDBA8A-BE42-43E1-A3A6-A4B661E728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325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DB69A1-11BC-41B0-8884-BE90EB60263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5659967" y="6538914"/>
            <a:ext cx="872067" cy="382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</a:t>
            </a:r>
            <a:fld id="{0F04E8E9-279B-42CA-B6E8-61A287E0027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434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E37D6BB-C57E-46F3-9463-6F29DC2C04C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771F862-3EEA-4803-88C2-BE8D6DB460B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4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AF5D4AB-E353-4EAB-9E5C-B82B00CB7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2234"/>
            <a:ext cx="5283200" cy="1846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spAutoFit/>
          </a:bodyPr>
          <a:lstStyle>
            <a:lvl1pPr marL="342900" indent="-34290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42875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18859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3431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28003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2575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indent="0" algn="r" eaLnBrk="1" hangingPunct="1">
              <a:buSzPct val="100000"/>
              <a:defRPr/>
            </a:pPr>
            <a:r>
              <a:rPr lang="en-GB" altLang="en-US" sz="1200" b="1" dirty="0">
                <a:solidFill>
                  <a:schemeClr val="tx1"/>
                </a:solidFill>
              </a:rPr>
              <a:t>doc.: IEEE 802.11-25/1240r0</a:t>
            </a:r>
          </a:p>
        </p:txBody>
      </p:sp>
      <p:sp>
        <p:nvSpPr>
          <p:cNvPr id="1027" name="Line 2">
            <a:extLst>
              <a:ext uri="{FF2B5EF4-FFF2-40B4-BE49-F238E27FC236}">
                <a16:creationId xmlns:a16="http://schemas.microsoft.com/office/drawing/2014/main" id="{132CA22D-276C-45C8-B677-E5BCA761A59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831B6CFB-2FA6-4CFA-9B69-4004A92F5FEE}"/>
              </a:ext>
            </a:extLst>
          </p:cNvPr>
          <p:cNvSpPr>
            <a:spLocks noChangeShapeType="1"/>
          </p:cNvSpPr>
          <p:nvPr/>
        </p:nvSpPr>
        <p:spPr bwMode="auto">
          <a:xfrm>
            <a:off x="941917" y="6477000"/>
            <a:ext cx="1043728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7274DC08-9B8C-464E-97F8-9AF419E7B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04800"/>
            <a:ext cx="2336800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GB" sz="1200" dirty="0"/>
              <a:t>July 2025</a:t>
            </a:r>
          </a:p>
        </p:txBody>
      </p:sp>
      <p:sp>
        <p:nvSpPr>
          <p:cNvPr id="1030" name="Text Box 6">
            <a:extLst>
              <a:ext uri="{FF2B5EF4-FFF2-40B4-BE49-F238E27FC236}">
                <a16:creationId xmlns:a16="http://schemas.microsoft.com/office/drawing/2014/main" id="{5C9A48D8-B217-4A04-8A4A-17E7990FB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4734" y="6478588"/>
            <a:ext cx="4995333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 eaLnBrk="1" hangingPunct="1">
              <a:spcBef>
                <a:spcPts val="750"/>
              </a:spcBef>
              <a:buSzPct val="100000"/>
              <a:defRPr/>
            </a:pPr>
            <a:r>
              <a:rPr lang="en-GB" sz="1200" dirty="0"/>
              <a:t>Rojan Chitrakar </a:t>
            </a:r>
            <a:r>
              <a:rPr lang="en-SG" sz="1200" dirty="0"/>
              <a:t>(Huawei</a:t>
            </a:r>
            <a:r>
              <a:rPr lang="zh-CN" altLang="en-US" sz="1200" dirty="0"/>
              <a:t>）</a:t>
            </a:r>
            <a:endParaRPr lang="en-GB" sz="1200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5D51B55C-069B-4D75-9B4D-246CDA062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07436" y="685801"/>
            <a:ext cx="10352617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CF464D6-905A-4259-BFB1-449C29AED4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70" y="1371601"/>
            <a:ext cx="10352617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  <a:p>
            <a:pPr lvl="4"/>
            <a:r>
              <a:rPr lang="en-GB" altLang="en-US" dirty="0"/>
              <a:t>Eighth Outline Level</a:t>
            </a:r>
          </a:p>
          <a:p>
            <a:pPr lvl="4"/>
            <a:r>
              <a:rPr lang="en-GB" altLang="en-US" dirty="0"/>
              <a:t>Ninth Outline Level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B2EF45E-69B5-4D61-ACC6-817BA12ACDB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615518" y="6554788"/>
            <a:ext cx="874183" cy="239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945B3CD-E11D-4C08-80C1-5F9C37B0203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7" r:id="rId7"/>
    <p:sldLayoutId id="2147483824" r:id="rId8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64AAF1A-2CBC-4960-9362-D10130ACC9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782421"/>
              </p:ext>
            </p:extLst>
          </p:nvPr>
        </p:nvGraphicFramePr>
        <p:xfrm>
          <a:off x="767408" y="2687451"/>
          <a:ext cx="10441160" cy="1676400"/>
        </p:xfrm>
        <a:graphic>
          <a:graphicData uri="http://schemas.openxmlformats.org/drawingml/2006/table">
            <a:tbl>
              <a:tblPr firstRow="1" bandRow="1"/>
              <a:tblGrid>
                <a:gridCol w="2734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1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 Chitrakar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rojan.chitrakar@huawei.com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Lei Huang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Ian Bajaj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446511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F84DA3A-0E09-4ACE-B694-6777AFD069BA}"/>
              </a:ext>
            </a:extLst>
          </p:cNvPr>
          <p:cNvSpPr txBox="1">
            <a:spLocks/>
          </p:cNvSpPr>
          <p:nvPr/>
        </p:nvSpPr>
        <p:spPr bwMode="auto">
          <a:xfrm>
            <a:off x="695400" y="615636"/>
            <a:ext cx="10801200" cy="129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0" defTabSz="914400">
              <a:defRPr/>
            </a:pPr>
            <a:r>
              <a:rPr lang="en-US" kern="0" dirty="0">
                <a:solidFill>
                  <a:srgbClr val="000000"/>
                </a:solidFill>
                <a:latin typeface="Times New Roman"/>
              </a:rPr>
              <a:t>AMP Channel Access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CEB2F4D-5A9A-4FB8-877B-EDFC80EDE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552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defTabSz="457200"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Date: 25 July 2025</a:t>
            </a:r>
            <a:endParaRPr lang="en-US" sz="2000" b="0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2DE001D-1349-4E49-A632-B2D01003D7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7391" y="1539077"/>
            <a:ext cx="7407282" cy="35359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AMP Trigger frame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7" y="903042"/>
            <a:ext cx="4968553" cy="562307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u="sng" dirty="0">
                <a:solidFill>
                  <a:schemeClr val="tx1"/>
                </a:solidFill>
                <a:latin typeface="Arial"/>
                <a:ea typeface="ＭＳ Ｐゴシック"/>
              </a:rPr>
              <a:t>Important fields in the Frame Body field: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Control field:</a:t>
            </a:r>
          </a:p>
          <a:p>
            <a:pPr marL="515938" lvl="1" indent="-233363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b="1" dirty="0">
                <a:solidFill>
                  <a:schemeClr val="tx1"/>
                </a:solidFill>
                <a:latin typeface="Arial"/>
                <a:ea typeface="ＭＳ Ｐゴシック"/>
              </a:rPr>
              <a:t>Trigger Type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: Indicates Trigger variant: Poll (Random Access), Re-Poll (Continue RA), Request (Scheduled Access)</a:t>
            </a:r>
          </a:p>
          <a:p>
            <a:pPr marL="515938" lvl="1" indent="-233363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Various presence bits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Payload field:</a:t>
            </a:r>
            <a:endParaRPr lang="en-US" sz="18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515938" lvl="1" indent="-233363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b="1" dirty="0">
                <a:solidFill>
                  <a:schemeClr val="tx1"/>
                </a:solidFill>
                <a:latin typeface="Arial"/>
                <a:ea typeface="ＭＳ Ｐゴシック"/>
              </a:rPr>
              <a:t>Session ID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: Identifies a random access session.</a:t>
            </a:r>
          </a:p>
          <a:p>
            <a:pPr marL="515938" lvl="1" indent="-233363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b="1" dirty="0">
                <a:solidFill>
                  <a:schemeClr val="tx1"/>
                </a:solidFill>
                <a:latin typeface="Arial"/>
                <a:ea typeface="ＭＳ Ｐゴシック"/>
              </a:rPr>
              <a:t>Response Type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: Type of the solicited uplink response e.g., ID, EPC, Sensor Data, Unspecified etc.</a:t>
            </a:r>
          </a:p>
          <a:p>
            <a:pPr marL="515938" lvl="1" indent="-233363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b="1" dirty="0">
                <a:solidFill>
                  <a:schemeClr val="tx1"/>
                </a:solidFill>
                <a:latin typeface="Arial"/>
                <a:ea typeface="ＭＳ Ｐゴシック"/>
              </a:rPr>
              <a:t>Number of Slots (N)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: The number of slots immediately after the AMP Trigger frame that are allocated for uplink transmissions. </a:t>
            </a:r>
          </a:p>
          <a:p>
            <a:pPr marL="515938" lvl="1" indent="-233363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b="1" dirty="0">
                <a:solidFill>
                  <a:schemeClr val="tx1"/>
                </a:solidFill>
                <a:latin typeface="Arial"/>
                <a:ea typeface="ＭＳ Ｐゴシック"/>
              </a:rPr>
              <a:t>ACW (AMP Contention Window)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:</a:t>
            </a:r>
          </a:p>
          <a:p>
            <a:pPr marL="573088" lvl="2" indent="-174625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1207937" algn="ctr"/>
              </a:tabLst>
            </a:pPr>
            <a:r>
              <a:rPr lang="en-US" dirty="0" err="1">
                <a:solidFill>
                  <a:schemeClr val="tx1"/>
                </a:solidFill>
                <a:latin typeface="Arial"/>
                <a:ea typeface="ＭＳ Ｐゴシック"/>
              </a:rPr>
              <a:t>ACWEmin</a:t>
            </a:r>
            <a:r>
              <a:rPr lang="en-US" dirty="0">
                <a:solidFill>
                  <a:schemeClr val="tx1"/>
                </a:solidFill>
                <a:latin typeface="Arial"/>
                <a:ea typeface="ＭＳ Ｐゴシック"/>
              </a:rPr>
              <a:t>: Smallest ACW</a:t>
            </a:r>
          </a:p>
          <a:p>
            <a:pPr marL="573088" lvl="2" indent="-174625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1207937" algn="ctr"/>
              </a:tabLst>
            </a:pPr>
            <a:r>
              <a:rPr lang="en-US" dirty="0" err="1">
                <a:solidFill>
                  <a:schemeClr val="tx1"/>
                </a:solidFill>
                <a:latin typeface="Arial"/>
                <a:ea typeface="ＭＳ Ｐゴシック"/>
              </a:rPr>
              <a:t>ACWEmax</a:t>
            </a:r>
            <a:r>
              <a:rPr lang="en-US" dirty="0">
                <a:solidFill>
                  <a:schemeClr val="tx1"/>
                </a:solidFill>
                <a:latin typeface="Arial"/>
                <a:ea typeface="ＭＳ Ｐゴシック"/>
              </a:rPr>
              <a:t>: Largest ACW</a:t>
            </a:r>
          </a:p>
          <a:p>
            <a:pPr marL="515938" lvl="1" indent="-233363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b="1" dirty="0">
                <a:solidFill>
                  <a:schemeClr val="tx1"/>
                </a:solidFill>
                <a:latin typeface="Arial"/>
                <a:ea typeface="ＭＳ Ｐゴシック"/>
              </a:rPr>
              <a:t>Slot Duration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: Duration of a time-slot.</a:t>
            </a:r>
          </a:p>
          <a:p>
            <a:pPr marL="515938" lvl="1" indent="-233363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b="1" dirty="0">
                <a:solidFill>
                  <a:schemeClr val="tx1"/>
                </a:solidFill>
                <a:latin typeface="Arial"/>
                <a:ea typeface="ＭＳ Ｐゴシック"/>
              </a:rPr>
              <a:t>Slot Assignment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: Assignment of slots for scheduled access.</a:t>
            </a:r>
          </a:p>
          <a:p>
            <a:pPr marL="515938" lvl="1" indent="-233363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b="1" dirty="0">
                <a:solidFill>
                  <a:schemeClr val="tx1"/>
                </a:solidFill>
                <a:latin typeface="Arial"/>
                <a:ea typeface="ＭＳ Ｐゴシック"/>
              </a:rPr>
              <a:t>Ack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: Acknowledgment for one or more uplink transmissions.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7E1657-C6D1-4059-8B99-C1969520BF45}"/>
              </a:ext>
            </a:extLst>
          </p:cNvPr>
          <p:cNvSpPr txBox="1"/>
          <p:nvPr/>
        </p:nvSpPr>
        <p:spPr>
          <a:xfrm>
            <a:off x="5015881" y="5785681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The presence of fields depend on the Trigger variant. E.g., AMP Re-Poll may only carry the Session ID &amp; Response Type field and optionally the Ack field.</a:t>
            </a:r>
            <a:endParaRPr lang="en-SG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442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Summary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196752"/>
            <a:ext cx="12097344" cy="531837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55268" lvl="0" indent="-342900" defTabSz="1187323" eaLnBrk="1" fontAlgn="auto" hangingPunct="1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We shared the details of a time-slot based random access scheme for uplink channel access with the following features:</a:t>
            </a:r>
          </a:p>
          <a:p>
            <a:pPr marL="982840" lvl="1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1D1D1A"/>
                </a:solidFill>
                <a:latin typeface="Arial" panose="020B0604020202020204" pitchFamily="34" charset="0"/>
              </a:rPr>
              <a:t>Allows AMP AP to adapt the channel access parameters based on deployment scenarios.</a:t>
            </a:r>
            <a:endParaRPr lang="en-US" sz="2000" dirty="0">
              <a:solidFill>
                <a:srgbClr val="1D1D1A"/>
              </a:solidFill>
              <a:latin typeface="Arial" panose="020B0604020202020204" pitchFamily="34" charset="0"/>
              <a:ea typeface="+mn-ea"/>
            </a:endParaRPr>
          </a:p>
          <a:p>
            <a:pPr marL="982840" lvl="1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1D1D1A"/>
                </a:solidFill>
                <a:latin typeface="Arial" panose="020B0604020202020204" pitchFamily="34" charset="0"/>
                <a:ea typeface="+mn-ea"/>
              </a:rPr>
              <a:t>Allows non-AP AMP STAs to join the random access session at any stage.</a:t>
            </a:r>
          </a:p>
          <a:p>
            <a:pPr marL="982840" lvl="1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1D1D1A"/>
                </a:solidFill>
                <a:latin typeface="Arial" panose="020B0604020202020204" pitchFamily="34" charset="0"/>
                <a:ea typeface="+mn-ea"/>
              </a:rPr>
              <a:t>Retransmission is initiated by non-AP AMP STAs.</a:t>
            </a:r>
          </a:p>
          <a:p>
            <a:pPr marL="982840" lvl="1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1D1D1A"/>
                </a:solidFill>
                <a:latin typeface="Arial" panose="020B0604020202020204" pitchFamily="34" charset="0"/>
                <a:ea typeface="+mn-ea"/>
              </a:rPr>
              <a:t>Priority of access is given to </a:t>
            </a:r>
            <a:r>
              <a:rPr lang="en-US" sz="2000" dirty="0">
                <a:solidFill>
                  <a:srgbClr val="1D1D1A"/>
                </a:solidFill>
                <a:latin typeface="Arial" panose="020B0604020202020204" pitchFamily="34" charset="0"/>
              </a:rPr>
              <a:t>non-AP AMP </a:t>
            </a:r>
            <a:r>
              <a:rPr lang="en-US" sz="2000" dirty="0">
                <a:solidFill>
                  <a:srgbClr val="1D1D1A"/>
                </a:solidFill>
                <a:latin typeface="Arial" panose="020B0604020202020204" pitchFamily="34" charset="0"/>
                <a:ea typeface="+mn-ea"/>
              </a:rPr>
              <a:t>STAs that have not transmitted yet.</a:t>
            </a:r>
          </a:p>
          <a:p>
            <a:pPr marL="982840" lvl="1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1D1D1A"/>
                </a:solidFill>
                <a:latin typeface="Arial" panose="020B0604020202020204" pitchFamily="34" charset="0"/>
                <a:ea typeface="+mn-ea"/>
              </a:rPr>
              <a:t>The scheme can be adapted flexibly depending on deployment scenarios, e.g., slotted (multi-slot) version for Active Tx non-AP AMP STAs, or non-slotted (single-slot) version for Backscatter non-AP AMP STAs.</a:t>
            </a:r>
          </a:p>
          <a:p>
            <a:pPr marL="239890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1D1D1A"/>
                </a:solidFill>
                <a:latin typeface="Arial" panose="020B0604020202020204" pitchFamily="34" charset="0"/>
                <a:ea typeface="+mn-ea"/>
              </a:rPr>
              <a:t>We proposed different variants of the AMP Trigger frame for random access:</a:t>
            </a:r>
          </a:p>
          <a:p>
            <a:pPr marL="982840" lvl="1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1D1D1A"/>
                </a:solidFill>
                <a:latin typeface="Arial" panose="020B0604020202020204" pitchFamily="34" charset="0"/>
                <a:ea typeface="+mn-ea"/>
              </a:rPr>
              <a:t>AMP Poll: AMP Trigger frame to initiate a new random access session.</a:t>
            </a:r>
          </a:p>
          <a:p>
            <a:pPr marL="982840" lvl="1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1D1D1A"/>
                </a:solidFill>
                <a:latin typeface="Arial" panose="020B0604020202020204" pitchFamily="34" charset="0"/>
                <a:ea typeface="+mn-ea"/>
              </a:rPr>
              <a:t>AMP Re-Poll: AMP Trigger frame to continue a random access session in the same TXOP.</a:t>
            </a:r>
          </a:p>
          <a:p>
            <a:pPr marL="982840" lvl="1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1D1D1A"/>
                </a:solidFill>
                <a:latin typeface="Arial" panose="020B0604020202020204" pitchFamily="34" charset="0"/>
                <a:ea typeface="+mn-ea"/>
              </a:rPr>
              <a:t>AMP Request: </a:t>
            </a:r>
            <a:r>
              <a:rPr lang="en-US" sz="2000" dirty="0">
                <a:solidFill>
                  <a:srgbClr val="1D1D1A"/>
                </a:solidFill>
                <a:latin typeface="Arial" panose="020B0604020202020204" pitchFamily="34" charset="0"/>
              </a:rPr>
              <a:t>AMP Trigger frame to initiate scheduled access.</a:t>
            </a:r>
            <a:endParaRPr lang="en-US" sz="2000" dirty="0">
              <a:solidFill>
                <a:srgbClr val="1D1D1A"/>
              </a:solidFill>
              <a:latin typeface="Arial" panose="020B0604020202020204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22752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410573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An AMP AP transmits a first variant of the AMP Trigger frame indicating a time-slot based random access session for non-AP AMP STAs. The frame carries: 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Session ID: Identifies the random access session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Response Type: Type of the solicited uplink response</a:t>
            </a:r>
            <a:endParaRPr lang="en-US" sz="20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ACW: Indicates the upper limits of the random access contention window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The frame may also carry a Number of Slots indicating the number of slots immediately after the AMP Trigger frame that are allocated for uplink transmissions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fr-FR" sz="2000" dirty="0">
                <a:solidFill>
                  <a:srgbClr val="000000"/>
                </a:solidFill>
                <a:latin typeface="Arial"/>
                <a:ea typeface="ＭＳ Ｐゴシック"/>
              </a:rPr>
              <a:t>	</a:t>
            </a:r>
            <a:r>
              <a:rPr lang="fr-FR" sz="2000" dirty="0" err="1">
                <a:solidFill>
                  <a:srgbClr val="000000"/>
                </a:solidFill>
                <a:latin typeface="Arial"/>
                <a:ea typeface="ＭＳ Ｐゴシック"/>
              </a:rPr>
              <a:t>Other</a:t>
            </a:r>
            <a:r>
              <a:rPr lang="fr-FR" sz="2000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fr-FR" sz="2000" dirty="0" err="1">
                <a:solidFill>
                  <a:srgbClr val="000000"/>
                </a:solidFill>
                <a:latin typeface="Arial"/>
                <a:ea typeface="ＭＳ Ｐゴシック"/>
              </a:rPr>
              <a:t>parameters</a:t>
            </a:r>
            <a:r>
              <a:rPr lang="fr-FR" sz="2000" dirty="0">
                <a:solidFill>
                  <a:srgbClr val="000000"/>
                </a:solidFill>
                <a:latin typeface="Arial"/>
                <a:ea typeface="ＭＳ Ｐゴシック"/>
              </a:rPr>
              <a:t> are TBD.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fr-FR" sz="2000" dirty="0">
                <a:solidFill>
                  <a:srgbClr val="000000"/>
                </a:solidFill>
                <a:latin typeface="Arial"/>
                <a:ea typeface="ＭＳ Ｐゴシック"/>
              </a:rPr>
              <a:t>Name of the AMP Trigger frame variant </a:t>
            </a:r>
            <a:r>
              <a:rPr lang="fr-FR" sz="2000" dirty="0" err="1">
                <a:solidFill>
                  <a:srgbClr val="000000"/>
                </a:solidFill>
                <a:latin typeface="Arial"/>
                <a:ea typeface="ＭＳ Ｐゴシック"/>
              </a:rPr>
              <a:t>is</a:t>
            </a:r>
            <a:r>
              <a:rPr lang="fr-FR" sz="2000" dirty="0">
                <a:solidFill>
                  <a:srgbClr val="000000"/>
                </a:solidFill>
                <a:latin typeface="Arial"/>
                <a:ea typeface="ＭＳ Ｐゴシック"/>
              </a:rPr>
              <a:t> TBD.</a:t>
            </a:r>
            <a:endParaRPr lang="en-US" sz="22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436157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2</a:t>
            </a:r>
            <a:endParaRPr lang="en-US" altLang="zh-CN" sz="2800" b="1" kern="1200" dirty="0">
              <a:solidFill>
                <a:srgbClr val="1D1D1A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34901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Upon receiving the first variant of the AMP Trigger frame indicating a time-slot based random access session, a non-AP AMP STA performs the following actions: 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If it is a new session, the non-AP AMP STA initializes ACW and randomly chooses an ABO Counter in the range [0, ACW]. Else, if it a known session and the non-AP AMP STA’s previous transmission was unsuccessful, the non-AP AMP STA updates the ACW to (2*ACW+1) and randomly chooses an ABO Counter in the range [0, ACW]. 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If the ABO Counter is less than the number of slots (N) allocated by the AMP Trigger frame, the non-AP AMP STA transmits an uplink AMP PPDU carrying the requested response in one of the slot allocated by the AMP Trigger frame. Else, ABO Counter is decremented by N.</a:t>
            </a:r>
          </a:p>
        </p:txBody>
      </p:sp>
    </p:spTree>
    <p:extLst>
      <p:ext uri="{BB962C8B-B14F-4D97-AF65-F5344CB8AC3E}">
        <p14:creationId xmlns:p14="http://schemas.microsoft.com/office/powerpoint/2010/main" val="4137087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253607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An AMP AP may transmit a second variant of the AMP Trigger frame to continue a time-slot based random access session. The frame carries: 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Session ID: Identifies the random access session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fr-FR" sz="2000" dirty="0">
                <a:solidFill>
                  <a:srgbClr val="000000"/>
                </a:solidFill>
                <a:latin typeface="Arial"/>
                <a:ea typeface="ＭＳ Ｐゴシック"/>
              </a:rPr>
              <a:t>	</a:t>
            </a:r>
            <a:r>
              <a:rPr lang="fr-FR" sz="2000" dirty="0" err="1">
                <a:solidFill>
                  <a:srgbClr val="000000"/>
                </a:solidFill>
                <a:latin typeface="Arial"/>
                <a:ea typeface="ＭＳ Ｐゴシック"/>
              </a:rPr>
              <a:t>Other</a:t>
            </a:r>
            <a:r>
              <a:rPr lang="fr-FR" sz="2000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fr-FR" sz="2000" dirty="0" err="1">
                <a:solidFill>
                  <a:srgbClr val="000000"/>
                </a:solidFill>
                <a:latin typeface="Arial"/>
                <a:ea typeface="ＭＳ Ｐゴシック"/>
              </a:rPr>
              <a:t>parameters</a:t>
            </a:r>
            <a:r>
              <a:rPr lang="fr-FR" sz="2000" dirty="0">
                <a:solidFill>
                  <a:srgbClr val="000000"/>
                </a:solidFill>
                <a:latin typeface="Arial"/>
                <a:ea typeface="ＭＳ Ｐゴシック"/>
              </a:rPr>
              <a:t> are TBD.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fr-FR" sz="2000" dirty="0">
                <a:solidFill>
                  <a:srgbClr val="000000"/>
                </a:solidFill>
                <a:latin typeface="Arial"/>
                <a:ea typeface="ＭＳ Ｐゴシック"/>
              </a:rPr>
              <a:t>Name of the AMP Trigger frame variant </a:t>
            </a:r>
            <a:r>
              <a:rPr lang="fr-FR" sz="2000" dirty="0" err="1">
                <a:solidFill>
                  <a:srgbClr val="000000"/>
                </a:solidFill>
                <a:latin typeface="Arial"/>
                <a:ea typeface="ＭＳ Ｐゴシック"/>
              </a:rPr>
              <a:t>is</a:t>
            </a:r>
            <a:r>
              <a:rPr lang="fr-FR" sz="2000" dirty="0">
                <a:solidFill>
                  <a:srgbClr val="000000"/>
                </a:solidFill>
                <a:latin typeface="Arial"/>
                <a:ea typeface="ＭＳ Ｐゴシック"/>
              </a:rPr>
              <a:t> TBD.</a:t>
            </a:r>
            <a:endParaRPr lang="en-US" sz="20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962100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256070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Upon receiving the second variant of the AMP Trigger frame that continues a time-slot based random access session with a known session ID, a non-AP AMP STA performs the following actions: : 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If the non-AP AMP STA has not yet transmitted its uplink response, and the ABO Counter is equal to 0, the non-AP AMP STA transmits an uplink AMP PPDU carrying the requested response; else the ABO Counter is decremented by 1.</a:t>
            </a:r>
          </a:p>
        </p:txBody>
      </p:sp>
    </p:spTree>
    <p:extLst>
      <p:ext uri="{BB962C8B-B14F-4D97-AF65-F5344CB8AC3E}">
        <p14:creationId xmlns:p14="http://schemas.microsoft.com/office/powerpoint/2010/main" val="2851132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410573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An AMP AP transmits a third variant of the AMP Trigger frame indicating a time-slot based scheduled access for non-AP AMP STAs. The frame carries: 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Response Type: Type of the solicited uplink response</a:t>
            </a:r>
            <a:endParaRPr lang="en-US" sz="20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The frame may also carry:</a:t>
            </a:r>
          </a:p>
          <a:p>
            <a:pPr marL="1485900" lvl="2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Number of Slots (N) indicating the number of slots immediately after the AMP Trigger frame that are allocated for uplink transmissions, and,</a:t>
            </a:r>
          </a:p>
          <a:p>
            <a:pPr marL="1485900" lvl="2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IDs of two or more non-AP AMP STAs that are scheduled for uplink transmission.</a:t>
            </a:r>
            <a:endParaRPr lang="fr-FR" sz="20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fr-FR" sz="2000" dirty="0">
                <a:solidFill>
                  <a:srgbClr val="000000"/>
                </a:solidFill>
                <a:latin typeface="Arial"/>
                <a:ea typeface="ＭＳ Ｐゴシック"/>
              </a:rPr>
              <a:t>	</a:t>
            </a:r>
            <a:r>
              <a:rPr lang="fr-FR" sz="2000" dirty="0" err="1">
                <a:solidFill>
                  <a:srgbClr val="000000"/>
                </a:solidFill>
                <a:latin typeface="Arial"/>
                <a:ea typeface="ＭＳ Ｐゴシック"/>
              </a:rPr>
              <a:t>Other</a:t>
            </a:r>
            <a:r>
              <a:rPr lang="fr-FR" sz="2000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fr-FR" sz="2000" dirty="0" err="1">
                <a:solidFill>
                  <a:srgbClr val="000000"/>
                </a:solidFill>
                <a:latin typeface="Arial"/>
                <a:ea typeface="ＭＳ Ｐゴシック"/>
              </a:rPr>
              <a:t>parameters</a:t>
            </a:r>
            <a:r>
              <a:rPr lang="fr-FR" sz="2000" dirty="0">
                <a:solidFill>
                  <a:srgbClr val="000000"/>
                </a:solidFill>
                <a:latin typeface="Arial"/>
                <a:ea typeface="ＭＳ Ｐゴシック"/>
              </a:rPr>
              <a:t> are TBD.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fr-FR" sz="2000" dirty="0">
                <a:solidFill>
                  <a:srgbClr val="000000"/>
                </a:solidFill>
                <a:latin typeface="Arial"/>
                <a:ea typeface="ＭＳ Ｐゴシック"/>
              </a:rPr>
              <a:t>Name of the AMP Trigger frame variant </a:t>
            </a:r>
            <a:r>
              <a:rPr lang="fr-FR" sz="2000" dirty="0" err="1">
                <a:solidFill>
                  <a:srgbClr val="000000"/>
                </a:solidFill>
                <a:latin typeface="Arial"/>
                <a:ea typeface="ＭＳ Ｐゴシック"/>
              </a:rPr>
              <a:t>is</a:t>
            </a:r>
            <a:r>
              <a:rPr lang="fr-FR" sz="2000" dirty="0">
                <a:solidFill>
                  <a:srgbClr val="000000"/>
                </a:solidFill>
                <a:latin typeface="Arial"/>
                <a:ea typeface="ＭＳ Ｐゴシック"/>
              </a:rPr>
              <a:t> TBD.</a:t>
            </a:r>
            <a:endParaRPr lang="en-US" sz="22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314639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6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233910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Upon receiving the third variant of the AMP Trigger frame indicating a time-slot based scheduled access for non-AP AMP STAs, a non-AP AMP STA performs the following actions: : 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If the AMP Trigger frame carries the ID of the non-AP AMP STA, the non-AP AMP STA transmits an uplink AMP PPDU carrying the requested response.</a:t>
            </a:r>
          </a:p>
        </p:txBody>
      </p:sp>
    </p:spTree>
    <p:extLst>
      <p:ext uri="{BB962C8B-B14F-4D97-AF65-F5344CB8AC3E}">
        <p14:creationId xmlns:p14="http://schemas.microsoft.com/office/powerpoint/2010/main" val="3998516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References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18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91344" y="1322731"/>
            <a:ext cx="11809312" cy="397031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[1] IEEE 802.11-24/1613r7, Specification framework for tgbp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[2] 11-25/0817r0, Random access for Active Tx non-AP AMP STAs (Rojan Chitrakar)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[3] 11-25/0818r0, Channel access for Backscatter non-AP AMP STAs – way forward (Rojan Chitrakar)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[4] 11-25/917r0, Multiple TXOP discussion (Liwen)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[5] 11-25/1242r0, Amp acknowledgments (Rojan Chitrakar)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18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017149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620688"/>
            <a:ext cx="10808669" cy="509994"/>
          </a:xfrm>
        </p:spPr>
        <p:txBody>
          <a:bodyPr/>
          <a:lstStyle/>
          <a:p>
            <a:r>
              <a:rPr lang="en-US" altLang="zh-CN" sz="24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Selected approved motions regarding uplink channel access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11949" y="1130682"/>
            <a:ext cx="11881320" cy="488749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MM-6: 802.11bp to define a </a:t>
            </a:r>
            <a:r>
              <a:rPr lang="en-US" sz="1600" b="1" dirty="0">
                <a:solidFill>
                  <a:srgbClr val="000000"/>
                </a:solidFill>
                <a:latin typeface="Arial"/>
                <a:ea typeface="ＭＳ Ｐゴシック"/>
              </a:rPr>
              <a:t>slot-based procedure to enable one or more clients to access the medium to send uplink AMP PPDU(s)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.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16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MM-8: 802.11bp supports a </a:t>
            </a:r>
            <a:r>
              <a:rPr lang="en-US" sz="1600" b="1" dirty="0">
                <a:solidFill>
                  <a:srgbClr val="000000"/>
                </a:solidFill>
                <a:latin typeface="Arial"/>
                <a:ea typeface="ＭＳ Ｐゴシック"/>
              </a:rPr>
              <a:t>time-slot based random access mechanism 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for Active Tx non-AP AMP STAs:</a:t>
            </a:r>
          </a:p>
          <a:p>
            <a:pPr marL="1028700" lvl="1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	AMP AP transmits an AMP frame that indicates </a:t>
            </a:r>
            <a:r>
              <a:rPr lang="en-US" sz="1600" b="1" dirty="0">
                <a:solidFill>
                  <a:srgbClr val="000000"/>
                </a:solidFill>
                <a:latin typeface="Arial"/>
                <a:ea typeface="ＭＳ Ｐゴシック"/>
              </a:rPr>
              <a:t>one or more time-slots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.</a:t>
            </a:r>
          </a:p>
          <a:p>
            <a:pPr marL="1028700" lvl="1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16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	MM-9: 802.11bp supports a </a:t>
            </a:r>
            <a:r>
              <a:rPr lang="en-US" sz="1600" b="1" dirty="0">
                <a:solidFill>
                  <a:srgbClr val="000000"/>
                </a:solidFill>
                <a:latin typeface="Arial"/>
                <a:ea typeface="ＭＳ Ｐゴシック"/>
              </a:rPr>
              <a:t>time-slot based scheduled access mechanism 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for Active Tx non-AP AMP STAs:</a:t>
            </a:r>
          </a:p>
          <a:p>
            <a:pPr marL="1028700" lvl="1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	AMP AP transmits an AMP frame to assign </a:t>
            </a:r>
            <a:r>
              <a:rPr lang="en-US" sz="1600" b="1" dirty="0">
                <a:solidFill>
                  <a:srgbClr val="000000"/>
                </a:solidFill>
                <a:latin typeface="Arial"/>
                <a:ea typeface="ＭＳ Ｐゴシック"/>
              </a:rPr>
              <a:t>one or more transmission time-slots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.</a:t>
            </a:r>
          </a:p>
          <a:p>
            <a:pPr marL="1028700" lvl="1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16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FM-3: When the AP solicits UL AMP PPDUs from 802.11bp clients using a slot-based procedure, the AMP Trigger frame shall carry the following parameters </a:t>
            </a:r>
          </a:p>
          <a:p>
            <a:pPr lvl="1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b="1" dirty="0">
                <a:solidFill>
                  <a:srgbClr val="000000"/>
                </a:solidFill>
                <a:latin typeface="Arial"/>
                <a:ea typeface="ＭＳ Ｐゴシック"/>
              </a:rPr>
              <a:t>	Number of slots for UL PPDU transmissions 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in that TXOP </a:t>
            </a:r>
          </a:p>
          <a:p>
            <a:pPr lvl="1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16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	MM-5: AMP trigger frame may indicate </a:t>
            </a:r>
            <a:r>
              <a:rPr lang="en-US" sz="1600" b="1" dirty="0">
                <a:solidFill>
                  <a:srgbClr val="000000"/>
                </a:solidFill>
                <a:latin typeface="Arial"/>
                <a:ea typeface="ＭＳ Ｐゴシック"/>
              </a:rPr>
              <a:t>parameters for a slot-based procedure of time slots 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to AMP non-AP STA(s). </a:t>
            </a:r>
          </a:p>
        </p:txBody>
      </p:sp>
    </p:spTree>
    <p:extLst>
      <p:ext uri="{BB962C8B-B14F-4D97-AF65-F5344CB8AC3E}">
        <p14:creationId xmlns:p14="http://schemas.microsoft.com/office/powerpoint/2010/main" val="2157422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D2158BB-6ABD-45E8-9D7D-4F297E5F48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1545" y="2103305"/>
            <a:ext cx="7128792" cy="148774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Recap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196752"/>
            <a:ext cx="12097344" cy="99411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chemeClr val="tx1"/>
                </a:solidFill>
                <a:latin typeface="Arial"/>
                <a:ea typeface="ＭＳ Ｐゴシック"/>
              </a:rPr>
              <a:t>In [2], [3] we proposed to consider the channel access scheme for Active Tx non-AP AMP STAs and backscatter non-AP AMP STAs separately.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The channel access scheme for Backscatter non-AP AMP STAs could be similar to UHF RFID. [3]</a:t>
            </a:r>
            <a:endParaRPr lang="en-US" sz="1800" b="1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1886996-5D3D-4872-B0EA-5FB109BC77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3472" y="3879085"/>
            <a:ext cx="4997060" cy="131766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1BE0866-E154-4AD1-87FD-FD1A721131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20136" y="3879085"/>
            <a:ext cx="4764468" cy="225963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D710E22-0B4D-4BB3-8584-058C86078823}"/>
              </a:ext>
            </a:extLst>
          </p:cNvPr>
          <p:cNvSpPr txBox="1"/>
          <p:nvPr/>
        </p:nvSpPr>
        <p:spPr>
          <a:xfrm>
            <a:off x="47328" y="3591053"/>
            <a:ext cx="12097344" cy="3416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The channel access scheme for Active Tx non-AP AMP STAs could be more elaborate. [2]</a:t>
            </a:r>
            <a:endParaRPr lang="en-US" sz="1800" b="1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5FB02D9-853B-42D8-AF83-EB06BFA38C5F}"/>
              </a:ext>
            </a:extLst>
          </p:cNvPr>
          <p:cNvSpPr txBox="1"/>
          <p:nvPr/>
        </p:nvSpPr>
        <p:spPr>
          <a:xfrm>
            <a:off x="135072" y="6078051"/>
            <a:ext cx="11949532" cy="3416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There were feedback that unified channel access scheme would be preferred (if possible). We hear you.</a:t>
            </a:r>
            <a:endParaRPr lang="en-US" sz="1800" b="1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376467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AMP Random Access (Slotted)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4032448" cy="477053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In a slotted (or multi-slot) random access, the AMP Trigger frame allocates two or more consecutive slots for uplink transmissions in a TXOP. The AMP Trigger frame indicates:</a:t>
            </a:r>
          </a:p>
          <a:p>
            <a:pPr marL="515938" lvl="1" indent="-233363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b="1" dirty="0">
                <a:solidFill>
                  <a:schemeClr val="tx1"/>
                </a:solidFill>
                <a:latin typeface="Arial"/>
                <a:ea typeface="ＭＳ Ｐゴシック"/>
              </a:rPr>
              <a:t>Session ID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: Identifies a random access session.</a:t>
            </a:r>
          </a:p>
          <a:p>
            <a:pPr marL="515938" lvl="1" indent="-233363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b="1" dirty="0">
                <a:solidFill>
                  <a:schemeClr val="tx1"/>
                </a:solidFill>
                <a:latin typeface="Arial"/>
                <a:ea typeface="ＭＳ Ｐゴシック"/>
              </a:rPr>
              <a:t>Response Type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: Type of the solicited uplink response e.g., ID, EPC, Sensor Data, Unspecified etc.</a:t>
            </a:r>
          </a:p>
          <a:p>
            <a:pPr marL="515938" lvl="1" indent="-233363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b="1" dirty="0">
                <a:solidFill>
                  <a:schemeClr val="tx1"/>
                </a:solidFill>
                <a:latin typeface="Arial"/>
                <a:ea typeface="ＭＳ Ｐゴシック"/>
              </a:rPr>
              <a:t>ACW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 (AMP Contention Window):</a:t>
            </a:r>
          </a:p>
          <a:p>
            <a:pPr marL="573088" lvl="2" indent="-174625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1207937" algn="ctr"/>
              </a:tabLst>
            </a:pPr>
            <a:r>
              <a:rPr lang="en-US" dirty="0" err="1">
                <a:solidFill>
                  <a:schemeClr val="tx1"/>
                </a:solidFill>
                <a:latin typeface="Arial"/>
                <a:ea typeface="ＭＳ Ｐゴシック"/>
              </a:rPr>
              <a:t>ACWmin</a:t>
            </a:r>
            <a:r>
              <a:rPr lang="en-US" dirty="0">
                <a:solidFill>
                  <a:schemeClr val="tx1"/>
                </a:solidFill>
                <a:latin typeface="Arial"/>
                <a:ea typeface="ＭＳ Ｐゴシック"/>
              </a:rPr>
              <a:t>: Smallest ACW</a:t>
            </a:r>
          </a:p>
          <a:p>
            <a:pPr marL="573088" lvl="2" indent="-174625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1207937" algn="ctr"/>
              </a:tabLst>
            </a:pPr>
            <a:r>
              <a:rPr lang="en-US" dirty="0" err="1">
                <a:solidFill>
                  <a:schemeClr val="tx1"/>
                </a:solidFill>
                <a:latin typeface="Arial"/>
                <a:ea typeface="ＭＳ Ｐゴシック"/>
              </a:rPr>
              <a:t>ACWmax</a:t>
            </a:r>
            <a:r>
              <a:rPr lang="en-US" dirty="0">
                <a:solidFill>
                  <a:schemeClr val="tx1"/>
                </a:solidFill>
                <a:latin typeface="Arial"/>
                <a:ea typeface="ＭＳ Ｐゴシック"/>
              </a:rPr>
              <a:t>: Largest ACW</a:t>
            </a:r>
          </a:p>
          <a:p>
            <a:pPr marL="515938" lvl="1" indent="-233363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b="1" dirty="0">
                <a:solidFill>
                  <a:schemeClr val="tx1"/>
                </a:solidFill>
                <a:latin typeface="Arial"/>
                <a:ea typeface="ＭＳ Ｐゴシック"/>
              </a:rPr>
              <a:t>Number of Slots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 (N): The number of slots immediately after the AMP Trigger frame that are allocated for uplink transmissions. </a:t>
            </a:r>
          </a:p>
          <a:p>
            <a:pPr marL="515938" lvl="1" indent="-233363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b="1" dirty="0">
                <a:solidFill>
                  <a:schemeClr val="tx1"/>
                </a:solidFill>
                <a:latin typeface="Arial"/>
                <a:ea typeface="ＭＳ Ｐゴシック"/>
              </a:rPr>
              <a:t>Slot Duration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: Duration of a time-slot.</a:t>
            </a:r>
            <a:endParaRPr lang="en-US" sz="1400" b="1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E460579-9182-4864-B3E3-C117DC703C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3945" y="1130682"/>
            <a:ext cx="6637595" cy="187468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9DC96CC-905E-4A1C-A154-67533DA24DB5}"/>
              </a:ext>
            </a:extLst>
          </p:cNvPr>
          <p:cNvSpPr txBox="1"/>
          <p:nvPr/>
        </p:nvSpPr>
        <p:spPr>
          <a:xfrm>
            <a:off x="4295800" y="2924944"/>
            <a:ext cx="7820129" cy="357020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SG" sz="1400" b="1" dirty="0">
                <a:solidFill>
                  <a:srgbClr val="000000"/>
                </a:solidFill>
                <a:latin typeface="+mj-lt"/>
              </a:rPr>
              <a:t>Non-AP AMP STA’s actions:</a:t>
            </a:r>
          </a:p>
          <a:p>
            <a:pPr>
              <a:lnSpc>
                <a:spcPct val="100000"/>
              </a:lnSpc>
            </a:pPr>
            <a:r>
              <a:rPr lang="en-SG" sz="1300" dirty="0">
                <a:solidFill>
                  <a:srgbClr val="000000"/>
                </a:solidFill>
                <a:latin typeface="+mj-lt"/>
              </a:rPr>
              <a:t>1) Upon receiving an AMP Trigger frame with </a:t>
            </a:r>
            <a:r>
              <a:rPr lang="en-SG" sz="1300" b="1" dirty="0">
                <a:solidFill>
                  <a:srgbClr val="000000"/>
                </a:solidFill>
                <a:latin typeface="+mj-lt"/>
              </a:rPr>
              <a:t>a new</a:t>
            </a:r>
            <a:r>
              <a:rPr lang="en-SG" sz="1300" dirty="0">
                <a:solidFill>
                  <a:srgbClr val="000000"/>
                </a:solidFill>
                <a:latin typeface="+mj-lt"/>
              </a:rPr>
              <a:t> session ID :</a:t>
            </a:r>
            <a:endParaRPr lang="en-SG" sz="1300" dirty="0">
              <a:latin typeface="+mj-lt"/>
            </a:endParaRPr>
          </a:p>
          <a:p>
            <a:pPr marL="285750" indent="-16986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SG" dirty="0">
                <a:solidFill>
                  <a:srgbClr val="000000"/>
                </a:solidFill>
                <a:latin typeface="+mj-lt"/>
              </a:rPr>
              <a:t>ACW is initialized to </a:t>
            </a:r>
            <a:r>
              <a:rPr lang="en-SG" dirty="0" err="1">
                <a:solidFill>
                  <a:srgbClr val="000000"/>
                </a:solidFill>
                <a:latin typeface="+mj-lt"/>
              </a:rPr>
              <a:t>ACWmin</a:t>
            </a:r>
            <a:endParaRPr lang="en-SG" dirty="0">
              <a:latin typeface="+mj-lt"/>
            </a:endParaRPr>
          </a:p>
          <a:p>
            <a:pPr marL="285750" indent="-16986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SG" dirty="0">
                <a:solidFill>
                  <a:srgbClr val="000000"/>
                </a:solidFill>
                <a:latin typeface="+mj-lt"/>
              </a:rPr>
              <a:t>ABO Counter (ABOC) is initialized to a random value in [0, ACW]</a:t>
            </a:r>
          </a:p>
          <a:p>
            <a:pPr marL="285750" indent="-169863">
              <a:buFont typeface="Wingdings" panose="05000000000000000000" pitchFamily="2" charset="2"/>
              <a:buChar char="§"/>
            </a:pPr>
            <a:r>
              <a:rPr lang="en-SG" dirty="0">
                <a:solidFill>
                  <a:srgbClr val="000000"/>
                </a:solidFill>
                <a:latin typeface="+mj-lt"/>
              </a:rPr>
              <a:t>Contend for uplink transmission</a:t>
            </a:r>
          </a:p>
          <a:p>
            <a:pPr lvl="0"/>
            <a:r>
              <a:rPr lang="en-SG" sz="1300" dirty="0">
                <a:solidFill>
                  <a:srgbClr val="000000"/>
                </a:solidFill>
                <a:latin typeface="+mj-lt"/>
              </a:rPr>
              <a:t>2) Upon receiving an AMP Trigger frame (with a </a:t>
            </a:r>
            <a:r>
              <a:rPr lang="en-SG" sz="1300" b="1" dirty="0">
                <a:solidFill>
                  <a:srgbClr val="000000"/>
                </a:solidFill>
                <a:latin typeface="+mj-lt"/>
              </a:rPr>
              <a:t>known</a:t>
            </a:r>
            <a:r>
              <a:rPr lang="en-SG" sz="1300" dirty="0">
                <a:solidFill>
                  <a:srgbClr val="000000"/>
                </a:solidFill>
                <a:latin typeface="+mj-lt"/>
              </a:rPr>
              <a:t> session ID) and the STA hasn’t transmitted yet:</a:t>
            </a:r>
            <a:endParaRPr lang="en-SG" sz="1300" dirty="0">
              <a:solidFill>
                <a:srgbClr val="FFFFFF"/>
              </a:solidFill>
              <a:latin typeface="+mj-lt"/>
            </a:endParaRPr>
          </a:p>
          <a:p>
            <a:pPr marL="285750" indent="-169863">
              <a:buFont typeface="Wingdings" panose="05000000000000000000" pitchFamily="2" charset="2"/>
              <a:buChar char="§"/>
            </a:pPr>
            <a:r>
              <a:rPr lang="en-SG" dirty="0">
                <a:solidFill>
                  <a:srgbClr val="000000"/>
                </a:solidFill>
                <a:latin typeface="+mj-lt"/>
              </a:rPr>
              <a:t>Contend for uplink transmission</a:t>
            </a:r>
            <a:endParaRPr lang="en-SG" sz="1400" u="sng" dirty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en-SG" sz="1300" dirty="0">
                <a:solidFill>
                  <a:srgbClr val="000000"/>
                </a:solidFill>
                <a:latin typeface="+mj-lt"/>
              </a:rPr>
              <a:t>3) Upon receiving an AMP Trigger frame (with a </a:t>
            </a:r>
            <a:r>
              <a:rPr lang="en-SG" sz="1300" b="1" dirty="0">
                <a:solidFill>
                  <a:srgbClr val="000000"/>
                </a:solidFill>
                <a:latin typeface="+mj-lt"/>
              </a:rPr>
              <a:t>known</a:t>
            </a:r>
            <a:r>
              <a:rPr lang="en-SG" sz="1300" dirty="0">
                <a:solidFill>
                  <a:srgbClr val="000000"/>
                </a:solidFill>
                <a:latin typeface="+mj-lt"/>
              </a:rPr>
              <a:t> session ID) after an unsuccessful* transmission:</a:t>
            </a:r>
          </a:p>
          <a:p>
            <a:pPr marL="285750" indent="-16986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SG" dirty="0">
                <a:solidFill>
                  <a:srgbClr val="000000"/>
                </a:solidFill>
                <a:latin typeface="+mj-lt"/>
              </a:rPr>
              <a:t>ACW = min (2*ACW + 1, </a:t>
            </a:r>
            <a:r>
              <a:rPr lang="en-SG" dirty="0" err="1">
                <a:solidFill>
                  <a:srgbClr val="000000"/>
                </a:solidFill>
                <a:latin typeface="+mj-lt"/>
              </a:rPr>
              <a:t>ACWmax</a:t>
            </a:r>
            <a:r>
              <a:rPr lang="en-SG" dirty="0">
                <a:solidFill>
                  <a:srgbClr val="000000"/>
                </a:solidFill>
                <a:latin typeface="+mj-lt"/>
              </a:rPr>
              <a:t>)</a:t>
            </a:r>
          </a:p>
          <a:p>
            <a:pPr marL="285750" indent="-169863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+mj-lt"/>
              </a:rPr>
              <a:t>ABO counter is initialized to a random value in [0, ACW]</a:t>
            </a:r>
          </a:p>
          <a:p>
            <a:pPr marL="285750" indent="-169863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+mj-lt"/>
              </a:rPr>
              <a:t>Contend for uplink transmission</a:t>
            </a:r>
          </a:p>
          <a:p>
            <a:pPr marL="285750" indent="-169863">
              <a:buFont typeface="Wingdings" panose="05000000000000000000" pitchFamily="2" charset="2"/>
              <a:buChar char="§"/>
            </a:pPr>
            <a:endParaRPr lang="en-US" dirty="0">
              <a:solidFill>
                <a:srgbClr val="000000"/>
              </a:solidFill>
              <a:latin typeface="+mj-lt"/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SG" sz="1300" dirty="0">
                <a:solidFill>
                  <a:srgbClr val="000000"/>
                </a:solidFill>
                <a:latin typeface="+mj-lt"/>
              </a:rPr>
              <a:t>Contend for uplink transmission:</a:t>
            </a:r>
            <a:endParaRPr lang="en-SG" sz="1300" dirty="0">
              <a:solidFill>
                <a:srgbClr val="FFFFFF"/>
              </a:solidFill>
              <a:latin typeface="+mj-lt"/>
            </a:endParaRPr>
          </a:p>
          <a:p>
            <a:pPr marL="285750" indent="-169863">
              <a:buFont typeface="Wingdings" panose="05000000000000000000" pitchFamily="2" charset="2"/>
              <a:buChar char="§"/>
            </a:pPr>
            <a:r>
              <a:rPr lang="en-SG" dirty="0">
                <a:solidFill>
                  <a:srgbClr val="000000"/>
                </a:solidFill>
                <a:latin typeface="+mj-lt"/>
              </a:rPr>
              <a:t>If ABO Counter &lt; N (</a:t>
            </a:r>
            <a:r>
              <a:rPr lang="en-US" dirty="0">
                <a:solidFill>
                  <a:schemeClr val="tx1"/>
                </a:solidFill>
                <a:latin typeface="Arial"/>
                <a:ea typeface="ＭＳ Ｐゴシック"/>
              </a:rPr>
              <a:t>Number of Slots</a:t>
            </a:r>
            <a:r>
              <a:rPr lang="en-SG" dirty="0">
                <a:solidFill>
                  <a:srgbClr val="000000"/>
                </a:solidFill>
                <a:latin typeface="+mj-lt"/>
              </a:rPr>
              <a:t>), the non-AP AMP STA transmits in a slot (= ABOC) allocated by the AMP Trigger frame. </a:t>
            </a:r>
          </a:p>
          <a:p>
            <a:pPr marL="285750" indent="-169863">
              <a:buFont typeface="Wingdings" panose="05000000000000000000" pitchFamily="2" charset="2"/>
              <a:buChar char="§"/>
            </a:pPr>
            <a:r>
              <a:rPr lang="en-SG" dirty="0">
                <a:solidFill>
                  <a:srgbClr val="000000"/>
                </a:solidFill>
                <a:latin typeface="+mj-lt"/>
              </a:rPr>
              <a:t>Else, STA cannot transmit. ABO counter = ABO counter – N; </a:t>
            </a:r>
            <a:endParaRPr lang="en-SG" sz="1400" u="sng" dirty="0">
              <a:solidFill>
                <a:srgbClr val="000000"/>
              </a:solidFill>
              <a:latin typeface="+mj-lt"/>
            </a:endParaRPr>
          </a:p>
          <a:p>
            <a:pPr marL="285750" indent="-169863">
              <a:buFont typeface="Wingdings" panose="05000000000000000000" pitchFamily="2" charset="2"/>
              <a:buChar char="§"/>
            </a:pPr>
            <a:endParaRPr lang="en-US" sz="1400" u="sng" dirty="0">
              <a:solidFill>
                <a:srgbClr val="000000"/>
              </a:solidFill>
              <a:latin typeface="+mj-lt"/>
            </a:endParaRPr>
          </a:p>
          <a:p>
            <a:pPr marL="115887"/>
            <a:r>
              <a:rPr lang="en-US" dirty="0">
                <a:solidFill>
                  <a:srgbClr val="000000"/>
                </a:solidFill>
                <a:latin typeface="+mj-lt"/>
              </a:rPr>
              <a:t>* Non-AP AMP S</a:t>
            </a:r>
            <a:r>
              <a:rPr lang="en-SG" dirty="0">
                <a:solidFill>
                  <a:srgbClr val="000000"/>
                </a:solidFill>
                <a:latin typeface="+mj-lt"/>
              </a:rPr>
              <a:t>TAs that have successfully transmitted do not contend again in the same session</a:t>
            </a:r>
          </a:p>
        </p:txBody>
      </p:sp>
    </p:spTree>
    <p:extLst>
      <p:ext uri="{BB962C8B-B14F-4D97-AF65-F5344CB8AC3E}">
        <p14:creationId xmlns:p14="http://schemas.microsoft.com/office/powerpoint/2010/main" val="4064345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86E769E-2743-43DC-A940-45D52CED3C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3056" y="782045"/>
            <a:ext cx="6698560" cy="564690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AMP Random Access (Slotted) – Example 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196752"/>
            <a:ext cx="5398784" cy="534915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400" u="sng" dirty="0">
                <a:solidFill>
                  <a:schemeClr val="tx1"/>
                </a:solidFill>
                <a:latin typeface="Arial"/>
                <a:ea typeface="ＭＳ Ｐゴシック"/>
              </a:rPr>
              <a:t>TXOP-1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First AMP Trigger (Random access) specifies:</a:t>
            </a:r>
          </a:p>
          <a:p>
            <a:pPr marL="573088" lvl="1" indent="-231775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dirty="0">
                <a:solidFill>
                  <a:schemeClr val="tx1"/>
                </a:solidFill>
                <a:latin typeface="Arial"/>
                <a:ea typeface="ＭＳ Ｐゴシック"/>
              </a:rPr>
              <a:t>Number of Slots (N) = 4</a:t>
            </a:r>
          </a:p>
          <a:p>
            <a:pPr marL="573088" lvl="1" indent="-231775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dirty="0">
                <a:solidFill>
                  <a:schemeClr val="tx1"/>
                </a:solidFill>
                <a:latin typeface="Arial"/>
                <a:ea typeface="ＭＳ Ｐゴシック"/>
              </a:rPr>
              <a:t>Response Type = ID</a:t>
            </a:r>
          </a:p>
          <a:p>
            <a:pPr marL="573088" lvl="1" indent="-231775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dirty="0" err="1">
                <a:solidFill>
                  <a:schemeClr val="tx1"/>
                </a:solidFill>
                <a:latin typeface="Arial"/>
                <a:ea typeface="ＭＳ Ｐゴシック"/>
              </a:rPr>
              <a:t>ACWmin</a:t>
            </a:r>
            <a:r>
              <a:rPr lang="en-US" dirty="0">
                <a:solidFill>
                  <a:schemeClr val="tx1"/>
                </a:solidFill>
                <a:latin typeface="Arial"/>
                <a:ea typeface="ＭＳ Ｐゴシック"/>
              </a:rPr>
              <a:t> = 3</a:t>
            </a:r>
          </a:p>
          <a:p>
            <a:pPr indent="-401637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The 3 non-AP AMP STAs initialize ACW to </a:t>
            </a:r>
            <a:r>
              <a:rPr lang="en-US" sz="1400" dirty="0" err="1">
                <a:solidFill>
                  <a:schemeClr val="tx1"/>
                </a:solidFill>
                <a:latin typeface="Arial"/>
                <a:ea typeface="ＭＳ Ｐゴシック"/>
              </a:rPr>
              <a:t>ACWmin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 (3); randomly choose ABOC in [0, 3] as 0, 2, 2 respectively. Since all ABOC are less than N (4), all STAs transmit in the chosen slots. Transmission of STA-1 and STA-2 succeed.</a:t>
            </a:r>
          </a:p>
          <a:p>
            <a:pPr indent="-401637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AMP AP transmits the second AMP Trigger to schedule uplink transmissions of Data for STA-1 and STA-2.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400" u="sng" dirty="0">
                <a:solidFill>
                  <a:schemeClr val="tx1"/>
                </a:solidFill>
                <a:latin typeface="Arial"/>
                <a:ea typeface="ＭＳ Ｐゴシック"/>
              </a:rPr>
              <a:t>TXOP-2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:</a:t>
            </a:r>
          </a:p>
          <a:p>
            <a:pPr indent="-401637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 startAt="4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Third AMP Trigger is the same as the first AMP Trigger.</a:t>
            </a:r>
          </a:p>
          <a:p>
            <a:pPr indent="-401637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 startAt="4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Since its transmission failed, STA-3 updates ACW = 2*3 +1 = 7, and randomly chooses ABOC in [0, 7] as 1 and transmits in slot 1, which is successfully receive by the AMP AP. STA-1 &amp; STA-2 do not contend this time.</a:t>
            </a:r>
          </a:p>
          <a:p>
            <a:pPr indent="-401637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 startAt="4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AMP AP transmits the fourth AMP Trigger to trigger the uplink transmissions of Data from STA-3.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Note: AMP AP may transmit excitation waveforms in empty slots. </a:t>
            </a:r>
          </a:p>
        </p:txBody>
      </p:sp>
    </p:spTree>
    <p:extLst>
      <p:ext uri="{BB962C8B-B14F-4D97-AF65-F5344CB8AC3E}">
        <p14:creationId xmlns:p14="http://schemas.microsoft.com/office/powerpoint/2010/main" val="1259031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7C1017B-4BB9-4771-AA2C-E0071CF5F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1864" y="1157754"/>
            <a:ext cx="7239627" cy="515156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AMP Random Access (Slotted) – Example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196752"/>
            <a:ext cx="4896544" cy="532761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400" u="sng" dirty="0">
                <a:solidFill>
                  <a:schemeClr val="tx1"/>
                </a:solidFill>
                <a:latin typeface="Arial"/>
                <a:ea typeface="ＭＳ Ｐゴシック"/>
              </a:rPr>
              <a:t>TXOP-1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First AMP Trigger (Random access) specifies:</a:t>
            </a:r>
          </a:p>
          <a:p>
            <a:pPr marL="573088" lvl="1" indent="-231775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dirty="0">
                <a:solidFill>
                  <a:srgbClr val="0070C0"/>
                </a:solidFill>
                <a:latin typeface="Arial"/>
                <a:ea typeface="ＭＳ Ｐゴシック"/>
              </a:rPr>
              <a:t>Response Type = Data</a:t>
            </a:r>
          </a:p>
          <a:p>
            <a:pPr indent="-401637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The 3 non-AP AMP STAs initialize ACW to </a:t>
            </a:r>
            <a:r>
              <a:rPr lang="en-US" sz="1400" dirty="0" err="1">
                <a:solidFill>
                  <a:schemeClr val="tx1"/>
                </a:solidFill>
                <a:latin typeface="Arial"/>
                <a:ea typeface="ＭＳ Ｐゴシック"/>
              </a:rPr>
              <a:t>ACWmin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 (3); randomly choose ABOC in [0, 3] as 0, 2, 2 respectively. Since all ABOC are less than N (4), all STAs transmit in the chosen slots. </a:t>
            </a:r>
            <a:r>
              <a:rPr lang="en-US" sz="1400" dirty="0">
                <a:solidFill>
                  <a:srgbClr val="0070C0"/>
                </a:solidFill>
                <a:latin typeface="Arial"/>
                <a:ea typeface="ＭＳ Ｐゴシック"/>
              </a:rPr>
              <a:t>Transmission of STA-1 succeed.</a:t>
            </a:r>
          </a:p>
          <a:p>
            <a:pPr indent="-401637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1400" dirty="0">
                <a:solidFill>
                  <a:srgbClr val="0070C0"/>
                </a:solidFill>
                <a:latin typeface="Arial"/>
                <a:ea typeface="ＭＳ Ｐゴシック"/>
              </a:rPr>
              <a:t>AMP AP transmits second AMP Trigger to continue the random access session in the same TXOP.</a:t>
            </a:r>
          </a:p>
          <a:p>
            <a:pPr indent="-401637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1400" dirty="0">
                <a:solidFill>
                  <a:srgbClr val="0070C0"/>
                </a:solidFill>
                <a:latin typeface="Arial"/>
                <a:ea typeface="ＭＳ Ｐゴシック"/>
              </a:rPr>
              <a:t>Since their transmission failed, STA-2 &amp; STA-3 update ACW = 2*3 +1 = 7, and randomly chooses ABOC in [0, 7] as 1 &amp; 7. STA-3 transmits in slot 1, which is successfully received by the AMP AP. Since its ABOC is &gt; 4, STA-2 does not contend but updates ABOC to 7 – 4 = 3.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400" u="sng" dirty="0">
                <a:solidFill>
                  <a:schemeClr val="tx1"/>
                </a:solidFill>
                <a:latin typeface="Arial"/>
                <a:ea typeface="ＭＳ Ｐゴシック"/>
              </a:rPr>
              <a:t>TXOP-2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:</a:t>
            </a:r>
          </a:p>
          <a:p>
            <a:pPr indent="-401637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 startAt="4"/>
              <a:tabLst>
                <a:tab pos="1207937" algn="ctr"/>
              </a:tabLst>
            </a:pPr>
            <a:r>
              <a:rPr lang="en-US" sz="1400" dirty="0">
                <a:solidFill>
                  <a:srgbClr val="0070C0"/>
                </a:solidFill>
                <a:latin typeface="Arial"/>
                <a:ea typeface="ＭＳ Ｐゴシック"/>
              </a:rPr>
              <a:t>AMP AP transmits third AMP Trigger to continue the random access session.</a:t>
            </a:r>
          </a:p>
          <a:p>
            <a:pPr indent="-401637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 startAt="4"/>
              <a:tabLst>
                <a:tab pos="1207937" algn="ctr"/>
              </a:tabLst>
            </a:pPr>
            <a:r>
              <a:rPr lang="en-US" sz="1400" dirty="0">
                <a:solidFill>
                  <a:srgbClr val="0070C0"/>
                </a:solidFill>
                <a:latin typeface="Arial"/>
                <a:ea typeface="ＭＳ Ｐゴシック"/>
              </a:rPr>
              <a:t>Since its ABOC is less than N (4), STA-2 transmit in slot 3.</a:t>
            </a:r>
          </a:p>
          <a:p>
            <a:pPr indent="-401637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 startAt="4"/>
              <a:tabLst>
                <a:tab pos="1207937" algn="ctr"/>
              </a:tabLst>
            </a:pPr>
            <a:r>
              <a:rPr lang="en-US" sz="1400" dirty="0">
                <a:solidFill>
                  <a:srgbClr val="0070C0"/>
                </a:solidFill>
                <a:latin typeface="Arial"/>
                <a:ea typeface="ＭＳ Ｐゴシック"/>
              </a:rPr>
              <a:t>STA-1 &amp; STA-3 do not contend this time.</a:t>
            </a:r>
          </a:p>
        </p:txBody>
      </p:sp>
    </p:spTree>
    <p:extLst>
      <p:ext uri="{BB962C8B-B14F-4D97-AF65-F5344CB8AC3E}">
        <p14:creationId xmlns:p14="http://schemas.microsoft.com/office/powerpoint/2010/main" val="2949387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AMP Random Access (Non-slotted)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4437793-D1CC-4BFF-8DC1-E13B272AA9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3912" y="1174299"/>
            <a:ext cx="6645216" cy="17070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9ECB7E1-30B5-4EFF-9120-052C2DEC912B}"/>
              </a:ext>
            </a:extLst>
          </p:cNvPr>
          <p:cNvSpPr txBox="1"/>
          <p:nvPr/>
        </p:nvSpPr>
        <p:spPr>
          <a:xfrm>
            <a:off x="-3512" y="1196752"/>
            <a:ext cx="4947383" cy="559230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500" dirty="0">
                <a:solidFill>
                  <a:schemeClr val="tx1"/>
                </a:solidFill>
                <a:latin typeface="Arial"/>
                <a:ea typeface="ＭＳ Ｐゴシック"/>
              </a:rPr>
              <a:t>Multi-slot channel access may not be feasible for some class of non-AP AMP STAs (e.g., due to very poor clock accuracy).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500" dirty="0">
                <a:solidFill>
                  <a:srgbClr val="0070C0"/>
                </a:solidFill>
                <a:latin typeface="Arial"/>
                <a:ea typeface="ＭＳ Ｐゴシック"/>
              </a:rPr>
              <a:t>In a non-slotted (or single-slot) random access, every slot for uplink transmission begins with a downlink AMP frame (e.g., an AMP Trigger frame). </a:t>
            </a:r>
            <a:r>
              <a:rPr lang="en-US" sz="1500" dirty="0">
                <a:solidFill>
                  <a:schemeClr val="tx1"/>
                </a:solidFill>
                <a:latin typeface="Arial"/>
                <a:ea typeface="ＭＳ Ｐゴシック"/>
              </a:rPr>
              <a:t>The AMP Trigger frame indicates:</a:t>
            </a:r>
          </a:p>
          <a:p>
            <a:pPr marL="515938" lvl="1" indent="-233363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b="1" dirty="0">
                <a:solidFill>
                  <a:schemeClr val="tx1"/>
                </a:solidFill>
                <a:latin typeface="Arial"/>
                <a:ea typeface="ＭＳ Ｐゴシック"/>
              </a:rPr>
              <a:t>Session ID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: Identifies a random access session.</a:t>
            </a:r>
          </a:p>
          <a:p>
            <a:pPr marL="515938" lvl="1" indent="-233363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b="1" dirty="0">
                <a:solidFill>
                  <a:schemeClr val="tx1"/>
                </a:solidFill>
                <a:latin typeface="Arial"/>
                <a:ea typeface="ＭＳ Ｐゴシック"/>
              </a:rPr>
              <a:t>Response Type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: Type of the solicited uplink response e.g., ID, EPC, Sensor Data, Unspecified etc.</a:t>
            </a:r>
          </a:p>
          <a:p>
            <a:pPr marL="515938" lvl="1" indent="-233363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b="1" dirty="0">
                <a:solidFill>
                  <a:schemeClr val="tx1"/>
                </a:solidFill>
                <a:latin typeface="Arial"/>
                <a:ea typeface="ＭＳ Ｐゴシック"/>
              </a:rPr>
              <a:t>ACW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 (AMP Contention Window):</a:t>
            </a:r>
          </a:p>
          <a:p>
            <a:pPr marL="573088" lvl="2" indent="-174625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1207937" algn="ctr"/>
              </a:tabLst>
            </a:pPr>
            <a:r>
              <a:rPr lang="en-US" dirty="0" err="1">
                <a:solidFill>
                  <a:schemeClr val="tx1"/>
                </a:solidFill>
                <a:latin typeface="Arial"/>
                <a:ea typeface="ＭＳ Ｐゴシック"/>
              </a:rPr>
              <a:t>ACWmin</a:t>
            </a:r>
            <a:r>
              <a:rPr lang="en-US" dirty="0">
                <a:solidFill>
                  <a:schemeClr val="tx1"/>
                </a:solidFill>
                <a:latin typeface="Arial"/>
                <a:ea typeface="ＭＳ Ｐゴシック"/>
              </a:rPr>
              <a:t>: Smallest ACW</a:t>
            </a:r>
          </a:p>
          <a:p>
            <a:pPr marL="573088" lvl="2" indent="-174625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1207937" algn="ctr"/>
              </a:tabLst>
            </a:pPr>
            <a:r>
              <a:rPr lang="en-US" dirty="0" err="1">
                <a:solidFill>
                  <a:schemeClr val="tx1"/>
                </a:solidFill>
                <a:latin typeface="Arial"/>
                <a:ea typeface="ＭＳ Ｐゴシック"/>
              </a:rPr>
              <a:t>ACWmax</a:t>
            </a:r>
            <a:r>
              <a:rPr lang="en-US" dirty="0">
                <a:solidFill>
                  <a:schemeClr val="tx1"/>
                </a:solidFill>
                <a:latin typeface="Arial"/>
                <a:ea typeface="ＭＳ Ｐゴシック"/>
              </a:rPr>
              <a:t>: Largest ACW</a:t>
            </a:r>
          </a:p>
          <a:p>
            <a:pPr marL="515938" lvl="1" indent="-233363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b="1" dirty="0">
                <a:solidFill>
                  <a:schemeClr val="tx1"/>
                </a:solidFill>
                <a:latin typeface="Arial"/>
                <a:ea typeface="ＭＳ Ｐゴシック"/>
              </a:rPr>
              <a:t>Slot Duration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: (</a:t>
            </a:r>
            <a:r>
              <a:rPr lang="en-US" sz="1400" dirty="0">
                <a:solidFill>
                  <a:srgbClr val="0070C0"/>
                </a:solidFill>
                <a:latin typeface="Arial"/>
                <a:ea typeface="ＭＳ Ｐゴシック"/>
              </a:rPr>
              <a:t>Optional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) Duration of a time-slot.</a:t>
            </a:r>
            <a:endParaRPr lang="en-US" sz="1400" dirty="0">
              <a:solidFill>
                <a:srgbClr val="0070C0"/>
              </a:solidFill>
              <a:latin typeface="Arial"/>
              <a:ea typeface="ＭＳ Ｐゴシック"/>
            </a:endParaRPr>
          </a:p>
          <a:p>
            <a:pPr marL="515938" lvl="1" indent="-233363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rgbClr val="0070C0"/>
                </a:solidFill>
                <a:latin typeface="Arial"/>
                <a:ea typeface="ＭＳ Ｐゴシック"/>
              </a:rPr>
              <a:t>Note: Number of Slots is not required for non-slotted uplink access and is assumed to be 1.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500" dirty="0">
                <a:solidFill>
                  <a:srgbClr val="0070C0"/>
                </a:solidFill>
                <a:latin typeface="Arial"/>
                <a:ea typeface="ＭＳ Ｐゴシック"/>
              </a:rPr>
              <a:t>A variant of AMP Trigger frame (AMP Re-Poll) is used to continue the random access within a TXOP and indicates:</a:t>
            </a:r>
          </a:p>
          <a:p>
            <a:pPr marL="515938" lvl="1" indent="-233363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rgbClr val="0070C0"/>
                </a:solidFill>
                <a:latin typeface="Arial"/>
                <a:ea typeface="ＭＳ Ｐゴシック"/>
              </a:rPr>
              <a:t>Session ID: Identifies the random access session.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9FA072-8AD2-43C2-93FB-20E465AF378C}"/>
              </a:ext>
            </a:extLst>
          </p:cNvPr>
          <p:cNvSpPr txBox="1"/>
          <p:nvPr/>
        </p:nvSpPr>
        <p:spPr>
          <a:xfrm>
            <a:off x="4943872" y="2924944"/>
            <a:ext cx="7172057" cy="35855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SG" sz="1400" b="1" dirty="0">
                <a:solidFill>
                  <a:srgbClr val="000000"/>
                </a:solidFill>
                <a:latin typeface="+mj-lt"/>
              </a:rPr>
              <a:t>Non-AP AMP STA’s actions:</a:t>
            </a:r>
          </a:p>
          <a:p>
            <a:pPr>
              <a:lnSpc>
                <a:spcPct val="100000"/>
              </a:lnSpc>
            </a:pPr>
            <a:r>
              <a:rPr lang="en-SG" sz="1300" dirty="0">
                <a:solidFill>
                  <a:srgbClr val="000000"/>
                </a:solidFill>
                <a:latin typeface="+mj-lt"/>
              </a:rPr>
              <a:t>1) Upon receiving an AMP Poll frame with </a:t>
            </a:r>
            <a:r>
              <a:rPr lang="en-SG" sz="1300" b="1" dirty="0">
                <a:solidFill>
                  <a:srgbClr val="000000"/>
                </a:solidFill>
                <a:latin typeface="+mj-lt"/>
              </a:rPr>
              <a:t>a new</a:t>
            </a:r>
            <a:r>
              <a:rPr lang="en-SG" sz="1300" dirty="0">
                <a:solidFill>
                  <a:srgbClr val="000000"/>
                </a:solidFill>
                <a:latin typeface="+mj-lt"/>
              </a:rPr>
              <a:t> session ID :</a:t>
            </a:r>
            <a:endParaRPr lang="en-SG" sz="1300" dirty="0">
              <a:latin typeface="+mj-lt"/>
            </a:endParaRPr>
          </a:p>
          <a:p>
            <a:pPr marL="285750" indent="-16986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SG" dirty="0">
                <a:solidFill>
                  <a:srgbClr val="000000"/>
                </a:solidFill>
                <a:latin typeface="+mj-lt"/>
              </a:rPr>
              <a:t>ACW is initialized to </a:t>
            </a:r>
            <a:r>
              <a:rPr lang="en-SG" dirty="0" err="1">
                <a:solidFill>
                  <a:srgbClr val="000000"/>
                </a:solidFill>
                <a:latin typeface="+mj-lt"/>
              </a:rPr>
              <a:t>ACWmin</a:t>
            </a:r>
            <a:endParaRPr lang="en-SG" dirty="0">
              <a:latin typeface="+mj-lt"/>
            </a:endParaRPr>
          </a:p>
          <a:p>
            <a:pPr marL="285750" indent="-16986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SG" dirty="0">
                <a:solidFill>
                  <a:srgbClr val="000000"/>
                </a:solidFill>
                <a:latin typeface="+mj-lt"/>
              </a:rPr>
              <a:t>ABO Counter (ABOC) is initialized to a random value in [0, ACW]</a:t>
            </a:r>
          </a:p>
          <a:p>
            <a:pPr marL="285750" indent="-169863">
              <a:buFont typeface="Wingdings" panose="05000000000000000000" pitchFamily="2" charset="2"/>
              <a:buChar char="§"/>
            </a:pPr>
            <a:r>
              <a:rPr lang="en-SG" dirty="0">
                <a:solidFill>
                  <a:srgbClr val="000000"/>
                </a:solidFill>
                <a:latin typeface="+mj-lt"/>
              </a:rPr>
              <a:t>Contend for uplink transmission</a:t>
            </a:r>
          </a:p>
          <a:p>
            <a:pPr lvl="0"/>
            <a:r>
              <a:rPr lang="en-SG" sz="1300" dirty="0">
                <a:solidFill>
                  <a:srgbClr val="000000"/>
                </a:solidFill>
                <a:latin typeface="+mj-lt"/>
              </a:rPr>
              <a:t>2) Upon receiving an AMP Poll frame </a:t>
            </a:r>
            <a:r>
              <a:rPr lang="en-SG" sz="1300" dirty="0">
                <a:solidFill>
                  <a:srgbClr val="0070C0"/>
                </a:solidFill>
                <a:latin typeface="+mj-lt"/>
              </a:rPr>
              <a:t>or an AMP Re-Poll frame </a:t>
            </a:r>
            <a:r>
              <a:rPr lang="en-SG" sz="1300" dirty="0">
                <a:solidFill>
                  <a:srgbClr val="000000"/>
                </a:solidFill>
                <a:latin typeface="+mj-lt"/>
              </a:rPr>
              <a:t>with a </a:t>
            </a:r>
            <a:r>
              <a:rPr lang="en-SG" sz="1300" b="1" dirty="0">
                <a:solidFill>
                  <a:srgbClr val="000000"/>
                </a:solidFill>
                <a:latin typeface="+mj-lt"/>
              </a:rPr>
              <a:t>known</a:t>
            </a:r>
            <a:r>
              <a:rPr lang="en-SG" sz="1300" dirty="0">
                <a:solidFill>
                  <a:srgbClr val="000000"/>
                </a:solidFill>
                <a:latin typeface="+mj-lt"/>
              </a:rPr>
              <a:t> session ID:</a:t>
            </a:r>
            <a:endParaRPr lang="en-SG" sz="1300" dirty="0">
              <a:solidFill>
                <a:srgbClr val="FFFFFF"/>
              </a:solidFill>
              <a:latin typeface="+mj-lt"/>
            </a:endParaRPr>
          </a:p>
          <a:p>
            <a:pPr marL="285750" indent="-169863">
              <a:buFont typeface="Wingdings" panose="05000000000000000000" pitchFamily="2" charset="2"/>
              <a:buChar char="§"/>
            </a:pPr>
            <a:r>
              <a:rPr lang="en-SG" dirty="0">
                <a:solidFill>
                  <a:srgbClr val="000000"/>
                </a:solidFill>
                <a:latin typeface="+mj-lt"/>
              </a:rPr>
              <a:t>Contend for uplink transmission</a:t>
            </a:r>
            <a:endParaRPr lang="en-SG" sz="1400" u="sng" dirty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en-SG" sz="1300" dirty="0">
                <a:solidFill>
                  <a:srgbClr val="000000"/>
                </a:solidFill>
                <a:latin typeface="+mj-lt"/>
              </a:rPr>
              <a:t>3) Upon receiving an AMP Poll frame (with a </a:t>
            </a:r>
            <a:r>
              <a:rPr lang="en-SG" sz="1300" b="1" dirty="0">
                <a:solidFill>
                  <a:srgbClr val="000000"/>
                </a:solidFill>
                <a:latin typeface="+mj-lt"/>
              </a:rPr>
              <a:t>known</a:t>
            </a:r>
            <a:r>
              <a:rPr lang="en-SG" sz="1300" dirty="0">
                <a:solidFill>
                  <a:srgbClr val="000000"/>
                </a:solidFill>
                <a:latin typeface="+mj-lt"/>
              </a:rPr>
              <a:t> session ID) after an unsuccessful* transmission:</a:t>
            </a:r>
          </a:p>
          <a:p>
            <a:pPr marL="285750" indent="-16986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SG" dirty="0">
                <a:solidFill>
                  <a:srgbClr val="000000"/>
                </a:solidFill>
                <a:latin typeface="+mj-lt"/>
              </a:rPr>
              <a:t>ACW = min (2*ACW + 1, </a:t>
            </a:r>
            <a:r>
              <a:rPr lang="en-SG" dirty="0" err="1">
                <a:solidFill>
                  <a:srgbClr val="000000"/>
                </a:solidFill>
                <a:latin typeface="+mj-lt"/>
              </a:rPr>
              <a:t>ACWmax</a:t>
            </a:r>
            <a:r>
              <a:rPr lang="en-SG" dirty="0">
                <a:solidFill>
                  <a:srgbClr val="000000"/>
                </a:solidFill>
                <a:latin typeface="+mj-lt"/>
              </a:rPr>
              <a:t>)</a:t>
            </a:r>
          </a:p>
          <a:p>
            <a:pPr marL="285750" indent="-169863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+mj-lt"/>
              </a:rPr>
              <a:t>ABO counter is initialized to a random value in [0, ACW]</a:t>
            </a:r>
          </a:p>
          <a:p>
            <a:pPr marL="285750" indent="-169863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+mj-lt"/>
              </a:rPr>
              <a:t>Contend for uplink transmission</a:t>
            </a:r>
          </a:p>
          <a:p>
            <a:pPr marL="285750" indent="-169863">
              <a:buFont typeface="Wingdings" panose="05000000000000000000" pitchFamily="2" charset="2"/>
              <a:buChar char="§"/>
            </a:pPr>
            <a:endParaRPr lang="en-US" dirty="0">
              <a:solidFill>
                <a:srgbClr val="000000"/>
              </a:solidFill>
              <a:latin typeface="+mj-lt"/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SG" sz="1300" dirty="0">
                <a:solidFill>
                  <a:srgbClr val="000000"/>
                </a:solidFill>
                <a:latin typeface="+mj-lt"/>
              </a:rPr>
              <a:t>Contend for uplink transmission:</a:t>
            </a:r>
            <a:endParaRPr lang="en-SG" sz="1300" dirty="0">
              <a:solidFill>
                <a:srgbClr val="FFFFFF"/>
              </a:solidFill>
              <a:latin typeface="+mj-lt"/>
            </a:endParaRPr>
          </a:p>
          <a:p>
            <a:pPr marL="285750" indent="-169863">
              <a:buFont typeface="Wingdings" panose="05000000000000000000" pitchFamily="2" charset="2"/>
              <a:buChar char="§"/>
            </a:pPr>
            <a:r>
              <a:rPr lang="en-SG" b="1" dirty="0">
                <a:solidFill>
                  <a:srgbClr val="0070C0"/>
                </a:solidFill>
                <a:latin typeface="+mj-lt"/>
              </a:rPr>
              <a:t>If ABO Counter </a:t>
            </a:r>
            <a:r>
              <a:rPr lang="en-US" b="1" dirty="0">
                <a:solidFill>
                  <a:srgbClr val="0070C0"/>
                </a:solidFill>
                <a:latin typeface="+mj-lt"/>
              </a:rPr>
              <a:t>= 0, </a:t>
            </a:r>
            <a:r>
              <a:rPr lang="en-SG" b="1" dirty="0">
                <a:solidFill>
                  <a:srgbClr val="0070C0"/>
                </a:solidFill>
                <a:latin typeface="+mj-lt"/>
              </a:rPr>
              <a:t>STA transmits in the slot</a:t>
            </a:r>
            <a:r>
              <a:rPr lang="en-SG" dirty="0">
                <a:solidFill>
                  <a:srgbClr val="0070C0"/>
                </a:solidFill>
                <a:latin typeface="+mj-lt"/>
              </a:rPr>
              <a:t>.</a:t>
            </a:r>
          </a:p>
          <a:p>
            <a:pPr marL="285750" indent="-169863">
              <a:buFont typeface="Wingdings" panose="05000000000000000000" pitchFamily="2" charset="2"/>
              <a:buChar char="§"/>
            </a:pPr>
            <a:r>
              <a:rPr lang="en-SG" dirty="0">
                <a:solidFill>
                  <a:srgbClr val="000000"/>
                </a:solidFill>
                <a:latin typeface="+mj-lt"/>
              </a:rPr>
              <a:t>Else, STA cannot transmit. </a:t>
            </a:r>
            <a:r>
              <a:rPr lang="en-SG" dirty="0">
                <a:solidFill>
                  <a:srgbClr val="0070C0"/>
                </a:solidFill>
                <a:latin typeface="+mj-lt"/>
              </a:rPr>
              <a:t>ABO counter = ABO counter – </a:t>
            </a:r>
            <a:r>
              <a:rPr lang="en-SG" b="1" dirty="0">
                <a:solidFill>
                  <a:srgbClr val="0070C0"/>
                </a:solidFill>
                <a:latin typeface="+mj-lt"/>
              </a:rPr>
              <a:t>1</a:t>
            </a:r>
            <a:r>
              <a:rPr lang="en-SG" dirty="0">
                <a:solidFill>
                  <a:srgbClr val="0070C0"/>
                </a:solidFill>
                <a:latin typeface="+mj-lt"/>
              </a:rPr>
              <a:t>; </a:t>
            </a:r>
            <a:endParaRPr lang="en-SG" sz="1400" u="sng" dirty="0">
              <a:solidFill>
                <a:srgbClr val="0070C0"/>
              </a:solidFill>
              <a:latin typeface="+mj-lt"/>
            </a:endParaRPr>
          </a:p>
          <a:p>
            <a:pPr marL="285750" indent="-169863">
              <a:buFont typeface="Wingdings" panose="05000000000000000000" pitchFamily="2" charset="2"/>
              <a:buChar char="§"/>
            </a:pPr>
            <a:endParaRPr lang="en-US" sz="1400" u="sng" dirty="0">
              <a:solidFill>
                <a:srgbClr val="000000"/>
              </a:solidFill>
              <a:latin typeface="+mj-lt"/>
            </a:endParaRPr>
          </a:p>
          <a:p>
            <a:pPr marL="115887"/>
            <a:r>
              <a:rPr lang="en-US" sz="1400" dirty="0">
                <a:solidFill>
                  <a:srgbClr val="000000"/>
                </a:solidFill>
                <a:latin typeface="+mj-lt"/>
              </a:rPr>
              <a:t>* 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S</a:t>
            </a:r>
            <a:r>
              <a:rPr lang="en-SG" dirty="0">
                <a:solidFill>
                  <a:srgbClr val="000000"/>
                </a:solidFill>
                <a:latin typeface="+mj-lt"/>
              </a:rPr>
              <a:t>TA that have successfully transmitted do not contend again in the same session</a:t>
            </a:r>
          </a:p>
        </p:txBody>
      </p:sp>
    </p:spTree>
    <p:extLst>
      <p:ext uri="{BB962C8B-B14F-4D97-AF65-F5344CB8AC3E}">
        <p14:creationId xmlns:p14="http://schemas.microsoft.com/office/powerpoint/2010/main" val="3619395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ADDC8D8-7D38-4A13-86F9-C7760617A8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7968" y="1143258"/>
            <a:ext cx="6058425" cy="51363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AMP Random Access (Non-slotted) – Example 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196752"/>
            <a:ext cx="5398784" cy="534915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207937" algn="ctr"/>
              </a:tabLst>
              <a:defRPr/>
            </a:pPr>
            <a:r>
              <a:rPr kumimoji="0" lang="en-US" sz="1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TXOP-1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:</a:t>
            </a:r>
          </a:p>
          <a:p>
            <a:pPr marL="342900" marR="0" lvl="0" indent="-342900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1207937" algn="ctr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First AMP Trigger (Random access (RA)) specifies:</a:t>
            </a:r>
          </a:p>
          <a:p>
            <a:pPr marL="573088" marR="0" lvl="1" indent="-231775" algn="l" defTabSz="1187323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1207937" algn="ctr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Response Type = Data</a:t>
            </a:r>
          </a:p>
          <a:p>
            <a:pPr marL="573088" marR="0" lvl="1" indent="-231775" algn="l" defTabSz="1187323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1207937" algn="ctr"/>
              </a:tabLst>
              <a:defRPr/>
            </a:pP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ACWmin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 = 3</a:t>
            </a:r>
          </a:p>
          <a:p>
            <a:pPr marL="573088" marR="0" lvl="1" indent="-231775" algn="l" defTabSz="1187323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1207937" algn="ctr"/>
              </a:tabLst>
              <a:defRPr/>
            </a:pP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Number of slots is not included, so -&gt; non-slotted.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0" marR="0" lvl="0" indent="-401637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1207937" algn="ctr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The 3 non-AP AMP STAs initialize ACW to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ACWmin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 (3); randomly choose ABOC in [0, 3] as 0, 2, 2 respectively. Since STA-1’s ABOC = 0, STA-1 transmits after the AMP Poll. STA-2 &amp; STA-3 updates ABOC to 1.</a:t>
            </a:r>
          </a:p>
          <a:p>
            <a:pPr indent="-401637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AMP AP transmits second AMP Trigger (AMP Re-Poll) to continue the RA but there is no response. STA-2 &amp; STA-3 transmit after the 2</a:t>
            </a:r>
            <a:r>
              <a:rPr kumimoji="0" lang="en-US" sz="1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nd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 AMP Re-Poll.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 Transmission of STA-1 succeed.</a:t>
            </a:r>
          </a:p>
          <a:p>
            <a:pPr marL="0" marR="0" lvl="0" indent="-401637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1207937" algn="ctr"/>
              </a:tabLst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0" marR="0" lvl="0" indent="0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207937" algn="ctr"/>
              </a:tabLst>
              <a:defRPr/>
            </a:pPr>
            <a:r>
              <a:rPr kumimoji="0" lang="en-US" sz="1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TXOP-2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:</a:t>
            </a:r>
          </a:p>
          <a:p>
            <a:pPr marL="0" marR="0" lvl="0" indent="-401637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+mj-lt"/>
              <a:buAutoNum type="arabicParenR" startAt="4"/>
              <a:tabLst>
                <a:tab pos="1207937" algn="ctr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AMP AP transmits another AMP Poll to continue the RA.</a:t>
            </a:r>
          </a:p>
          <a:p>
            <a:pPr marL="0" marR="0" lvl="0" indent="-401637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+mj-lt"/>
              <a:buAutoNum type="arabicParenR" startAt="4"/>
              <a:tabLst>
                <a:tab pos="1207937" algn="ctr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Since its transmission failed, STA-3 updates ACW = 2*3 +1 = 7, and randomly chooses ABOC in [0, 7] as 1 and transmits once its ABOC is 0, which is successfully receive by the AMP AP. STA-1 &amp; STA-2 do not contend in TXOP-2.</a:t>
            </a:r>
          </a:p>
          <a:p>
            <a:pPr marR="0" lvl="0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tabLst>
                <a:tab pos="1207937" algn="ctr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Note: The AMP Re-Poll may also carry acks.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65736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6C5F72-A787-4009-8997-46276FBCBB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9856" y="1484784"/>
            <a:ext cx="7346317" cy="49381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AMP Random Access (Non-slotted) – Example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124744"/>
            <a:ext cx="4968552" cy="538455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1187323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207937" algn="ctr"/>
              </a:tabLst>
              <a:defRPr/>
            </a:pPr>
            <a:r>
              <a:rPr kumimoji="0" lang="en-US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Example of backscatter channel access. AMP AP is trying to read STA-3’s data.</a:t>
            </a:r>
          </a:p>
          <a:p>
            <a:pPr marL="0" marR="0" lvl="0" indent="0" algn="l" defTabSz="1187323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207937" algn="ctr"/>
              </a:tabLst>
              <a:defRPr/>
            </a:pPr>
            <a:r>
              <a:rPr kumimoji="0" lang="en-US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TXOP-1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:</a:t>
            </a:r>
          </a:p>
          <a:p>
            <a:pPr marL="342900" marR="0" lvl="0" indent="-342900" algn="l" defTabSz="1187323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1207937" algn="ctr"/>
              </a:tabLst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First AMP Trigger (Random access (RA)) specifies:</a:t>
            </a:r>
          </a:p>
          <a:p>
            <a:pPr marL="573088" marR="0" lvl="1" indent="-231775" algn="l" defTabSz="1187323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1207937" algn="ctr"/>
              </a:tabLst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ＭＳ Ｐゴシック"/>
              </a:rPr>
              <a:t>Response Type = RN-16</a:t>
            </a:r>
          </a:p>
          <a:p>
            <a:pPr marL="573088" marR="0" lvl="1" indent="-231775" algn="l" defTabSz="1187323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1207937" algn="ctr"/>
              </a:tabLst>
              <a:defRPr/>
            </a:pP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ACWmin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 = 3</a:t>
            </a:r>
          </a:p>
          <a:p>
            <a:pPr marL="573088" marR="0" lvl="1" indent="-231775" algn="l" defTabSz="1187323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1207937" algn="ctr"/>
              </a:tabLst>
              <a:defRPr/>
            </a:pPr>
            <a:r>
              <a:rPr lang="en-US" sz="1100" dirty="0">
                <a:solidFill>
                  <a:srgbClr val="000000"/>
                </a:solidFill>
                <a:latin typeface="Arial"/>
                <a:ea typeface="ＭＳ Ｐゴシック"/>
              </a:rPr>
              <a:t>Number of slots is not included, so -&gt; non-slotted.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lvl="0" indent="-401637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  <a:defRPr/>
            </a:pP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The 3 non-AP AMP STAs initialize ACW to </a:t>
            </a:r>
            <a:r>
              <a:rPr lang="en-US" dirty="0" err="1">
                <a:solidFill>
                  <a:srgbClr val="000000"/>
                </a:solidFill>
                <a:latin typeface="Arial"/>
                <a:ea typeface="ＭＳ Ｐゴシック"/>
              </a:rPr>
              <a:t>ACWmin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 (3); randomly choose ABOC in [0, 3] as 0, 2, 2 respectively. Since STA-1’s ABOC = 0, STA-1 transmits after the AMP Poll. STA-2 &amp; STA-3 updates ABOC to 1. </a:t>
            </a:r>
            <a:r>
              <a:rPr lang="en-US" dirty="0">
                <a:solidFill>
                  <a:srgbClr val="0070C0"/>
                </a:solidFill>
                <a:latin typeface="Arial"/>
                <a:ea typeface="ＭＳ Ｐゴシック"/>
              </a:rPr>
              <a:t>AMP AP transmits AMP Request to solicit STA-1’s EPC.</a:t>
            </a:r>
          </a:p>
          <a:p>
            <a:pPr indent="-401637" defTabSz="1187323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AMP AP transmits second AMP Trigger (AMP Re-Poll) to continue the RA but there is no response. STA-2 &amp; STA-3 transmit after the 2</a:t>
            </a:r>
            <a:r>
              <a:rPr lang="en-US" baseline="30000" dirty="0">
                <a:solidFill>
                  <a:srgbClr val="000000"/>
                </a:solidFill>
                <a:latin typeface="Arial"/>
                <a:ea typeface="ＭＳ Ｐゴシック"/>
              </a:rPr>
              <a:t>nd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 AMP Re-Poll.</a:t>
            </a:r>
            <a:r>
              <a:rPr lang="en-US" dirty="0">
                <a:solidFill>
                  <a:schemeClr val="tx1"/>
                </a:solidFill>
                <a:latin typeface="Arial"/>
                <a:ea typeface="ＭＳ Ｐゴシック"/>
              </a:rPr>
              <a:t> Transmission of STA-1 succeed.</a:t>
            </a:r>
            <a:r>
              <a:rPr lang="en-US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dirty="0">
                <a:solidFill>
                  <a:srgbClr val="0070C0"/>
                </a:solidFill>
                <a:latin typeface="Arial"/>
                <a:ea typeface="ＭＳ Ｐゴシック"/>
              </a:rPr>
              <a:t>AMP AP transmits AMP Request to solicit STA-2’s EPC. AMP AP transmits AMP TXOP Extend to cause STAs that are still contend to save relevant RA parameters (ABOC, Session ID, ACW).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0" marR="0" lvl="0" indent="0" algn="l" defTabSz="1187323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207937" algn="ctr"/>
              </a:tabLst>
              <a:defRPr/>
            </a:pPr>
            <a:r>
              <a:rPr kumimoji="0" lang="en-US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TXOP-2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:</a:t>
            </a:r>
          </a:p>
          <a:p>
            <a:pPr marL="0" marR="0" lvl="0" indent="-401637" algn="l" defTabSz="1187323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arenR" startAt="4"/>
              <a:tabLst>
                <a:tab pos="1207937" algn="ctr"/>
              </a:tabLst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AMP AP transmits another AMP Poll to continue the RA.</a:t>
            </a:r>
          </a:p>
          <a:p>
            <a:pPr marL="0" marR="0" lvl="0" indent="-401637" algn="l" defTabSz="1187323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arenR" startAt="4"/>
              <a:tabLst>
                <a:tab pos="1207937" algn="ctr"/>
              </a:tabLst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Since its transmission failed, STA-3 updates ACW = 2*3 +1 = 7, and randomly chooses ABOC in [0, 7] as 1 and transmits once its ABOC is 0, which is successfully receive by the AMP AP. STA-1 &amp; STA-2 do not contend in TXOP-2.</a:t>
            </a:r>
            <a:endParaRPr lang="en-US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R="0" lvl="0" algn="l" defTabSz="1187323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>
                <a:tab pos="1207937" algn="ctr"/>
              </a:tabLst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ＭＳ Ｐゴシック"/>
              </a:rPr>
              <a:t>Note: AMP AP may break its transmissions in a TXOP over several AMP DL PPDUs due to L-SIG consideration. This may lead to some unused excitation waveforms in the PPDU.</a:t>
            </a:r>
          </a:p>
        </p:txBody>
      </p:sp>
    </p:spTree>
    <p:extLst>
      <p:ext uri="{BB962C8B-B14F-4D97-AF65-F5344CB8AC3E}">
        <p14:creationId xmlns:p14="http://schemas.microsoft.com/office/powerpoint/2010/main" val="3446280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119190</TotalTime>
  <Words>2890</Words>
  <Application>Microsoft Office PowerPoint</Application>
  <PresentationFormat>Widescreen</PresentationFormat>
  <Paragraphs>250</Paragraphs>
  <Slides>18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 Unicode MS</vt:lpstr>
      <vt:lpstr>Microsoft YaHei</vt:lpstr>
      <vt:lpstr>ＭＳ Ｐゴシック</vt:lpstr>
      <vt:lpstr>ＭＳ Ｐゴシック</vt:lpstr>
      <vt:lpstr>Arial</vt:lpstr>
      <vt:lpstr>Courier New</vt:lpstr>
      <vt:lpstr>Times New Roman</vt:lpstr>
      <vt:lpstr>Wingdings</vt:lpstr>
      <vt:lpstr>Office Theme</vt:lpstr>
      <vt:lpstr>PowerPoint Presentation</vt:lpstr>
      <vt:lpstr>Selected approved motions regarding uplink channel access</vt:lpstr>
      <vt:lpstr>Recap</vt:lpstr>
      <vt:lpstr>AMP Random Access (Slotted)</vt:lpstr>
      <vt:lpstr>AMP Random Access (Slotted) – Example 1</vt:lpstr>
      <vt:lpstr>AMP Random Access (Slotted) – Example 2</vt:lpstr>
      <vt:lpstr>AMP Random Access (Non-slotted)</vt:lpstr>
      <vt:lpstr>AMP Random Access (Non-slotted) – Example 1</vt:lpstr>
      <vt:lpstr>AMP Random Access (Non-slotted) – Example 2</vt:lpstr>
      <vt:lpstr>AMP Trigger frame</vt:lpstr>
      <vt:lpstr>Summary</vt:lpstr>
      <vt:lpstr>SP 1</vt:lpstr>
      <vt:lpstr>SP 2</vt:lpstr>
      <vt:lpstr>SP 3</vt:lpstr>
      <vt:lpstr>SP 4</vt:lpstr>
      <vt:lpstr>SP 5</vt:lpstr>
      <vt:lpstr>SP 6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Slides</dc:title>
  <dc:subject/>
  <dc:creator>rojan.chitrakar@huawei.com</dc:creator>
  <cp:keywords/>
  <dc:description/>
  <cp:lastModifiedBy>Rojan Chitrakar</cp:lastModifiedBy>
  <cp:revision>1373</cp:revision>
  <cp:lastPrinted>2000-03-07T00:55:37Z</cp:lastPrinted>
  <dcterms:created xsi:type="dcterms:W3CDTF">2016-01-17T22:48:36Z</dcterms:created>
  <dcterms:modified xsi:type="dcterms:W3CDTF">2025-07-24T09:10:47Z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(3)eS6sNnofml1dVCkvlcCiRAgcFgKnWCz/rmn5jTaeDneINF4AKEd56hMS2aW5kLBc61+1BijI
YC+zAgyaLoZi4/RQ0TjRF8pME5M92vJzkk/bffVgWQa8qS+2Z+9GE0Kc0XX5T8jxezsYK8ae
MDp0/iu8iXxU8mTmRlYILYW1QHolJtemNceLeGvBVSIVdbhVA/XiRcubt9Re7e7tO2MjCFbz
sPP2KMRoIyqgesw912</vt:lpwstr>
  </property>
  <property fmtid="{D5CDD505-2E9C-101B-9397-08002B2CF9AE}" pid="3" name="_2015_ms_pID_7253431">
    <vt:lpwstr>50gStCmKmGSMzMQki1k6ornyKYwTGNlndVM0nsjVwSVScrMh/oL0S+
+J81AWexoCvpFpGQRa9wYvVacePbiKO3/doOKbYQ7p5gW+kGqPKv+Zd0s0+I6/hZxMcHjwLf
MO43bZFJviaoAbNbQ8I5S/aBvRLM/3MmzGdXXut0M2fUFyY3u3DkPgBUMO5qgCnVnsF8a5aS
e4NHqrYzUFTIVPyA3oGgkeTj4JtR+28n2fNW</vt:lpwstr>
  </property>
  <property fmtid="{D5CDD505-2E9C-101B-9397-08002B2CF9AE}" pid="4" name="_2015_ms_pID_7253432">
    <vt:lpwstr>VQ==</vt:lpwstr>
  </property>
</Properties>
</file>