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363" r:id="rId2"/>
    <p:sldId id="2480" r:id="rId3"/>
    <p:sldId id="2497" r:id="rId4"/>
    <p:sldId id="2503" r:id="rId5"/>
    <p:sldId id="2504" r:id="rId6"/>
    <p:sldId id="2505" r:id="rId7"/>
    <p:sldId id="2510" r:id="rId8"/>
    <p:sldId id="2502" r:id="rId9"/>
    <p:sldId id="2492" r:id="rId10"/>
    <p:sldId id="2506" r:id="rId11"/>
    <p:sldId id="2501" r:id="rId12"/>
    <p:sldId id="2508" r:id="rId13"/>
    <p:sldId id="2509" r:id="rId14"/>
    <p:sldId id="2500" r:id="rId15"/>
    <p:sldId id="2460" r:id="rId16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1874" autoAdjust="0"/>
  </p:normalViewPr>
  <p:slideViewPr>
    <p:cSldViewPr>
      <p:cViewPr varScale="1">
        <p:scale>
          <a:sx n="88" d="100"/>
          <a:sy n="88" d="100"/>
        </p:scale>
        <p:origin x="42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802.11-25/1239r0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July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375070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945196" y="615636"/>
            <a:ext cx="1044116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sz="2800" kern="0" dirty="0">
                <a:solidFill>
                  <a:srgbClr val="000000"/>
                </a:solidFill>
                <a:latin typeface="Times New Roman"/>
              </a:rPr>
              <a:t>MAC Aspects of Backscatter non-AP AMP STAs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</a:t>
            </a:r>
            <a:r>
              <a:rPr lang="en-US" sz="2000">
                <a:solidFill>
                  <a:srgbClr val="000000"/>
                </a:solidFill>
                <a:latin typeface="Times New Roman"/>
              </a:rPr>
              <a:t>: 29 </a:t>
            </a:r>
            <a:r>
              <a:rPr lang="en-US" sz="2000" dirty="0">
                <a:solidFill>
                  <a:srgbClr val="000000"/>
                </a:solidFill>
                <a:latin typeface="Times New Roman"/>
              </a:rPr>
              <a:t>July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81307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Backscatter non-AP AMP STAs support the tag memory defined by the UHF RFID Standard.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EPC memory (StoredCRC, StoredPC and EPC) is mandatory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Reserved, TID and USER memory are optional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NOTE – UHF RFID Standard refers to the EPC® Radio-Frequency Identity Generation-2 UHF RFID Standard. </a:t>
            </a:r>
          </a:p>
        </p:txBody>
      </p:sp>
    </p:spTree>
    <p:extLst>
      <p:ext uri="{BB962C8B-B14F-4D97-AF65-F5344CB8AC3E}">
        <p14:creationId xmlns:p14="http://schemas.microsoft.com/office/powerpoint/2010/main" val="880274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53607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11bp shall support the following UHF commands for backscatter communication: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i="1" dirty="0">
                <a:solidFill>
                  <a:srgbClr val="000000"/>
                </a:solidFill>
                <a:latin typeface="Arial"/>
                <a:ea typeface="ＭＳ Ｐゴシック"/>
              </a:rPr>
              <a:t>Select, Read, Write, Authenticate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Other UHF commands supported by 11bp is TBD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NOTE – The UHF commands are defined by the EPC® Radio-Frequency Identity Generation-2 UHF RFID Standard. </a:t>
            </a:r>
          </a:p>
        </p:txBody>
      </p:sp>
    </p:spTree>
    <p:extLst>
      <p:ext uri="{BB962C8B-B14F-4D97-AF65-F5344CB8AC3E}">
        <p14:creationId xmlns:p14="http://schemas.microsoft.com/office/powerpoint/2010/main" val="1247323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1051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Backscatter non-AP AMP STAs support the following flags defined by the UHF RFID Standard.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Inventoried flags for S0, S1, S2, S3 sessions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Selected flag (SL)</a:t>
            </a:r>
          </a:p>
        </p:txBody>
      </p:sp>
    </p:spTree>
    <p:extLst>
      <p:ext uri="{BB962C8B-B14F-4D97-AF65-F5344CB8AC3E}">
        <p14:creationId xmlns:p14="http://schemas.microsoft.com/office/powerpoint/2010/main" val="2609089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24341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Backscatter non-AP AMP STAs support the tag states (as defined by the UHF RFID Standard) that correspond to the supported UHF commands.</a:t>
            </a:r>
          </a:p>
        </p:txBody>
      </p:sp>
    </p:spTree>
    <p:extLst>
      <p:ext uri="{BB962C8B-B14F-4D97-AF65-F5344CB8AC3E}">
        <p14:creationId xmlns:p14="http://schemas.microsoft.com/office/powerpoint/2010/main" val="2410263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34190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11bp defines an AMP UHF frame to carry UHF command.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UHF command is carried in the Payload field</a:t>
            </a:r>
          </a:p>
        </p:txBody>
      </p:sp>
    </p:spTree>
    <p:extLst>
      <p:ext uri="{BB962C8B-B14F-4D97-AF65-F5344CB8AC3E}">
        <p14:creationId xmlns:p14="http://schemas.microsoft.com/office/powerpoint/2010/main" val="3230287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280076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[1] EPC® Radio-Frequency Identity Generation-2 UHF RFID Standard V3.0 (GS1)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[2] 11-24/1237, AMP Tag Requirements for Close-range Mono-Static Backscattering (Rui Cao et. al)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[3] 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11-25-0818r0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, Channel access for Backscatter non-ap AMP STAs – way forward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[4] 24/722r0, Introduction to passive sub-1GHz RFID systems (Franz Amtmann)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[5] 11-25-1102r0, AMP Frame Format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[6] EPC Tag Data Standard (TDS) 2.0</a:t>
            </a: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Recap [3]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484784"/>
            <a:ext cx="12025336" cy="469051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The simplest forms of backscatter non-AP AMP STAs (e.g., sticker form tags similar to passive RFID tags) are likely to be hardware limited [2], [4]: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Small Capacitor size (~100 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pF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); versus (~100 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nF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) for active Tx non-AP AMP STAs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Operations outside of excitation periods will be very limited. Tags may only be able to retain few essential context across TXOPs.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Long wakeup settling time (~ 1ms)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Less time within TXOP for actual communication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Clock accuracy of ~10</a:t>
            </a:r>
            <a:r>
              <a:rPr lang="en-US" sz="16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5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 ppm; versus ≤ 10</a:t>
            </a:r>
            <a:r>
              <a:rPr lang="en-US" sz="16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4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 ppm for active Tx non-AP AMP STAs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Synchronization (e.g., to slot boundary) will be a lot more challenging.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Such non-AP AMP STAs can be expected to also support the UHF RFID standard [1].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In [3], we also considered whether the channel access for Backscatter and Active Tx non-AP AMP STAs should be considered independently instead of a unified scheme. However, more evaluation may be required for this topic.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In this contribution, we will focus on other MAC aspects of backscatter non-AP AMP STAs that may not be directly related to channel access.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BB9C6A-1768-47C5-8098-5AD9C47B0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335" y="639309"/>
            <a:ext cx="2695615" cy="84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Tag identity and memory bank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412776"/>
            <a:ext cx="11881320" cy="8402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Electronic Product Code (EPC) is very popular for object identification. While EPC is generally associated with UHF RFID, their usage is not limited to UHF RFID. We think </a:t>
            </a: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EPC can be used to identify non-AP AMP STAs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, in which case the mandatory portion of the EPC Memory structure as defined by [2] can be reused.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97653D-5953-4BDF-9C40-69D21AC64E82}"/>
              </a:ext>
            </a:extLst>
          </p:cNvPr>
          <p:cNvSpPr txBox="1"/>
          <p:nvPr/>
        </p:nvSpPr>
        <p:spPr>
          <a:xfrm>
            <a:off x="6513261" y="2420888"/>
            <a:ext cx="5678739" cy="409342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+mj-lt"/>
              </a:rPr>
              <a:t>EPC memory contains a StoredCRC at addresses 00h to 0Fh, a StoredPC at 10h to 1Fh, an EPC beginning at 20h.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+mj-lt"/>
              </a:rPr>
              <a:t>StoredCRC is a CRC-16 computed over the StoredPC and the EPC.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+mj-lt"/>
              </a:rPr>
              <a:t>StoredPC indicates information about the memory:</a:t>
            </a:r>
          </a:p>
          <a:p>
            <a:pPr marL="517525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b0 – b4: Length of EPC in words</a:t>
            </a:r>
          </a:p>
          <a:p>
            <a:pPr marL="517525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b5: RUM (Read user memory indicator)</a:t>
            </a:r>
          </a:p>
          <a:p>
            <a:pPr marL="517525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b6: XI (XPC_W1 indicator)</a:t>
            </a:r>
          </a:p>
          <a:p>
            <a:pPr marL="517525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b7: T (Numbering system identifier toggle)</a:t>
            </a:r>
          </a:p>
          <a:p>
            <a:pPr marL="969962" lvl="2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+mj-lt"/>
                <a:ea typeface="ＭＳ Ｐゴシック"/>
              </a:rPr>
              <a:t>0: GS1 EPCglobal Application</a:t>
            </a:r>
          </a:p>
          <a:p>
            <a:pPr marL="969962" lvl="2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ea typeface="ＭＳ Ｐゴシック"/>
              </a:rPr>
              <a:t>1: Non GS1 EPCglobal Application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ACC63B7-866B-4675-9612-161A3B20AC66}"/>
              </a:ext>
            </a:extLst>
          </p:cNvPr>
          <p:cNvGrpSpPr/>
          <p:nvPr/>
        </p:nvGrpSpPr>
        <p:grpSpPr>
          <a:xfrm>
            <a:off x="162665" y="2579711"/>
            <a:ext cx="6350596" cy="2793505"/>
            <a:chOff x="162665" y="2579711"/>
            <a:chExt cx="6350596" cy="279350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C674669-2FF5-4F5C-8932-4895A8701EFC}"/>
                </a:ext>
              </a:extLst>
            </p:cNvPr>
            <p:cNvGrpSpPr/>
            <p:nvPr/>
          </p:nvGrpSpPr>
          <p:grpSpPr>
            <a:xfrm>
              <a:off x="162665" y="2579711"/>
              <a:ext cx="6350596" cy="2793505"/>
              <a:chOff x="139105" y="2348880"/>
              <a:chExt cx="6350596" cy="2793505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83117DB-899A-4725-A4B3-303AE41EEA93}"/>
                  </a:ext>
                </a:extLst>
              </p:cNvPr>
              <p:cNvSpPr txBox="1"/>
              <p:nvPr/>
            </p:nvSpPr>
            <p:spPr>
              <a:xfrm>
                <a:off x="139105" y="2348880"/>
                <a:ext cx="13773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u="sng" dirty="0">
                    <a:solidFill>
                      <a:schemeClr val="tx1"/>
                    </a:solidFill>
                  </a:rPr>
                  <a:t>Memory Bank</a:t>
                </a:r>
                <a:endParaRPr lang="en-SG" sz="1600" u="sng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E6902159-CD57-43B8-9768-5F07006558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7610" y="2675410"/>
                <a:ext cx="1866900" cy="1562100"/>
              </a:xfrm>
              <a:prstGeom prst="rect">
                <a:avLst/>
              </a:prstGeom>
            </p:spPr>
          </p:pic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E30CF71C-1352-40D5-A5F1-21AA63B72F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56001" y="2675410"/>
                <a:ext cx="2933700" cy="2466975"/>
              </a:xfrm>
              <a:prstGeom prst="rect">
                <a:avLst/>
              </a:prstGeom>
            </p:spPr>
          </p:pic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4136687A-9C74-4D8E-BEF7-2ABA54C0B57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064510" y="2996952"/>
                <a:ext cx="1491491" cy="57606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16076A8A-458E-4382-B49F-A3DF79338E4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2039869" y="3894558"/>
                <a:ext cx="1516132" cy="90259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BA96978-4179-4FC4-B074-0A3D460AB0B3}"/>
                </a:ext>
              </a:extLst>
            </p:cNvPr>
            <p:cNvSpPr/>
            <p:nvPr/>
          </p:nvSpPr>
          <p:spPr bwMode="auto">
            <a:xfrm>
              <a:off x="260221" y="3737934"/>
              <a:ext cx="1877327" cy="387455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SG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D5E77B7-D55D-4E72-A7E9-C5603353EB29}"/>
                </a:ext>
              </a:extLst>
            </p:cNvPr>
            <p:cNvSpPr/>
            <p:nvPr/>
          </p:nvSpPr>
          <p:spPr bwMode="auto">
            <a:xfrm>
              <a:off x="3890187" y="4125389"/>
              <a:ext cx="2493845" cy="1130095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SG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B6B748BA-0820-4207-A3BE-A5202E709889}"/>
              </a:ext>
            </a:extLst>
          </p:cNvPr>
          <p:cNvSpPr/>
          <p:nvPr/>
        </p:nvSpPr>
        <p:spPr>
          <a:xfrm>
            <a:off x="125344" y="5849049"/>
            <a:ext cx="6096000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 TID and USER memory may be optionally supported.</a:t>
            </a:r>
          </a:p>
        </p:txBody>
      </p:sp>
    </p:spTree>
    <p:extLst>
      <p:ext uri="{BB962C8B-B14F-4D97-AF65-F5344CB8AC3E}">
        <p14:creationId xmlns:p14="http://schemas.microsoft.com/office/powerpoint/2010/main" val="342020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Tag sessions and flags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412776"/>
            <a:ext cx="11881320" cy="183742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UHF RFID Standard defines 4 sessions (denoted S0, S1, S2, and S3) to allow two or more Interrogators (Readers) to independently inventory a common tag population. A tag maintains an independent </a:t>
            </a: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inventoried flag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for each of its four sessions. Each inventoried flag has two values, denoted A and B. At the beginning of each and every inventory round an Interrogator chooses to inventory either A or B tags in one of the four sessions. After singulating a tag (i.e., reading its EPC), an Interrogator may issue a command that causes the tag to invert its inventoried flag for that session (i.e. A→B or B→A). In addition, tags also maintain a </a:t>
            </a: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SL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 flag that can be set with the UHF Select command.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97653D-5953-4BDF-9C40-69D21AC64E82}"/>
              </a:ext>
            </a:extLst>
          </p:cNvPr>
          <p:cNvSpPr txBox="1"/>
          <p:nvPr/>
        </p:nvSpPr>
        <p:spPr>
          <a:xfrm>
            <a:off x="5651430" y="3579851"/>
            <a:ext cx="5501603" cy="8402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+mj-lt"/>
              </a:rPr>
              <a:t>We think that the four session flags and the SL flag can by supported by non-AP AMP STAs to support dense deployments.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988050-485E-41FB-A99D-CA10C822A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3166080"/>
            <a:ext cx="49720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2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Tag states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5" y="1412776"/>
            <a:ext cx="5887431" cy="413959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The UHF RFID Standard defines various metastates that determines the tag’s actions and responses to UHF commands. E.g., a tag is in the arbitrate state during random access and transitions to the reply state after backscattering RN16 and proceeding to the acknowledged state once its EPC has been read.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While the channel access protocol may be redefined in 802.11bp, </a:t>
            </a: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we think that the applicable tag metastates can be reused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. If needed, the state transitions can be redefined in 802.11bp, for example, a tag may directly move from arbitrate to acknowledged state if a non-AP AMP STA is allowed to directly transmit its EPC during the random access.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BF3015-1AE3-4C05-8E83-7ACC6792E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6767" y="1412776"/>
            <a:ext cx="6065898" cy="489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12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UHF Commands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5" y="1412776"/>
            <a:ext cx="11737305" cy="41611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The UHF RFID Standard defines 3 sets of Interrogator Commands. We think the following UHF commands can be reused in 802.11bp: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Select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 command: allows an Interrogator to select a tag subpopulation based on user-defined criteria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Read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allows an Interrogator to read part or all of a tag’s Reserved memory, EPC memory, TID memory, or the currently open file in User memory.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Write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allows an Interrogator to write a word in a tag’s Reserved memory, EPC memory, TID memory, or the currently open file in User memory.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Authenticate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allows an Interrogator to perform tag, Interrogator, or mutual authentication.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Support of Inventory commands (Query, QueryAdjust, QueryRep, ACK, and NAK) is TBD and depends on the channel access mechanism defined for backscatter non-AP AMP STAs.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2696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989FC76-7EBD-4B2C-BA9E-7A56B9190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3233" y="4466239"/>
            <a:ext cx="5901439" cy="17862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D83B79-0DF8-4356-A1AF-B42188ACD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8031" y="1130682"/>
            <a:ext cx="5749026" cy="29690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frame for backscatter communication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56C5A2-F192-4D25-8B4E-5929D63A3A32}"/>
              </a:ext>
            </a:extLst>
          </p:cNvPr>
          <p:cNvSpPr txBox="1"/>
          <p:nvPr/>
        </p:nvSpPr>
        <p:spPr>
          <a:xfrm>
            <a:off x="47328" y="1183275"/>
            <a:ext cx="6140703" cy="38010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Frame Control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(8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Frame Type (4 bits): Indicates various AMP frame types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ID Present (1 bit): Presence of ID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Length Present (1 bit): Presence of Length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Type Dependent Control (2 bits)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ID 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(0 or 16 bits): Carries the Receiver ID or Transmitter ID if applicable.</a:t>
            </a:r>
          </a:p>
          <a:p>
            <a:pPr marL="400050" lvl="1" indent="-1698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Recommend 16-bits ID space to reduce ID collisions and align with UHF RN16.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Length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 (0 or 8 bits): Indicates the length of the Frame Body field if present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11556B-E198-4BB5-97A8-2BF266BDBE5C}"/>
              </a:ext>
            </a:extLst>
          </p:cNvPr>
          <p:cNvSpPr txBox="1"/>
          <p:nvPr/>
        </p:nvSpPr>
        <p:spPr>
          <a:xfrm>
            <a:off x="3794009" y="4984316"/>
            <a:ext cx="3643018" cy="5909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ＭＳ Ｐゴシック"/>
              </a:rPr>
              <a:t>Example AMP Backscatter frame to carry UHF Commands:</a:t>
            </a:r>
            <a:endParaRPr lang="en-US" sz="1600" u="sng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94678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484784"/>
            <a:ext cx="11881320" cy="409342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Backscatter non-AP AMP STAs should 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support at least the following as defined by the UHF RFID Standard [1]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</a:p>
          <a:p>
            <a:pPr marL="568325" indent="-3349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Memory structure: EPC is mandatory. TID and USER memory may be optionally supported.</a:t>
            </a:r>
          </a:p>
          <a:p>
            <a:pPr marL="568325" indent="-3349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Sessions and flags: 1) Inventoried flags for S0, S1, S2, S3 sessions; 2) Selected flag (SL)</a:t>
            </a:r>
          </a:p>
          <a:p>
            <a:pPr marL="568325" indent="-3349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UHF commands: </a:t>
            </a:r>
            <a:r>
              <a:rPr lang="en-US" sz="2000" i="1" dirty="0">
                <a:solidFill>
                  <a:schemeClr val="tx1"/>
                </a:solidFill>
                <a:latin typeface="Arial"/>
                <a:ea typeface="ＭＳ Ｐゴシック"/>
              </a:rPr>
              <a:t>Select, Read, Write, Authenticate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.</a:t>
            </a:r>
          </a:p>
          <a:p>
            <a:pPr marL="568325" indent="-3349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States: tag states that correspond to the supported UHF commands are reused</a:t>
            </a:r>
            <a:endParaRPr lang="en-US" sz="2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lvl="1" indent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We also proposed the format of the AMP frames for backscatter communication.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Channel access for backscatter non-AP AMP STAs is TBD.</a:t>
            </a:r>
          </a:p>
        </p:txBody>
      </p:sp>
    </p:spTree>
    <p:extLst>
      <p:ext uri="{BB962C8B-B14F-4D97-AF65-F5344CB8AC3E}">
        <p14:creationId xmlns:p14="http://schemas.microsoft.com/office/powerpoint/2010/main" val="4131167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67430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	A Backscatter non-AP AMP STA uses Electronic Product Code (EPC) as its unique global identifier.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NOTE – EPC is defined by the EPC Tag Data Standard (TDS)</a:t>
            </a:r>
          </a:p>
        </p:txBody>
      </p:sp>
    </p:spTree>
    <p:extLst>
      <p:ext uri="{BB962C8B-B14F-4D97-AF65-F5344CB8AC3E}">
        <p14:creationId xmlns:p14="http://schemas.microsoft.com/office/powerpoint/2010/main" val="245539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116783</TotalTime>
  <Words>1487</Words>
  <Application>Microsoft Office PowerPoint</Application>
  <PresentationFormat>Widescreen</PresentationFormat>
  <Paragraphs>125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Unicode MS</vt:lpstr>
      <vt:lpstr>Microsoft YaHei</vt:lpstr>
      <vt:lpstr>ＭＳ Ｐゴシック</vt:lpstr>
      <vt:lpstr>ＭＳ Ｐゴシック</vt:lpstr>
      <vt:lpstr>Arial</vt:lpstr>
      <vt:lpstr>Symbol</vt:lpstr>
      <vt:lpstr>Times New Roman</vt:lpstr>
      <vt:lpstr>Wingdings</vt:lpstr>
      <vt:lpstr>Office Theme</vt:lpstr>
      <vt:lpstr>PowerPoint Presentation</vt:lpstr>
      <vt:lpstr>Recap [3]</vt:lpstr>
      <vt:lpstr>Tag identity and memory bank</vt:lpstr>
      <vt:lpstr>Tag sessions and flags</vt:lpstr>
      <vt:lpstr>Tag states</vt:lpstr>
      <vt:lpstr>UHF Commands</vt:lpstr>
      <vt:lpstr>AMP frame for backscatter communication</vt:lpstr>
      <vt:lpstr>Summary</vt:lpstr>
      <vt:lpstr>SP 1</vt:lpstr>
      <vt:lpstr>SP 2</vt:lpstr>
      <vt:lpstr>SP 3</vt:lpstr>
      <vt:lpstr>SP 4</vt:lpstr>
      <vt:lpstr>SP 5</vt:lpstr>
      <vt:lpstr>SP 6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rojan.chitrakar@huawei.com</dc:creator>
  <cp:keywords/>
  <dc:description/>
  <cp:lastModifiedBy>Rojan Chitrakar</cp:lastModifiedBy>
  <cp:revision>1041</cp:revision>
  <cp:lastPrinted>2000-03-07T00:55:37Z</cp:lastPrinted>
  <dcterms:created xsi:type="dcterms:W3CDTF">2016-01-17T22:48:36Z</dcterms:created>
  <dcterms:modified xsi:type="dcterms:W3CDTF">2025-07-29T15:23:52Z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