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969" r:id="rId4"/>
    <p:sldId id="970" r:id="rId5"/>
    <p:sldId id="972" r:id="rId6"/>
    <p:sldId id="971" r:id="rId7"/>
    <p:sldId id="967" r:id="rId8"/>
    <p:sldId id="950" r:id="rId9"/>
    <p:sldId id="945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or Regev (A)" initials="DR(" lastIdx="0" clrIdx="0">
    <p:extLst>
      <p:ext uri="{19B8F6BF-5375-455C-9EA6-DF929625EA0E}">
        <p15:presenceInfo xmlns:p15="http://schemas.microsoft.com/office/powerpoint/2012/main" userId="S-1-5-21-147214757-305610072-1517763936-46233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40" autoAdjust="0"/>
  </p:normalViewPr>
  <p:slideViewPr>
    <p:cSldViewPr>
      <p:cViewPr varScale="1">
        <p:scale>
          <a:sx n="113" d="100"/>
          <a:sy n="113" d="100"/>
        </p:scale>
        <p:origin x="456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-2478"/>
    </p:cViewPr>
  </p:sorterViewPr>
  <p:notesViewPr>
    <p:cSldViewPr>
      <p:cViewPr varScale="1">
        <p:scale>
          <a:sx n="82" d="100"/>
          <a:sy n="82" d="100"/>
        </p:scale>
        <p:origin x="3852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5EC2126F-A51F-4EC0-A3BF-944660BA46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802.11-25/xxx1r0</a:t>
            </a:r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802.11-25/xxx1r0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802.11-25/xxx1r0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802.11-25/xxx1r0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33364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49027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802.11-25/xxx1r0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2952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802.11-25/xxx1r0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2889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99451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802.11-25/xxx1r0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67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BD56E6FB-DE6E-4FD9-8C14-5392C0AB9C0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D55767B7-38A2-45B8-ADF6-BB34CF28B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Dror Regev, Huawei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9C331F-36C4-4A1A-8D6F-88058D2A70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6867E-94CD-4020-9950-BCF27516A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3DC1A7-8839-4ADA-8981-9D552B53838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BC4FDC-6ED3-4402-AEB8-E9374B6AA8F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/>
          <a:p>
            <a:r>
              <a:rPr lang="en-GB"/>
              <a:t>Dror Regev, Huawei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A64922-0B47-4B04-9300-4157CABCF7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589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42FF1F71-9395-4491-89DD-3EA5C50AE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26F1E5ED-5A4D-4ED9-87DF-ACAAD971275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206992FE-92DA-4F63-9609-77A23969A8FE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/>
          <a:p>
            <a:r>
              <a:rPr lang="en-GB"/>
              <a:t>Dror Regev, Huawei</a:t>
            </a:r>
            <a:endParaRPr lang="en-GB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55ACE796-A34B-4B36-8111-5806C6320A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7143757" y="333375"/>
            <a:ext cx="4109015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802.11-25/1236r0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878E8B-14E6-4E7C-A2C6-D90C15D3F4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Dror Regev, Huawei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8" r:id="rId9"/>
    <p:sldLayoutId id="2147483659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767409" y="764704"/>
            <a:ext cx="10756254" cy="69897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sz="2800" dirty="0"/>
              <a:t>AMP Enhanced Bi-Static Back Scattering Non AP STA with Gains</a:t>
            </a:r>
            <a:endParaRPr lang="en-GB" sz="30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2025-07-28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140497"/>
              </p:ext>
            </p:extLst>
          </p:nvPr>
        </p:nvGraphicFramePr>
        <p:xfrm>
          <a:off x="993775" y="2414588"/>
          <a:ext cx="10529888" cy="2592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4" name="Document" r:id="rId4" imgW="10473902" imgH="2580964" progId="Word.Document.8">
                  <p:embed/>
                </p:oleObj>
              </mc:Choice>
              <mc:Fallback>
                <p:oleObj name="Document" r:id="rId4" imgW="10473902" imgH="258096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4588"/>
                        <a:ext cx="10529888" cy="2592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06720" y="713454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41727" y="1591523"/>
            <a:ext cx="8151790" cy="4543399"/>
          </a:xfrm>
          <a:ln/>
        </p:spPr>
        <p:txBody>
          <a:bodyPr/>
          <a:lstStyle/>
          <a:p>
            <a:r>
              <a:rPr lang="en-US" dirty="0"/>
              <a:t>The BS UL range of standard AMP BS STAs, was calculated in [1] to be limited by the direct leakage to ~ 2 m. </a:t>
            </a:r>
          </a:p>
          <a:p>
            <a:r>
              <a:rPr lang="en-US" dirty="0"/>
              <a:t>It was also proposed in [1] that the range can be extended to ~ 8 m utilizing BS gain of 12 </a:t>
            </a:r>
            <a:r>
              <a:rPr lang="en-US" dirty="0" err="1"/>
              <a:t>dB.</a:t>
            </a:r>
            <a:endParaRPr lang="en-US" dirty="0"/>
          </a:p>
          <a:p>
            <a:r>
              <a:rPr lang="en-US" dirty="0"/>
              <a:t>In [2], a reflective type BS gain was proposed, suggesting gain of 15 dB @ 900 MHz and 100 </a:t>
            </a:r>
            <a:r>
              <a:rPr lang="en-US" dirty="0" err="1"/>
              <a:t>uW</a:t>
            </a:r>
            <a:r>
              <a:rPr lang="en-US" dirty="0"/>
              <a:t> power consumption </a:t>
            </a:r>
          </a:p>
          <a:p>
            <a:r>
              <a:rPr lang="en-US" dirty="0"/>
              <a:t>Here we broaden the bistatic extended range perspective including antennas gain/directivity and review a repeater/directional type BS gain option for enhanced AMP BS Bi-static non-AP STAs</a:t>
            </a:r>
          </a:p>
          <a:p>
            <a:endParaRPr lang="en-GB" dirty="0"/>
          </a:p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pSp>
        <p:nvGrpSpPr>
          <p:cNvPr id="4103" name="Group 4102">
            <a:extLst>
              <a:ext uri="{FF2B5EF4-FFF2-40B4-BE49-F238E27FC236}">
                <a16:creationId xmlns:a16="http://schemas.microsoft.com/office/drawing/2014/main" id="{C4EFCB66-B40F-4C6D-95BB-7B4D69CE9A02}"/>
              </a:ext>
            </a:extLst>
          </p:cNvPr>
          <p:cNvGrpSpPr/>
          <p:nvPr/>
        </p:nvGrpSpPr>
        <p:grpSpPr>
          <a:xfrm>
            <a:off x="8717016" y="1052736"/>
            <a:ext cx="3355648" cy="2559612"/>
            <a:chOff x="8836353" y="2006624"/>
            <a:chExt cx="3355648" cy="2559612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AEF0840C-DD66-4480-B80C-E13E60D8907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836353" y="2319353"/>
              <a:ext cx="2427289" cy="2179146"/>
            </a:xfrm>
            <a:prstGeom prst="rect">
              <a:avLst/>
            </a:prstGeom>
          </p:spPr>
        </p:pic>
        <p:pic>
          <p:nvPicPr>
            <p:cNvPr id="4102" name="Picture 4101">
              <a:extLst>
                <a:ext uri="{FF2B5EF4-FFF2-40B4-BE49-F238E27FC236}">
                  <a16:creationId xmlns:a16="http://schemas.microsoft.com/office/drawing/2014/main" id="{990041D1-DA95-402A-AC66-5AAAB4DEEAF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064553" y="2006624"/>
              <a:ext cx="1127448" cy="2559612"/>
            </a:xfrm>
            <a:prstGeom prst="rect">
              <a:avLst/>
            </a:prstGeom>
          </p:spPr>
        </p:pic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10779" y="597141"/>
            <a:ext cx="11469926" cy="7416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dirty="0"/>
              <a:t>Background: Direct Leakage vs. Bi-Static BS Signal Magnitudes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21FE745F-5666-4A18-A758-79FC375412A4}"/>
              </a:ext>
            </a:extLst>
          </p:cNvPr>
          <p:cNvSpPr txBox="1">
            <a:spLocks/>
          </p:cNvSpPr>
          <p:nvPr/>
        </p:nvSpPr>
        <p:spPr bwMode="auto">
          <a:xfrm>
            <a:off x="1127448" y="1525162"/>
            <a:ext cx="2314472" cy="391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endParaRPr lang="en-US" kern="0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F8255C8-101B-40A8-ACE8-781FF16B8D09}"/>
              </a:ext>
            </a:extLst>
          </p:cNvPr>
          <p:cNvGrpSpPr/>
          <p:nvPr/>
        </p:nvGrpSpPr>
        <p:grpSpPr>
          <a:xfrm>
            <a:off x="7123228" y="1844824"/>
            <a:ext cx="4949436" cy="3888432"/>
            <a:chOff x="8836353" y="2006624"/>
            <a:chExt cx="3355648" cy="2559612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12D3986C-9493-472E-BE16-F60CF487270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836353" y="2319353"/>
              <a:ext cx="2427289" cy="2179146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B493C32E-D1CC-4FFC-B60F-5981C70175E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064553" y="2006624"/>
              <a:ext cx="1127448" cy="2559612"/>
            </a:xfrm>
            <a:prstGeom prst="rect">
              <a:avLst/>
            </a:prstGeom>
          </p:spPr>
        </p:pic>
      </p:grpSp>
      <p:sp>
        <p:nvSpPr>
          <p:cNvPr id="16" name="Rectangle 2">
            <a:extLst>
              <a:ext uri="{FF2B5EF4-FFF2-40B4-BE49-F238E27FC236}">
                <a16:creationId xmlns:a16="http://schemas.microsoft.com/office/drawing/2014/main" id="{67DBA05B-FD8C-40AE-B9BC-6C2EA2CECC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35357" y="1362316"/>
            <a:ext cx="6508399" cy="4823816"/>
          </a:xfrm>
          <a:ln/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0" dirty="0"/>
              <a:t>In many deployment scenarios, the direct leakage signal from the carrier source to the AP has a much higher power than the RX signal backscattered from the AMP non-AP STA.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0" dirty="0"/>
              <a:t>The instantaneous dynamic range available at the AP (45-50 dB), limits the BS UL range.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b="0" dirty="0"/>
          </a:p>
          <a:p>
            <a:pPr marL="457200" indent="-457200">
              <a:buFont typeface="Arial" panose="020B0604020202020204" pitchFamily="34" charset="0"/>
              <a:buChar char="•"/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13307244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551384" y="444717"/>
            <a:ext cx="10628462" cy="7416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sz="2800" dirty="0"/>
              <a:t>Magnitude Expressions for Direct Leakage and Bi-Static BS Signal</a:t>
            </a:r>
            <a:endParaRPr lang="en-GB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21FE745F-5666-4A18-A758-79FC375412A4}"/>
              </a:ext>
            </a:extLst>
          </p:cNvPr>
          <p:cNvSpPr txBox="1">
            <a:spLocks/>
          </p:cNvSpPr>
          <p:nvPr/>
        </p:nvSpPr>
        <p:spPr bwMode="auto">
          <a:xfrm>
            <a:off x="1127448" y="1525162"/>
            <a:ext cx="2314472" cy="391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endParaRPr lang="en-US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93AD78F-3964-4C5F-8C4E-3DFE3D537600}"/>
                  </a:ext>
                </a:extLst>
              </p:cNvPr>
              <p:cNvSpPr txBox="1"/>
              <p:nvPr/>
            </p:nvSpPr>
            <p:spPr>
              <a:xfrm>
                <a:off x="695400" y="1221691"/>
                <a:ext cx="7056784" cy="544213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lvl="0">
                  <a:spcBef>
                    <a:spcPts val="600"/>
                  </a:spcBef>
                  <a:spcAft>
                    <a:spcPts val="0"/>
                  </a:spcAft>
                  <a:buClr>
                    <a:srgbClr val="000000">
                      <a:lumMod val="85000"/>
                      <a:lumOff val="15000"/>
                    </a:srgbClr>
                  </a:buClr>
                  <a:defRPr/>
                </a:pPr>
                <a:r>
                  <a:rPr lang="en-US" sz="150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The direct leakage from the </a:t>
                </a:r>
                <a:r>
                  <a:rPr lang="en-US" sz="1500" i="1" dirty="0" err="1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j</a:t>
                </a:r>
                <a:r>
                  <a:rPr lang="en-US" sz="1500" i="1" baseline="-25000" dirty="0" err="1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th</a:t>
                </a:r>
                <a:r>
                  <a:rPr lang="en-US" sz="150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 </a:t>
                </a:r>
                <a:r>
                  <a:rPr lang="en-US" sz="1500" i="1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carrier source </a:t>
                </a:r>
                <a:r>
                  <a:rPr lang="en-US" sz="150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into the AP as given by FRIIS is:</a:t>
                </a:r>
              </a:p>
              <a:p>
                <a:pPr lvl="0" algn="ctr">
                  <a:spcBef>
                    <a:spcPts val="600"/>
                  </a:spcBef>
                  <a:spcAft>
                    <a:spcPts val="0"/>
                  </a:spcAft>
                  <a:buClr>
                    <a:srgbClr val="000000">
                      <a:lumMod val="85000"/>
                      <a:lumOff val="15000"/>
                    </a:srgbClr>
                  </a:buClr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𝑷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𝑹𝑿</m:t>
                            </m:r>
                          </m:sub>
                        </m:sSub>
                      </m:e>
                      <m:sub>
                        <m: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𝑳𝑲𝒋</m:t>
                        </m:r>
                      </m:sub>
                    </m:sSub>
                    <m:r>
                      <a:rPr lang="en-US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𝑷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𝑻𝑿</m:t>
                            </m:r>
                          </m:sub>
                        </m:sSub>
                      </m:e>
                      <m:sub>
                        <m: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sub>
                    </m:sSub>
                    <m:r>
                      <a:rPr lang="en-US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sz="1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𝑮</m:t>
                                </m:r>
                              </m:e>
                              <m:sub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𝑨𝑷</m:t>
                                </m:r>
                              </m:sub>
                            </m:sSub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𝒋</m:t>
                            </m:r>
                          </m:sub>
                        </m:sSub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lang="en-US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sz="1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𝑮</m:t>
                                </m:r>
                              </m:e>
                              <m:sub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𝑬</m:t>
                                </m:r>
                              </m:sub>
                            </m:sSub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𝒋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sz="1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en-US" sz="18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𝑫</m:t>
                                    </m:r>
                                  </m:e>
                                  <m:sub>
                                    <m:r>
                                      <a:rPr lang="en-US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𝑳𝑲</m:t>
                                    </m:r>
                                  </m:sub>
                                </m:sSub>
                              </m:e>
                              <m:sub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𝒋</m:t>
                                </m:r>
                              </m:sub>
                            </m:sSub>
                          </m:e>
                          <m:sup>
                            <m:r>
                              <a:rPr lang="en-US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sSup>
                      <m:sSupPr>
                        <m:ctrlP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𝒄</m:t>
                                </m:r>
                              </m:num>
                              <m:den>
                                <m:r>
                                  <a:rPr lang="en-US" sz="1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en-US" sz="1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𝝅</m:t>
                                </m:r>
                                <m:r>
                                  <a:rPr lang="en-US" sz="1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1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kumimoji="0" lang="en-US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                (1)</a:t>
                </a:r>
              </a:p>
              <a:p>
                <a:r>
                  <a:rPr lang="en-US" sz="1500" dirty="0">
                    <a:solidFill>
                      <a:schemeClr val="tx1"/>
                    </a:solidFill>
                  </a:rPr>
                  <a:t>Where: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𝑅𝑋</m:t>
                        </m:r>
                        <m:r>
                          <a:rPr lang="en-US" sz="1500" b="0" i="1" baseline="40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𝐿𝐾𝑗</m:t>
                        </m:r>
                      </m:sub>
                    </m:sSub>
                    <m:r>
                      <a:rPr lang="en-US" sz="15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sz="15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sz="15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]−</m:t>
                    </m:r>
                  </m:oMath>
                </a14:m>
                <a:r>
                  <a:rPr lang="en-US" sz="1500" dirty="0">
                    <a:solidFill>
                      <a:schemeClr val="tx1"/>
                    </a:solidFill>
                  </a:rPr>
                  <a:t> is the direct leakage power at the AP from the </a:t>
                </a:r>
                <a:r>
                  <a:rPr lang="en-US" sz="1500" i="1" dirty="0" err="1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j</a:t>
                </a:r>
                <a:r>
                  <a:rPr lang="en-US" sz="1500" i="1" baseline="-25000" dirty="0" err="1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th</a:t>
                </a:r>
                <a:r>
                  <a:rPr lang="en-US" sz="1500" dirty="0">
                    <a:solidFill>
                      <a:schemeClr val="tx1"/>
                    </a:solidFill>
                  </a:rPr>
                  <a:t> carrier source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𝑇𝑋𝑗</m:t>
                        </m:r>
                      </m:sub>
                    </m:sSub>
                    <m:r>
                      <a:rPr lang="en-US" sz="15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sz="15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sz="15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]−</m:t>
                    </m:r>
                  </m:oMath>
                </a14:m>
                <a:r>
                  <a:rPr lang="en-US" sz="1500" dirty="0">
                    <a:solidFill>
                      <a:schemeClr val="tx1"/>
                    </a:solidFill>
                  </a:rPr>
                  <a:t> is the power fed into the </a:t>
                </a:r>
                <a:r>
                  <a:rPr lang="en-US" sz="1500" i="1" dirty="0" err="1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j</a:t>
                </a:r>
                <a:r>
                  <a:rPr lang="en-US" sz="1500" i="1" baseline="-25000" dirty="0" err="1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th</a:t>
                </a:r>
                <a:r>
                  <a:rPr lang="en-US" sz="1500" dirty="0">
                    <a:solidFill>
                      <a:schemeClr val="tx1"/>
                    </a:solidFill>
                  </a:rPr>
                  <a:t> carrier source antenna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𝐸𝑗</m:t>
                        </m:r>
                      </m:sub>
                    </m:sSub>
                    <m:r>
                      <a:rPr lang="en-US" sz="15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1500" dirty="0">
                    <a:solidFill>
                      <a:schemeClr val="tx1"/>
                    </a:solidFill>
                  </a:rPr>
                  <a:t> the power gain of the </a:t>
                </a:r>
                <a:r>
                  <a:rPr lang="en-US" sz="1500" i="1" dirty="0" err="1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j</a:t>
                </a:r>
                <a:r>
                  <a:rPr lang="en-US" sz="1500" i="1" baseline="-25000" dirty="0" err="1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th</a:t>
                </a:r>
                <a:r>
                  <a:rPr lang="en-US" sz="1500" dirty="0">
                    <a:solidFill>
                      <a:schemeClr val="tx1"/>
                    </a:solidFill>
                  </a:rPr>
                  <a:t> carrier source antenna in the direction of the AP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𝐴𝑃𝑗</m:t>
                        </m:r>
                      </m:sub>
                    </m:sSub>
                    <m:r>
                      <a:rPr lang="en-US" sz="15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1500" dirty="0">
                    <a:solidFill>
                      <a:schemeClr val="tx1"/>
                    </a:solidFill>
                  </a:rPr>
                  <a:t> the power gain of the AP in the direction of </a:t>
                </a:r>
                <a:r>
                  <a:rPr lang="en-US" sz="1500" i="1" dirty="0" err="1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j</a:t>
                </a:r>
                <a:r>
                  <a:rPr lang="en-US" sz="1500" i="1" baseline="-25000" dirty="0" err="1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th</a:t>
                </a:r>
                <a:r>
                  <a:rPr lang="en-US" sz="1500" i="1" baseline="-25000" dirty="0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 </a:t>
                </a:r>
                <a:r>
                  <a:rPr lang="en-US" sz="1500" dirty="0">
                    <a:solidFill>
                      <a:schemeClr val="tx1"/>
                    </a:solidFill>
                  </a:rPr>
                  <a:t>c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5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arrier</m:t>
                    </m:r>
                    <m:r>
                      <a:rPr lang="en-US" sz="15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15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source</m:t>
                    </m:r>
                    <m:r>
                      <a:rPr lang="en-US" sz="15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1500" b="0" i="0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5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500" b="0" i="1" baseline="-250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𝐿𝐾𝑗</m:t>
                    </m:r>
                    <m:r>
                      <a:rPr lang="en-US" sz="15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[</m:t>
                    </m:r>
                    <m:r>
                      <a:rPr lang="en-US" sz="15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15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]−</m:t>
                    </m:r>
                  </m:oMath>
                </a14:m>
                <a:r>
                  <a:rPr lang="en-US" sz="1500" dirty="0">
                    <a:solidFill>
                      <a:schemeClr val="tx1"/>
                    </a:solidFill>
                  </a:rPr>
                  <a:t> is the distance between the AP and </a:t>
                </a:r>
                <a:r>
                  <a:rPr lang="en-US" sz="1500" i="1" dirty="0" err="1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j</a:t>
                </a:r>
                <a:r>
                  <a:rPr lang="en-US" sz="1500" i="1" baseline="-25000" dirty="0" err="1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th</a:t>
                </a:r>
                <a:r>
                  <a:rPr lang="en-US" sz="1500" i="1" baseline="-25000" dirty="0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  </a:t>
                </a:r>
                <a:r>
                  <a:rPr lang="en-US" sz="1500" dirty="0">
                    <a:solidFill>
                      <a:schemeClr val="tx1"/>
                    </a:solidFill>
                  </a:rPr>
                  <a:t>carrier source antennas</a:t>
                </a:r>
              </a:p>
              <a:p>
                <a:pPr lvl="0">
                  <a:spcBef>
                    <a:spcPts val="600"/>
                  </a:spcBef>
                  <a:spcAft>
                    <a:spcPts val="0"/>
                  </a:spcAft>
                  <a:buClr>
                    <a:srgbClr val="000000">
                      <a:lumMod val="85000"/>
                      <a:lumOff val="15000"/>
                    </a:srgbClr>
                  </a:buClr>
                  <a:defRPr/>
                </a:pPr>
                <a:r>
                  <a:rPr lang="en-US" sz="1500" dirty="0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The bistatic BS signal from </a:t>
                </a:r>
                <a:r>
                  <a:rPr lang="en-US" sz="1500" dirty="0">
                    <a:solidFill>
                      <a:schemeClr val="tx1"/>
                    </a:solidFill>
                  </a:rPr>
                  <a:t>the </a:t>
                </a:r>
                <a:r>
                  <a:rPr lang="en-US" sz="1500" i="1" dirty="0" err="1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i</a:t>
                </a:r>
                <a:r>
                  <a:rPr lang="en-US" sz="1500" i="1" baseline="-25000" dirty="0" err="1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th</a:t>
                </a:r>
                <a:r>
                  <a:rPr lang="en-US" sz="1500" dirty="0">
                    <a:solidFill>
                      <a:schemeClr val="tx1"/>
                    </a:solidFill>
                  </a:rPr>
                  <a:t> tag</a:t>
                </a:r>
                <a:r>
                  <a:rPr lang="en-US" sz="1500" dirty="0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  received at the AP is:</a:t>
                </a:r>
              </a:p>
              <a:p>
                <a:pPr lvl="0" algn="ctr">
                  <a:spcBef>
                    <a:spcPts val="600"/>
                  </a:spcBef>
                  <a:spcAft>
                    <a:spcPts val="0"/>
                  </a:spcAft>
                  <a:buClr>
                    <a:srgbClr val="000000">
                      <a:lumMod val="85000"/>
                      <a:lumOff val="15000"/>
                    </a:srgbClr>
                  </a:buClr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𝑷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𝑹𝑿</m:t>
                            </m:r>
                          </m:sub>
                        </m:sSub>
                      </m:e>
                      <m:sub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  <m:r>
                      <a:rPr lang="en-US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𝑷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𝑻𝑿</m:t>
                            </m:r>
                          </m:sub>
                        </m:sSub>
                      </m:e>
                      <m:sub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𝒋</m:t>
                        </m:r>
                      </m:sub>
                    </m:sSub>
                    <m:r>
                      <a:rPr lang="en-US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sz="1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𝑮</m:t>
                                </m:r>
                              </m:e>
                              <m:sub>
                                <m:r>
                                  <a:rPr lang="en-US" sz="1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𝑬</m:t>
                                </m:r>
                              </m:sub>
                            </m:sSub>
                          </m:e>
                          <m:sub>
                            <m:r>
                              <a:rPr lang="en-US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𝒊𝒋</m:t>
                            </m:r>
                          </m:sub>
                        </m:sSub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lang="en-US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sz="1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𝑮</m:t>
                                </m:r>
                              </m:e>
                              <m:sub>
                                <m:r>
                                  <a:rPr lang="en-US" sz="1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𝑻</m:t>
                                </m:r>
                              </m:sub>
                            </m:sSub>
                          </m:e>
                          <m:sub>
                            <m:r>
                              <a:rPr lang="en-US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𝒋𝒊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sz="1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en-US" sz="18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𝑫</m:t>
                                    </m:r>
                                  </m:e>
                                  <m:sub>
                                    <m:r>
                                      <a:rPr lang="en-US" sz="18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𝑨</m:t>
                                    </m:r>
                                  </m:sub>
                                </m:sSub>
                              </m:e>
                              <m:sub>
                                <m:r>
                                  <a:rPr lang="en-US" sz="1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𝒊𝒋</m:t>
                                </m:r>
                              </m:sub>
                            </m:sSub>
                          </m:e>
                          <m:sup>
                            <m:r>
                              <a:rPr lang="en-US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𝑩𝑺</m:t>
                        </m:r>
                      </m:e>
                      <m:sub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𝑴𝒂𝒈</m:t>
                        </m:r>
                      </m:sub>
                    </m:sSub>
                    <m:r>
                      <a:rPr lang="en-US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sz="1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𝑮</m:t>
                                </m:r>
                              </m:e>
                              <m:sub>
                                <m:r>
                                  <a:rPr lang="en-US" sz="1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𝑻</m:t>
                                </m:r>
                              </m:sub>
                            </m:sSub>
                          </m:e>
                          <m:sub>
                            <m:r>
                              <a:rPr lang="en-US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lang="en-US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sz="1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𝑮</m:t>
                                </m:r>
                              </m:e>
                              <m:sub>
                                <m:r>
                                  <a:rPr lang="en-US" sz="1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𝑨𝑷</m:t>
                                </m:r>
                              </m:sub>
                            </m:sSub>
                          </m:e>
                          <m:sub>
                            <m:r>
                              <a:rPr lang="en-US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sz="1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en-US" sz="18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𝑫</m:t>
                                    </m:r>
                                  </m:e>
                                  <m:sub>
                                    <m:r>
                                      <a:rPr lang="en-US" sz="1800" b="1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𝑩</m:t>
                                    </m:r>
                                  </m:sub>
                                </m:sSub>
                              </m:e>
                              <m:sub>
                                <m:r>
                                  <a:rPr lang="en-US" sz="1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𝒊</m:t>
                                </m:r>
                              </m:sub>
                            </m:sSub>
                          </m:e>
                          <m:sup>
                            <m:r>
                              <a:rPr lang="en-US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1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𝒄</m:t>
                                </m:r>
                              </m:num>
                              <m:den>
                                <m:r>
                                  <a:rPr lang="en-US" sz="1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en-US" sz="1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𝝅</m:t>
                                </m:r>
                                <m:r>
                                  <a:rPr lang="en-US" sz="1800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𝒇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</m:oMath>
                </a14:m>
                <a:r>
                  <a:rPr lang="en-US" sz="1800" b="1" dirty="0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     (2</a:t>
                </a:r>
                <a:r>
                  <a:rPr lang="en-US" sz="1800" dirty="0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)</a:t>
                </a:r>
              </a:p>
              <a:p>
                <a:r>
                  <a:rPr lang="en-US" sz="1500" dirty="0">
                    <a:solidFill>
                      <a:schemeClr val="tx1"/>
                    </a:solidFill>
                  </a:rPr>
                  <a:t>where: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15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5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15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𝑅𝑋</m:t>
                            </m:r>
                          </m:sub>
                        </m:sSub>
                      </m:e>
                      <m:sub>
                        <m:r>
                          <a:rPr lang="en-US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𝐵𝑆</m:t>
                        </m:r>
                        <m: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5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sz="15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sz="15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]−</m:t>
                    </m:r>
                  </m:oMath>
                </a14:m>
                <a:r>
                  <a:rPr lang="en-US" sz="1500" dirty="0">
                    <a:solidFill>
                      <a:schemeClr val="tx1"/>
                    </a:solidFill>
                  </a:rPr>
                  <a:t> power arriving from the </a:t>
                </a:r>
                <a:r>
                  <a:rPr lang="en-US" sz="1500" i="1" dirty="0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i</a:t>
                </a:r>
                <a:r>
                  <a:rPr lang="en-US" sz="1500" i="1" baseline="-25000" dirty="0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th</a:t>
                </a:r>
                <a:r>
                  <a:rPr lang="en-US" sz="1500" dirty="0">
                    <a:solidFill>
                      <a:schemeClr val="tx1"/>
                    </a:solidFill>
                  </a:rPr>
                  <a:t> tag, at the AMP AP antenna output terminal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15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5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5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𝐸</m:t>
                            </m:r>
                          </m:sub>
                        </m:sSub>
                      </m:e>
                      <m:sub>
                        <m: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5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15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1500" dirty="0">
                    <a:solidFill>
                      <a:schemeClr val="tx1"/>
                    </a:solidFill>
                  </a:rPr>
                  <a:t> is the power gain of the </a:t>
                </a:r>
                <a:r>
                  <a:rPr lang="en-US" sz="1500" i="1" dirty="0" err="1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j</a:t>
                </a:r>
                <a:r>
                  <a:rPr lang="en-US" sz="1500" i="1" baseline="-25000" dirty="0" err="1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th</a:t>
                </a:r>
                <a:r>
                  <a:rPr lang="en-US" sz="1500" i="1" baseline="-25000" dirty="0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  </a:t>
                </a:r>
                <a:r>
                  <a:rPr lang="en-US" sz="1500" dirty="0">
                    <a:solidFill>
                      <a:schemeClr val="tx1"/>
                    </a:solidFill>
                  </a:rPr>
                  <a:t>carrier source at the direction of the </a:t>
                </a:r>
                <a:r>
                  <a:rPr lang="en-US" sz="1500" i="1" dirty="0" err="1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i</a:t>
                </a:r>
                <a:r>
                  <a:rPr lang="en-US" sz="1500" i="1" baseline="-25000" dirty="0" err="1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th</a:t>
                </a:r>
                <a:r>
                  <a:rPr lang="en-US" sz="1500" i="1" baseline="-25000" dirty="0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 </a:t>
                </a:r>
                <a:r>
                  <a:rPr lang="en-US" sz="1500" dirty="0">
                    <a:solidFill>
                      <a:schemeClr val="tx1"/>
                    </a:solidFill>
                  </a:rPr>
                  <a:t>tag antenna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15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5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5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</m:e>
                      <m:sub>
                        <m: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n-US" sz="15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1500" dirty="0">
                    <a:solidFill>
                      <a:schemeClr val="tx1"/>
                    </a:solidFill>
                  </a:rPr>
                  <a:t> is the power gain of the </a:t>
                </a:r>
                <a:r>
                  <a:rPr lang="en-US" sz="1500" i="1" dirty="0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i</a:t>
                </a:r>
                <a:r>
                  <a:rPr lang="en-US" sz="1500" i="1" baseline="-25000" dirty="0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th </a:t>
                </a:r>
                <a:r>
                  <a:rPr lang="en-US" sz="1500" dirty="0">
                    <a:solidFill>
                      <a:schemeClr val="tx1"/>
                    </a:solidFill>
                  </a:rPr>
                  <a:t>tag antenna at the direction of the </a:t>
                </a:r>
                <a:r>
                  <a:rPr lang="en-US" sz="1500" i="1" dirty="0" err="1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j</a:t>
                </a:r>
                <a:r>
                  <a:rPr lang="en-US" sz="1500" i="1" baseline="-25000" dirty="0" err="1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th</a:t>
                </a:r>
                <a:r>
                  <a:rPr lang="en-US" sz="1500" i="1" baseline="-25000" dirty="0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  </a:t>
                </a:r>
                <a:r>
                  <a:rPr lang="en-US" sz="1500" dirty="0">
                    <a:solidFill>
                      <a:schemeClr val="tx1"/>
                    </a:solidFill>
                  </a:rPr>
                  <a:t>carrier source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15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5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5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</m:e>
                      <m:sub>
                        <m: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5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1500" dirty="0">
                    <a:solidFill>
                      <a:schemeClr val="tx1"/>
                    </a:solidFill>
                  </a:rPr>
                  <a:t> is the power gain of the </a:t>
                </a:r>
                <a:r>
                  <a:rPr lang="en-US" sz="1500" i="1" dirty="0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i</a:t>
                </a:r>
                <a:r>
                  <a:rPr lang="en-US" sz="1500" i="1" baseline="-25000" dirty="0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th </a:t>
                </a:r>
                <a:r>
                  <a:rPr lang="en-US" sz="1500" dirty="0">
                    <a:solidFill>
                      <a:schemeClr val="tx1"/>
                    </a:solidFill>
                  </a:rPr>
                  <a:t>tag antenna at the direction of the AP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15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5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5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b>
                        </m:sSub>
                      </m:e>
                      <m:sub>
                        <m: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5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1500" dirty="0">
                    <a:solidFill>
                      <a:schemeClr val="tx1"/>
                    </a:solidFill>
                  </a:rPr>
                  <a:t> is the power gain of the AP antenna in the direction of the </a:t>
                </a:r>
                <a:r>
                  <a:rPr lang="en-US" sz="1500" i="1" dirty="0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i</a:t>
                </a:r>
                <a:r>
                  <a:rPr lang="en-US" sz="1500" i="1" baseline="-25000" dirty="0">
                    <a:solidFill>
                      <a:schemeClr val="tx1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rPr>
                  <a:t>th </a:t>
                </a:r>
                <a:r>
                  <a:rPr lang="en-US" sz="1500" dirty="0">
                    <a:solidFill>
                      <a:schemeClr val="tx1"/>
                    </a:solidFill>
                  </a:rPr>
                  <a:t>tag</a:t>
                </a:r>
              </a:p>
              <a:p>
                <a:pPr lvl="0">
                  <a:spcBef>
                    <a:spcPts val="600"/>
                  </a:spcBef>
                  <a:spcAft>
                    <a:spcPts val="0"/>
                  </a:spcAft>
                  <a:buClr>
                    <a:srgbClr val="000000">
                      <a:lumMod val="85000"/>
                      <a:lumOff val="15000"/>
                    </a:srgbClr>
                  </a:buClr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𝐵𝑆</m:t>
                        </m:r>
                      </m:e>
                      <m:sub>
                        <m:r>
                          <a:rPr lang="en-US" sz="15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𝑀𝑎𝑔</m:t>
                        </m:r>
                      </m:sub>
                    </m:sSub>
                    <m:r>
                      <a:rPr lang="en-US" sz="15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1500" i="1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 </a:t>
                </a:r>
                <a:r>
                  <a:rPr lang="en-US" sz="1500" dirty="0">
                    <a:solidFill>
                      <a:schemeClr val="tx1"/>
                    </a:solidFill>
                  </a:rPr>
                  <a:t>is the tag backscattering </a:t>
                </a:r>
                <a:r>
                  <a:rPr lang="en-US" sz="1500" b="1" dirty="0">
                    <a:solidFill>
                      <a:schemeClr val="tx1"/>
                    </a:solidFill>
                  </a:rPr>
                  <a:t>magnitude (loss or gain)</a:t>
                </a:r>
              </a:p>
              <a:p>
                <a:endParaRPr lang="en-US" sz="15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93AD78F-3964-4C5F-8C4E-3DFE3D5376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400" y="1221691"/>
                <a:ext cx="7056784" cy="5442131"/>
              </a:xfrm>
              <a:prstGeom prst="rect">
                <a:avLst/>
              </a:prstGeom>
              <a:blipFill>
                <a:blip r:embed="rId3"/>
                <a:stretch>
                  <a:fillRect l="-345" t="-2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0EF46710-7397-43FE-A5EB-613D960EF25A}"/>
              </a:ext>
            </a:extLst>
          </p:cNvPr>
          <p:cNvSpPr txBox="1"/>
          <p:nvPr/>
        </p:nvSpPr>
        <p:spPr>
          <a:xfrm>
            <a:off x="6640219" y="1602679"/>
            <a:ext cx="261321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𝑓 [𝐻𝑧]− is the UL frequency</a:t>
            </a:r>
          </a:p>
          <a:p>
            <a:r>
              <a:rPr lang="en-US" sz="1500" dirty="0">
                <a:solidFill>
                  <a:schemeClr val="tx1"/>
                </a:solidFill>
              </a:rPr>
              <a:t>𝑐 [𝑀/𝑆𝑒𝑐]− is the speed of light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2">
                <a:extLst>
                  <a:ext uri="{FF2B5EF4-FFF2-40B4-BE49-F238E27FC236}">
                    <a16:creationId xmlns:a16="http://schemas.microsoft.com/office/drawing/2014/main" id="{67DBA05B-FD8C-40AE-B9BC-6C2EA2CECCD5}"/>
                  </a:ext>
                </a:extLst>
              </p:cNvPr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7253293" y="2564903"/>
                <a:ext cx="4635382" cy="3903013"/>
              </a:xfrm>
              <a:solidFill>
                <a:schemeClr val="accent3">
                  <a:lumMod val="95000"/>
                </a:schemeClr>
              </a:solidFill>
              <a:ln/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/>
                  <a:t>FRIIS expressions reflect the major  power </a:t>
                </a:r>
                <a:r>
                  <a:rPr lang="en-US" sz="1800" dirty="0"/>
                  <a:t>difference between the leakage and BS</a:t>
                </a:r>
                <a:r>
                  <a:rPr lang="en-US" sz="1800" b="0" dirty="0"/>
                  <a:t> signal magnitudes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dirty="0"/>
                  <a:t>Antennas directivity/passive gain </a:t>
                </a:r>
                <a:r>
                  <a:rPr lang="en-US" sz="1800" b="0" dirty="0"/>
                  <a:t>of the AMP devices impact the ratio between the direct leakage and the BS signals power and are deployment dependent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/>
                  <a:t> </a:t>
                </a:r>
                <a:r>
                  <a:rPr lang="en-US" sz="1800" b="0"/>
                  <a:t>Antennas passive gain </a:t>
                </a:r>
                <a:r>
                  <a:rPr lang="en-US" sz="1800" b="0" dirty="0"/>
                  <a:t>impact STA </a:t>
                </a:r>
                <a:r>
                  <a:rPr lang="en-US" sz="1800" dirty="0"/>
                  <a:t>EH harvesting </a:t>
                </a:r>
                <a:r>
                  <a:rPr lang="en-US" sz="1800" b="0" dirty="0"/>
                  <a:t>and BS </a:t>
                </a:r>
                <a:r>
                  <a:rPr lang="en-US" sz="1800" dirty="0"/>
                  <a:t>UL communication </a:t>
                </a:r>
                <a:r>
                  <a:rPr lang="en-US" sz="1800" b="0" dirty="0"/>
                  <a:t>and hence the </a:t>
                </a:r>
                <a:r>
                  <a:rPr lang="en-US" sz="1800" dirty="0"/>
                  <a:t>“hidden tag likelihood” </a:t>
                </a:r>
                <a:r>
                  <a:rPr lang="en-US" sz="1800" b="0" dirty="0"/>
                  <a:t>[3] requiring further consideration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dirty="0"/>
                  <a:t>On STA active gain increases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𝐁𝐒</m:t>
                        </m:r>
                      </m:e>
                      <m:sub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𝐌𝐚𝐠</m:t>
                        </m:r>
                      </m:sub>
                    </m:sSub>
                    <m:r>
                      <a:rPr lang="en-US" sz="1800" b="1" i="0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sz="1800" dirty="0"/>
                  <a:t>and extends UL range [1]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sz="1800" b="0" dirty="0"/>
              </a:p>
              <a:p>
                <a:pPr>
                  <a:buFont typeface="Arial" panose="020B0604020202020204" pitchFamily="34" charset="0"/>
                  <a:buChar char="•"/>
                  <a:tabLst>
                    <a:tab pos="357188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sz="1800" b="0" dirty="0"/>
              </a:p>
            </p:txBody>
          </p:sp>
        </mc:Choice>
        <mc:Fallback xmlns="">
          <p:sp>
            <p:nvSpPr>
              <p:cNvPr id="16" name="Rectangle 2">
                <a:extLst>
                  <a:ext uri="{FF2B5EF4-FFF2-40B4-BE49-F238E27FC236}">
                    <a16:creationId xmlns:a16="http://schemas.microsoft.com/office/drawing/2014/main" id="{67DBA05B-FD8C-40AE-B9BC-6C2EA2CECCD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53293" y="2564903"/>
                <a:ext cx="4635382" cy="3903013"/>
              </a:xfrm>
              <a:blipFill>
                <a:blip r:embed="rId4"/>
                <a:stretch>
                  <a:fillRect l="-921" t="-938" r="-1711" b="-2812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D5A60462-CF1C-439C-828F-DD727082C703}"/>
              </a:ext>
            </a:extLst>
          </p:cNvPr>
          <p:cNvSpPr/>
          <p:nvPr/>
        </p:nvSpPr>
        <p:spPr bwMode="auto">
          <a:xfrm>
            <a:off x="3746047" y="3999560"/>
            <a:ext cx="936104" cy="504056"/>
          </a:xfrm>
          <a:prstGeom prst="ellipse">
            <a:avLst/>
          </a:prstGeom>
          <a:solidFill>
            <a:srgbClr val="92D050">
              <a:alpha val="30000"/>
            </a:srgbClr>
          </a:solidFill>
          <a:ln w="952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3E715BC-9A9D-45EE-8820-CC0CF2148C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00456" y="1089347"/>
            <a:ext cx="1692173" cy="1519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5024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63352" y="548681"/>
            <a:ext cx="11305256" cy="72008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Revisit: Impact of BS Loss/Gain on </a:t>
            </a:r>
            <a:r>
              <a:rPr lang="en-IE" dirty="0"/>
              <a:t>2.4 GHz </a:t>
            </a:r>
            <a:r>
              <a:rPr lang="en-GB" dirty="0"/>
              <a:t>Bistatic BS Range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F70D912-FC11-4716-82AE-3B068DDF5FE6}"/>
              </a:ext>
            </a:extLst>
          </p:cNvPr>
          <p:cNvSpPr txBox="1"/>
          <p:nvPr/>
        </p:nvSpPr>
        <p:spPr>
          <a:xfrm>
            <a:off x="779500" y="1268760"/>
            <a:ext cx="3300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L" dirty="0">
                <a:solidFill>
                  <a:schemeClr val="tx1"/>
                </a:solidFill>
              </a:rPr>
              <a:t>Lin</a:t>
            </a:r>
            <a:r>
              <a:rPr lang="en-US" dirty="0">
                <a:solidFill>
                  <a:schemeClr val="tx1"/>
                </a:solidFill>
              </a:rPr>
              <a:t>k</a:t>
            </a:r>
            <a:r>
              <a:rPr lang="en-IL" dirty="0">
                <a:solidFill>
                  <a:schemeClr val="tx1"/>
                </a:solidFill>
              </a:rPr>
              <a:t> Assumptions</a:t>
            </a:r>
            <a:r>
              <a:rPr lang="en-US" dirty="0">
                <a:solidFill>
                  <a:schemeClr val="tx1"/>
                </a:solidFill>
              </a:rPr>
              <a:t> [1]:</a:t>
            </a:r>
            <a:endParaRPr lang="en-IL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3281E32-B0DE-402E-A6DC-4153ABEB934B}"/>
              </a:ext>
            </a:extLst>
          </p:cNvPr>
          <p:cNvSpPr txBox="1"/>
          <p:nvPr/>
        </p:nvSpPr>
        <p:spPr>
          <a:xfrm>
            <a:off x="551384" y="3934797"/>
            <a:ext cx="75793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sz="1800" dirty="0">
                <a:solidFill>
                  <a:schemeClr val="tx1"/>
                </a:solidFill>
              </a:rPr>
              <a:t>FRIIS</a:t>
            </a:r>
            <a:r>
              <a:rPr lang="en-US" sz="1800" dirty="0">
                <a:solidFill>
                  <a:schemeClr val="tx1"/>
                </a:solidFill>
              </a:rPr>
              <a:t> &amp; SNR</a:t>
            </a:r>
            <a:r>
              <a:rPr lang="en-IL" sz="1800" dirty="0">
                <a:solidFill>
                  <a:schemeClr val="tx1"/>
                </a:solidFill>
              </a:rPr>
              <a:t> [dB]</a:t>
            </a:r>
            <a:r>
              <a:rPr lang="en-US" sz="1800" dirty="0">
                <a:solidFill>
                  <a:schemeClr val="tx1"/>
                </a:solidFill>
              </a:rPr>
              <a:t> for </a:t>
            </a:r>
            <a:r>
              <a:rPr lang="en-US" sz="1800" dirty="0">
                <a:solidFill>
                  <a:schemeClr val="dk1"/>
                </a:solidFill>
              </a:rPr>
              <a:t>backscattering gain of </a:t>
            </a:r>
            <a:r>
              <a:rPr lang="en-US" sz="1800" b="1" dirty="0">
                <a:solidFill>
                  <a:schemeClr val="dk1"/>
                </a:solidFill>
              </a:rPr>
              <a:t>1 dB </a:t>
            </a:r>
            <a:r>
              <a:rPr lang="en-US" sz="1800" dirty="0">
                <a:solidFill>
                  <a:schemeClr val="dk1"/>
                </a:solidFill>
              </a:rPr>
              <a:t>(e.g. 5 dB loss + </a:t>
            </a:r>
            <a:r>
              <a:rPr lang="en-US" sz="1800" b="1" dirty="0">
                <a:solidFill>
                  <a:schemeClr val="dk1"/>
                </a:solidFill>
              </a:rPr>
              <a:t>6 dB gain</a:t>
            </a:r>
            <a:r>
              <a:rPr lang="en-US" sz="1800" dirty="0">
                <a:solidFill>
                  <a:schemeClr val="dk1"/>
                </a:solidFill>
              </a:rPr>
              <a:t>):</a:t>
            </a:r>
          </a:p>
          <a:p>
            <a:r>
              <a:rPr lang="en-US" sz="1800" dirty="0">
                <a:solidFill>
                  <a:schemeClr val="tx1"/>
                </a:solidFill>
              </a:rPr>
              <a:t> </a:t>
            </a:r>
            <a:endParaRPr lang="en-IL" sz="1800" dirty="0">
              <a:solidFill>
                <a:schemeClr val="tx1"/>
              </a:solidFill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7C406320-2B3D-4C8E-B7A0-81D7C78108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070581"/>
              </p:ext>
            </p:extLst>
          </p:nvPr>
        </p:nvGraphicFramePr>
        <p:xfrm>
          <a:off x="576371" y="1688631"/>
          <a:ext cx="6624737" cy="8915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08246">
                  <a:extLst>
                    <a:ext uri="{9D8B030D-6E8A-4147-A177-3AD203B41FA5}">
                      <a16:colId xmlns:a16="http://schemas.microsoft.com/office/drawing/2014/main" val="3323034262"/>
                    </a:ext>
                  </a:extLst>
                </a:gridCol>
                <a:gridCol w="4416491">
                  <a:extLst>
                    <a:ext uri="{9D8B030D-6E8A-4147-A177-3AD203B41FA5}">
                      <a16:colId xmlns:a16="http://schemas.microsoft.com/office/drawing/2014/main" val="177925022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>
                          <a:effectLst/>
                        </a:rPr>
                        <a:t>TX Power @ the Exciter - P</a:t>
                      </a:r>
                      <a:r>
                        <a:rPr lang="en-US" sz="1400" b="1" u="none" strike="noStrike" baseline="-25000" dirty="0">
                          <a:effectLst/>
                        </a:rPr>
                        <a:t>TX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20 dBm</a:t>
                      </a:r>
                      <a:endParaRPr lang="en-IL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603929"/>
                  </a:ext>
                </a:extLst>
              </a:tr>
              <a:tr h="1419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Reader Effective DR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50 dB</a:t>
                      </a:r>
                      <a:endParaRPr lang="en-IL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593288"/>
                  </a:ext>
                </a:extLst>
              </a:tr>
              <a:tr h="1114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Reader min SNR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3 dB</a:t>
                      </a:r>
                      <a:endParaRPr lang="en-IL" sz="1400" b="0" i="0" u="none" strike="noStrike" dirty="0">
                        <a:solidFill>
                          <a:srgbClr val="FF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9395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Antennas Gain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rgbClr val="7A0000"/>
                          </a:solidFill>
                          <a:effectLst/>
                        </a:rPr>
                        <a:t>0 dB, this is a major simplification in respect to(1) and (2)</a:t>
                      </a:r>
                      <a:endParaRPr lang="en-IL" sz="1400" b="1" i="0" u="none" strike="noStrike" dirty="0">
                        <a:solidFill>
                          <a:srgbClr val="7A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827411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F93E4804-DB60-43F9-89EA-1115362309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749456"/>
              </p:ext>
            </p:extLst>
          </p:nvPr>
        </p:nvGraphicFramePr>
        <p:xfrm>
          <a:off x="551384" y="4296701"/>
          <a:ext cx="11270448" cy="9324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5265">
                  <a:extLst>
                    <a:ext uri="{9D8B030D-6E8A-4147-A177-3AD203B41FA5}">
                      <a16:colId xmlns:a16="http://schemas.microsoft.com/office/drawing/2014/main" val="3224357289"/>
                    </a:ext>
                  </a:extLst>
                </a:gridCol>
                <a:gridCol w="1614021">
                  <a:extLst>
                    <a:ext uri="{9D8B030D-6E8A-4147-A177-3AD203B41FA5}">
                      <a16:colId xmlns:a16="http://schemas.microsoft.com/office/drawing/2014/main" val="3067262515"/>
                    </a:ext>
                  </a:extLst>
                </a:gridCol>
                <a:gridCol w="1614021">
                  <a:extLst>
                    <a:ext uri="{9D8B030D-6E8A-4147-A177-3AD203B41FA5}">
                      <a16:colId xmlns:a16="http://schemas.microsoft.com/office/drawing/2014/main" val="3311367101"/>
                    </a:ext>
                  </a:extLst>
                </a:gridCol>
                <a:gridCol w="1622792">
                  <a:extLst>
                    <a:ext uri="{9D8B030D-6E8A-4147-A177-3AD203B41FA5}">
                      <a16:colId xmlns:a16="http://schemas.microsoft.com/office/drawing/2014/main" val="1136512726"/>
                    </a:ext>
                  </a:extLst>
                </a:gridCol>
                <a:gridCol w="1396358">
                  <a:extLst>
                    <a:ext uri="{9D8B030D-6E8A-4147-A177-3AD203B41FA5}">
                      <a16:colId xmlns:a16="http://schemas.microsoft.com/office/drawing/2014/main" val="1035681372"/>
                    </a:ext>
                  </a:extLst>
                </a:gridCol>
                <a:gridCol w="1332599">
                  <a:extLst>
                    <a:ext uri="{9D8B030D-6E8A-4147-A177-3AD203B41FA5}">
                      <a16:colId xmlns:a16="http://schemas.microsoft.com/office/drawing/2014/main" val="738939542"/>
                    </a:ext>
                  </a:extLst>
                </a:gridCol>
                <a:gridCol w="1765392">
                  <a:extLst>
                    <a:ext uri="{9D8B030D-6E8A-4147-A177-3AD203B41FA5}">
                      <a16:colId xmlns:a16="http://schemas.microsoft.com/office/drawing/2014/main" val="4036361824"/>
                    </a:ext>
                  </a:extLst>
                </a:gridCol>
              </a:tblGrid>
              <a:tr h="3365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D</a:t>
                      </a:r>
                      <a:r>
                        <a:rPr lang="en-US" sz="1600" u="none" strike="noStrike" baseline="-25000" dirty="0">
                          <a:effectLst/>
                        </a:rPr>
                        <a:t>A</a:t>
                      </a:r>
                      <a:r>
                        <a:rPr lang="en-US" sz="1600" u="none" strike="noStrike" dirty="0">
                          <a:effectLst/>
                        </a:rPr>
                        <a:t>, D</a:t>
                      </a:r>
                      <a:r>
                        <a:rPr lang="en-US" sz="1600" u="none" strike="noStrike" baseline="-25000" dirty="0">
                          <a:effectLst/>
                        </a:rPr>
                        <a:t>B</a:t>
                      </a:r>
                      <a:r>
                        <a:rPr lang="en-US" sz="1600" u="none" strike="noStrike" dirty="0">
                          <a:effectLst/>
                        </a:rPr>
                        <a:t>, </a:t>
                      </a:r>
                      <a:r>
                        <a:rPr lang="en-US" sz="1600" u="none" strike="noStrike" dirty="0" err="1">
                          <a:effectLst/>
                        </a:rPr>
                        <a:t>D</a:t>
                      </a:r>
                      <a:r>
                        <a:rPr lang="en-US" sz="1600" u="none" strike="noStrike" baseline="-25000" dirty="0" err="1">
                          <a:effectLst/>
                        </a:rPr>
                        <a:t>Lk</a:t>
                      </a:r>
                      <a:r>
                        <a:rPr lang="en-US" sz="1600" u="none" strike="noStrike" dirty="0">
                          <a:effectLst/>
                        </a:rPr>
                        <a:t>  [m]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P</a:t>
                      </a:r>
                      <a:r>
                        <a:rPr lang="en-US" sz="1600" b="1" u="none" strike="noStrike" baseline="-25000" dirty="0">
                          <a:effectLst/>
                        </a:rPr>
                        <a:t>BS</a:t>
                      </a:r>
                      <a:r>
                        <a:rPr lang="en-US" sz="1600" u="none" strike="noStrike" dirty="0">
                          <a:effectLst/>
                        </a:rPr>
                        <a:t> [dBm]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P</a:t>
                      </a:r>
                      <a:r>
                        <a:rPr lang="en-US" sz="1600" u="none" strike="noStrike" baseline="-25000" dirty="0">
                          <a:effectLst/>
                        </a:rPr>
                        <a:t>RX</a:t>
                      </a:r>
                      <a:r>
                        <a:rPr lang="en-US" sz="1600" u="none" strike="noStrike" dirty="0">
                          <a:effectLst/>
                        </a:rPr>
                        <a:t> [dBm]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P</a:t>
                      </a:r>
                      <a:r>
                        <a:rPr lang="en-US" sz="1600" u="none" strike="noStrike" baseline="-25000" dirty="0">
                          <a:effectLst/>
                        </a:rPr>
                        <a:t>Lk</a:t>
                      </a:r>
                      <a:r>
                        <a:rPr lang="en-US" sz="1600" u="none" strike="noStrike" dirty="0">
                          <a:effectLst/>
                        </a:rPr>
                        <a:t> [dBm]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P</a:t>
                      </a:r>
                      <a:r>
                        <a:rPr lang="en-US" sz="1600" u="none" strike="noStrike" baseline="-25000" dirty="0">
                          <a:effectLst/>
                        </a:rPr>
                        <a:t>Lk</a:t>
                      </a:r>
                      <a:r>
                        <a:rPr lang="en-US" sz="1600" u="none" strike="noStrike" dirty="0">
                          <a:effectLst/>
                        </a:rPr>
                        <a:t> -P</a:t>
                      </a:r>
                      <a:r>
                        <a:rPr lang="en-US" sz="1600" u="none" strike="noStrike" baseline="-25000" dirty="0">
                          <a:effectLst/>
                        </a:rPr>
                        <a:t>RX </a:t>
                      </a:r>
                      <a:r>
                        <a:rPr lang="en-US" sz="1600" u="none" strike="noStrike" dirty="0">
                          <a:effectLst/>
                        </a:rPr>
                        <a:t>[dB]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SNR[dB]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>
                          <a:effectLst/>
                        </a:rPr>
                        <a:t>P</a:t>
                      </a:r>
                      <a:r>
                        <a:rPr lang="en-US" sz="1600" b="1" u="none" strike="noStrike" baseline="-25000" dirty="0">
                          <a:effectLst/>
                        </a:rPr>
                        <a:t>EH</a:t>
                      </a:r>
                      <a:r>
                        <a:rPr lang="en-US" sz="1600" u="none" strike="noStrike" dirty="0">
                          <a:effectLst/>
                        </a:rPr>
                        <a:t> [dBm]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672972"/>
                  </a:ext>
                </a:extLst>
              </a:tr>
              <a:tr h="2979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2, 2, 3.1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600" u="none" strike="noStrike" dirty="0">
                          <a:effectLst/>
                        </a:rPr>
                        <a:t>-</a:t>
                      </a:r>
                      <a:r>
                        <a:rPr lang="en-US" sz="1600" u="none" strike="noStrike" dirty="0">
                          <a:effectLst/>
                        </a:rPr>
                        <a:t>25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600" u="none" strike="noStrike" dirty="0">
                          <a:effectLst/>
                        </a:rPr>
                        <a:t>-</a:t>
                      </a:r>
                      <a:r>
                        <a:rPr lang="en-US" sz="1600" u="none" strike="noStrike" dirty="0">
                          <a:effectLst/>
                        </a:rPr>
                        <a:t>71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-30</a:t>
                      </a:r>
                      <a:endParaRPr lang="en-IL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</a:t>
                      </a:r>
                      <a:endParaRPr lang="en-IL" sz="1600" b="1" u="none" strike="noStrike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IL" sz="1600" b="1" u="none" strike="noStrike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6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-</a:t>
                      </a:r>
                      <a:r>
                        <a:rPr lang="en-US" sz="16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26 </a:t>
                      </a:r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@ 2.4GHz</a:t>
                      </a:r>
                      <a:endParaRPr lang="en-IL" sz="1600" b="1" i="0" u="none" strike="noStrike" dirty="0">
                        <a:solidFill>
                          <a:srgbClr val="00B05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186541"/>
                  </a:ext>
                </a:extLst>
              </a:tr>
              <a:tr h="2979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4, 4, 6.2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600" u="none" strike="noStrike" dirty="0">
                          <a:effectLst/>
                        </a:rPr>
                        <a:t>-</a:t>
                      </a:r>
                      <a:r>
                        <a:rPr lang="en-US" sz="1600" u="none" strike="noStrike" dirty="0">
                          <a:effectLst/>
                        </a:rPr>
                        <a:t>31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600" u="none" strike="noStrike" dirty="0">
                          <a:effectLst/>
                        </a:rPr>
                        <a:t>-</a:t>
                      </a:r>
                      <a:r>
                        <a:rPr lang="en-US" sz="1600" u="none" strike="noStrike" dirty="0">
                          <a:effectLst/>
                        </a:rPr>
                        <a:t>83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-36</a:t>
                      </a:r>
                      <a:endParaRPr lang="en-IL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47</a:t>
                      </a:r>
                      <a:endParaRPr lang="en-IL" sz="1600" b="1" i="0" u="none" strike="noStrike" dirty="0">
                        <a:solidFill>
                          <a:srgbClr val="FFC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3</a:t>
                      </a:r>
                      <a:endParaRPr lang="en-IL" sz="1600" b="1" i="0" u="none" strike="noStrike" dirty="0">
                        <a:solidFill>
                          <a:srgbClr val="FFC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IL" sz="1600" b="1" u="none" strike="noStrike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600" b="1" u="none" strike="noStrike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 </a:t>
                      </a:r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@ 2.4GHz</a:t>
                      </a:r>
                      <a:endParaRPr lang="en-IL" sz="1600" b="1" u="none" strike="noStrike" kern="1200" dirty="0">
                        <a:solidFill>
                          <a:srgbClr val="FFC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561593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2E319208-CFCB-482D-8FC9-D92CD18EFFFB}"/>
              </a:ext>
            </a:extLst>
          </p:cNvPr>
          <p:cNvSpPr txBox="1"/>
          <p:nvPr/>
        </p:nvSpPr>
        <p:spPr>
          <a:xfrm>
            <a:off x="551384" y="5230941"/>
            <a:ext cx="76947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sz="1800" dirty="0">
                <a:solidFill>
                  <a:schemeClr val="tx1"/>
                </a:solidFill>
              </a:rPr>
              <a:t>FRIIS</a:t>
            </a:r>
            <a:r>
              <a:rPr lang="en-US" sz="1800" dirty="0">
                <a:solidFill>
                  <a:schemeClr val="tx1"/>
                </a:solidFill>
              </a:rPr>
              <a:t> &amp; SNR</a:t>
            </a:r>
            <a:r>
              <a:rPr lang="en-IL" sz="1800" dirty="0">
                <a:solidFill>
                  <a:schemeClr val="tx1"/>
                </a:solidFill>
              </a:rPr>
              <a:t> [dB]</a:t>
            </a:r>
            <a:r>
              <a:rPr lang="en-US" sz="1800" dirty="0">
                <a:solidFill>
                  <a:schemeClr val="tx1"/>
                </a:solidFill>
              </a:rPr>
              <a:t> for </a:t>
            </a:r>
            <a:r>
              <a:rPr lang="en-US" sz="1800" dirty="0">
                <a:solidFill>
                  <a:schemeClr val="dk1"/>
                </a:solidFill>
              </a:rPr>
              <a:t>backscattering gain of </a:t>
            </a:r>
            <a:r>
              <a:rPr lang="en-US" sz="1800" b="1" dirty="0">
                <a:solidFill>
                  <a:schemeClr val="dk1"/>
                </a:solidFill>
              </a:rPr>
              <a:t>7 dB </a:t>
            </a:r>
            <a:r>
              <a:rPr lang="en-US" sz="1800" dirty="0">
                <a:solidFill>
                  <a:schemeClr val="dk1"/>
                </a:solidFill>
              </a:rPr>
              <a:t>(e.g. 5 dB loss + </a:t>
            </a:r>
            <a:r>
              <a:rPr lang="en-US" sz="1800" b="1" dirty="0">
                <a:solidFill>
                  <a:schemeClr val="dk1"/>
                </a:solidFill>
              </a:rPr>
              <a:t>12 dB gain</a:t>
            </a:r>
            <a:r>
              <a:rPr lang="en-US" sz="1800" dirty="0">
                <a:solidFill>
                  <a:schemeClr val="dk1"/>
                </a:solidFill>
              </a:rPr>
              <a:t>):</a:t>
            </a:r>
          </a:p>
          <a:p>
            <a:r>
              <a:rPr lang="en-US" sz="1800" dirty="0">
                <a:solidFill>
                  <a:schemeClr val="tx1"/>
                </a:solidFill>
              </a:rPr>
              <a:t> </a:t>
            </a:r>
            <a:endParaRPr lang="en-IL" sz="1800" dirty="0">
              <a:solidFill>
                <a:schemeClr val="tx1"/>
              </a:solidFill>
            </a:endParaRP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942E745F-6D66-47A6-921D-4687B59DC6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402719"/>
              </p:ext>
            </p:extLst>
          </p:nvPr>
        </p:nvGraphicFramePr>
        <p:xfrm>
          <a:off x="551384" y="5546221"/>
          <a:ext cx="11270448" cy="9324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5265">
                  <a:extLst>
                    <a:ext uri="{9D8B030D-6E8A-4147-A177-3AD203B41FA5}">
                      <a16:colId xmlns:a16="http://schemas.microsoft.com/office/drawing/2014/main" val="3224357289"/>
                    </a:ext>
                  </a:extLst>
                </a:gridCol>
                <a:gridCol w="1614021">
                  <a:extLst>
                    <a:ext uri="{9D8B030D-6E8A-4147-A177-3AD203B41FA5}">
                      <a16:colId xmlns:a16="http://schemas.microsoft.com/office/drawing/2014/main" val="3067262515"/>
                    </a:ext>
                  </a:extLst>
                </a:gridCol>
                <a:gridCol w="1614021">
                  <a:extLst>
                    <a:ext uri="{9D8B030D-6E8A-4147-A177-3AD203B41FA5}">
                      <a16:colId xmlns:a16="http://schemas.microsoft.com/office/drawing/2014/main" val="3311367101"/>
                    </a:ext>
                  </a:extLst>
                </a:gridCol>
                <a:gridCol w="1622792">
                  <a:extLst>
                    <a:ext uri="{9D8B030D-6E8A-4147-A177-3AD203B41FA5}">
                      <a16:colId xmlns:a16="http://schemas.microsoft.com/office/drawing/2014/main" val="1136512726"/>
                    </a:ext>
                  </a:extLst>
                </a:gridCol>
                <a:gridCol w="1396358">
                  <a:extLst>
                    <a:ext uri="{9D8B030D-6E8A-4147-A177-3AD203B41FA5}">
                      <a16:colId xmlns:a16="http://schemas.microsoft.com/office/drawing/2014/main" val="1035681372"/>
                    </a:ext>
                  </a:extLst>
                </a:gridCol>
                <a:gridCol w="1332599">
                  <a:extLst>
                    <a:ext uri="{9D8B030D-6E8A-4147-A177-3AD203B41FA5}">
                      <a16:colId xmlns:a16="http://schemas.microsoft.com/office/drawing/2014/main" val="738939542"/>
                    </a:ext>
                  </a:extLst>
                </a:gridCol>
                <a:gridCol w="1765392">
                  <a:extLst>
                    <a:ext uri="{9D8B030D-6E8A-4147-A177-3AD203B41FA5}">
                      <a16:colId xmlns:a16="http://schemas.microsoft.com/office/drawing/2014/main" val="4036361824"/>
                    </a:ext>
                  </a:extLst>
                </a:gridCol>
              </a:tblGrid>
              <a:tr h="3365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D</a:t>
                      </a:r>
                      <a:r>
                        <a:rPr lang="en-US" sz="1600" u="none" strike="noStrike" baseline="-25000" dirty="0">
                          <a:effectLst/>
                        </a:rPr>
                        <a:t>A</a:t>
                      </a:r>
                      <a:r>
                        <a:rPr lang="en-US" sz="1600" u="none" strike="noStrike" dirty="0">
                          <a:effectLst/>
                        </a:rPr>
                        <a:t>, D</a:t>
                      </a:r>
                      <a:r>
                        <a:rPr lang="en-US" sz="1600" u="none" strike="noStrike" baseline="-25000" dirty="0">
                          <a:effectLst/>
                        </a:rPr>
                        <a:t>B</a:t>
                      </a:r>
                      <a:r>
                        <a:rPr lang="en-US" sz="1600" u="none" strike="noStrike" dirty="0">
                          <a:effectLst/>
                        </a:rPr>
                        <a:t>, </a:t>
                      </a:r>
                      <a:r>
                        <a:rPr lang="en-US" sz="1600" u="none" strike="noStrike" dirty="0" err="1">
                          <a:effectLst/>
                        </a:rPr>
                        <a:t>D</a:t>
                      </a:r>
                      <a:r>
                        <a:rPr lang="en-US" sz="1600" u="none" strike="noStrike" baseline="-25000" dirty="0" err="1">
                          <a:effectLst/>
                        </a:rPr>
                        <a:t>Lk</a:t>
                      </a:r>
                      <a:r>
                        <a:rPr lang="en-US" sz="1600" u="none" strike="noStrike" dirty="0">
                          <a:effectLst/>
                        </a:rPr>
                        <a:t>  [m]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P</a:t>
                      </a:r>
                      <a:r>
                        <a:rPr lang="en-US" sz="1600" b="1" u="none" strike="noStrike" baseline="-25000" dirty="0">
                          <a:effectLst/>
                        </a:rPr>
                        <a:t>BS</a:t>
                      </a:r>
                      <a:r>
                        <a:rPr lang="en-US" sz="1600" u="none" strike="noStrike" dirty="0">
                          <a:effectLst/>
                        </a:rPr>
                        <a:t> [dBm]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P</a:t>
                      </a:r>
                      <a:r>
                        <a:rPr lang="en-US" sz="1600" u="none" strike="noStrike" baseline="-25000" dirty="0">
                          <a:effectLst/>
                        </a:rPr>
                        <a:t>RX</a:t>
                      </a:r>
                      <a:r>
                        <a:rPr lang="en-US" sz="1600" u="none" strike="noStrike" dirty="0">
                          <a:effectLst/>
                        </a:rPr>
                        <a:t> [dBm]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P</a:t>
                      </a:r>
                      <a:r>
                        <a:rPr lang="en-US" sz="1600" u="none" strike="noStrike" baseline="-25000" dirty="0">
                          <a:effectLst/>
                        </a:rPr>
                        <a:t>Lk</a:t>
                      </a:r>
                      <a:r>
                        <a:rPr lang="en-US" sz="1600" u="none" strike="noStrike" dirty="0">
                          <a:effectLst/>
                        </a:rPr>
                        <a:t> [dBm]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P</a:t>
                      </a:r>
                      <a:r>
                        <a:rPr lang="en-US" sz="1600" u="none" strike="noStrike" baseline="-25000" dirty="0">
                          <a:effectLst/>
                        </a:rPr>
                        <a:t>Lk</a:t>
                      </a:r>
                      <a:r>
                        <a:rPr lang="en-US" sz="1600" u="none" strike="noStrike" dirty="0">
                          <a:effectLst/>
                        </a:rPr>
                        <a:t> -P</a:t>
                      </a:r>
                      <a:r>
                        <a:rPr lang="en-US" sz="1600" u="none" strike="noStrike" baseline="-25000" dirty="0">
                          <a:effectLst/>
                        </a:rPr>
                        <a:t>RX </a:t>
                      </a:r>
                      <a:r>
                        <a:rPr lang="en-US" sz="1600" u="none" strike="noStrike" dirty="0">
                          <a:effectLst/>
                        </a:rPr>
                        <a:t>[dB]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SNR[dB]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>
                          <a:effectLst/>
                        </a:rPr>
                        <a:t>P</a:t>
                      </a:r>
                      <a:r>
                        <a:rPr lang="en-US" sz="1600" b="1" u="none" strike="noStrike" baseline="-25000" dirty="0">
                          <a:effectLst/>
                        </a:rPr>
                        <a:t>EH</a:t>
                      </a:r>
                      <a:r>
                        <a:rPr lang="en-US" sz="1600" u="none" strike="noStrike" dirty="0">
                          <a:effectLst/>
                        </a:rPr>
                        <a:t> [dBm]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672972"/>
                  </a:ext>
                </a:extLst>
              </a:tr>
              <a:tr h="2979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4, 4, 6.2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600" u="none" strike="noStrike" dirty="0">
                          <a:effectLst/>
                        </a:rPr>
                        <a:t>-</a:t>
                      </a:r>
                      <a:r>
                        <a:rPr lang="en-US" sz="1600" u="none" strike="noStrike" dirty="0">
                          <a:effectLst/>
                        </a:rPr>
                        <a:t>25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600" u="none" strike="noStrike" dirty="0">
                          <a:effectLst/>
                        </a:rPr>
                        <a:t>-</a:t>
                      </a:r>
                      <a:r>
                        <a:rPr lang="en-US" sz="1600" u="none" strike="noStrike" dirty="0">
                          <a:effectLst/>
                        </a:rPr>
                        <a:t>77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-36</a:t>
                      </a:r>
                      <a:endParaRPr lang="en-IL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</a:t>
                      </a:r>
                      <a:endParaRPr lang="en-IL" sz="1600" b="1" u="none" strike="noStrike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IL" sz="1600" b="1" u="none" strike="noStrike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IL" sz="1600" b="1" u="none" strike="noStrike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600" b="1" u="none" strike="noStrike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 </a:t>
                      </a:r>
                      <a:r>
                        <a:rPr lang="en-US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@ 2.4GHz</a:t>
                      </a:r>
                      <a:endParaRPr lang="en-IL" sz="1300" b="1" u="none" strike="noStrike" kern="1200" dirty="0">
                        <a:solidFill>
                          <a:srgbClr val="FFC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186541"/>
                  </a:ext>
                </a:extLst>
              </a:tr>
              <a:tr h="2979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8, 8, 12.4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600" u="none" strike="noStrike" dirty="0">
                          <a:effectLst/>
                        </a:rPr>
                        <a:t>-</a:t>
                      </a:r>
                      <a:r>
                        <a:rPr lang="en-US" sz="1600" u="none" strike="noStrike" dirty="0">
                          <a:effectLst/>
                        </a:rPr>
                        <a:t>31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600" u="none" strike="noStrike" dirty="0">
                          <a:effectLst/>
                        </a:rPr>
                        <a:t>-</a:t>
                      </a:r>
                      <a:r>
                        <a:rPr lang="en-US" sz="1600" u="none" strike="noStrike" dirty="0">
                          <a:effectLst/>
                        </a:rPr>
                        <a:t>89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-42</a:t>
                      </a:r>
                      <a:endParaRPr lang="en-IL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47</a:t>
                      </a:r>
                      <a:endParaRPr lang="en-IL" sz="1600" b="1" i="0" u="none" strike="noStrike" dirty="0">
                        <a:solidFill>
                          <a:srgbClr val="FFC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3</a:t>
                      </a:r>
                      <a:endParaRPr lang="en-IL" sz="1600" b="1" i="0" u="none" strike="noStrike" dirty="0">
                        <a:solidFill>
                          <a:srgbClr val="FFC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IL" sz="16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6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 </a:t>
                      </a:r>
                      <a:r>
                        <a:rPr kumimoji="0" lang="en-US" sz="13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@ 2.4GHz</a:t>
                      </a:r>
                      <a:endParaRPr lang="en-IL" sz="16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561593"/>
                  </a:ext>
                </a:extLst>
              </a:tr>
            </a:tbl>
          </a:graphicData>
        </a:graphic>
      </p:graphicFrame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CDCEF6D3-21A6-4D8B-86BD-FD2938DFB3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5821106"/>
              </p:ext>
            </p:extLst>
          </p:nvPr>
        </p:nvGraphicFramePr>
        <p:xfrm>
          <a:off x="551384" y="3044767"/>
          <a:ext cx="11270448" cy="8925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5265">
                  <a:extLst>
                    <a:ext uri="{9D8B030D-6E8A-4147-A177-3AD203B41FA5}">
                      <a16:colId xmlns:a16="http://schemas.microsoft.com/office/drawing/2014/main" val="3224357289"/>
                    </a:ext>
                  </a:extLst>
                </a:gridCol>
                <a:gridCol w="1614021">
                  <a:extLst>
                    <a:ext uri="{9D8B030D-6E8A-4147-A177-3AD203B41FA5}">
                      <a16:colId xmlns:a16="http://schemas.microsoft.com/office/drawing/2014/main" val="3067262515"/>
                    </a:ext>
                  </a:extLst>
                </a:gridCol>
                <a:gridCol w="1614021">
                  <a:extLst>
                    <a:ext uri="{9D8B030D-6E8A-4147-A177-3AD203B41FA5}">
                      <a16:colId xmlns:a16="http://schemas.microsoft.com/office/drawing/2014/main" val="3311367101"/>
                    </a:ext>
                  </a:extLst>
                </a:gridCol>
                <a:gridCol w="1622792">
                  <a:extLst>
                    <a:ext uri="{9D8B030D-6E8A-4147-A177-3AD203B41FA5}">
                      <a16:colId xmlns:a16="http://schemas.microsoft.com/office/drawing/2014/main" val="1136512726"/>
                    </a:ext>
                  </a:extLst>
                </a:gridCol>
                <a:gridCol w="1396358">
                  <a:extLst>
                    <a:ext uri="{9D8B030D-6E8A-4147-A177-3AD203B41FA5}">
                      <a16:colId xmlns:a16="http://schemas.microsoft.com/office/drawing/2014/main" val="1035681372"/>
                    </a:ext>
                  </a:extLst>
                </a:gridCol>
                <a:gridCol w="1332599">
                  <a:extLst>
                    <a:ext uri="{9D8B030D-6E8A-4147-A177-3AD203B41FA5}">
                      <a16:colId xmlns:a16="http://schemas.microsoft.com/office/drawing/2014/main" val="738939542"/>
                    </a:ext>
                  </a:extLst>
                </a:gridCol>
                <a:gridCol w="1765392">
                  <a:extLst>
                    <a:ext uri="{9D8B030D-6E8A-4147-A177-3AD203B41FA5}">
                      <a16:colId xmlns:a16="http://schemas.microsoft.com/office/drawing/2014/main" val="4036361824"/>
                    </a:ext>
                  </a:extLst>
                </a:gridCol>
              </a:tblGrid>
              <a:tr h="3365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D</a:t>
                      </a:r>
                      <a:r>
                        <a:rPr lang="en-US" sz="1600" u="none" strike="noStrike" baseline="-25000" dirty="0">
                          <a:effectLst/>
                        </a:rPr>
                        <a:t>A</a:t>
                      </a:r>
                      <a:r>
                        <a:rPr lang="en-US" sz="1600" u="none" strike="noStrike" dirty="0">
                          <a:effectLst/>
                        </a:rPr>
                        <a:t>, D</a:t>
                      </a:r>
                      <a:r>
                        <a:rPr lang="en-US" sz="1600" u="none" strike="noStrike" baseline="-25000" dirty="0">
                          <a:effectLst/>
                        </a:rPr>
                        <a:t>B</a:t>
                      </a:r>
                      <a:r>
                        <a:rPr lang="en-US" sz="1600" u="none" strike="noStrike" dirty="0">
                          <a:effectLst/>
                        </a:rPr>
                        <a:t>, </a:t>
                      </a:r>
                      <a:r>
                        <a:rPr lang="en-US" sz="1600" u="none" strike="noStrike" dirty="0" err="1">
                          <a:effectLst/>
                        </a:rPr>
                        <a:t>D</a:t>
                      </a:r>
                      <a:r>
                        <a:rPr lang="en-US" sz="1600" u="none" strike="noStrike" baseline="-25000" dirty="0" err="1">
                          <a:effectLst/>
                        </a:rPr>
                        <a:t>Lk</a:t>
                      </a:r>
                      <a:r>
                        <a:rPr lang="en-US" sz="1600" u="none" strike="noStrike" dirty="0">
                          <a:effectLst/>
                        </a:rPr>
                        <a:t>  [m]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P</a:t>
                      </a:r>
                      <a:r>
                        <a:rPr lang="en-US" sz="1600" b="1" u="none" strike="noStrike" baseline="-25000" dirty="0">
                          <a:effectLst/>
                        </a:rPr>
                        <a:t>BS</a:t>
                      </a:r>
                      <a:r>
                        <a:rPr lang="en-US" sz="1600" u="none" strike="noStrike" dirty="0">
                          <a:effectLst/>
                        </a:rPr>
                        <a:t> [dBm]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P</a:t>
                      </a:r>
                      <a:r>
                        <a:rPr lang="en-US" sz="1600" u="none" strike="noStrike" baseline="-25000" dirty="0">
                          <a:effectLst/>
                        </a:rPr>
                        <a:t>RX</a:t>
                      </a:r>
                      <a:r>
                        <a:rPr lang="en-US" sz="1600" u="none" strike="noStrike" dirty="0">
                          <a:effectLst/>
                        </a:rPr>
                        <a:t> [dBm]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P</a:t>
                      </a:r>
                      <a:r>
                        <a:rPr lang="en-US" sz="1600" u="none" strike="noStrike" baseline="-25000" dirty="0">
                          <a:effectLst/>
                        </a:rPr>
                        <a:t>Lk</a:t>
                      </a:r>
                      <a:r>
                        <a:rPr lang="en-US" sz="1600" u="none" strike="noStrike" dirty="0">
                          <a:effectLst/>
                        </a:rPr>
                        <a:t> [dBm]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P</a:t>
                      </a:r>
                      <a:r>
                        <a:rPr lang="en-US" sz="1600" u="none" strike="noStrike" baseline="-25000" dirty="0">
                          <a:effectLst/>
                        </a:rPr>
                        <a:t>Lk</a:t>
                      </a:r>
                      <a:r>
                        <a:rPr lang="en-US" sz="1600" u="none" strike="noStrike" dirty="0">
                          <a:effectLst/>
                        </a:rPr>
                        <a:t> -P</a:t>
                      </a:r>
                      <a:r>
                        <a:rPr lang="en-US" sz="1600" u="none" strike="noStrike" baseline="-25000" dirty="0">
                          <a:effectLst/>
                        </a:rPr>
                        <a:t>RX </a:t>
                      </a:r>
                      <a:r>
                        <a:rPr lang="en-US" sz="1600" u="none" strike="noStrike" dirty="0">
                          <a:effectLst/>
                        </a:rPr>
                        <a:t>[dB]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SNR[dB]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>
                          <a:effectLst/>
                        </a:rPr>
                        <a:t>P</a:t>
                      </a:r>
                      <a:r>
                        <a:rPr lang="en-US" sz="1600" b="1" u="none" strike="noStrike" baseline="-25000" dirty="0">
                          <a:effectLst/>
                        </a:rPr>
                        <a:t>EH</a:t>
                      </a:r>
                      <a:r>
                        <a:rPr lang="en-US" sz="1600" u="none" strike="noStrike" dirty="0">
                          <a:effectLst/>
                        </a:rPr>
                        <a:t> [dBm]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672972"/>
                  </a:ext>
                </a:extLst>
              </a:tr>
              <a:tr h="25804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1, 5, 5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600" u="none" strike="noStrike" dirty="0">
                          <a:effectLst/>
                        </a:rPr>
                        <a:t>-</a:t>
                      </a:r>
                      <a:r>
                        <a:rPr lang="en-US" sz="1600" u="none" strike="noStrike" dirty="0">
                          <a:effectLst/>
                        </a:rPr>
                        <a:t>25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600" u="none" strike="noStrike" dirty="0">
                          <a:effectLst/>
                        </a:rPr>
                        <a:t>-</a:t>
                      </a:r>
                      <a:r>
                        <a:rPr lang="en-US" sz="1600" u="none" strike="noStrike" dirty="0">
                          <a:effectLst/>
                        </a:rPr>
                        <a:t>79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-34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  <a:endParaRPr lang="en-IL" sz="1600" b="1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IL" sz="1600" b="1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6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-</a:t>
                      </a:r>
                      <a:r>
                        <a:rPr lang="en-US" sz="1600" b="1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20 </a:t>
                      </a:r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@ 2.4GHz</a:t>
                      </a:r>
                      <a:endParaRPr lang="en-IL" sz="16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469666"/>
                  </a:ext>
                </a:extLst>
              </a:tr>
              <a:tr h="2979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2, 2, 3.1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600" u="none" strike="noStrike" dirty="0">
                          <a:effectLst/>
                        </a:rPr>
                        <a:t>-</a:t>
                      </a:r>
                      <a:r>
                        <a:rPr lang="en-US" sz="1600" u="none" strike="noStrike" dirty="0">
                          <a:effectLst/>
                        </a:rPr>
                        <a:t>31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600" u="none" strike="noStrike" dirty="0">
                          <a:effectLst/>
                        </a:rPr>
                        <a:t>-</a:t>
                      </a:r>
                      <a:r>
                        <a:rPr lang="en-US" sz="1600" u="none" strike="noStrike" dirty="0">
                          <a:effectLst/>
                        </a:rPr>
                        <a:t>77</a:t>
                      </a:r>
                      <a:endParaRPr lang="en-IL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-30</a:t>
                      </a:r>
                      <a:endParaRPr lang="en-IL" sz="16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47</a:t>
                      </a:r>
                      <a:endParaRPr lang="en-IL" sz="1600" b="1" i="0" u="none" strike="noStrike" dirty="0">
                        <a:solidFill>
                          <a:srgbClr val="FFC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FFC000"/>
                          </a:solidFill>
                          <a:effectLst/>
                        </a:rPr>
                        <a:t>3</a:t>
                      </a:r>
                      <a:endParaRPr lang="en-IL" sz="1600" b="1" i="0" u="none" strike="noStrike" dirty="0">
                        <a:solidFill>
                          <a:srgbClr val="FFC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L" sz="16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-</a:t>
                      </a:r>
                      <a:r>
                        <a:rPr lang="en-US" sz="1600" b="1" u="none" strike="noStrike" dirty="0">
                          <a:solidFill>
                            <a:srgbClr val="00B050"/>
                          </a:solidFill>
                          <a:effectLst/>
                        </a:rPr>
                        <a:t>26 </a:t>
                      </a:r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@ 2.4GHz</a:t>
                      </a:r>
                      <a:endParaRPr lang="en-IL" sz="1600" b="1" i="0" u="none" strike="noStrike" dirty="0">
                        <a:solidFill>
                          <a:srgbClr val="00B05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8659" marB="0" anchor="b">
                    <a:solidFill>
                      <a:srgbClr val="00B0F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561593"/>
                  </a:ext>
                </a:extLst>
              </a:tr>
            </a:tbl>
          </a:graphicData>
        </a:graphic>
      </p:graphicFrame>
      <p:sp>
        <p:nvSpPr>
          <p:cNvPr id="29" name="TextBox 28">
            <a:extLst>
              <a:ext uri="{FF2B5EF4-FFF2-40B4-BE49-F238E27FC236}">
                <a16:creationId xmlns:a16="http://schemas.microsoft.com/office/drawing/2014/main" id="{175F6943-9692-440D-82A3-8537BFA7B274}"/>
              </a:ext>
            </a:extLst>
          </p:cNvPr>
          <p:cNvSpPr txBox="1"/>
          <p:nvPr/>
        </p:nvSpPr>
        <p:spPr>
          <a:xfrm>
            <a:off x="479376" y="2698028"/>
            <a:ext cx="66415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sz="1800" dirty="0">
                <a:solidFill>
                  <a:schemeClr val="tx1"/>
                </a:solidFill>
              </a:rPr>
              <a:t>FRIIS</a:t>
            </a:r>
            <a:r>
              <a:rPr lang="en-US" sz="1800" dirty="0">
                <a:solidFill>
                  <a:schemeClr val="tx1"/>
                </a:solidFill>
              </a:rPr>
              <a:t> &amp; SNR</a:t>
            </a:r>
            <a:r>
              <a:rPr lang="en-IL" sz="1800" dirty="0">
                <a:solidFill>
                  <a:schemeClr val="tx1"/>
                </a:solidFill>
              </a:rPr>
              <a:t> [dB]</a:t>
            </a:r>
            <a:r>
              <a:rPr lang="en-US" sz="1800" dirty="0">
                <a:solidFill>
                  <a:schemeClr val="tx1"/>
                </a:solidFill>
              </a:rPr>
              <a:t> for </a:t>
            </a:r>
            <a:r>
              <a:rPr lang="en-US" sz="1800" dirty="0">
                <a:solidFill>
                  <a:schemeClr val="dk1"/>
                </a:solidFill>
              </a:rPr>
              <a:t>backscattering loss of 5 dB (</a:t>
            </a:r>
            <a:r>
              <a:rPr lang="en-US" sz="1800" b="1" dirty="0">
                <a:solidFill>
                  <a:schemeClr val="dk1"/>
                </a:solidFill>
              </a:rPr>
              <a:t>0 dB active gain</a:t>
            </a:r>
            <a:r>
              <a:rPr lang="en-US" sz="1800" dirty="0">
                <a:solidFill>
                  <a:schemeClr val="dk1"/>
                </a:solidFill>
              </a:rPr>
              <a:t>):</a:t>
            </a:r>
          </a:p>
          <a:p>
            <a:r>
              <a:rPr lang="en-US" sz="1800" dirty="0">
                <a:solidFill>
                  <a:schemeClr val="tx1"/>
                </a:solidFill>
              </a:rPr>
              <a:t> </a:t>
            </a:r>
            <a:endParaRPr lang="en-IL" sz="18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">
                <a:extLst>
                  <a:ext uri="{FF2B5EF4-FFF2-40B4-BE49-F238E27FC236}">
                    <a16:creationId xmlns:a16="http://schemas.microsoft.com/office/drawing/2014/main" id="{60507E9F-A357-4963-8020-4FF5E91CE2D3}"/>
                  </a:ext>
                </a:extLst>
              </p:cNvPr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7608168" y="1386394"/>
                <a:ext cx="3754537" cy="1538550"/>
              </a:xfrm>
              <a:solidFill>
                <a:schemeClr val="accent3">
                  <a:lumMod val="95000"/>
                </a:schemeClr>
              </a:solidFill>
              <a:ln/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600" dirty="0"/>
                  <a:t>STA active gain increases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𝐁𝐒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𝐌𝐚𝐠</m:t>
                        </m:r>
                      </m:sub>
                    </m:sSub>
                    <m:r>
                      <a:rPr lang="en-US" sz="160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sz="1600" dirty="0"/>
                  <a:t>and extends UL range [1]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600" dirty="0"/>
                  <a:t>STA gain has no impact on EH </a:t>
                </a:r>
                <a:endParaRPr lang="en-US" sz="1600" b="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600" dirty="0"/>
                  <a:t>Antennas gain assumed 0 dB here but requires further consideration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600" b="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600" b="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sz="1600" b="0" dirty="0"/>
              </a:p>
              <a:p>
                <a:pPr>
                  <a:buFont typeface="Arial" panose="020B0604020202020204" pitchFamily="34" charset="0"/>
                  <a:buChar char="•"/>
                  <a:tabLst>
                    <a:tab pos="357188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sz="1600" b="0" dirty="0"/>
              </a:p>
            </p:txBody>
          </p:sp>
        </mc:Choice>
        <mc:Fallback xmlns="">
          <p:sp>
            <p:nvSpPr>
              <p:cNvPr id="30" name="Rectangle 2">
                <a:extLst>
                  <a:ext uri="{FF2B5EF4-FFF2-40B4-BE49-F238E27FC236}">
                    <a16:creationId xmlns:a16="http://schemas.microsoft.com/office/drawing/2014/main" id="{60507E9F-A357-4963-8020-4FF5E91CE2D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08168" y="1386394"/>
                <a:ext cx="3754537" cy="1538550"/>
              </a:xfrm>
              <a:blipFill>
                <a:blip r:embed="rId3"/>
                <a:stretch>
                  <a:fillRect l="-649" t="-1186" r="-2110" b="-1581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07065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06720" y="713455"/>
            <a:ext cx="10361084" cy="41129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36805" y="1331423"/>
            <a:ext cx="7963452" cy="4977897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BS UL range can be extended by adding gain to the AMP STA [1]. BS gain increase P</a:t>
            </a:r>
            <a:r>
              <a:rPr lang="en-US" baseline="-25000" dirty="0"/>
              <a:t>BS</a:t>
            </a:r>
            <a:r>
              <a:rPr lang="en-US" dirty="0"/>
              <a:t> and hence P</a:t>
            </a:r>
            <a:r>
              <a:rPr lang="en-US" baseline="-25000" dirty="0"/>
              <a:t>RX </a:t>
            </a:r>
            <a:r>
              <a:rPr lang="en-US" dirty="0"/>
              <a:t>while P</a:t>
            </a:r>
            <a:r>
              <a:rPr lang="en-US" baseline="-25000" dirty="0"/>
              <a:t>LK </a:t>
            </a:r>
            <a:r>
              <a:rPr lang="en-US" dirty="0"/>
              <a:t>is unchanged.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Adding STA gain of up to 15 dB, theoretically extend UL range from ~ 2 m to ~ 10 m. Active STA gain will increase UL STA power consumption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 at S1G offers ~ 20 dB  higher power for charging and enables extended harvesting range [1]. This will balance UL and EH ranges and compensate for the extra power consumption that the STA gain requires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F41A35B-3898-4D64-91EB-3604C5719730}"/>
              </a:ext>
            </a:extLst>
          </p:cNvPr>
          <p:cNvGrpSpPr/>
          <p:nvPr/>
        </p:nvGrpSpPr>
        <p:grpSpPr>
          <a:xfrm>
            <a:off x="8328248" y="1052736"/>
            <a:ext cx="3744416" cy="3024336"/>
            <a:chOff x="8328248" y="1052736"/>
            <a:chExt cx="3744416" cy="3024336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AEF0840C-DD66-4480-B80C-E13E60D8907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28248" y="1422244"/>
              <a:ext cx="2708502" cy="2574792"/>
            </a:xfrm>
            <a:prstGeom prst="rect">
              <a:avLst/>
            </a:prstGeom>
          </p:spPr>
        </p:pic>
        <p:pic>
          <p:nvPicPr>
            <p:cNvPr id="4102" name="Picture 4101">
              <a:extLst>
                <a:ext uri="{FF2B5EF4-FFF2-40B4-BE49-F238E27FC236}">
                  <a16:creationId xmlns:a16="http://schemas.microsoft.com/office/drawing/2014/main" id="{990041D1-DA95-402A-AC66-5AAAB4DEEAF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814596" y="1052736"/>
              <a:ext cx="1258068" cy="3024336"/>
            </a:xfrm>
            <a:prstGeom prst="rect">
              <a:avLst/>
            </a:prstGeom>
          </p:spPr>
        </p:pic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8525CD8B-9F69-405B-B29B-1072BA683FCC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1640616" y="2276872"/>
              <a:ext cx="0" cy="720080"/>
            </a:xfrm>
            <a:prstGeom prst="straightConnector1">
              <a:avLst/>
            </a:prstGeom>
            <a:solidFill>
              <a:srgbClr val="00B8FF"/>
            </a:solidFill>
            <a:ln w="28575" cap="flat" cmpd="sng" algn="ctr">
              <a:solidFill>
                <a:srgbClr val="00B050"/>
              </a:solidFill>
              <a:prstDash val="solid"/>
              <a:round/>
              <a:headEnd type="oval" w="med" len="med"/>
              <a:tailEnd type="triangle" w="med" len="med"/>
            </a:ln>
            <a:effectLst/>
          </p:spPr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FBBFA8B-78E9-4ACE-AA4F-CB55AAFD1138}"/>
                </a:ext>
              </a:extLst>
            </p:cNvPr>
            <p:cNvSpPr txBox="1"/>
            <p:nvPr/>
          </p:nvSpPr>
          <p:spPr>
            <a:xfrm rot="5400000">
              <a:off x="11319374" y="2380238"/>
              <a:ext cx="10118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>
                  <a:solidFill>
                    <a:schemeClr val="tx1"/>
                  </a:solidFill>
                </a:rPr>
                <a:t>BS Gain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68086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18324" y="555772"/>
            <a:ext cx="10361084" cy="74162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sz="3600" dirty="0"/>
              <a:t>Example: BS STA with Repeater/Directional Gain </a:t>
            </a:r>
            <a:endParaRPr lang="en-GB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6308673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647813" y="6475414"/>
            <a:ext cx="4246027" cy="180975"/>
          </a:xfrm>
        </p:spPr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C6AEE61-9C33-461C-AC28-6D5F06E5893D}"/>
              </a:ext>
            </a:extLst>
          </p:cNvPr>
          <p:cNvGrpSpPr/>
          <p:nvPr/>
        </p:nvGrpSpPr>
        <p:grpSpPr>
          <a:xfrm>
            <a:off x="119336" y="1333316"/>
            <a:ext cx="7446815" cy="4663080"/>
            <a:chOff x="4553841" y="1210784"/>
            <a:chExt cx="7446815" cy="466308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0CF71E9A-B7AD-4230-B8EB-5A90CFF5443B}"/>
                </a:ext>
              </a:extLst>
            </p:cNvPr>
            <p:cNvSpPr/>
            <p:nvPr/>
          </p:nvSpPr>
          <p:spPr bwMode="auto">
            <a:xfrm>
              <a:off x="6382792" y="4024087"/>
              <a:ext cx="5617864" cy="1849777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CDCA7AA1-F3AF-4026-BDAA-4E77A3B9B88B}"/>
                </a:ext>
              </a:extLst>
            </p:cNvPr>
            <p:cNvGrpSpPr/>
            <p:nvPr/>
          </p:nvGrpSpPr>
          <p:grpSpPr>
            <a:xfrm rot="16200000">
              <a:off x="6470183" y="4560186"/>
              <a:ext cx="897808" cy="963760"/>
              <a:chOff x="8370041" y="2493786"/>
              <a:chExt cx="126295" cy="160080"/>
            </a:xfrm>
          </p:grpSpPr>
          <p:sp>
            <p:nvSpPr>
              <p:cNvPr id="16" name="Isosceles Triangle 15">
                <a:extLst>
                  <a:ext uri="{FF2B5EF4-FFF2-40B4-BE49-F238E27FC236}">
                    <a16:creationId xmlns:a16="http://schemas.microsoft.com/office/drawing/2014/main" id="{ADF4DB7B-90C8-4847-B401-A82E42424167}"/>
                  </a:ext>
                </a:extLst>
              </p:cNvPr>
              <p:cNvSpPr/>
              <p:nvPr/>
            </p:nvSpPr>
            <p:spPr bwMode="auto">
              <a:xfrm flipV="1">
                <a:off x="8370041" y="2493786"/>
                <a:ext cx="126295" cy="88933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23E93C7A-20FF-482A-9B03-622B145DE9AA}"/>
                  </a:ext>
                </a:extLst>
              </p:cNvPr>
              <p:cNvCxnSpPr/>
              <p:nvPr/>
            </p:nvCxnSpPr>
            <p:spPr bwMode="auto">
              <a:xfrm>
                <a:off x="8433189" y="2583585"/>
                <a:ext cx="0" cy="70281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8DC3C255-F5E4-4725-8698-BFF7823E4460}"/>
                </a:ext>
              </a:extLst>
            </p:cNvPr>
            <p:cNvGrpSpPr/>
            <p:nvPr/>
          </p:nvGrpSpPr>
          <p:grpSpPr>
            <a:xfrm>
              <a:off x="10869286" y="4071768"/>
              <a:ext cx="897808" cy="963760"/>
              <a:chOff x="8370041" y="2493786"/>
              <a:chExt cx="126295" cy="160080"/>
            </a:xfrm>
          </p:grpSpPr>
          <p:sp>
            <p:nvSpPr>
              <p:cNvPr id="19" name="Isosceles Triangle 18">
                <a:extLst>
                  <a:ext uri="{FF2B5EF4-FFF2-40B4-BE49-F238E27FC236}">
                    <a16:creationId xmlns:a16="http://schemas.microsoft.com/office/drawing/2014/main" id="{78C79904-53B0-4250-B0EA-C3C135AE1B98}"/>
                  </a:ext>
                </a:extLst>
              </p:cNvPr>
              <p:cNvSpPr/>
              <p:nvPr/>
            </p:nvSpPr>
            <p:spPr bwMode="auto">
              <a:xfrm flipV="1">
                <a:off x="8370041" y="2493786"/>
                <a:ext cx="126295" cy="88933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DB9E09B4-E440-4C1E-9741-BE7238D18DB4}"/>
                  </a:ext>
                </a:extLst>
              </p:cNvPr>
              <p:cNvCxnSpPr/>
              <p:nvPr/>
            </p:nvCxnSpPr>
            <p:spPr bwMode="auto">
              <a:xfrm>
                <a:off x="8433189" y="2583585"/>
                <a:ext cx="0" cy="70281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03B8381-671F-4219-B092-142678B0748B}"/>
                </a:ext>
              </a:extLst>
            </p:cNvPr>
            <p:cNvSpPr/>
            <p:nvPr/>
          </p:nvSpPr>
          <p:spPr>
            <a:xfrm>
              <a:off x="11372565" y="4473568"/>
              <a:ext cx="52770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sz="2400" b="1" dirty="0">
                  <a:solidFill>
                    <a:schemeClr val="tx1"/>
                  </a:solidFill>
                </a:rPr>
                <a:t>RX</a:t>
              </a:r>
              <a:endParaRPr 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D30D9E86-6F0A-41A3-A7F0-F63B67DF8E72}"/>
                </a:ext>
              </a:extLst>
            </p:cNvPr>
            <p:cNvSpPr/>
            <p:nvPr/>
          </p:nvSpPr>
          <p:spPr>
            <a:xfrm>
              <a:off x="6903453" y="4623429"/>
              <a:ext cx="50687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sz="2400" b="1" dirty="0">
                  <a:solidFill>
                    <a:schemeClr val="tx1"/>
                  </a:solidFill>
                </a:rPr>
                <a:t>TX</a:t>
              </a:r>
              <a:endParaRPr lang="en-US" sz="2400" b="1" dirty="0">
                <a:solidFill>
                  <a:schemeClr val="tx1"/>
                </a:solidFill>
              </a:endParaRP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14D222E1-7873-4BA2-9B69-95A4BFF3120F}"/>
                </a:ext>
              </a:extLst>
            </p:cNvPr>
            <p:cNvGrpSpPr/>
            <p:nvPr/>
          </p:nvGrpSpPr>
          <p:grpSpPr>
            <a:xfrm rot="5400000">
              <a:off x="4586817" y="4560182"/>
              <a:ext cx="897808" cy="963760"/>
              <a:chOff x="8370041" y="2493786"/>
              <a:chExt cx="126295" cy="160080"/>
            </a:xfrm>
          </p:grpSpPr>
          <p:sp>
            <p:nvSpPr>
              <p:cNvPr id="24" name="Isosceles Triangle 23">
                <a:extLst>
                  <a:ext uri="{FF2B5EF4-FFF2-40B4-BE49-F238E27FC236}">
                    <a16:creationId xmlns:a16="http://schemas.microsoft.com/office/drawing/2014/main" id="{00329D1D-F8F7-45D7-A430-CFB73A82D3B4}"/>
                  </a:ext>
                </a:extLst>
              </p:cNvPr>
              <p:cNvSpPr/>
              <p:nvPr/>
            </p:nvSpPr>
            <p:spPr bwMode="auto">
              <a:xfrm flipV="1">
                <a:off x="8370041" y="2493786"/>
                <a:ext cx="126295" cy="88933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6C7BC7B0-29C0-4391-AF9B-31C5EC9EE106}"/>
                  </a:ext>
                </a:extLst>
              </p:cNvPr>
              <p:cNvCxnSpPr/>
              <p:nvPr/>
            </p:nvCxnSpPr>
            <p:spPr bwMode="auto">
              <a:xfrm>
                <a:off x="8433189" y="2583585"/>
                <a:ext cx="0" cy="70281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8CE4802-A13C-4A67-B44A-0E5A64BB4C9B}"/>
                </a:ext>
              </a:extLst>
            </p:cNvPr>
            <p:cNvSpPr/>
            <p:nvPr/>
          </p:nvSpPr>
          <p:spPr>
            <a:xfrm>
              <a:off x="9259457" y="1210784"/>
              <a:ext cx="2245448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IE" sz="3600" b="1" dirty="0">
                  <a:solidFill>
                    <a:schemeClr val="tx1"/>
                  </a:solidFill>
                </a:rPr>
                <a:t>Carrier Source</a:t>
              </a:r>
              <a:endParaRPr lang="en-US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E928A69-51F1-4191-84FF-F82F1E29416D}"/>
                </a:ext>
              </a:extLst>
            </p:cNvPr>
            <p:cNvSpPr/>
            <p:nvPr/>
          </p:nvSpPr>
          <p:spPr>
            <a:xfrm>
              <a:off x="6578092" y="3978459"/>
              <a:ext cx="4052713" cy="43241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sz="2800" b="1" dirty="0">
                  <a:solidFill>
                    <a:schemeClr val="tx1"/>
                  </a:solidFill>
                </a:rPr>
                <a:t>BS Tag with HV Antenna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F1E603F2-4396-4CFF-8B7A-2FF00C44FD61}"/>
                </a:ext>
              </a:extLst>
            </p:cNvPr>
            <p:cNvGrpSpPr/>
            <p:nvPr/>
          </p:nvGrpSpPr>
          <p:grpSpPr>
            <a:xfrm rot="10800000">
              <a:off x="10859486" y="1255338"/>
              <a:ext cx="897808" cy="963760"/>
              <a:chOff x="8375776" y="2493786"/>
              <a:chExt cx="126295" cy="160080"/>
            </a:xfrm>
          </p:grpSpPr>
          <p:sp>
            <p:nvSpPr>
              <p:cNvPr id="31" name="Isosceles Triangle 30">
                <a:extLst>
                  <a:ext uri="{FF2B5EF4-FFF2-40B4-BE49-F238E27FC236}">
                    <a16:creationId xmlns:a16="http://schemas.microsoft.com/office/drawing/2014/main" id="{D3904ADD-701A-4F86-8B4C-035AD103C859}"/>
                  </a:ext>
                </a:extLst>
              </p:cNvPr>
              <p:cNvSpPr/>
              <p:nvPr/>
            </p:nvSpPr>
            <p:spPr bwMode="auto">
              <a:xfrm flipV="1">
                <a:off x="8375776" y="2493786"/>
                <a:ext cx="126295" cy="88933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tabLst/>
                </a:pPr>
                <a:endPara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Unicode MS" pitchFamily="34" charset="-128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168617B3-F5D0-4B43-A5F0-8E0308A297F4}"/>
                  </a:ext>
                </a:extLst>
              </p:cNvPr>
              <p:cNvCxnSpPr/>
              <p:nvPr/>
            </p:nvCxnSpPr>
            <p:spPr bwMode="auto">
              <a:xfrm>
                <a:off x="8438924" y="2583585"/>
                <a:ext cx="0" cy="70281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C4199625-6E9B-4A4C-A04E-D25A9B62D33E}"/>
                </a:ext>
              </a:extLst>
            </p:cNvPr>
            <p:cNvSpPr/>
            <p:nvPr/>
          </p:nvSpPr>
          <p:spPr>
            <a:xfrm>
              <a:off x="5045942" y="3821084"/>
              <a:ext cx="1469892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IE" sz="3600" b="1" dirty="0">
                  <a:solidFill>
                    <a:schemeClr val="tx1"/>
                  </a:solidFill>
                </a:rPr>
                <a:t>AP</a:t>
              </a:r>
              <a:endParaRPr lang="en-US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622EE19F-8A2D-4005-A8F7-E833F765DE5E}"/>
                </a:ext>
              </a:extLst>
            </p:cNvPr>
            <p:cNvSpPr/>
            <p:nvPr/>
          </p:nvSpPr>
          <p:spPr>
            <a:xfrm>
              <a:off x="10755671" y="3516414"/>
              <a:ext cx="57740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sz="2400" b="1" dirty="0"/>
                <a:t>P</a:t>
              </a:r>
              <a:r>
                <a:rPr lang="en-IE" sz="2400" b="1" baseline="-25000" dirty="0"/>
                <a:t>EH</a:t>
              </a:r>
              <a:endParaRPr lang="en-US" sz="2400" b="1" baseline="-25000" dirty="0"/>
            </a:p>
          </p:txBody>
        </p:sp>
        <p:sp>
          <p:nvSpPr>
            <p:cNvPr id="37" name="Isosceles Triangle 36">
              <a:extLst>
                <a:ext uri="{FF2B5EF4-FFF2-40B4-BE49-F238E27FC236}">
                  <a16:creationId xmlns:a16="http://schemas.microsoft.com/office/drawing/2014/main" id="{2BB1C1E2-6E11-484E-B90F-564DEAAFE7DF}"/>
                </a:ext>
              </a:extLst>
            </p:cNvPr>
            <p:cNvSpPr/>
            <p:nvPr/>
          </p:nvSpPr>
          <p:spPr bwMode="auto">
            <a:xfrm rot="10800000" flipV="1">
              <a:off x="9532126" y="4897498"/>
              <a:ext cx="165111" cy="146143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38" name="Isosceles Triangle 37">
              <a:extLst>
                <a:ext uri="{FF2B5EF4-FFF2-40B4-BE49-F238E27FC236}">
                  <a16:creationId xmlns:a16="http://schemas.microsoft.com/office/drawing/2014/main" id="{8FD8DFA6-2D1F-4970-94CC-46DE44FED09F}"/>
                </a:ext>
              </a:extLst>
            </p:cNvPr>
            <p:cNvSpPr/>
            <p:nvPr/>
          </p:nvSpPr>
          <p:spPr bwMode="auto">
            <a:xfrm rot="5400000" flipV="1">
              <a:off x="7904051" y="4453058"/>
              <a:ext cx="1173350" cy="1181167"/>
            </a:xfrm>
            <a:prstGeom prst="triangle">
              <a:avLst/>
            </a:prstGeom>
            <a:noFill/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63EF6710-C738-4D9E-8564-490C5B0A865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409696" y="5039124"/>
              <a:ext cx="499565" cy="963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08684527-8030-4235-8E43-A1F714D7239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093144" y="5043641"/>
              <a:ext cx="499565" cy="963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F540E314-BE69-4D09-B5F7-029EB204F8A6}"/>
                </a:ext>
              </a:extLst>
            </p:cNvPr>
            <p:cNvCxnSpPr>
              <a:cxnSpLocks/>
            </p:cNvCxnSpPr>
            <p:nvPr/>
          </p:nvCxnSpPr>
          <p:spPr>
            <a:xfrm>
              <a:off x="9642006" y="4818980"/>
              <a:ext cx="459561" cy="22713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7E9EC465-BBD6-4A36-9D09-8D4F6DBF968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117380" y="5043461"/>
              <a:ext cx="1200341" cy="1059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46B62D29-874D-40D6-A068-7B535BE6169D}"/>
                </a:ext>
              </a:extLst>
            </p:cNvPr>
            <p:cNvSpPr/>
            <p:nvPr/>
          </p:nvSpPr>
          <p:spPr>
            <a:xfrm>
              <a:off x="7066879" y="5309625"/>
              <a:ext cx="137409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sz="2400" b="1" dirty="0">
                  <a:solidFill>
                    <a:schemeClr val="tx1"/>
                  </a:solidFill>
                </a:rPr>
                <a:t>Amplifier</a:t>
              </a:r>
              <a:endParaRPr lang="en-US" sz="2400" b="1" dirty="0">
                <a:solidFill>
                  <a:schemeClr val="tx1"/>
                </a:solidFill>
              </a:endParaRP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2C6A31A9-B184-47E8-B0E4-C520B7AB6AC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824663" y="5085094"/>
              <a:ext cx="1" cy="38467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F57B195E-958B-403B-B5E9-15CCA5EB795E}"/>
                </a:ext>
              </a:extLst>
            </p:cNvPr>
            <p:cNvSpPr/>
            <p:nvPr/>
          </p:nvSpPr>
          <p:spPr>
            <a:xfrm>
              <a:off x="9193481" y="5411332"/>
              <a:ext cx="206691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sz="2400" b="1" dirty="0">
                  <a:solidFill>
                    <a:schemeClr val="tx1"/>
                  </a:solidFill>
                </a:rPr>
                <a:t>UL modulation</a:t>
              </a:r>
              <a:endParaRPr 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EDB24F4A-347F-45F7-B7E4-801003BD646A}"/>
                </a:ext>
              </a:extLst>
            </p:cNvPr>
            <p:cNvSpPr/>
            <p:nvPr/>
          </p:nvSpPr>
          <p:spPr>
            <a:xfrm>
              <a:off x="8480351" y="4730107"/>
              <a:ext cx="47961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sz="3600" b="1" dirty="0">
                  <a:solidFill>
                    <a:schemeClr val="tx1"/>
                  </a:solidFill>
                </a:rPr>
                <a:t>G</a:t>
              </a:r>
              <a:endParaRPr lang="en-US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5624E264-CD86-4E23-8095-D78AF5074ED6}"/>
                </a:ext>
              </a:extLst>
            </p:cNvPr>
            <p:cNvSpPr/>
            <p:nvPr/>
          </p:nvSpPr>
          <p:spPr>
            <a:xfrm>
              <a:off x="5129137" y="2022058"/>
              <a:ext cx="2846854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IE" b="1" dirty="0">
                  <a:solidFill>
                    <a:srgbClr val="00B050"/>
                  </a:solidFill>
                </a:rPr>
                <a:t>H/V antenna can also be utilized </a:t>
              </a:r>
            </a:p>
            <a:p>
              <a:pPr algn="ctr"/>
              <a:r>
                <a:rPr lang="en-IE" b="1" dirty="0">
                  <a:solidFill>
                    <a:srgbClr val="00B050"/>
                  </a:solidFill>
                </a:rPr>
                <a:t>for improved harvesting </a:t>
              </a:r>
              <a:endParaRPr lang="en-US" b="1" baseline="-25000" dirty="0">
                <a:solidFill>
                  <a:srgbClr val="00B050"/>
                </a:solidFill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DBF47976-A9D0-43C6-A342-D7DB05EEDBC0}"/>
                </a:ext>
              </a:extLst>
            </p:cNvPr>
            <p:cNvSpPr/>
            <p:nvPr/>
          </p:nvSpPr>
          <p:spPr>
            <a:xfrm>
              <a:off x="10630805" y="2207331"/>
              <a:ext cx="52559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b="1" dirty="0">
                  <a:solidFill>
                    <a:schemeClr val="tx1"/>
                  </a:solidFill>
                </a:rPr>
                <a:t>Ant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5CFBEEE8-FA1E-4CAD-9465-1CAEA4374605}"/>
                </a:ext>
              </a:extLst>
            </p:cNvPr>
            <p:cNvSpPr/>
            <p:nvPr/>
          </p:nvSpPr>
          <p:spPr>
            <a:xfrm>
              <a:off x="4720516" y="4408492"/>
              <a:ext cx="52559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b="1" dirty="0">
                  <a:solidFill>
                    <a:schemeClr val="tx1"/>
                  </a:solidFill>
                </a:rPr>
                <a:t>Ant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48522E73-79BC-4F2C-9E2F-CA3B5F781708}"/>
                </a:ext>
              </a:extLst>
            </p:cNvPr>
            <p:cNvSpPr/>
            <p:nvPr/>
          </p:nvSpPr>
          <p:spPr>
            <a:xfrm>
              <a:off x="6432986" y="4797569"/>
              <a:ext cx="42351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sz="2400" b="1" dirty="0">
                  <a:solidFill>
                    <a:schemeClr val="tx1"/>
                  </a:solidFill>
                </a:rPr>
                <a:t>H</a:t>
              </a:r>
              <a:endParaRPr 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751BB90B-A6C9-41E2-AA6F-CEDFFB1F33EF}"/>
                </a:ext>
              </a:extLst>
            </p:cNvPr>
            <p:cNvSpPr/>
            <p:nvPr/>
          </p:nvSpPr>
          <p:spPr>
            <a:xfrm>
              <a:off x="11105964" y="4044103"/>
              <a:ext cx="42351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sz="2400" b="1" dirty="0">
                  <a:solidFill>
                    <a:schemeClr val="tx1"/>
                  </a:solidFill>
                </a:rPr>
                <a:t>V</a:t>
              </a:r>
              <a:endParaRPr lang="en-US" sz="24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57" name="Rectangle 2">
            <a:extLst>
              <a:ext uri="{FF2B5EF4-FFF2-40B4-BE49-F238E27FC236}">
                <a16:creationId xmlns:a16="http://schemas.microsoft.com/office/drawing/2014/main" id="{0783CC79-49FF-451C-BDDA-7E86D505D16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719395" y="2370362"/>
            <a:ext cx="4246028" cy="1569656"/>
          </a:xfrm>
          <a:ln/>
        </p:spPr>
        <p:txBody>
          <a:bodyPr/>
          <a:lstStyle/>
          <a:p>
            <a:r>
              <a:rPr lang="en-US" dirty="0"/>
              <a:t>A repeater amplifier between the H/V antennas (mutually isolated) can be utilized for imitating BS gain. </a:t>
            </a:r>
          </a:p>
          <a:p>
            <a:endParaRPr lang="en-US" dirty="0"/>
          </a:p>
          <a:p>
            <a:endParaRPr lang="en-US" dirty="0"/>
          </a:p>
          <a:p>
            <a:endParaRPr lang="en-GB" dirty="0"/>
          </a:p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</p:txBody>
      </p:sp>
      <p:grpSp>
        <p:nvGrpSpPr>
          <p:cNvPr id="4098" name="Group 4097">
            <a:extLst>
              <a:ext uri="{FF2B5EF4-FFF2-40B4-BE49-F238E27FC236}">
                <a16:creationId xmlns:a16="http://schemas.microsoft.com/office/drawing/2014/main" id="{F67D5084-E8CD-4EC4-96E2-CE845DC9CBD4}"/>
              </a:ext>
            </a:extLst>
          </p:cNvPr>
          <p:cNvGrpSpPr/>
          <p:nvPr/>
        </p:nvGrpSpPr>
        <p:grpSpPr>
          <a:xfrm>
            <a:off x="8832400" y="4146619"/>
            <a:ext cx="1833651" cy="2075151"/>
            <a:chOff x="9536059" y="3692144"/>
            <a:chExt cx="1833651" cy="2075151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6DDBB000-4351-406E-B082-3FF71CB79C63}"/>
                </a:ext>
              </a:extLst>
            </p:cNvPr>
            <p:cNvGrpSpPr/>
            <p:nvPr/>
          </p:nvGrpSpPr>
          <p:grpSpPr>
            <a:xfrm>
              <a:off x="9536059" y="3692144"/>
              <a:ext cx="1833651" cy="2075151"/>
              <a:chOff x="1350339" y="3709565"/>
              <a:chExt cx="1833651" cy="2075151"/>
            </a:xfrm>
          </p:grpSpPr>
          <p:sp>
            <p:nvSpPr>
              <p:cNvPr id="59" name="Frame 58">
                <a:extLst>
                  <a:ext uri="{FF2B5EF4-FFF2-40B4-BE49-F238E27FC236}">
                    <a16:creationId xmlns:a16="http://schemas.microsoft.com/office/drawing/2014/main" id="{BAAFEB14-92FD-48D2-A3AD-6531FF8534D7}"/>
                  </a:ext>
                </a:extLst>
              </p:cNvPr>
              <p:cNvSpPr/>
              <p:nvPr/>
            </p:nvSpPr>
            <p:spPr bwMode="auto">
              <a:xfrm>
                <a:off x="1350339" y="3709565"/>
                <a:ext cx="1833651" cy="1397853"/>
              </a:xfrm>
              <a:prstGeom prst="frame">
                <a:avLst/>
              </a:prstGeom>
              <a:noFill/>
              <a:ln w="571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SzTx/>
                  <a:buFont typeface="Wingdings" pitchFamily="2" charset="2"/>
                  <a:buChar char="n"/>
                  <a:tabLst/>
                </a:pP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宋体" charset="-122"/>
                </a:endParaRPr>
              </a:p>
            </p:txBody>
          </p:sp>
          <p:cxnSp>
            <p:nvCxnSpPr>
              <p:cNvPr id="68" name="Straight Arrow Connector 67">
                <a:extLst>
                  <a:ext uri="{FF2B5EF4-FFF2-40B4-BE49-F238E27FC236}">
                    <a16:creationId xmlns:a16="http://schemas.microsoft.com/office/drawing/2014/main" id="{9F74E887-91AC-49B1-8711-F7DFCCA74128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H="1" flipV="1">
                <a:off x="1920392" y="5353525"/>
                <a:ext cx="862382" cy="0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headEnd type="oval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Arrow Connector 68">
                <a:extLst>
                  <a:ext uri="{FF2B5EF4-FFF2-40B4-BE49-F238E27FC236}">
                    <a16:creationId xmlns:a16="http://schemas.microsoft.com/office/drawing/2014/main" id="{C5B085E5-05F2-4BE8-85E6-1E737C4D0F3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61233" y="5101684"/>
                <a:ext cx="0" cy="678744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headEnd type="oval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CCBCFDA7-AC60-4D1F-A319-F3FB532F5041}"/>
                </a:ext>
              </a:extLst>
            </p:cNvPr>
            <p:cNvSpPr/>
            <p:nvPr/>
          </p:nvSpPr>
          <p:spPr>
            <a:xfrm>
              <a:off x="9823759" y="3970324"/>
              <a:ext cx="1314784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IE" b="1" dirty="0">
                  <a:solidFill>
                    <a:schemeClr val="tx1"/>
                  </a:solidFill>
                </a:rPr>
                <a:t>H/V</a:t>
              </a:r>
            </a:p>
            <a:p>
              <a:pPr algn="ctr"/>
              <a:r>
                <a:rPr lang="en-IE" b="1" dirty="0">
                  <a:solidFill>
                    <a:schemeClr val="tx1"/>
                  </a:solidFill>
                </a:rPr>
                <a:t>Antenna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4096" name="Straight Arrow Connector 4095">
            <a:extLst>
              <a:ext uri="{FF2B5EF4-FFF2-40B4-BE49-F238E27FC236}">
                <a16:creationId xmlns:a16="http://schemas.microsoft.com/office/drawing/2014/main" id="{F32D7F5F-42A0-45D7-A635-68F52EF28206}"/>
              </a:ext>
            </a:extLst>
          </p:cNvPr>
          <p:cNvCxnSpPr/>
          <p:nvPr/>
        </p:nvCxnSpPr>
        <p:spPr bwMode="auto">
          <a:xfrm>
            <a:off x="6883216" y="2473303"/>
            <a:ext cx="0" cy="1466696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B0B0345D-EB05-4F00-AE74-19E1D943848B}"/>
              </a:ext>
            </a:extLst>
          </p:cNvPr>
          <p:cNvCxnSpPr>
            <a:cxnSpLocks/>
          </p:cNvCxnSpPr>
          <p:nvPr/>
        </p:nvCxnSpPr>
        <p:spPr bwMode="auto">
          <a:xfrm rot="5400000">
            <a:off x="1506372" y="4776367"/>
            <a:ext cx="0" cy="752647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7364472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839416" y="481860"/>
            <a:ext cx="10151025" cy="1065213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Summary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96" name="Footer Placeholder 4">
            <a:extLst>
              <a:ext uri="{FF2B5EF4-FFF2-40B4-BE49-F238E27FC236}">
                <a16:creationId xmlns:a16="http://schemas.microsoft.com/office/drawing/2014/main" id="{B22D0CAB-2981-4E78-B000-3E4DD4850A3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78565" y="6475414"/>
            <a:ext cx="4246027" cy="180975"/>
          </a:xfrm>
        </p:spPr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060A891-62FD-4784-80D0-0AA10D410073}"/>
              </a:ext>
            </a:extLst>
          </p:cNvPr>
          <p:cNvSpPr/>
          <p:nvPr/>
        </p:nvSpPr>
        <p:spPr>
          <a:xfrm>
            <a:off x="839416" y="1547073"/>
            <a:ext cx="10729192" cy="3268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Enhanced bistatic BS AMP STA for extended UL range, requires active gain on STA 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Balancing UL and EH ranges in enhanced BS STAs, can be achieved through S1G energizing antennas on the STA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Enhanced BS STA active gain can utilize reflective or directive/repeater topologies</a:t>
            </a:r>
          </a:p>
          <a:p>
            <a:pPr defTabSz="914400" eaLnBrk="1" hangingPunct="1">
              <a:buClrTx/>
              <a:buSzTx/>
            </a:pPr>
            <a:endParaRPr lang="en-US" sz="1800" i="1" baseline="-25000" dirty="0">
              <a:solidFill>
                <a:srgbClr val="000000"/>
              </a:solidFill>
              <a:latin typeface="Cambria Math" panose="02040503050406030204" pitchFamily="18" charset="0"/>
              <a:ea typeface="宋体" charset="-122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678CD79-B274-4C2E-8402-41EBD0CC02EC}"/>
              </a:ext>
            </a:extLst>
          </p:cNvPr>
          <p:cNvSpPr txBox="1">
            <a:spLocks/>
          </p:cNvSpPr>
          <p:nvPr/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BB02EA-A84B-4509-BD0B-3EDB903C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9987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96" name="Footer Placeholder 4">
            <a:extLst>
              <a:ext uri="{FF2B5EF4-FFF2-40B4-BE49-F238E27FC236}">
                <a16:creationId xmlns:a16="http://schemas.microsoft.com/office/drawing/2014/main" id="{B22D0CAB-2981-4E78-B000-3E4DD4850A3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78565" y="6475414"/>
            <a:ext cx="4246027" cy="180975"/>
          </a:xfrm>
        </p:spPr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9C3F0907-610E-4530-8E55-A1924BFC38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B9C87C7E-E893-43ED-9B02-CD86DC23A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5480" y="1484784"/>
            <a:ext cx="9289032" cy="4990628"/>
          </a:xfrm>
        </p:spPr>
        <p:txBody>
          <a:bodyPr/>
          <a:lstStyle/>
          <a:p>
            <a:pPr marL="0" indent="0"/>
            <a:r>
              <a:rPr lang="en-GB" sz="2000" dirty="0"/>
              <a:t>[1] </a:t>
            </a:r>
            <a:r>
              <a:rPr lang="en-US" sz="2000" dirty="0"/>
              <a:t>11-25-0307r0 “</a:t>
            </a:r>
            <a:r>
              <a:rPr lang="en-US" sz="2000" dirty="0">
                <a:solidFill>
                  <a:schemeClr val="tx1"/>
                </a:solidFill>
              </a:rPr>
              <a:t>UL Monostatic and Bistatic Range Extension Considerations</a:t>
            </a:r>
            <a:r>
              <a:rPr lang="en-US" sz="2000" dirty="0"/>
              <a:t>”; </a:t>
            </a:r>
            <a:r>
              <a:rPr lang="en-GB" sz="2000" dirty="0"/>
              <a:t>Dror Regev (Huawei)</a:t>
            </a:r>
          </a:p>
          <a:p>
            <a:pPr marL="0" indent="0"/>
            <a:endParaRPr lang="en-GB" sz="2000" dirty="0"/>
          </a:p>
          <a:p>
            <a:pPr marL="0" indent="0"/>
            <a:r>
              <a:rPr lang="en-GB" sz="2000" dirty="0"/>
              <a:t>[2]</a:t>
            </a:r>
            <a:r>
              <a:rPr lang="en-US" sz="2000" dirty="0"/>
              <a:t> 11-22/1893r0 “Ambient Power Enabled IoT Technologies” Hao Min (Shanghai </a:t>
            </a:r>
            <a:r>
              <a:rPr lang="en-US" sz="2000" dirty="0" err="1"/>
              <a:t>Quanray</a:t>
            </a:r>
            <a:r>
              <a:rPr lang="en-US" sz="2000" dirty="0"/>
              <a:t> Electronics)</a:t>
            </a:r>
          </a:p>
          <a:p>
            <a:pPr marL="0" indent="0"/>
            <a:endParaRPr lang="en-GB" sz="2000" dirty="0"/>
          </a:p>
          <a:p>
            <a:pPr marL="0" indent="0"/>
            <a:r>
              <a:rPr lang="en-GB" sz="2000" dirty="0"/>
              <a:t>[3] </a:t>
            </a:r>
            <a:r>
              <a:rPr lang="en-US" sz="2000" dirty="0"/>
              <a:t>11-25-0784r0 “</a:t>
            </a:r>
            <a:r>
              <a:rPr lang="en-US" sz="2000" dirty="0">
                <a:solidFill>
                  <a:schemeClr val="tx1"/>
                </a:solidFill>
              </a:rPr>
              <a:t>AMP Spatial "Hidden Tag" Deployment Scenario</a:t>
            </a:r>
            <a:r>
              <a:rPr lang="en-US" sz="2000" dirty="0"/>
              <a:t>”; </a:t>
            </a:r>
            <a:r>
              <a:rPr lang="en-GB" sz="2000" dirty="0"/>
              <a:t>Dror Regev (Huawei)</a:t>
            </a:r>
          </a:p>
          <a:p>
            <a:pPr marL="0" indent="0"/>
            <a:endParaRPr lang="en-US" sz="2000" b="0" u="sng" dirty="0"/>
          </a:p>
          <a:p>
            <a:pPr marL="457200" indent="-457200">
              <a:buAutoNum type="arabicPeriod"/>
            </a:pPr>
            <a:endParaRPr lang="en-US" sz="2000" dirty="0"/>
          </a:p>
          <a:p>
            <a:pPr marL="457200" indent="-457200">
              <a:buAutoNum type="arabicPeriod"/>
            </a:pPr>
            <a:endParaRPr lang="en-GB" sz="2000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FB307BEE-5680-4EEE-ABB4-FAFB29CE8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8544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9CD61FE-FFD1-4609-BED5-EBE9AD971EA9}"/>
              </a:ext>
            </a:extLst>
          </p:cNvPr>
          <p:cNvSpPr txBox="1">
            <a:spLocks/>
          </p:cNvSpPr>
          <p:nvPr/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8F4D038-7127-44CF-972A-FBC0E12054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8923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(3)</Template>
  <TotalTime>264787</TotalTime>
  <Words>1321</Words>
  <Application>Microsoft Office PowerPoint</Application>
  <PresentationFormat>Widescreen</PresentationFormat>
  <Paragraphs>220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MS Gothic</vt:lpstr>
      <vt:lpstr>宋体</vt:lpstr>
      <vt:lpstr>Aptos Narrow</vt:lpstr>
      <vt:lpstr>Arial</vt:lpstr>
      <vt:lpstr>Arial Unicode MS</vt:lpstr>
      <vt:lpstr>Cambria Math</vt:lpstr>
      <vt:lpstr>Times New Roman</vt:lpstr>
      <vt:lpstr>Wingdings</vt:lpstr>
      <vt:lpstr>Office Theme</vt:lpstr>
      <vt:lpstr>Document</vt:lpstr>
      <vt:lpstr>AMP Enhanced Bi-Static Back Scattering Non AP STA with Gains</vt:lpstr>
      <vt:lpstr>Abstract</vt:lpstr>
      <vt:lpstr>Background: Direct Leakage vs. Bi-Static BS Signal Magnitudes</vt:lpstr>
      <vt:lpstr>Magnitude Expressions for Direct Leakage and Bi-Static BS Signal</vt:lpstr>
      <vt:lpstr>Revisit: Impact of BS Loss/Gain on 2.4 GHz Bistatic BS Range</vt:lpstr>
      <vt:lpstr>Discussion</vt:lpstr>
      <vt:lpstr>Example: BS STA with Repeater/Directional Gain 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Solomon Trainin</dc:creator>
  <cp:keywords/>
  <cp:lastModifiedBy>Dror Regev (A)</cp:lastModifiedBy>
  <cp:revision>1394</cp:revision>
  <cp:lastPrinted>1601-01-01T00:00:00Z</cp:lastPrinted>
  <dcterms:created xsi:type="dcterms:W3CDTF">2024-04-23T10:05:01Z</dcterms:created>
  <dcterms:modified xsi:type="dcterms:W3CDTF">2025-07-27T07:09:31Z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(2)6Hsy3w7rQ0T/nlkfxIqdX9/ndL/bBUoQP214+sgcX3la0uNEopbTpUicZw1DopvvDI2T3Yon
tIcCS5m9pUosiRKiSSpW7J2Oc3aFoacf3ukwL7EVmThHVODYDGawSJcytI2aIOwaZUiDrcgq
EaVeYJEMShsv67NXNAfeOLeB8chgSMETKXC4NipHEWKufQcI9h4EgdoNjen3wUS2gBPdeas6
MBSHZrjWMmT3PA/G8X</vt:lpwstr>
  </property>
  <property fmtid="{D5CDD505-2E9C-101B-9397-08002B2CF9AE}" pid="3" name="_2015_ms_pID_7253431">
    <vt:lpwstr>2I5/F/05Vv2yOGgfKZStjB9fUXEyv3HQd2qhoD6M8H4tyPkcLOlHRR
/TB1P6w5j1d0ATCqY/+nXwRRSh8w4uceuXMe94lEz2s+vyjgkD2KhyHwVTVxbQtoUrq1KX6t
/ZUIxoAWkCD+FGgFaPImzeaMDqXdrsLtjHwOiO1fV2bDrYb2W+ZMeY4s03oI+krMOXLQghpU
PQgfvfNPjW6jcab0</vt:lpwstr>
  </property>
</Properties>
</file>