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951" r:id="rId4"/>
    <p:sldId id="958" r:id="rId5"/>
    <p:sldId id="963" r:id="rId6"/>
    <p:sldId id="965" r:id="rId7"/>
    <p:sldId id="966" r:id="rId8"/>
    <p:sldId id="950" r:id="rId9"/>
    <p:sldId id="945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40" autoAdjust="0"/>
  </p:normalViewPr>
  <p:slideViewPr>
    <p:cSldViewPr>
      <p:cViewPr varScale="1">
        <p:scale>
          <a:sx n="71" d="100"/>
          <a:sy n="71" d="100"/>
        </p:scale>
        <p:origin x="60" y="13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85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5EC2126F-A51F-4EC0-A3BF-944660BA46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802.11-25/xxx1r0</a:t>
            </a:r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802.11-25/xxx1r0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2004C7E2-84ED-4B61-AEED-187A5C09B5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116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67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D56E6FB-DE6E-4FD9-8C14-5392C0AB9C0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55767B7-38A2-45B8-ADF6-BB34CF28B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Dror Regev, Huawei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9C331F-36C4-4A1A-8D6F-88058D2A70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6867E-94CD-4020-9950-BCF27516A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3DC1A7-8839-4ADA-8981-9D552B53838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BC4FDC-6ED3-4402-AEB8-E9374B6AA8F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Dror Regev,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A64922-0B47-4B04-9300-4157CABCF7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589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2FF1F71-9395-4491-89DD-3EA5C50AE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26F1E5ED-5A4D-4ED9-87DF-ACAAD971275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06992FE-92DA-4F63-9609-77A23969A8F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Dror Regev, Huawei</a:t>
            </a:r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5ACE796-A34B-4B36-8111-5806C6320A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143757" y="333375"/>
            <a:ext cx="41090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802.11-25/1235r0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878E8B-14E6-4E7C-A2C6-D90C15D3F4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Dror Regev, Huawei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3.xml"/><Relationship Id="rId15" Type="http://schemas.openxmlformats.org/officeDocument/2006/relationships/image" Target="../media/image23.png"/><Relationship Id="rId1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67409" y="764704"/>
            <a:ext cx="10756254" cy="69897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sz="2800" dirty="0"/>
              <a:t>AMP Multi Energizer/Exciter Deployment Scenarios</a:t>
            </a:r>
            <a:endParaRPr lang="en-GB" sz="30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2025-07-31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140497"/>
              </p:ext>
            </p:extLst>
          </p:nvPr>
        </p:nvGraphicFramePr>
        <p:xfrm>
          <a:off x="993775" y="2414588"/>
          <a:ext cx="10529888" cy="25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Document" r:id="rId4" imgW="10473902" imgH="2580964" progId="Word.Document.8">
                  <p:embed/>
                </p:oleObj>
              </mc:Choice>
              <mc:Fallback>
                <p:oleObj name="Document" r:id="rId4" imgW="10473902" imgH="25809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529888" cy="2592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628800"/>
            <a:ext cx="10361084" cy="4543399"/>
          </a:xfrm>
          <a:ln/>
        </p:spPr>
        <p:txBody>
          <a:bodyPr/>
          <a:lstStyle/>
          <a:p>
            <a:r>
              <a:rPr lang="en-US" dirty="0"/>
              <a:t>This discussion reviews spatial AMP coverage scenarios requiring multi exciter/energizer devices, for active and bistatic BS AMP tags. </a:t>
            </a:r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80106" y="685728"/>
            <a:ext cx="10361084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sz="2800" dirty="0"/>
              <a:t>Background: AMP Tag Coverage Range Recap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1FE745F-5666-4A18-A758-79FC375412A4}"/>
              </a:ext>
            </a:extLst>
          </p:cNvPr>
          <p:cNvSpPr txBox="1">
            <a:spLocks/>
          </p:cNvSpPr>
          <p:nvPr/>
        </p:nvSpPr>
        <p:spPr bwMode="auto">
          <a:xfrm>
            <a:off x="1127448" y="1525162"/>
            <a:ext cx="2314472" cy="391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kern="0" dirty="0"/>
          </a:p>
        </p:txBody>
      </p:sp>
      <p:sp>
        <p:nvSpPr>
          <p:cNvPr id="49" name="Rectangle 2">
            <a:extLst>
              <a:ext uri="{FF2B5EF4-FFF2-40B4-BE49-F238E27FC236}">
                <a16:creationId xmlns:a16="http://schemas.microsoft.com/office/drawing/2014/main" id="{98BDC2FA-A43B-43DA-BBCD-A19327B4C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5790" y="1446812"/>
            <a:ext cx="10361084" cy="48466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Active and bistatic BS AMP tags with enhanced capabilities, are limited in terms of  harvesting &amp; communication ranges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[1], the AP WPT correspondence with 2 energizers was considered and included a proposal to simultaneously energize from multiple energizers to cover a space with a larger dimension delivering adequate energy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In [2], the effect of antenna directivity was overviewed, showing that “hidden tags” may exist as a result of the energizer/exciter and AP position. It was indicated that multiple energizer/exciter devices can minimize the likelihood for uncharged or unexcited AMP tags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0208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8722" y="685728"/>
            <a:ext cx="10931062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Recap: AMP “Hidden Tags” for a Single Exciter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1FE745F-5666-4A18-A758-79FC375412A4}"/>
              </a:ext>
            </a:extLst>
          </p:cNvPr>
          <p:cNvSpPr txBox="1">
            <a:spLocks/>
          </p:cNvSpPr>
          <p:nvPr/>
        </p:nvSpPr>
        <p:spPr bwMode="auto">
          <a:xfrm>
            <a:off x="1127448" y="1525162"/>
            <a:ext cx="2314472" cy="391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kern="0" dirty="0"/>
          </a:p>
        </p:txBody>
      </p:sp>
      <p:sp>
        <p:nvSpPr>
          <p:cNvPr id="49" name="Rectangle 2">
            <a:extLst>
              <a:ext uri="{FF2B5EF4-FFF2-40B4-BE49-F238E27FC236}">
                <a16:creationId xmlns:a16="http://schemas.microsoft.com/office/drawing/2014/main" id="{98BDC2FA-A43B-43DA-BBCD-A19327B4C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9843" y="1856435"/>
            <a:ext cx="7206184" cy="4543399"/>
          </a:xfrm>
          <a:ln/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Tag T</a:t>
            </a:r>
            <a:r>
              <a:rPr lang="en-US" b="0" baseline="-25000" dirty="0"/>
              <a:t>1</a:t>
            </a:r>
            <a:r>
              <a:rPr lang="en-US" b="0" dirty="0"/>
              <a:t> </a:t>
            </a:r>
            <a:r>
              <a:rPr lang="en-US" dirty="0"/>
              <a:t>can possibly be charged by the energizer but may not be able to communicate </a:t>
            </a:r>
            <a:r>
              <a:rPr lang="en-US" b="0" dirty="0"/>
              <a:t>with the AP as a result of low antenna gain in the AP direction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Tag T</a:t>
            </a:r>
            <a:r>
              <a:rPr lang="en-US" b="0" baseline="-25000" dirty="0"/>
              <a:t>2</a:t>
            </a:r>
            <a:r>
              <a:rPr lang="en-US" b="0" dirty="0"/>
              <a:t> may have an adequate antenna gain towards the AP and hence </a:t>
            </a:r>
            <a:r>
              <a:rPr lang="en-US" dirty="0"/>
              <a:t>can communicate, yet cannot be charged/excited, </a:t>
            </a:r>
            <a:r>
              <a:rPr lang="en-US" b="0" dirty="0"/>
              <a:t>since it has low antenna gain in the direction of the exciter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Therefore, both T</a:t>
            </a:r>
            <a:r>
              <a:rPr lang="en-US" b="0" baseline="-25000" dirty="0"/>
              <a:t>1</a:t>
            </a:r>
            <a:r>
              <a:rPr lang="en-US" b="0" dirty="0"/>
              <a:t> and T</a:t>
            </a:r>
            <a:r>
              <a:rPr lang="en-US" b="0" baseline="-25000" dirty="0"/>
              <a:t>2 </a:t>
            </a:r>
            <a:r>
              <a:rPr lang="en-US" b="0" dirty="0"/>
              <a:t>can be viewed as </a:t>
            </a:r>
            <a:r>
              <a:rPr lang="en-US" dirty="0"/>
              <a:t>inactive “hidden tags”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FF0000"/>
                </a:solidFill>
              </a:rPr>
              <a:t>Positioning (location &amp; orientation) of the AP, may dictate hidden tag positions</a:t>
            </a:r>
          </a:p>
          <a:p>
            <a:pPr lvl="0"/>
            <a:endParaRPr lang="en-US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BAEF8A6F-1542-4018-A039-5213BF5AC3F4}"/>
              </a:ext>
            </a:extLst>
          </p:cNvPr>
          <p:cNvSpPr/>
          <p:nvPr/>
        </p:nvSpPr>
        <p:spPr bwMode="auto">
          <a:xfrm>
            <a:off x="8856087" y="2511877"/>
            <a:ext cx="720080" cy="2232248"/>
          </a:xfrm>
          <a:prstGeom prst="cub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28F1957-A793-4503-8737-CC1A11A4539C}"/>
              </a:ext>
            </a:extLst>
          </p:cNvPr>
          <p:cNvSpPr/>
          <p:nvPr/>
        </p:nvSpPr>
        <p:spPr>
          <a:xfrm>
            <a:off x="8840311" y="2985288"/>
            <a:ext cx="308868" cy="2894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</a:t>
            </a:r>
            <a:r>
              <a:rPr lang="en-US" sz="18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1</a:t>
            </a:r>
            <a:endParaRPr lang="en-US" sz="1800" dirty="0"/>
          </a:p>
        </p:txBody>
      </p:sp>
      <p:sp>
        <p:nvSpPr>
          <p:cNvPr id="78" name="Frame 77">
            <a:extLst>
              <a:ext uri="{FF2B5EF4-FFF2-40B4-BE49-F238E27FC236}">
                <a16:creationId xmlns:a16="http://schemas.microsoft.com/office/drawing/2014/main" id="{35E42230-D0D8-4346-9344-F9C9EB782271}"/>
              </a:ext>
            </a:extLst>
          </p:cNvPr>
          <p:cNvSpPr/>
          <p:nvPr/>
        </p:nvSpPr>
        <p:spPr bwMode="auto">
          <a:xfrm rot="10800000">
            <a:off x="9190432" y="3087941"/>
            <a:ext cx="151295" cy="192964"/>
          </a:xfrm>
          <a:prstGeom prst="fram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0392B5DC-ABF7-4D6C-8608-6E197C665E6F}"/>
              </a:ext>
            </a:extLst>
          </p:cNvPr>
          <p:cNvGrpSpPr/>
          <p:nvPr/>
        </p:nvGrpSpPr>
        <p:grpSpPr>
          <a:xfrm>
            <a:off x="10249071" y="1856435"/>
            <a:ext cx="1531220" cy="906879"/>
            <a:chOff x="1568870" y="1552382"/>
            <a:chExt cx="1531220" cy="906879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54640462-EAB0-413A-B745-B5745BCFEC61}"/>
                </a:ext>
              </a:extLst>
            </p:cNvPr>
            <p:cNvGrpSpPr/>
            <p:nvPr/>
          </p:nvGrpSpPr>
          <p:grpSpPr>
            <a:xfrm flipH="1">
              <a:off x="1568870" y="1849377"/>
              <a:ext cx="1273526" cy="609884"/>
              <a:chOff x="3819960" y="2358429"/>
              <a:chExt cx="1550577" cy="783587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3370AFE7-37FD-4500-9FA1-6EFD87B6650A}"/>
                  </a:ext>
                </a:extLst>
              </p:cNvPr>
              <p:cNvSpPr/>
              <p:nvPr/>
            </p:nvSpPr>
            <p:spPr bwMode="auto">
              <a:xfrm rot="1273276">
                <a:off x="3819960" y="2372669"/>
                <a:ext cx="1367562" cy="705826"/>
              </a:xfrm>
              <a:prstGeom prst="ellipse">
                <a:avLst/>
              </a:prstGeom>
              <a:solidFill>
                <a:schemeClr val="bg1"/>
              </a:solidFill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cxnSp>
            <p:nvCxnSpPr>
              <p:cNvPr id="85" name="Straight Arrow Connector 84">
                <a:extLst>
                  <a:ext uri="{FF2B5EF4-FFF2-40B4-BE49-F238E27FC236}">
                    <a16:creationId xmlns:a16="http://schemas.microsoft.com/office/drawing/2014/main" id="{9AD51DE6-97A0-4C59-9865-1A3DC360F4E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955635" y="2358429"/>
                <a:ext cx="1414902" cy="783587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EE92799C-40C1-4E9D-9D46-439AC0FB71B1}"/>
                </a:ext>
              </a:extLst>
            </p:cNvPr>
            <p:cNvGrpSpPr/>
            <p:nvPr/>
          </p:nvGrpSpPr>
          <p:grpSpPr>
            <a:xfrm>
              <a:off x="2464909" y="1552382"/>
              <a:ext cx="635181" cy="517079"/>
              <a:chOff x="2423363" y="1641282"/>
              <a:chExt cx="635181" cy="517079"/>
            </a:xfrm>
            <a:scene3d>
              <a:camera prst="isometricBottomDown"/>
              <a:lightRig rig="threePt" dir="t"/>
            </a:scene3d>
          </p:grpSpPr>
          <p:sp>
            <p:nvSpPr>
              <p:cNvPr id="82" name="Isosceles Triangle 81">
                <a:extLst>
                  <a:ext uri="{FF2B5EF4-FFF2-40B4-BE49-F238E27FC236}">
                    <a16:creationId xmlns:a16="http://schemas.microsoft.com/office/drawing/2014/main" id="{2762429A-2CE2-4DC5-9866-F2EFC994CCE1}"/>
                  </a:ext>
                </a:extLst>
              </p:cNvPr>
              <p:cNvSpPr/>
              <p:nvPr/>
            </p:nvSpPr>
            <p:spPr bwMode="auto">
              <a:xfrm rot="10800000" flipV="1">
                <a:off x="2423363" y="1871096"/>
                <a:ext cx="635181" cy="287265"/>
              </a:xfrm>
              <a:prstGeom prst="triangl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DD54F5D9-26AF-4781-ABD2-675433086348}"/>
                  </a:ext>
                </a:extLst>
              </p:cNvPr>
              <p:cNvCxnSpPr/>
              <p:nvPr/>
            </p:nvCxnSpPr>
            <p:spPr bwMode="auto">
              <a:xfrm rot="10800000">
                <a:off x="2740951" y="1641282"/>
                <a:ext cx="0" cy="227017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8BD14E61-AE37-40BC-80B1-317BF01F6B59}"/>
              </a:ext>
            </a:extLst>
          </p:cNvPr>
          <p:cNvGrpSpPr/>
          <p:nvPr/>
        </p:nvGrpSpPr>
        <p:grpSpPr>
          <a:xfrm rot="21219485">
            <a:off x="6947279" y="3866975"/>
            <a:ext cx="1470434" cy="951061"/>
            <a:chOff x="1793018" y="2931790"/>
            <a:chExt cx="1470434" cy="951061"/>
          </a:xfrm>
        </p:grpSpPr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F12D6E62-FEDF-4141-8FB1-65D55297C669}"/>
                </a:ext>
              </a:extLst>
            </p:cNvPr>
            <p:cNvSpPr/>
            <p:nvPr/>
          </p:nvSpPr>
          <p:spPr bwMode="auto">
            <a:xfrm rot="20124706" flipH="1">
              <a:off x="2060904" y="3006140"/>
              <a:ext cx="1123211" cy="549361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8D2AC24D-7094-47D3-904B-4592D53E21C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165009" y="2931790"/>
              <a:ext cx="1098443" cy="641722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BF5820BE-923F-4FF0-9EF5-FEAB1F9C32CC}"/>
                </a:ext>
              </a:extLst>
            </p:cNvPr>
            <p:cNvGrpSpPr/>
            <p:nvPr/>
          </p:nvGrpSpPr>
          <p:grpSpPr>
            <a:xfrm rot="10800000">
              <a:off x="1793018" y="3365772"/>
              <a:ext cx="635181" cy="517079"/>
              <a:chOff x="2423363" y="1641282"/>
              <a:chExt cx="635181" cy="517079"/>
            </a:xfrm>
            <a:scene3d>
              <a:camera prst="isometricBottomDown"/>
              <a:lightRig rig="threePt" dir="t"/>
            </a:scene3d>
          </p:grpSpPr>
          <p:sp>
            <p:nvSpPr>
              <p:cNvPr id="90" name="Isosceles Triangle 89">
                <a:extLst>
                  <a:ext uri="{FF2B5EF4-FFF2-40B4-BE49-F238E27FC236}">
                    <a16:creationId xmlns:a16="http://schemas.microsoft.com/office/drawing/2014/main" id="{459EA032-9608-438A-88C1-C68942169123}"/>
                  </a:ext>
                </a:extLst>
              </p:cNvPr>
              <p:cNvSpPr/>
              <p:nvPr/>
            </p:nvSpPr>
            <p:spPr bwMode="auto">
              <a:xfrm rot="10800000" flipV="1">
                <a:off x="2423363" y="1871096"/>
                <a:ext cx="635181" cy="287265"/>
              </a:xfrm>
              <a:prstGeom prst="triangl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4304E235-1B9F-45D7-BF1F-6F085F5BDA80}"/>
                  </a:ext>
                </a:extLst>
              </p:cNvPr>
              <p:cNvCxnSpPr/>
              <p:nvPr/>
            </p:nvCxnSpPr>
            <p:spPr bwMode="auto">
              <a:xfrm rot="10800000">
                <a:off x="2740951" y="1641282"/>
                <a:ext cx="0" cy="227017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98" name="TextBox 97">
            <a:extLst>
              <a:ext uri="{FF2B5EF4-FFF2-40B4-BE49-F238E27FC236}">
                <a16:creationId xmlns:a16="http://schemas.microsoft.com/office/drawing/2014/main" id="{A3377C26-34A0-4003-9672-159366EC8DC3}"/>
              </a:ext>
            </a:extLst>
          </p:cNvPr>
          <p:cNvSpPr txBox="1"/>
          <p:nvPr/>
        </p:nvSpPr>
        <p:spPr>
          <a:xfrm>
            <a:off x="11030386" y="1637674"/>
            <a:ext cx="432312" cy="3135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B650FCA3-B21E-486D-AFD5-8ADC2E258622}"/>
              </a:ext>
            </a:extLst>
          </p:cNvPr>
          <p:cNvSpPr txBox="1"/>
          <p:nvPr/>
        </p:nvSpPr>
        <p:spPr>
          <a:xfrm>
            <a:off x="7032166" y="4619223"/>
            <a:ext cx="1447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Energizer&amp; Carrier Source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F56DAF5E-1D3B-464A-A3D7-5BCCA7B7A9BC}"/>
              </a:ext>
            </a:extLst>
          </p:cNvPr>
          <p:cNvSpPr/>
          <p:nvPr/>
        </p:nvSpPr>
        <p:spPr bwMode="auto">
          <a:xfrm rot="16200000" flipH="1">
            <a:off x="9051552" y="3248804"/>
            <a:ext cx="431952" cy="286032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C9DE3460-C6A9-46A2-9E18-BCEC52DCA184}"/>
              </a:ext>
            </a:extLst>
          </p:cNvPr>
          <p:cNvGrpSpPr/>
          <p:nvPr/>
        </p:nvGrpSpPr>
        <p:grpSpPr>
          <a:xfrm>
            <a:off x="8906039" y="2839101"/>
            <a:ext cx="720080" cy="690644"/>
            <a:chOff x="5865267" y="2170063"/>
            <a:chExt cx="720080" cy="690644"/>
          </a:xfrm>
        </p:grpSpPr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E1AE9127-78B2-47F6-9C97-7C15146168BE}"/>
                </a:ext>
              </a:extLst>
            </p:cNvPr>
            <p:cNvSpPr/>
            <p:nvPr/>
          </p:nvSpPr>
          <p:spPr bwMode="auto">
            <a:xfrm rot="16200000">
              <a:off x="6109044" y="2401683"/>
              <a:ext cx="234048" cy="234026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9DACBA3E-6F29-41A8-8B10-61F710BA62DA}"/>
                </a:ext>
              </a:extLst>
            </p:cNvPr>
            <p:cNvSpPr/>
            <p:nvPr/>
          </p:nvSpPr>
          <p:spPr bwMode="auto">
            <a:xfrm rot="16200000">
              <a:off x="6001420" y="2289759"/>
              <a:ext cx="454665" cy="462241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BBC10F43-AF19-4104-84F5-55523DF9DBCE}"/>
                </a:ext>
              </a:extLst>
            </p:cNvPr>
            <p:cNvSpPr/>
            <p:nvPr/>
          </p:nvSpPr>
          <p:spPr bwMode="auto">
            <a:xfrm rot="16200000">
              <a:off x="5879985" y="2155345"/>
              <a:ext cx="690644" cy="720080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106" name="Oval 105">
            <a:extLst>
              <a:ext uri="{FF2B5EF4-FFF2-40B4-BE49-F238E27FC236}">
                <a16:creationId xmlns:a16="http://schemas.microsoft.com/office/drawing/2014/main" id="{74390E75-29F5-431A-884A-DC32220EED1B}"/>
              </a:ext>
            </a:extLst>
          </p:cNvPr>
          <p:cNvSpPr/>
          <p:nvPr/>
        </p:nvSpPr>
        <p:spPr bwMode="auto">
          <a:xfrm rot="10800000" flipH="1">
            <a:off x="9467505" y="3012522"/>
            <a:ext cx="431952" cy="286032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442C9492-434E-4F59-9BA2-2908D1250B10}"/>
              </a:ext>
            </a:extLst>
          </p:cNvPr>
          <p:cNvGrpSpPr/>
          <p:nvPr/>
        </p:nvGrpSpPr>
        <p:grpSpPr>
          <a:xfrm>
            <a:off x="9063465" y="2731089"/>
            <a:ext cx="848959" cy="798656"/>
            <a:chOff x="4937666" y="2140495"/>
            <a:chExt cx="720080" cy="690644"/>
          </a:xfrm>
          <a:scene3d>
            <a:camera prst="isometricRightUp"/>
            <a:lightRig rig="threePt" dir="t"/>
          </a:scene3d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198EFE87-D660-40B9-A2A7-1DAA33E83CC4}"/>
                </a:ext>
              </a:extLst>
            </p:cNvPr>
            <p:cNvSpPr/>
            <p:nvPr/>
          </p:nvSpPr>
          <p:spPr bwMode="auto">
            <a:xfrm rot="16200000">
              <a:off x="5181443" y="2372115"/>
              <a:ext cx="234048" cy="234026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3F34EBEE-A6DD-44DC-980A-78393E210CC8}"/>
                </a:ext>
              </a:extLst>
            </p:cNvPr>
            <p:cNvSpPr/>
            <p:nvPr/>
          </p:nvSpPr>
          <p:spPr bwMode="auto">
            <a:xfrm rot="16200000">
              <a:off x="5073819" y="2260191"/>
              <a:ext cx="454665" cy="462241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3EAB4AF1-4CA4-47FA-BBDF-B2483EDE25D3}"/>
                </a:ext>
              </a:extLst>
            </p:cNvPr>
            <p:cNvSpPr/>
            <p:nvPr/>
          </p:nvSpPr>
          <p:spPr bwMode="auto">
            <a:xfrm rot="16200000">
              <a:off x="4952384" y="2125777"/>
              <a:ext cx="690644" cy="720080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11" name="Frame 110">
              <a:extLst>
                <a:ext uri="{FF2B5EF4-FFF2-40B4-BE49-F238E27FC236}">
                  <a16:creationId xmlns:a16="http://schemas.microsoft.com/office/drawing/2014/main" id="{3719BE91-8FCC-4386-825A-76E81CFC170E}"/>
                </a:ext>
              </a:extLst>
            </p:cNvPr>
            <p:cNvSpPr/>
            <p:nvPr/>
          </p:nvSpPr>
          <p:spPr bwMode="auto">
            <a:xfrm rot="10800000">
              <a:off x="5232288" y="2403876"/>
              <a:ext cx="151295" cy="192964"/>
            </a:xfrm>
            <a:prstGeom prst="fram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</p:grpSp>
      <p:sp>
        <p:nvSpPr>
          <p:cNvPr id="112" name="Rectangle 111">
            <a:extLst>
              <a:ext uri="{FF2B5EF4-FFF2-40B4-BE49-F238E27FC236}">
                <a16:creationId xmlns:a16="http://schemas.microsoft.com/office/drawing/2014/main" id="{6730240F-5511-4660-8D38-4355EAAEE546}"/>
              </a:ext>
            </a:extLst>
          </p:cNvPr>
          <p:cNvSpPr/>
          <p:nvPr/>
        </p:nvSpPr>
        <p:spPr>
          <a:xfrm>
            <a:off x="9472217" y="296763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</a:t>
            </a:r>
            <a:r>
              <a:rPr lang="en-US" sz="18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2</a:t>
            </a:r>
            <a:endParaRPr lang="en-US" sz="180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F25141AE-8927-4EC2-8F94-D3E4E2A4DAE8}"/>
              </a:ext>
            </a:extLst>
          </p:cNvPr>
          <p:cNvSpPr txBox="1"/>
          <p:nvPr/>
        </p:nvSpPr>
        <p:spPr>
          <a:xfrm>
            <a:off x="7985877" y="2763314"/>
            <a:ext cx="865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Object Sensed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138BB3-EF48-4B47-BB82-5612B7E0CA77}"/>
              </a:ext>
            </a:extLst>
          </p:cNvPr>
          <p:cNvSpPr txBox="1"/>
          <p:nvPr/>
        </p:nvSpPr>
        <p:spPr>
          <a:xfrm>
            <a:off x="416066" y="1404506"/>
            <a:ext cx="889425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tx1"/>
                </a:solidFill>
              </a:rPr>
              <a:t>Assume active or bistatic BS tags with enhanced capability:</a:t>
            </a:r>
          </a:p>
        </p:txBody>
      </p:sp>
    </p:spTree>
    <p:extLst>
      <p:ext uri="{BB962C8B-B14F-4D97-AF65-F5344CB8AC3E}">
        <p14:creationId xmlns:p14="http://schemas.microsoft.com/office/powerpoint/2010/main" val="36957393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8722" y="685728"/>
            <a:ext cx="10931062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Example of AMP Deployment with Two Exciters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351AE4A-9703-4046-A86D-9206F4E81451}"/>
              </a:ext>
            </a:extLst>
          </p:cNvPr>
          <p:cNvSpPr txBox="1"/>
          <p:nvPr/>
        </p:nvSpPr>
        <p:spPr>
          <a:xfrm>
            <a:off x="587565" y="1798750"/>
            <a:ext cx="66412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a typeface="Arial Unicode MS" pitchFamily="34" charset="-128"/>
              </a:rPr>
              <a:t>T</a:t>
            </a:r>
            <a:r>
              <a:rPr lang="en-US" sz="1800" baseline="-25000" dirty="0">
                <a:solidFill>
                  <a:schemeClr val="tx1"/>
                </a:solidFill>
                <a:ea typeface="Arial Unicode MS" pitchFamily="34" charset="-128"/>
              </a:rPr>
              <a:t>1  </a:t>
            </a:r>
            <a:r>
              <a:rPr lang="en-US" sz="1800" dirty="0">
                <a:solidFill>
                  <a:schemeClr val="tx1"/>
                </a:solidFill>
                <a:ea typeface="Arial Unicode MS" pitchFamily="34" charset="-128"/>
              </a:rPr>
              <a:t>has good antenna gain towards exciters 1 and 2, and hence may be charged by either one, or by both simultaneously if their signal interference is constructive. However, T</a:t>
            </a:r>
            <a:r>
              <a:rPr lang="en-US" sz="1800" baseline="-25000" dirty="0">
                <a:solidFill>
                  <a:schemeClr val="tx1"/>
                </a:solidFill>
                <a:ea typeface="Arial Unicode MS" pitchFamily="34" charset="-128"/>
              </a:rPr>
              <a:t>1</a:t>
            </a:r>
            <a:r>
              <a:rPr lang="en-US" sz="1800" dirty="0">
                <a:solidFill>
                  <a:schemeClr val="tx1"/>
                </a:solidFill>
                <a:ea typeface="Arial Unicode MS" pitchFamily="34" charset="-128"/>
              </a:rPr>
              <a:t> has very low antenna gain in the direction of the AP, thus can not communicate.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ea typeface="Arial Unicode MS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a typeface="Arial Unicode MS" pitchFamily="34" charset="-128"/>
              </a:rPr>
              <a:t>Tag T</a:t>
            </a:r>
            <a:r>
              <a:rPr lang="en-US" sz="1800" baseline="-25000" dirty="0">
                <a:solidFill>
                  <a:schemeClr val="tx1"/>
                </a:solidFill>
                <a:ea typeface="Arial Unicode MS" pitchFamily="34" charset="-128"/>
              </a:rPr>
              <a:t>2 </a:t>
            </a:r>
            <a:r>
              <a:rPr lang="en-US" sz="1800" dirty="0">
                <a:solidFill>
                  <a:schemeClr val="tx1"/>
                </a:solidFill>
                <a:ea typeface="Arial Unicode MS" pitchFamily="34" charset="-128"/>
              </a:rPr>
              <a:t>may be able to charge mainly from exciter 2 and communicate with the AP.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ea typeface="Arial Unicode MS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  <a:ea typeface="Arial Unicode MS" pitchFamily="34" charset="-128"/>
              </a:rPr>
              <a:t>Exciter 2 enabled the functionality of tags like </a:t>
            </a:r>
            <a:r>
              <a:rPr lang="en-US" sz="1800" dirty="0">
                <a:solidFill>
                  <a:schemeClr val="tx1"/>
                </a:solidFill>
                <a:ea typeface="Arial Unicode MS" pitchFamily="34" charset="-128"/>
              </a:rPr>
              <a:t>T</a:t>
            </a:r>
            <a:r>
              <a:rPr lang="en-US" sz="1800" baseline="-25000" dirty="0">
                <a:solidFill>
                  <a:schemeClr val="tx1"/>
                </a:solidFill>
                <a:ea typeface="Arial Unicode MS" pitchFamily="34" charset="-128"/>
              </a:rPr>
              <a:t>2 </a:t>
            </a:r>
            <a:r>
              <a:rPr lang="en-US" sz="1800" b="1" dirty="0">
                <a:solidFill>
                  <a:schemeClr val="tx1"/>
                </a:solidFill>
                <a:ea typeface="Arial Unicode MS" pitchFamily="34" charset="-128"/>
              </a:rPr>
              <a:t>which are hidden from exciter 1. The two exciters increase the total space coverage and may reduce the total likelihood for hidden tags</a:t>
            </a:r>
          </a:p>
        </p:txBody>
      </p:sp>
      <p:grpSp>
        <p:nvGrpSpPr>
          <p:cNvPr id="4096" name="Group 4095">
            <a:extLst>
              <a:ext uri="{FF2B5EF4-FFF2-40B4-BE49-F238E27FC236}">
                <a16:creationId xmlns:a16="http://schemas.microsoft.com/office/drawing/2014/main" id="{34B1577B-33A2-4AFB-AE5A-2D9241688792}"/>
              </a:ext>
            </a:extLst>
          </p:cNvPr>
          <p:cNvGrpSpPr/>
          <p:nvPr/>
        </p:nvGrpSpPr>
        <p:grpSpPr>
          <a:xfrm>
            <a:off x="7522399" y="1825276"/>
            <a:ext cx="4550265" cy="3371337"/>
            <a:chOff x="3942256" y="1556792"/>
            <a:chExt cx="4550265" cy="3371337"/>
          </a:xfrm>
        </p:grpSpPr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52D15746-2AA8-4D45-ACC6-1170736F2B4F}"/>
                </a:ext>
              </a:extLst>
            </p:cNvPr>
            <p:cNvSpPr/>
            <p:nvPr/>
          </p:nvSpPr>
          <p:spPr bwMode="auto">
            <a:xfrm>
              <a:off x="5630531" y="2069813"/>
              <a:ext cx="432625" cy="1309981"/>
            </a:xfrm>
            <a:prstGeom prst="cub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33" name="Frame 32">
              <a:extLst>
                <a:ext uri="{FF2B5EF4-FFF2-40B4-BE49-F238E27FC236}">
                  <a16:creationId xmlns:a16="http://schemas.microsoft.com/office/drawing/2014/main" id="{E3C347D7-C690-48FD-B842-BAB5FA0BCFCA}"/>
                </a:ext>
              </a:extLst>
            </p:cNvPr>
            <p:cNvSpPr/>
            <p:nvPr/>
          </p:nvSpPr>
          <p:spPr bwMode="auto">
            <a:xfrm rot="10800000">
              <a:off x="5831406" y="2407872"/>
              <a:ext cx="90898" cy="113240"/>
            </a:xfrm>
            <a:prstGeom prst="fram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034AD944-ABDD-4F8E-9742-40A29BA607DA}"/>
                </a:ext>
              </a:extLst>
            </p:cNvPr>
            <p:cNvGrpSpPr/>
            <p:nvPr/>
          </p:nvGrpSpPr>
          <p:grpSpPr>
            <a:xfrm rot="990362">
              <a:off x="6643875" y="1685665"/>
              <a:ext cx="913184" cy="555066"/>
              <a:chOff x="1580149" y="1552382"/>
              <a:chExt cx="1519941" cy="945848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3AB022DB-5598-49BB-96FC-5E894EB88FC0}"/>
                  </a:ext>
                </a:extLst>
              </p:cNvPr>
              <p:cNvGrpSpPr/>
              <p:nvPr/>
            </p:nvGrpSpPr>
            <p:grpSpPr>
              <a:xfrm flipH="1">
                <a:off x="1580149" y="1888346"/>
                <a:ext cx="1273527" cy="609884"/>
                <a:chOff x="3806227" y="2408498"/>
                <a:chExt cx="1550578" cy="783587"/>
              </a:xfrm>
            </p:grpSpPr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id="{53A0AAC7-3C78-4D31-9157-3BC52A0FD627}"/>
                    </a:ext>
                  </a:extLst>
                </p:cNvPr>
                <p:cNvSpPr/>
                <p:nvPr/>
              </p:nvSpPr>
              <p:spPr bwMode="auto">
                <a:xfrm rot="1273276">
                  <a:off x="3806227" y="2422739"/>
                  <a:ext cx="1367564" cy="705825"/>
                </a:xfrm>
                <a:prstGeom prst="ellipse">
                  <a:avLst/>
                </a:prstGeom>
                <a:solidFill>
                  <a:schemeClr val="bg1"/>
                </a:solidFill>
                <a:ln w="19050" cap="flat" cmpd="sng" algn="ctr">
                  <a:solidFill>
                    <a:srgbClr val="007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</a:pPr>
                  <a:endParaRPr kumimoji="0" 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endParaRPr>
                </a:p>
              </p:txBody>
            </p:sp>
            <p:cxnSp>
              <p:nvCxnSpPr>
                <p:cNvPr id="40" name="Straight Arrow Connector 39">
                  <a:extLst>
                    <a:ext uri="{FF2B5EF4-FFF2-40B4-BE49-F238E27FC236}">
                      <a16:creationId xmlns:a16="http://schemas.microsoft.com/office/drawing/2014/main" id="{801B19BB-8322-43B2-BDCE-00C35E922E3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941902" y="2408498"/>
                  <a:ext cx="1414903" cy="783587"/>
                </a:xfrm>
                <a:prstGeom prst="straightConnector1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/>
                  <a:tailEnd type="triangl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D976FAE7-15C2-4CCA-95CD-1B5AAB8D05AB}"/>
                  </a:ext>
                </a:extLst>
              </p:cNvPr>
              <p:cNvGrpSpPr/>
              <p:nvPr/>
            </p:nvGrpSpPr>
            <p:grpSpPr>
              <a:xfrm>
                <a:off x="2464909" y="1552382"/>
                <a:ext cx="635181" cy="517079"/>
                <a:chOff x="2423363" y="1641282"/>
                <a:chExt cx="635181" cy="517079"/>
              </a:xfrm>
              <a:scene3d>
                <a:camera prst="isometricBottomDown"/>
                <a:lightRig rig="threePt" dir="t"/>
              </a:scene3d>
            </p:grpSpPr>
            <p:sp>
              <p:nvSpPr>
                <p:cNvPr id="37" name="Isosceles Triangle 36">
                  <a:extLst>
                    <a:ext uri="{FF2B5EF4-FFF2-40B4-BE49-F238E27FC236}">
                      <a16:creationId xmlns:a16="http://schemas.microsoft.com/office/drawing/2014/main" id="{952925EB-595F-44E5-90AF-64A573466C29}"/>
                    </a:ext>
                  </a:extLst>
                </p:cNvPr>
                <p:cNvSpPr/>
                <p:nvPr/>
              </p:nvSpPr>
              <p:spPr bwMode="auto">
                <a:xfrm rot="10800000" flipV="1">
                  <a:off x="2423363" y="1871096"/>
                  <a:ext cx="635181" cy="287265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3FFA1D34-B976-4775-A937-2CCCF46647A9}"/>
                    </a:ext>
                  </a:extLst>
                </p:cNvPr>
                <p:cNvCxnSpPr/>
                <p:nvPr/>
              </p:nvCxnSpPr>
              <p:spPr bwMode="auto">
                <a:xfrm rot="10800000">
                  <a:off x="2740951" y="1641282"/>
                  <a:ext cx="0" cy="227017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604C4843-1B45-49B3-9294-758E381FBAAB}"/>
                </a:ext>
              </a:extLst>
            </p:cNvPr>
            <p:cNvGrpSpPr/>
            <p:nvPr/>
          </p:nvGrpSpPr>
          <p:grpSpPr>
            <a:xfrm>
              <a:off x="4071110" y="2967984"/>
              <a:ext cx="883439" cy="558124"/>
              <a:chOff x="1793018" y="2931790"/>
              <a:chExt cx="1470434" cy="951061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018E2BED-C7A9-4E2F-B94F-B0F65D52BE25}"/>
                  </a:ext>
                </a:extLst>
              </p:cNvPr>
              <p:cNvSpPr/>
              <p:nvPr/>
            </p:nvSpPr>
            <p:spPr bwMode="auto">
              <a:xfrm rot="20124706" flipH="1">
                <a:off x="2060904" y="3006140"/>
                <a:ext cx="1123211" cy="549361"/>
              </a:xfrm>
              <a:prstGeom prst="ellipse">
                <a:avLst/>
              </a:prstGeom>
              <a:solidFill>
                <a:schemeClr val="bg1"/>
              </a:solidFill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cxnSp>
            <p:nvCxnSpPr>
              <p:cNvPr id="43" name="Straight Arrow Connector 42">
                <a:extLst>
                  <a:ext uri="{FF2B5EF4-FFF2-40B4-BE49-F238E27FC236}">
                    <a16:creationId xmlns:a16="http://schemas.microsoft.com/office/drawing/2014/main" id="{9F9C9413-42F7-45AB-9A64-FCE3834FBB6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2165009" y="2931790"/>
                <a:ext cx="1098443" cy="641722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non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6920AC84-4FC9-4001-9542-4DC5FD7174C8}"/>
                  </a:ext>
                </a:extLst>
              </p:cNvPr>
              <p:cNvGrpSpPr/>
              <p:nvPr/>
            </p:nvGrpSpPr>
            <p:grpSpPr>
              <a:xfrm rot="10800000">
                <a:off x="1793018" y="3365772"/>
                <a:ext cx="635181" cy="517079"/>
                <a:chOff x="2423363" y="1641282"/>
                <a:chExt cx="635181" cy="517079"/>
              </a:xfrm>
              <a:scene3d>
                <a:camera prst="isometricBottomDown"/>
                <a:lightRig rig="threePt" dir="t"/>
              </a:scene3d>
            </p:grpSpPr>
            <p:sp>
              <p:nvSpPr>
                <p:cNvPr id="45" name="Isosceles Triangle 44">
                  <a:extLst>
                    <a:ext uri="{FF2B5EF4-FFF2-40B4-BE49-F238E27FC236}">
                      <a16:creationId xmlns:a16="http://schemas.microsoft.com/office/drawing/2014/main" id="{F02041BC-7723-4F31-BF34-289E1E77F596}"/>
                    </a:ext>
                  </a:extLst>
                </p:cNvPr>
                <p:cNvSpPr/>
                <p:nvPr/>
              </p:nvSpPr>
              <p:spPr bwMode="auto">
                <a:xfrm rot="10800000" flipV="1">
                  <a:off x="2423363" y="1871096"/>
                  <a:ext cx="635181" cy="287265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210C1C95-35FE-4E54-9904-5EB6590C1254}"/>
                    </a:ext>
                  </a:extLst>
                </p:cNvPr>
                <p:cNvCxnSpPr/>
                <p:nvPr/>
              </p:nvCxnSpPr>
              <p:spPr bwMode="auto">
                <a:xfrm rot="10800000">
                  <a:off x="2740951" y="1641282"/>
                  <a:ext cx="0" cy="227017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330A623-783B-48D9-B1A5-27747240CB19}"/>
                </a:ext>
              </a:extLst>
            </p:cNvPr>
            <p:cNvSpPr txBox="1"/>
            <p:nvPr/>
          </p:nvSpPr>
          <p:spPr>
            <a:xfrm>
              <a:off x="7056337" y="1556792"/>
              <a:ext cx="366868" cy="2891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C411EDBC-59CC-4F14-B67C-39A43BF401E1}"/>
                </a:ext>
              </a:extLst>
            </p:cNvPr>
            <p:cNvSpPr txBox="1"/>
            <p:nvPr/>
          </p:nvSpPr>
          <p:spPr>
            <a:xfrm>
              <a:off x="4052970" y="2705706"/>
              <a:ext cx="86967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Exciter 1</a:t>
              </a: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FF99943-DDC6-4D8F-83F8-33631B819789}"/>
                </a:ext>
              </a:extLst>
            </p:cNvPr>
            <p:cNvSpPr/>
            <p:nvPr/>
          </p:nvSpPr>
          <p:spPr bwMode="auto">
            <a:xfrm rot="16200000" flipH="1">
              <a:off x="5750981" y="2500278"/>
              <a:ext cx="253488" cy="171849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62C5BA28-18CA-4035-B341-2A5857987C35}"/>
                </a:ext>
              </a:extLst>
            </p:cNvPr>
            <p:cNvGrpSpPr/>
            <p:nvPr/>
          </p:nvGrpSpPr>
          <p:grpSpPr>
            <a:xfrm>
              <a:off x="5660542" y="2261842"/>
              <a:ext cx="432625" cy="405300"/>
              <a:chOff x="5865267" y="2170063"/>
              <a:chExt cx="720080" cy="690644"/>
            </a:xfrm>
          </p:grpSpPr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8EC4E09D-FAF9-45C0-A8F8-DF377D9B29BF}"/>
                  </a:ext>
                </a:extLst>
              </p:cNvPr>
              <p:cNvSpPr/>
              <p:nvPr/>
            </p:nvSpPr>
            <p:spPr bwMode="auto">
              <a:xfrm rot="16200000">
                <a:off x="6109044" y="2401683"/>
                <a:ext cx="234048" cy="234026"/>
              </a:xfrm>
              <a:prstGeom prst="ellipse">
                <a:avLst/>
              </a:prstGeom>
              <a:noFill/>
              <a:ln w="63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E5EC96CE-B0F2-45F2-990B-AB39E840565F}"/>
                  </a:ext>
                </a:extLst>
              </p:cNvPr>
              <p:cNvSpPr/>
              <p:nvPr/>
            </p:nvSpPr>
            <p:spPr bwMode="auto">
              <a:xfrm rot="16200000">
                <a:off x="6001420" y="2289759"/>
                <a:ext cx="454665" cy="462241"/>
              </a:xfrm>
              <a:prstGeom prst="ellipse">
                <a:avLst/>
              </a:prstGeom>
              <a:noFill/>
              <a:ln w="63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F5309CCB-F48C-4BB3-8631-31466FEDA091}"/>
                  </a:ext>
                </a:extLst>
              </p:cNvPr>
              <p:cNvSpPr/>
              <p:nvPr/>
            </p:nvSpPr>
            <p:spPr bwMode="auto">
              <a:xfrm rot="16200000">
                <a:off x="5879985" y="2155345"/>
                <a:ext cx="690644" cy="720080"/>
              </a:xfrm>
              <a:prstGeom prst="ellipse">
                <a:avLst/>
              </a:prstGeom>
              <a:noFill/>
              <a:ln w="63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</p:grp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8D06DC5E-4B78-41E1-9566-E0ECE7E599B7}"/>
                </a:ext>
              </a:extLst>
            </p:cNvPr>
            <p:cNvSpPr/>
            <p:nvPr/>
          </p:nvSpPr>
          <p:spPr bwMode="auto">
            <a:xfrm rot="10800000" flipH="1">
              <a:off x="5997872" y="2363613"/>
              <a:ext cx="259518" cy="167856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B6F55188-5FCD-408A-A072-1AE8E5DC9798}"/>
                </a:ext>
              </a:extLst>
            </p:cNvPr>
            <p:cNvGrpSpPr/>
            <p:nvPr/>
          </p:nvGrpSpPr>
          <p:grpSpPr>
            <a:xfrm>
              <a:off x="5755125" y="2198456"/>
              <a:ext cx="510056" cy="468686"/>
              <a:chOff x="4937666" y="2140495"/>
              <a:chExt cx="720080" cy="690644"/>
            </a:xfrm>
            <a:scene3d>
              <a:camera prst="isometricRightUp"/>
              <a:lightRig rig="threePt" dir="t"/>
            </a:scene3d>
          </p:grpSpPr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2954EE65-DE7F-4C9A-B4D0-5F7A2E3AE142}"/>
                  </a:ext>
                </a:extLst>
              </p:cNvPr>
              <p:cNvSpPr/>
              <p:nvPr/>
            </p:nvSpPr>
            <p:spPr bwMode="auto">
              <a:xfrm rot="16200000">
                <a:off x="5181443" y="2372115"/>
                <a:ext cx="234048" cy="234026"/>
              </a:xfrm>
              <a:prstGeom prst="ellipse">
                <a:avLst/>
              </a:prstGeom>
              <a:noFill/>
              <a:ln w="63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02EF3D36-018B-46F0-A234-A898462C6885}"/>
                  </a:ext>
                </a:extLst>
              </p:cNvPr>
              <p:cNvSpPr/>
              <p:nvPr/>
            </p:nvSpPr>
            <p:spPr bwMode="auto">
              <a:xfrm rot="16200000">
                <a:off x="5073819" y="2260191"/>
                <a:ext cx="454665" cy="462241"/>
              </a:xfrm>
              <a:prstGeom prst="ellipse">
                <a:avLst/>
              </a:prstGeom>
              <a:noFill/>
              <a:ln w="63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2DDA20C4-51B2-444F-9EED-184566B4CF58}"/>
                  </a:ext>
                </a:extLst>
              </p:cNvPr>
              <p:cNvSpPr/>
              <p:nvPr/>
            </p:nvSpPr>
            <p:spPr bwMode="auto">
              <a:xfrm rot="16200000">
                <a:off x="4952384" y="2125777"/>
                <a:ext cx="690644" cy="720080"/>
              </a:xfrm>
              <a:prstGeom prst="ellipse">
                <a:avLst/>
              </a:prstGeom>
              <a:noFill/>
              <a:ln w="63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60" name="Frame 59">
                <a:extLst>
                  <a:ext uri="{FF2B5EF4-FFF2-40B4-BE49-F238E27FC236}">
                    <a16:creationId xmlns:a16="http://schemas.microsoft.com/office/drawing/2014/main" id="{43271085-21EF-4EF3-8123-19F215EADF5E}"/>
                  </a:ext>
                </a:extLst>
              </p:cNvPr>
              <p:cNvSpPr/>
              <p:nvPr/>
            </p:nvSpPr>
            <p:spPr bwMode="auto">
              <a:xfrm rot="10800000">
                <a:off x="5232288" y="2403876"/>
                <a:ext cx="151295" cy="192964"/>
              </a:xfrm>
              <a:prstGeom prst="fram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6FD19C6-4C51-4764-B8FC-D8979BF19585}"/>
                </a:ext>
              </a:extLst>
            </p:cNvPr>
            <p:cNvSpPr/>
            <p:nvPr/>
          </p:nvSpPr>
          <p:spPr>
            <a:xfrm>
              <a:off x="6000703" y="2080396"/>
              <a:ext cx="226518" cy="2167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kern="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T</a:t>
              </a:r>
              <a:r>
                <a:rPr lang="en-US" sz="1800" b="1" kern="0" baseline="-250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2</a:t>
              </a:r>
              <a:endParaRPr lang="en-US" sz="1800" dirty="0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CDF7070-37F1-4A18-A3C3-E5D87562DAD6}"/>
                </a:ext>
              </a:extLst>
            </p:cNvPr>
            <p:cNvSpPr txBox="1"/>
            <p:nvPr/>
          </p:nvSpPr>
          <p:spPr>
            <a:xfrm>
              <a:off x="4874110" y="1850336"/>
              <a:ext cx="88031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Object Sensed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3D518F4-1319-420D-B5B6-93BA0592AFBF}"/>
                </a:ext>
              </a:extLst>
            </p:cNvPr>
            <p:cNvSpPr/>
            <p:nvPr/>
          </p:nvSpPr>
          <p:spPr>
            <a:xfrm>
              <a:off x="5508142" y="2233230"/>
              <a:ext cx="4326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b="1" kern="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T</a:t>
              </a:r>
              <a:r>
                <a:rPr lang="en-US" sz="1800" b="1" kern="0" baseline="-250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1</a:t>
              </a:r>
              <a:endParaRPr lang="en-US" sz="1800" dirty="0"/>
            </a:p>
          </p:txBody>
        </p: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EAE7A1BB-5CBF-4CA5-A13C-5DC739C373D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332611" y="3541931"/>
              <a:ext cx="1541768" cy="98242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1CFF9260-6D9E-4EEE-B676-8A2C7D763FC5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352658" y="3152572"/>
              <a:ext cx="1" cy="1775557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6A1D30CE-7154-484B-98A3-0787ACD5FFD9}"/>
                </a:ext>
              </a:extLst>
            </p:cNvPr>
            <p:cNvCxnSpPr>
              <a:cxnSpLocks/>
            </p:cNvCxnSpPr>
            <p:nvPr/>
          </p:nvCxnSpPr>
          <p:spPr bwMode="auto">
            <a:xfrm rot="5400000" flipH="1" flipV="1">
              <a:off x="5753994" y="3596453"/>
              <a:ext cx="534399" cy="559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CA42E328-3D4C-40E5-8315-D8E10524861B}"/>
                    </a:ext>
                  </a:extLst>
                </p:cNvPr>
                <p:cNvSpPr txBox="1"/>
                <p:nvPr/>
              </p:nvSpPr>
              <p:spPr>
                <a:xfrm>
                  <a:off x="5022816" y="3897536"/>
                  <a:ext cx="63030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sz="2000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000" b="0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CA42E328-3D4C-40E5-8315-D8E10524861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22816" y="3897536"/>
                  <a:ext cx="630301" cy="400110"/>
                </a:xfrm>
                <a:prstGeom prst="rect">
                  <a:avLst/>
                </a:prstGeom>
                <a:blipFill>
                  <a:blip r:embed="rId14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06891C28-4BEE-41C3-B580-3B4CED1285AF}"/>
                </a:ext>
              </a:extLst>
            </p:cNvPr>
            <p:cNvCxnSpPr>
              <a:cxnSpLocks/>
            </p:cNvCxnSpPr>
            <p:nvPr/>
          </p:nvCxnSpPr>
          <p:spPr bwMode="auto">
            <a:xfrm rot="5400000" flipH="1" flipV="1">
              <a:off x="6408755" y="2617569"/>
              <a:ext cx="1677171" cy="559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DD2F7D1F-2FAD-41B7-8BEB-8EE91FC869F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040981" y="3085873"/>
              <a:ext cx="1200382" cy="398451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id="{E16F3B7E-5443-4EB3-93F9-1A14A74C7DEB}"/>
                    </a:ext>
                  </a:extLst>
                </p:cNvPr>
                <p:cNvSpPr txBox="1"/>
                <p:nvPr/>
              </p:nvSpPr>
              <p:spPr>
                <a:xfrm>
                  <a:off x="6480276" y="3192210"/>
                  <a:ext cx="63350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sz="2000" b="0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000" b="0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id="{E16F3B7E-5443-4EB3-93F9-1A14A74C7DE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80276" y="3192210"/>
                  <a:ext cx="633507" cy="400110"/>
                </a:xfrm>
                <a:prstGeom prst="rect">
                  <a:avLst/>
                </a:prstGeom>
                <a:blipFill>
                  <a:blip r:embed="rId15"/>
                  <a:stretch>
                    <a:fillRect b="-153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5331CE64-60DD-4A22-A188-DC5B2E9FD117}"/>
                </a:ext>
              </a:extLst>
            </p:cNvPr>
            <p:cNvSpPr/>
            <p:nvPr/>
          </p:nvSpPr>
          <p:spPr>
            <a:xfrm>
              <a:off x="3942256" y="3365957"/>
              <a:ext cx="4700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kern="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P</a:t>
              </a:r>
              <a:r>
                <a:rPr lang="en-US" sz="1800" b="1" kern="0" baseline="-250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TX</a:t>
              </a:r>
              <a:endParaRPr lang="en-US" sz="1800" dirty="0"/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FFA39F65-BCAE-4E56-8934-A0700E1E86F0}"/>
                </a:ext>
              </a:extLst>
            </p:cNvPr>
            <p:cNvCxnSpPr>
              <a:cxnSpLocks/>
            </p:cNvCxnSpPr>
            <p:nvPr/>
          </p:nvCxnSpPr>
          <p:spPr bwMode="auto">
            <a:xfrm rot="5400000" flipH="1" flipV="1">
              <a:off x="5609978" y="3678970"/>
              <a:ext cx="534399" cy="559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E9A676C1-06D4-4B86-9AA4-F206975A3A4A}"/>
                </a:ext>
              </a:extLst>
            </p:cNvPr>
            <p:cNvSpPr/>
            <p:nvPr/>
          </p:nvSpPr>
          <p:spPr bwMode="auto">
            <a:xfrm rot="12858950" flipH="1">
              <a:off x="7519583" y="3639258"/>
              <a:ext cx="674827" cy="322389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3383403A-DF7E-4E52-A399-445AC1B47E8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83891" y="3519942"/>
              <a:ext cx="644447" cy="489838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ABD0F3E3-F496-48D0-906E-12FE5624984F}"/>
                </a:ext>
              </a:extLst>
            </p:cNvPr>
            <p:cNvGrpSpPr/>
            <p:nvPr/>
          </p:nvGrpSpPr>
          <p:grpSpPr>
            <a:xfrm rot="10800000">
              <a:off x="7922143" y="3791353"/>
              <a:ext cx="470001" cy="489838"/>
              <a:chOff x="2423363" y="1641282"/>
              <a:chExt cx="635181" cy="517079"/>
            </a:xfrm>
            <a:scene3d>
              <a:camera prst="isometricTopUp"/>
              <a:lightRig rig="threePt" dir="t"/>
            </a:scene3d>
          </p:grpSpPr>
          <p:sp>
            <p:nvSpPr>
              <p:cNvPr id="74" name="Isosceles Triangle 73">
                <a:extLst>
                  <a:ext uri="{FF2B5EF4-FFF2-40B4-BE49-F238E27FC236}">
                    <a16:creationId xmlns:a16="http://schemas.microsoft.com/office/drawing/2014/main" id="{11421049-D95A-4E77-82E1-9B397FE43AFF}"/>
                  </a:ext>
                </a:extLst>
              </p:cNvPr>
              <p:cNvSpPr/>
              <p:nvPr/>
            </p:nvSpPr>
            <p:spPr bwMode="auto">
              <a:xfrm rot="10800000" flipV="1">
                <a:off x="2423363" y="1871096"/>
                <a:ext cx="635181" cy="287265"/>
              </a:xfrm>
              <a:prstGeom prst="triangl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BDAC0086-3977-49C0-90FF-564064220D1E}"/>
                  </a:ext>
                </a:extLst>
              </p:cNvPr>
              <p:cNvCxnSpPr/>
              <p:nvPr/>
            </p:nvCxnSpPr>
            <p:spPr bwMode="auto">
              <a:xfrm rot="10800000">
                <a:off x="2740951" y="1641282"/>
                <a:ext cx="0" cy="227017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9E9EA6F8-D079-4539-AAD3-D314D02CBB02}"/>
                </a:ext>
              </a:extLst>
            </p:cNvPr>
            <p:cNvSpPr txBox="1"/>
            <p:nvPr/>
          </p:nvSpPr>
          <p:spPr>
            <a:xfrm>
              <a:off x="7622843" y="3299831"/>
              <a:ext cx="86967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Exciter 2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56AEB678-EBC2-466C-A108-36BE51DC850A}"/>
                </a:ext>
              </a:extLst>
            </p:cNvPr>
            <p:cNvSpPr/>
            <p:nvPr/>
          </p:nvSpPr>
          <p:spPr>
            <a:xfrm>
              <a:off x="8017891" y="4009948"/>
              <a:ext cx="4700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kern="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P</a:t>
              </a:r>
              <a:r>
                <a:rPr lang="en-US" sz="1800" b="1" kern="0" baseline="-250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TX</a:t>
              </a:r>
              <a:endParaRPr lang="en-US" sz="1800" dirty="0"/>
            </a:p>
          </p:txBody>
        </p: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D8957799-F008-4BC9-A5B6-CFCF7818C3A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017655" y="3828382"/>
              <a:ext cx="1" cy="1099747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DA710F29-A7E3-445A-B606-CB5F9AF9DEF7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040981" y="3497748"/>
              <a:ext cx="1952911" cy="1291111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D2B3B567-8B67-45D6-B804-781D55F649E6}"/>
                    </a:ext>
                  </a:extLst>
                </p:cNvPr>
                <p:cNvSpPr txBox="1"/>
                <p:nvPr/>
              </p:nvSpPr>
              <p:spPr>
                <a:xfrm>
                  <a:off x="6869970" y="3783338"/>
                  <a:ext cx="63030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sz="2000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000" b="0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D2B3B567-8B67-45D6-B804-781D55F649E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69970" y="3783338"/>
                  <a:ext cx="630301" cy="400110"/>
                </a:xfrm>
                <a:prstGeom prst="rect">
                  <a:avLst/>
                </a:prstGeom>
                <a:blipFill>
                  <a:blip r:embed="rId16"/>
                  <a:stretch>
                    <a:fillRect b="-153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D5589719-B4EB-4B5B-B13A-690B851FB50E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280239" y="2598033"/>
              <a:ext cx="1116058" cy="87613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69FB496C-60E9-4B01-9867-65E740B03DD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276592" y="2167313"/>
              <a:ext cx="509324" cy="252431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EB9C42D6-7AE4-4B2C-AE58-C9101C57C954}"/>
                </a:ext>
              </a:extLst>
            </p:cNvPr>
            <p:cNvCxnSpPr>
              <a:cxnSpLocks/>
              <a:endCxn id="53" idx="1"/>
            </p:cNvCxnSpPr>
            <p:nvPr/>
          </p:nvCxnSpPr>
          <p:spPr bwMode="auto">
            <a:xfrm flipV="1">
              <a:off x="5007616" y="2607788"/>
              <a:ext cx="716283" cy="337574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4B40092A-9304-4F3F-85F5-145459098B62}"/>
                </a:ext>
              </a:extLst>
            </p:cNvPr>
            <p:cNvCxnSpPr>
              <a:cxnSpLocks/>
              <a:endCxn id="59" idx="2"/>
            </p:cNvCxnSpPr>
            <p:nvPr/>
          </p:nvCxnSpPr>
          <p:spPr bwMode="auto">
            <a:xfrm flipH="1" flipV="1">
              <a:off x="6010153" y="2667142"/>
              <a:ext cx="1423995" cy="85280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E1C12718-B802-41DF-998D-A79809ABDF0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920277" y="2146449"/>
              <a:ext cx="716283" cy="337574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5256355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8722" y="685728"/>
            <a:ext cx="10931062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Example of AMP Deployment with Four Exciters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1FE745F-5666-4A18-A758-79FC375412A4}"/>
              </a:ext>
            </a:extLst>
          </p:cNvPr>
          <p:cNvSpPr txBox="1">
            <a:spLocks/>
          </p:cNvSpPr>
          <p:nvPr/>
        </p:nvSpPr>
        <p:spPr bwMode="auto">
          <a:xfrm>
            <a:off x="1127448" y="1525162"/>
            <a:ext cx="2314472" cy="391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kern="0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351AE4A-9703-4046-A86D-9206F4E81451}"/>
              </a:ext>
            </a:extLst>
          </p:cNvPr>
          <p:cNvSpPr txBox="1"/>
          <p:nvPr/>
        </p:nvSpPr>
        <p:spPr>
          <a:xfrm>
            <a:off x="537687" y="1483959"/>
            <a:ext cx="597498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a typeface="Arial Unicode MS" pitchFamily="34" charset="-128"/>
              </a:rPr>
              <a:t>Consider a space covered by 4 AMP exciters</a:t>
            </a:r>
          </a:p>
          <a:p>
            <a:endParaRPr lang="en-US" b="1" dirty="0">
              <a:solidFill>
                <a:schemeClr val="tx1"/>
              </a:solidFill>
              <a:ea typeface="Arial Unicode MS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a typeface="Arial Unicode MS" pitchFamily="34" charset="-128"/>
              </a:rPr>
              <a:t>Each exciter is assigned to a different AMP section of the space to be covered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ea typeface="Arial Unicode MS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a typeface="Arial Unicode MS" pitchFamily="34" charset="-128"/>
              </a:rPr>
              <a:t>The 4 exciters enable the coverage of the full space required for the respective use case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ea typeface="Arial Unicode MS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a typeface="Arial Unicode MS" pitchFamily="34" charset="-128"/>
              </a:rPr>
              <a:t>There are coverage overlaps of exciter sections within the full space. These may result in constructive interference but also in destructive interference and EH “null zones” in simultaneous WPT charging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ea typeface="Arial Unicode MS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ea typeface="Arial Unicode MS" pitchFamily="34" charset="-128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5303AB9-D455-474C-B4E5-1E3B052C99F0}"/>
              </a:ext>
            </a:extLst>
          </p:cNvPr>
          <p:cNvGrpSpPr/>
          <p:nvPr/>
        </p:nvGrpSpPr>
        <p:grpSpPr>
          <a:xfrm>
            <a:off x="6606147" y="1141234"/>
            <a:ext cx="5461588" cy="5281057"/>
            <a:chOff x="6606147" y="1141234"/>
            <a:chExt cx="5461588" cy="5281057"/>
          </a:xfrm>
        </p:grpSpPr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BA375E86-2465-486A-8481-3EB45278580D}"/>
                </a:ext>
              </a:extLst>
            </p:cNvPr>
            <p:cNvGrpSpPr/>
            <p:nvPr/>
          </p:nvGrpSpPr>
          <p:grpSpPr>
            <a:xfrm flipV="1">
              <a:off x="9279327" y="1593125"/>
              <a:ext cx="166777" cy="250444"/>
              <a:chOff x="10836563" y="5748596"/>
              <a:chExt cx="126295" cy="151159"/>
            </a:xfrm>
          </p:grpSpPr>
          <p:sp>
            <p:nvSpPr>
              <p:cNvPr id="260" name="Isosceles Triangle 259">
                <a:extLst>
                  <a:ext uri="{FF2B5EF4-FFF2-40B4-BE49-F238E27FC236}">
                    <a16:creationId xmlns:a16="http://schemas.microsoft.com/office/drawing/2014/main" id="{EE728DA2-A40C-46FC-BB19-403BB388B12D}"/>
                  </a:ext>
                </a:extLst>
              </p:cNvPr>
              <p:cNvSpPr/>
              <p:nvPr/>
            </p:nvSpPr>
            <p:spPr bwMode="auto">
              <a:xfrm flipV="1">
                <a:off x="10836563" y="5748596"/>
                <a:ext cx="126295" cy="88933"/>
              </a:xfrm>
              <a:prstGeom prst="triangl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261" name="Straight Connector 260">
                <a:extLst>
                  <a:ext uri="{FF2B5EF4-FFF2-40B4-BE49-F238E27FC236}">
                    <a16:creationId xmlns:a16="http://schemas.microsoft.com/office/drawing/2014/main" id="{442C470E-BE91-4ED8-9E48-72CCC3997B3F}"/>
                  </a:ext>
                </a:extLst>
              </p:cNvPr>
              <p:cNvCxnSpPr/>
              <p:nvPr/>
            </p:nvCxnSpPr>
            <p:spPr bwMode="auto">
              <a:xfrm>
                <a:off x="10903344" y="5829474"/>
                <a:ext cx="0" cy="7028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76" name="Group 175">
              <a:extLst>
                <a:ext uri="{FF2B5EF4-FFF2-40B4-BE49-F238E27FC236}">
                  <a16:creationId xmlns:a16="http://schemas.microsoft.com/office/drawing/2014/main" id="{A3D06533-E7FA-4BC6-B31E-CAC5C50ECA42}"/>
                </a:ext>
              </a:extLst>
            </p:cNvPr>
            <p:cNvGrpSpPr/>
            <p:nvPr/>
          </p:nvGrpSpPr>
          <p:grpSpPr>
            <a:xfrm rot="3662189">
              <a:off x="7376484" y="2582203"/>
              <a:ext cx="188543" cy="128196"/>
              <a:chOff x="8372705" y="3198618"/>
              <a:chExt cx="135485" cy="97079"/>
            </a:xfrm>
          </p:grpSpPr>
          <p:sp>
            <p:nvSpPr>
              <p:cNvPr id="258" name="Isosceles Triangle 257">
                <a:extLst>
                  <a:ext uri="{FF2B5EF4-FFF2-40B4-BE49-F238E27FC236}">
                    <a16:creationId xmlns:a16="http://schemas.microsoft.com/office/drawing/2014/main" id="{3F6D25BB-4F0F-47DB-A462-314244C8AE99}"/>
                  </a:ext>
                </a:extLst>
              </p:cNvPr>
              <p:cNvSpPr/>
              <p:nvPr/>
            </p:nvSpPr>
            <p:spPr bwMode="auto">
              <a:xfrm flipV="1">
                <a:off x="8375490" y="3206764"/>
                <a:ext cx="126294" cy="88933"/>
              </a:xfrm>
              <a:prstGeom prst="triangl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259" name="Rectangle 258">
                <a:extLst>
                  <a:ext uri="{FF2B5EF4-FFF2-40B4-BE49-F238E27FC236}">
                    <a16:creationId xmlns:a16="http://schemas.microsoft.com/office/drawing/2014/main" id="{CE70C6B5-0783-4DEF-9D05-8484FA85996D}"/>
                  </a:ext>
                </a:extLst>
              </p:cNvPr>
              <p:cNvSpPr/>
              <p:nvPr/>
            </p:nvSpPr>
            <p:spPr bwMode="auto">
              <a:xfrm>
                <a:off x="8372705" y="3198618"/>
                <a:ext cx="135485" cy="97079"/>
              </a:xfrm>
              <a:prstGeom prst="rect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</p:grp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6751B400-5420-4303-8BC1-D1C33C94A660}"/>
                </a:ext>
              </a:extLst>
            </p:cNvPr>
            <p:cNvSpPr/>
            <p:nvPr/>
          </p:nvSpPr>
          <p:spPr>
            <a:xfrm>
              <a:off x="7146787" y="2563939"/>
              <a:ext cx="48442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T</a:t>
              </a:r>
              <a:r>
                <a:rPr kumimoji="0" lang="en-US" sz="2800" b="1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1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cxnSp>
          <p:nvCxnSpPr>
            <p:cNvPr id="178" name="Straight Arrow Connector 177">
              <a:extLst>
                <a:ext uri="{FF2B5EF4-FFF2-40B4-BE49-F238E27FC236}">
                  <a16:creationId xmlns:a16="http://schemas.microsoft.com/office/drawing/2014/main" id="{1FCC818D-1C71-4BA2-AF13-7A7A42DDD8FF}"/>
                </a:ext>
              </a:extLst>
            </p:cNvPr>
            <p:cNvCxnSpPr>
              <a:cxnSpLocks/>
              <a:endCxn id="259" idx="0"/>
            </p:cNvCxnSpPr>
            <p:nvPr/>
          </p:nvCxnSpPr>
          <p:spPr bwMode="auto">
            <a:xfrm>
              <a:off x="7207447" y="1764730"/>
              <a:ext cx="319389" cy="849207"/>
            </a:xfrm>
            <a:prstGeom prst="straightConnector1">
              <a:avLst/>
            </a:prstGeom>
            <a:ln>
              <a:headEnd type="stealth"/>
              <a:tailEnd type="stealth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Arrow Connector 178">
              <a:extLst>
                <a:ext uri="{FF2B5EF4-FFF2-40B4-BE49-F238E27FC236}">
                  <a16:creationId xmlns:a16="http://schemas.microsoft.com/office/drawing/2014/main" id="{32ACAB40-0F68-4487-AE1E-FBE8B846846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580376" y="1868907"/>
              <a:ext cx="1721007" cy="755421"/>
            </a:xfrm>
            <a:prstGeom prst="straightConnector1">
              <a:avLst/>
            </a:prstGeom>
            <a:noFill/>
            <a:ln w="3175" cap="flat" cmpd="sng" algn="ctr">
              <a:solidFill>
                <a:srgbClr val="7030A0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48E82A43-C3C5-4D12-A8F2-577C1199CE1B}"/>
                </a:ext>
              </a:extLst>
            </p:cNvPr>
            <p:cNvSpPr txBox="1"/>
            <p:nvPr/>
          </p:nvSpPr>
          <p:spPr>
            <a:xfrm>
              <a:off x="10368478" y="1886588"/>
              <a:ext cx="723500" cy="5596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2</a:t>
              </a:r>
              <a:endParaRPr kumimoji="0" lang="en-US" sz="4000" b="1" i="0" u="none" strike="noStrike" kern="0" cap="none" spc="0" normalizeH="0" baseline="-4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09E37B40-28F7-4C2C-8B60-43D4E20338A5}"/>
                </a:ext>
              </a:extLst>
            </p:cNvPr>
            <p:cNvSpPr txBox="1"/>
            <p:nvPr/>
          </p:nvSpPr>
          <p:spPr>
            <a:xfrm>
              <a:off x="8981023" y="2313657"/>
              <a:ext cx="7235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12</a:t>
              </a:r>
              <a:endParaRPr kumimoji="0" lang="en-US" sz="2800" b="1" i="0" u="none" strike="noStrike" kern="0" cap="none" spc="0" normalizeH="0" baseline="-4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grpSp>
          <p:nvGrpSpPr>
            <p:cNvPr id="184" name="Group 183">
              <a:extLst>
                <a:ext uri="{FF2B5EF4-FFF2-40B4-BE49-F238E27FC236}">
                  <a16:creationId xmlns:a16="http://schemas.microsoft.com/office/drawing/2014/main" id="{96BF7035-2801-4C0F-9FAE-BE3EE2DC082D}"/>
                </a:ext>
              </a:extLst>
            </p:cNvPr>
            <p:cNvGrpSpPr/>
            <p:nvPr/>
          </p:nvGrpSpPr>
          <p:grpSpPr>
            <a:xfrm rot="13723787">
              <a:off x="11510541" y="1561234"/>
              <a:ext cx="173893" cy="213653"/>
              <a:chOff x="11280576" y="5090719"/>
              <a:chExt cx="126295" cy="160080"/>
            </a:xfrm>
          </p:grpSpPr>
          <p:sp>
            <p:nvSpPr>
              <p:cNvPr id="254" name="Isosceles Triangle 253">
                <a:extLst>
                  <a:ext uri="{FF2B5EF4-FFF2-40B4-BE49-F238E27FC236}">
                    <a16:creationId xmlns:a16="http://schemas.microsoft.com/office/drawing/2014/main" id="{606CB2C9-BFBF-4BAC-A3B5-A26ECA88FBC2}"/>
                  </a:ext>
                </a:extLst>
              </p:cNvPr>
              <p:cNvSpPr/>
              <p:nvPr/>
            </p:nvSpPr>
            <p:spPr bwMode="auto">
              <a:xfrm flipV="1">
                <a:off x="11280576" y="5090719"/>
                <a:ext cx="126295" cy="88933"/>
              </a:xfrm>
              <a:prstGeom prst="triangl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255" name="Straight Connector 254">
                <a:extLst>
                  <a:ext uri="{FF2B5EF4-FFF2-40B4-BE49-F238E27FC236}">
                    <a16:creationId xmlns:a16="http://schemas.microsoft.com/office/drawing/2014/main" id="{E55A2651-56F9-41B1-9F65-86EBDFAF4E2E}"/>
                  </a:ext>
                </a:extLst>
              </p:cNvPr>
              <p:cNvCxnSpPr/>
              <p:nvPr/>
            </p:nvCxnSpPr>
            <p:spPr bwMode="auto">
              <a:xfrm>
                <a:off x="11343724" y="5180518"/>
                <a:ext cx="0" cy="7028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85" name="Group 184">
              <a:extLst>
                <a:ext uri="{FF2B5EF4-FFF2-40B4-BE49-F238E27FC236}">
                  <a16:creationId xmlns:a16="http://schemas.microsoft.com/office/drawing/2014/main" id="{38CF4953-65AA-4505-98AE-ADB072F8AC08}"/>
                </a:ext>
              </a:extLst>
            </p:cNvPr>
            <p:cNvGrpSpPr/>
            <p:nvPr/>
          </p:nvGrpSpPr>
          <p:grpSpPr>
            <a:xfrm rot="8323787">
              <a:off x="7027666" y="1565001"/>
              <a:ext cx="166777" cy="222768"/>
              <a:chOff x="11280576" y="5090719"/>
              <a:chExt cx="126295" cy="160080"/>
            </a:xfrm>
          </p:grpSpPr>
          <p:sp>
            <p:nvSpPr>
              <p:cNvPr id="252" name="Isosceles Triangle 251">
                <a:extLst>
                  <a:ext uri="{FF2B5EF4-FFF2-40B4-BE49-F238E27FC236}">
                    <a16:creationId xmlns:a16="http://schemas.microsoft.com/office/drawing/2014/main" id="{1316C1CA-ECD4-481E-967A-93C882DABD24}"/>
                  </a:ext>
                </a:extLst>
              </p:cNvPr>
              <p:cNvSpPr/>
              <p:nvPr/>
            </p:nvSpPr>
            <p:spPr bwMode="auto">
              <a:xfrm flipV="1">
                <a:off x="11280576" y="5090719"/>
                <a:ext cx="126295" cy="88933"/>
              </a:xfrm>
              <a:prstGeom prst="triangl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253" name="Straight Connector 252">
                <a:extLst>
                  <a:ext uri="{FF2B5EF4-FFF2-40B4-BE49-F238E27FC236}">
                    <a16:creationId xmlns:a16="http://schemas.microsoft.com/office/drawing/2014/main" id="{F232777A-F693-41BE-880C-AEDBBA9ABDBE}"/>
                  </a:ext>
                </a:extLst>
              </p:cNvPr>
              <p:cNvCxnSpPr/>
              <p:nvPr/>
            </p:nvCxnSpPr>
            <p:spPr bwMode="auto">
              <a:xfrm>
                <a:off x="11343724" y="5180518"/>
                <a:ext cx="0" cy="7028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BE5A7845-97E7-4678-9237-F13D721F7560}"/>
                </a:ext>
              </a:extLst>
            </p:cNvPr>
            <p:cNvSpPr txBox="1"/>
            <p:nvPr/>
          </p:nvSpPr>
          <p:spPr>
            <a:xfrm>
              <a:off x="7550672" y="3589010"/>
              <a:ext cx="7235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14</a:t>
              </a:r>
              <a:endParaRPr kumimoji="0" lang="en-US" sz="2800" b="1" i="0" u="none" strike="noStrike" kern="0" cap="none" spc="0" normalizeH="0" baseline="-4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sp>
          <p:nvSpPr>
            <p:cNvPr id="198" name="TextBox 197">
              <a:extLst>
                <a:ext uri="{FF2B5EF4-FFF2-40B4-BE49-F238E27FC236}">
                  <a16:creationId xmlns:a16="http://schemas.microsoft.com/office/drawing/2014/main" id="{80ECE4D5-651A-43B6-806C-D6E6CE26A8E9}"/>
                </a:ext>
              </a:extLst>
            </p:cNvPr>
            <p:cNvSpPr txBox="1"/>
            <p:nvPr/>
          </p:nvSpPr>
          <p:spPr>
            <a:xfrm>
              <a:off x="8882219" y="3709687"/>
              <a:ext cx="8642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1234</a:t>
              </a:r>
              <a:endParaRPr kumimoji="0" lang="en-US" sz="2000" b="1" i="0" u="none" strike="noStrike" kern="0" cap="none" spc="0" normalizeH="0" baseline="-4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grpSp>
          <p:nvGrpSpPr>
            <p:cNvPr id="199" name="Group 198">
              <a:extLst>
                <a:ext uri="{FF2B5EF4-FFF2-40B4-BE49-F238E27FC236}">
                  <a16:creationId xmlns:a16="http://schemas.microsoft.com/office/drawing/2014/main" id="{FD70E6CE-8A99-47AE-85F5-B05B00C2B312}"/>
                </a:ext>
              </a:extLst>
            </p:cNvPr>
            <p:cNvGrpSpPr/>
            <p:nvPr/>
          </p:nvGrpSpPr>
          <p:grpSpPr>
            <a:xfrm rot="16200000">
              <a:off x="9909446" y="3069432"/>
              <a:ext cx="188543" cy="128196"/>
              <a:chOff x="8372705" y="3198618"/>
              <a:chExt cx="135485" cy="97079"/>
            </a:xfrm>
          </p:grpSpPr>
          <p:sp>
            <p:nvSpPr>
              <p:cNvPr id="240" name="Isosceles Triangle 239">
                <a:extLst>
                  <a:ext uri="{FF2B5EF4-FFF2-40B4-BE49-F238E27FC236}">
                    <a16:creationId xmlns:a16="http://schemas.microsoft.com/office/drawing/2014/main" id="{DE915B3B-7426-42DB-BD4C-5EFCCFD1479D}"/>
                  </a:ext>
                </a:extLst>
              </p:cNvPr>
              <p:cNvSpPr/>
              <p:nvPr/>
            </p:nvSpPr>
            <p:spPr bwMode="auto">
              <a:xfrm flipV="1">
                <a:off x="8375490" y="3206764"/>
                <a:ext cx="126294" cy="88933"/>
              </a:xfrm>
              <a:prstGeom prst="triangl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241" name="Rectangle 240">
                <a:extLst>
                  <a:ext uri="{FF2B5EF4-FFF2-40B4-BE49-F238E27FC236}">
                    <a16:creationId xmlns:a16="http://schemas.microsoft.com/office/drawing/2014/main" id="{7561DE28-16F0-48EA-8E86-9DEDDFB09DC0}"/>
                  </a:ext>
                </a:extLst>
              </p:cNvPr>
              <p:cNvSpPr/>
              <p:nvPr/>
            </p:nvSpPr>
            <p:spPr bwMode="auto">
              <a:xfrm>
                <a:off x="8372705" y="3198618"/>
                <a:ext cx="135485" cy="97079"/>
              </a:xfrm>
              <a:prstGeom prst="rect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</p:grp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F62A477C-561D-4BDB-A9A2-CFEDC2AE8995}"/>
                </a:ext>
              </a:extLst>
            </p:cNvPr>
            <p:cNvSpPr/>
            <p:nvPr/>
          </p:nvSpPr>
          <p:spPr>
            <a:xfrm>
              <a:off x="9734190" y="3150878"/>
              <a:ext cx="48442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T</a:t>
              </a:r>
              <a:r>
                <a:rPr kumimoji="0" lang="en-US" sz="2800" b="1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3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cxnSp>
          <p:nvCxnSpPr>
            <p:cNvPr id="201" name="Straight Arrow Connector 200">
              <a:extLst>
                <a:ext uri="{FF2B5EF4-FFF2-40B4-BE49-F238E27FC236}">
                  <a16:creationId xmlns:a16="http://schemas.microsoft.com/office/drawing/2014/main" id="{CE2646F3-E6E9-4F50-97F2-4E628032570F}"/>
                </a:ext>
              </a:extLst>
            </p:cNvPr>
            <p:cNvCxnSpPr>
              <a:cxnSpLocks/>
              <a:endCxn id="241" idx="0"/>
            </p:cNvCxnSpPr>
            <p:nvPr/>
          </p:nvCxnSpPr>
          <p:spPr bwMode="auto">
            <a:xfrm>
              <a:off x="9375952" y="1893238"/>
              <a:ext cx="563667" cy="1240292"/>
            </a:xfrm>
            <a:prstGeom prst="straightConnector1">
              <a:avLst/>
            </a:prstGeom>
            <a:noFill/>
            <a:ln w="3175" cap="flat" cmpd="sng" algn="ctr">
              <a:solidFill>
                <a:srgbClr val="7030A0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3" name="Straight Arrow Connector 202">
              <a:extLst>
                <a:ext uri="{FF2B5EF4-FFF2-40B4-BE49-F238E27FC236}">
                  <a16:creationId xmlns:a16="http://schemas.microsoft.com/office/drawing/2014/main" id="{90EEC2E9-2A39-4198-BEE9-5524BBC83E34}"/>
                </a:ext>
              </a:extLst>
            </p:cNvPr>
            <p:cNvCxnSpPr>
              <a:cxnSpLocks/>
              <a:endCxn id="241" idx="2"/>
            </p:cNvCxnSpPr>
            <p:nvPr/>
          </p:nvCxnSpPr>
          <p:spPr bwMode="auto">
            <a:xfrm flipH="1">
              <a:off x="10067815" y="1769896"/>
              <a:ext cx="1412723" cy="1363634"/>
            </a:xfrm>
            <a:prstGeom prst="straightConnector1">
              <a:avLst/>
            </a:prstGeom>
            <a:ln>
              <a:headEnd type="stealth"/>
              <a:tailEnd type="stealth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4" name="Group 203">
              <a:extLst>
                <a:ext uri="{FF2B5EF4-FFF2-40B4-BE49-F238E27FC236}">
                  <a16:creationId xmlns:a16="http://schemas.microsoft.com/office/drawing/2014/main" id="{03BD688B-857F-40B6-AB39-F9EE0C0FCDA7}"/>
                </a:ext>
              </a:extLst>
            </p:cNvPr>
            <p:cNvGrpSpPr/>
            <p:nvPr/>
          </p:nvGrpSpPr>
          <p:grpSpPr>
            <a:xfrm rot="3662189">
              <a:off x="9254138" y="3404904"/>
              <a:ext cx="188543" cy="128196"/>
              <a:chOff x="8372705" y="3198618"/>
              <a:chExt cx="135485" cy="97079"/>
            </a:xfrm>
          </p:grpSpPr>
          <p:sp>
            <p:nvSpPr>
              <p:cNvPr id="238" name="Isosceles Triangle 237">
                <a:extLst>
                  <a:ext uri="{FF2B5EF4-FFF2-40B4-BE49-F238E27FC236}">
                    <a16:creationId xmlns:a16="http://schemas.microsoft.com/office/drawing/2014/main" id="{45FF323F-E3E7-4725-B675-1D7A1F3480AA}"/>
                  </a:ext>
                </a:extLst>
              </p:cNvPr>
              <p:cNvSpPr/>
              <p:nvPr/>
            </p:nvSpPr>
            <p:spPr bwMode="auto">
              <a:xfrm flipV="1">
                <a:off x="8375490" y="3206764"/>
                <a:ext cx="126294" cy="88933"/>
              </a:xfrm>
              <a:prstGeom prst="triangl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239" name="Rectangle 238">
                <a:extLst>
                  <a:ext uri="{FF2B5EF4-FFF2-40B4-BE49-F238E27FC236}">
                    <a16:creationId xmlns:a16="http://schemas.microsoft.com/office/drawing/2014/main" id="{CE868D78-0771-48EE-A2DD-7AFF521F043B}"/>
                  </a:ext>
                </a:extLst>
              </p:cNvPr>
              <p:cNvSpPr/>
              <p:nvPr/>
            </p:nvSpPr>
            <p:spPr bwMode="auto">
              <a:xfrm>
                <a:off x="8372705" y="3198618"/>
                <a:ext cx="135485" cy="97079"/>
              </a:xfrm>
              <a:prstGeom prst="rect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</p:grpSp>
        <p:cxnSp>
          <p:nvCxnSpPr>
            <p:cNvPr id="206" name="Straight Arrow Connector 205">
              <a:extLst>
                <a:ext uri="{FF2B5EF4-FFF2-40B4-BE49-F238E27FC236}">
                  <a16:creationId xmlns:a16="http://schemas.microsoft.com/office/drawing/2014/main" id="{5A2468CB-C03D-4626-B550-AC91EB917CD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257480" y="1769896"/>
              <a:ext cx="2014581" cy="1566435"/>
            </a:xfrm>
            <a:prstGeom prst="straightConnector1">
              <a:avLst/>
            </a:prstGeom>
            <a:ln>
              <a:headEnd type="stealth"/>
              <a:tailEnd type="stealth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Arrow Connector 206">
              <a:extLst>
                <a:ext uri="{FF2B5EF4-FFF2-40B4-BE49-F238E27FC236}">
                  <a16:creationId xmlns:a16="http://schemas.microsoft.com/office/drawing/2014/main" id="{3AEAB9AC-7B67-43F5-BB6A-0A39FF480DD2}"/>
                </a:ext>
              </a:extLst>
            </p:cNvPr>
            <p:cNvCxnSpPr>
              <a:cxnSpLocks/>
              <a:endCxn id="239" idx="0"/>
            </p:cNvCxnSpPr>
            <p:nvPr/>
          </p:nvCxnSpPr>
          <p:spPr bwMode="auto">
            <a:xfrm flipH="1">
              <a:off x="9404490" y="1733141"/>
              <a:ext cx="2064386" cy="1704619"/>
            </a:xfrm>
            <a:prstGeom prst="straightConnector1">
              <a:avLst/>
            </a:prstGeom>
            <a:ln>
              <a:headEnd type="stealth"/>
              <a:tailEnd type="stealth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ED92F4AB-7BCD-4BA8-B785-B05F56ED7985}"/>
                </a:ext>
              </a:extLst>
            </p:cNvPr>
            <p:cNvSpPr txBox="1"/>
            <p:nvPr/>
          </p:nvSpPr>
          <p:spPr>
            <a:xfrm>
              <a:off x="8186100" y="1878716"/>
              <a:ext cx="4956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D</a:t>
              </a:r>
              <a:r>
                <a:rPr kumimoji="0" lang="en-US" sz="1800" b="1" i="0" u="none" strike="noStrike" kern="0" cap="none" spc="0" normalizeH="0" baseline="-2500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B</a:t>
              </a:r>
              <a:r>
                <a:rPr kumimoji="0" lang="en-US" sz="1800" b="1" i="0" u="none" strike="noStrike" kern="0" cap="none" spc="0" normalizeH="0" baseline="-4000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</a:t>
              </a: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C7EC69EA-4EBE-4A99-8BFB-A356074F7548}"/>
                </a:ext>
              </a:extLst>
            </p:cNvPr>
            <p:cNvSpPr txBox="1"/>
            <p:nvPr/>
          </p:nvSpPr>
          <p:spPr>
            <a:xfrm>
              <a:off x="6940879" y="2029457"/>
              <a:ext cx="5806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D</a:t>
              </a:r>
              <a:r>
                <a:rPr kumimoji="0" lang="en-US" sz="1800" b="1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A</a:t>
              </a:r>
              <a:r>
                <a:rPr kumimoji="0" lang="en-US" sz="1800" b="1" i="0" u="none" strike="noStrike" kern="0" cap="none" spc="0" normalizeH="0" baseline="-4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11</a:t>
              </a:r>
            </a:p>
          </p:txBody>
        </p:sp>
        <p:sp>
          <p:nvSpPr>
            <p:cNvPr id="212" name="TextBox 211">
              <a:extLst>
                <a:ext uri="{FF2B5EF4-FFF2-40B4-BE49-F238E27FC236}">
                  <a16:creationId xmlns:a16="http://schemas.microsoft.com/office/drawing/2014/main" id="{F73EEC8E-BDA8-4737-8D2D-8DD9F4074A0F}"/>
                </a:ext>
              </a:extLst>
            </p:cNvPr>
            <p:cNvSpPr txBox="1"/>
            <p:nvPr/>
          </p:nvSpPr>
          <p:spPr>
            <a:xfrm>
              <a:off x="9405783" y="2563288"/>
              <a:ext cx="4956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D</a:t>
              </a:r>
              <a:r>
                <a:rPr kumimoji="0" lang="en-US" sz="1800" b="1" i="0" u="none" strike="noStrike" kern="0" cap="none" spc="0" normalizeH="0" baseline="-2500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B</a:t>
              </a:r>
              <a:r>
                <a:rPr kumimoji="0" lang="en-US" sz="1800" b="1" i="0" u="none" strike="noStrike" kern="0" cap="none" spc="0" normalizeH="0" baseline="-4000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3</a:t>
              </a:r>
            </a:p>
          </p:txBody>
        </p:sp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F052578C-F58C-4059-8610-A5BAA9C0A6E3}"/>
                </a:ext>
              </a:extLst>
            </p:cNvPr>
            <p:cNvSpPr txBox="1"/>
            <p:nvPr/>
          </p:nvSpPr>
          <p:spPr>
            <a:xfrm>
              <a:off x="10535059" y="2494665"/>
              <a:ext cx="5806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D</a:t>
              </a:r>
              <a:r>
                <a:rPr kumimoji="0" lang="en-US" sz="1800" b="1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A</a:t>
              </a:r>
              <a:r>
                <a:rPr kumimoji="0" lang="en-US" sz="1800" b="1" i="0" u="none" strike="noStrike" kern="0" cap="none" spc="0" normalizeH="0" baseline="-4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23</a:t>
              </a:r>
            </a:p>
          </p:txBody>
        </p:sp>
        <p:sp>
          <p:nvSpPr>
            <p:cNvPr id="214" name="TextBox 213">
              <a:extLst>
                <a:ext uri="{FF2B5EF4-FFF2-40B4-BE49-F238E27FC236}">
                  <a16:creationId xmlns:a16="http://schemas.microsoft.com/office/drawing/2014/main" id="{BCC2593A-03ED-4FDF-BE15-272473DC1664}"/>
                </a:ext>
              </a:extLst>
            </p:cNvPr>
            <p:cNvSpPr txBox="1"/>
            <p:nvPr/>
          </p:nvSpPr>
          <p:spPr>
            <a:xfrm>
              <a:off x="10216436" y="4132411"/>
              <a:ext cx="5806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D</a:t>
              </a:r>
              <a:r>
                <a:rPr kumimoji="0" lang="en-US" sz="1800" b="1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A</a:t>
              </a:r>
              <a:r>
                <a:rPr kumimoji="0" lang="en-US" sz="1800" b="1" i="0" u="none" strike="noStrike" kern="0" cap="none" spc="0" normalizeH="0" baseline="-4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33</a:t>
              </a:r>
            </a:p>
          </p:txBody>
        </p:sp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D90CC898-A67A-49BB-B052-759C5C588ECF}"/>
                </a:ext>
              </a:extLst>
            </p:cNvPr>
            <p:cNvSpPr txBox="1"/>
            <p:nvPr/>
          </p:nvSpPr>
          <p:spPr>
            <a:xfrm>
              <a:off x="8143587" y="2609547"/>
              <a:ext cx="5806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D</a:t>
              </a:r>
              <a:r>
                <a:rPr kumimoji="0" lang="en-US" sz="1800" b="1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A</a:t>
              </a:r>
              <a:r>
                <a:rPr kumimoji="0" lang="en-US" sz="1800" b="1" i="0" u="none" strike="noStrike" kern="0" cap="none" spc="0" normalizeH="0" baseline="-4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14</a:t>
              </a:r>
            </a:p>
          </p:txBody>
        </p:sp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994E6B03-6A36-4449-92B2-E966321AF885}"/>
                </a:ext>
              </a:extLst>
            </p:cNvPr>
            <p:cNvSpPr txBox="1"/>
            <p:nvPr/>
          </p:nvSpPr>
          <p:spPr>
            <a:xfrm>
              <a:off x="10032888" y="2247687"/>
              <a:ext cx="5806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D</a:t>
              </a:r>
              <a:r>
                <a:rPr kumimoji="0" lang="en-US" sz="1800" b="1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A</a:t>
              </a:r>
              <a:r>
                <a:rPr kumimoji="0" lang="en-US" sz="1800" b="1" i="0" u="none" strike="noStrike" kern="0" cap="none" spc="0" normalizeH="0" baseline="-4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24</a:t>
              </a:r>
            </a:p>
          </p:txBody>
        </p:sp>
        <p:sp>
          <p:nvSpPr>
            <p:cNvPr id="218" name="TextBox 217">
              <a:extLst>
                <a:ext uri="{FF2B5EF4-FFF2-40B4-BE49-F238E27FC236}">
                  <a16:creationId xmlns:a16="http://schemas.microsoft.com/office/drawing/2014/main" id="{0DF92B5B-6F80-4D66-9D5A-187EE43F6493}"/>
                </a:ext>
              </a:extLst>
            </p:cNvPr>
            <p:cNvSpPr txBox="1"/>
            <p:nvPr/>
          </p:nvSpPr>
          <p:spPr>
            <a:xfrm>
              <a:off x="7733896" y="4291774"/>
              <a:ext cx="5806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D</a:t>
              </a:r>
              <a:r>
                <a:rPr kumimoji="0" lang="en-US" sz="1800" b="1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A</a:t>
              </a:r>
              <a:r>
                <a:rPr kumimoji="0" lang="en-US" sz="1800" b="1" i="0" u="none" strike="noStrike" kern="0" cap="none" spc="0" normalizeH="0" baseline="-4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44</a:t>
              </a:r>
            </a:p>
          </p:txBody>
        </p:sp>
        <p:cxnSp>
          <p:nvCxnSpPr>
            <p:cNvPr id="219" name="Straight Arrow Connector 218">
              <a:extLst>
                <a:ext uri="{FF2B5EF4-FFF2-40B4-BE49-F238E27FC236}">
                  <a16:creationId xmlns:a16="http://schemas.microsoft.com/office/drawing/2014/main" id="{95420B62-69F7-44D8-AA86-89D766F0F12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336941" y="1885698"/>
              <a:ext cx="8142" cy="1446011"/>
            </a:xfrm>
            <a:prstGeom prst="straightConnector1">
              <a:avLst/>
            </a:prstGeom>
            <a:noFill/>
            <a:ln w="3175" cap="flat" cmpd="sng" algn="ctr">
              <a:solidFill>
                <a:srgbClr val="7030A0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0" name="TextBox 219">
              <a:extLst>
                <a:ext uri="{FF2B5EF4-FFF2-40B4-BE49-F238E27FC236}">
                  <a16:creationId xmlns:a16="http://schemas.microsoft.com/office/drawing/2014/main" id="{F6B2C4A2-63E3-4B3F-AA1B-9BC8DA995F61}"/>
                </a:ext>
              </a:extLst>
            </p:cNvPr>
            <p:cNvSpPr txBox="1"/>
            <p:nvPr/>
          </p:nvSpPr>
          <p:spPr>
            <a:xfrm>
              <a:off x="9229489" y="2165041"/>
              <a:ext cx="4956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D</a:t>
              </a:r>
              <a:r>
                <a:rPr kumimoji="0" lang="en-US" sz="1800" b="1" i="0" u="none" strike="noStrike" kern="0" cap="none" spc="0" normalizeH="0" baseline="-2500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B</a:t>
              </a:r>
              <a:r>
                <a:rPr kumimoji="0" lang="en-US" sz="1800" b="1" i="0" u="none" strike="noStrike" kern="0" cap="none" spc="0" normalizeH="0" baseline="-4000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4</a:t>
              </a:r>
            </a:p>
          </p:txBody>
        </p: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22F300E5-0C2A-47F3-8FD8-E9C46EFE978F}"/>
                </a:ext>
              </a:extLst>
            </p:cNvPr>
            <p:cNvSpPr txBox="1"/>
            <p:nvPr/>
          </p:nvSpPr>
          <p:spPr>
            <a:xfrm>
              <a:off x="8451049" y="4215670"/>
              <a:ext cx="864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134</a:t>
              </a:r>
              <a:endParaRPr kumimoji="0" lang="en-US" b="1" i="0" u="none" strike="noStrike" kern="0" cap="none" spc="0" normalizeH="0" baseline="-4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sp>
          <p:nvSpPr>
            <p:cNvPr id="222" name="TextBox 221">
              <a:extLst>
                <a:ext uri="{FF2B5EF4-FFF2-40B4-BE49-F238E27FC236}">
                  <a16:creationId xmlns:a16="http://schemas.microsoft.com/office/drawing/2014/main" id="{15CFF9CD-68F3-42CA-A257-2F093A6831BD}"/>
                </a:ext>
              </a:extLst>
            </p:cNvPr>
            <p:cNvSpPr txBox="1"/>
            <p:nvPr/>
          </p:nvSpPr>
          <p:spPr>
            <a:xfrm>
              <a:off x="9270070" y="4199441"/>
              <a:ext cx="864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234</a:t>
              </a:r>
              <a:endParaRPr kumimoji="0" lang="en-US" b="1" i="0" u="none" strike="noStrike" kern="0" cap="none" spc="0" normalizeH="0" baseline="-4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9F3C279B-56E4-44D8-8FD8-BD69318B45E5}"/>
                </a:ext>
              </a:extLst>
            </p:cNvPr>
            <p:cNvGrpSpPr/>
            <p:nvPr/>
          </p:nvGrpSpPr>
          <p:grpSpPr>
            <a:xfrm rot="3662189">
              <a:off x="10476414" y="3444720"/>
              <a:ext cx="188543" cy="128196"/>
              <a:chOff x="8372705" y="3198618"/>
              <a:chExt cx="135485" cy="97079"/>
            </a:xfrm>
          </p:grpSpPr>
          <p:sp>
            <p:nvSpPr>
              <p:cNvPr id="236" name="Isosceles Triangle 235">
                <a:extLst>
                  <a:ext uri="{FF2B5EF4-FFF2-40B4-BE49-F238E27FC236}">
                    <a16:creationId xmlns:a16="http://schemas.microsoft.com/office/drawing/2014/main" id="{ED103288-13F0-48FE-B7DA-9C82CAD55038}"/>
                  </a:ext>
                </a:extLst>
              </p:cNvPr>
              <p:cNvSpPr/>
              <p:nvPr/>
            </p:nvSpPr>
            <p:spPr bwMode="auto">
              <a:xfrm flipV="1">
                <a:off x="8375490" y="3206764"/>
                <a:ext cx="126294" cy="88933"/>
              </a:xfrm>
              <a:prstGeom prst="triangl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237" name="Rectangle 236">
                <a:extLst>
                  <a:ext uri="{FF2B5EF4-FFF2-40B4-BE49-F238E27FC236}">
                    <a16:creationId xmlns:a16="http://schemas.microsoft.com/office/drawing/2014/main" id="{529807E1-D3E5-482C-99E7-A41AD16FDBED}"/>
                  </a:ext>
                </a:extLst>
              </p:cNvPr>
              <p:cNvSpPr/>
              <p:nvPr/>
            </p:nvSpPr>
            <p:spPr bwMode="auto">
              <a:xfrm>
                <a:off x="8372705" y="3198618"/>
                <a:ext cx="135485" cy="97079"/>
              </a:xfrm>
              <a:prstGeom prst="rect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</p:grp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0EB80298-5F8C-4AA0-AE5B-056259434EA9}"/>
                </a:ext>
              </a:extLst>
            </p:cNvPr>
            <p:cNvSpPr/>
            <p:nvPr/>
          </p:nvSpPr>
          <p:spPr>
            <a:xfrm>
              <a:off x="10595160" y="3349916"/>
              <a:ext cx="48442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T</a:t>
              </a:r>
              <a:r>
                <a:rPr kumimoji="0" lang="en-US" sz="2800" b="1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2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cxnSp>
          <p:nvCxnSpPr>
            <p:cNvPr id="225" name="Straight Arrow Connector 224">
              <a:extLst>
                <a:ext uri="{FF2B5EF4-FFF2-40B4-BE49-F238E27FC236}">
                  <a16:creationId xmlns:a16="http://schemas.microsoft.com/office/drawing/2014/main" id="{972ED0AB-922D-4ADF-B149-2E41E96BBA6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77179" y="1806317"/>
              <a:ext cx="2533817" cy="1367548"/>
            </a:xfrm>
            <a:prstGeom prst="straightConnector1">
              <a:avLst/>
            </a:prstGeom>
            <a:ln>
              <a:headEnd type="stealth"/>
              <a:tailEnd type="stealth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6" name="TextBox 225">
              <a:extLst>
                <a:ext uri="{FF2B5EF4-FFF2-40B4-BE49-F238E27FC236}">
                  <a16:creationId xmlns:a16="http://schemas.microsoft.com/office/drawing/2014/main" id="{EF244EE8-875C-465D-8654-0E636EFFCB4B}"/>
                </a:ext>
              </a:extLst>
            </p:cNvPr>
            <p:cNvSpPr txBox="1"/>
            <p:nvPr/>
          </p:nvSpPr>
          <p:spPr>
            <a:xfrm>
              <a:off x="9632755" y="2119640"/>
              <a:ext cx="4956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D</a:t>
              </a:r>
              <a:r>
                <a:rPr kumimoji="0" lang="en-US" sz="1800" b="1" i="0" u="none" strike="noStrike" kern="0" cap="none" spc="0" normalizeH="0" baseline="-2500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B</a:t>
              </a:r>
              <a:r>
                <a:rPr kumimoji="0" lang="en-US" sz="1800" b="1" i="0" u="none" strike="noStrike" kern="0" cap="none" spc="0" normalizeH="0" baseline="-4000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2</a:t>
              </a:r>
            </a:p>
          </p:txBody>
        </p:sp>
        <p:cxnSp>
          <p:nvCxnSpPr>
            <p:cNvPr id="227" name="Straight Arrow Connector 226">
              <a:extLst>
                <a:ext uri="{FF2B5EF4-FFF2-40B4-BE49-F238E27FC236}">
                  <a16:creationId xmlns:a16="http://schemas.microsoft.com/office/drawing/2014/main" id="{2C5E26B0-486B-466A-B8A5-FDD225E86AAB}"/>
                </a:ext>
              </a:extLst>
            </p:cNvPr>
            <p:cNvCxnSpPr>
              <a:cxnSpLocks/>
              <a:endCxn id="237" idx="1"/>
            </p:cNvCxnSpPr>
            <p:nvPr/>
          </p:nvCxnSpPr>
          <p:spPr bwMode="auto">
            <a:xfrm>
              <a:off x="9401406" y="1868907"/>
              <a:ext cx="1123924" cy="1557430"/>
            </a:xfrm>
            <a:prstGeom prst="straightConnector1">
              <a:avLst/>
            </a:prstGeom>
            <a:noFill/>
            <a:ln w="3175" cap="flat" cmpd="sng" algn="ctr">
              <a:solidFill>
                <a:srgbClr val="7030A0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8" name="TextBox 227">
              <a:extLst>
                <a:ext uri="{FF2B5EF4-FFF2-40B4-BE49-F238E27FC236}">
                  <a16:creationId xmlns:a16="http://schemas.microsoft.com/office/drawing/2014/main" id="{D544BC79-C46E-4235-AEEB-B7C40ECB5665}"/>
                </a:ext>
              </a:extLst>
            </p:cNvPr>
            <p:cNvSpPr txBox="1"/>
            <p:nvPr/>
          </p:nvSpPr>
          <p:spPr>
            <a:xfrm>
              <a:off x="11038551" y="2405839"/>
              <a:ext cx="5806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D</a:t>
              </a:r>
              <a:r>
                <a:rPr kumimoji="0" lang="en-US" sz="1800" b="1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A</a:t>
              </a:r>
              <a:r>
                <a:rPr kumimoji="0" lang="en-US" sz="1800" b="1" i="0" u="none" strike="noStrike" kern="0" cap="none" spc="0" normalizeH="0" baseline="-4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22</a:t>
              </a:r>
            </a:p>
          </p:txBody>
        </p:sp>
        <p:cxnSp>
          <p:nvCxnSpPr>
            <p:cNvPr id="229" name="Straight Arrow Connector 228">
              <a:extLst>
                <a:ext uri="{FF2B5EF4-FFF2-40B4-BE49-F238E27FC236}">
                  <a16:creationId xmlns:a16="http://schemas.microsoft.com/office/drawing/2014/main" id="{F44773AD-4A34-4E77-BD7C-F3FAFFB58975}"/>
                </a:ext>
              </a:extLst>
            </p:cNvPr>
            <p:cNvCxnSpPr>
              <a:cxnSpLocks/>
              <a:endCxn id="237" idx="0"/>
            </p:cNvCxnSpPr>
            <p:nvPr/>
          </p:nvCxnSpPr>
          <p:spPr bwMode="auto">
            <a:xfrm flipH="1">
              <a:off x="10626767" y="1820728"/>
              <a:ext cx="871527" cy="1656847"/>
            </a:xfrm>
            <a:prstGeom prst="straightConnector1">
              <a:avLst/>
            </a:prstGeom>
            <a:ln>
              <a:headEnd type="stealth"/>
              <a:tailEnd type="stealth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8A3E49E2-1D7A-472D-8EF7-282115C6A70E}"/>
                </a:ext>
              </a:extLst>
            </p:cNvPr>
            <p:cNvGrpSpPr/>
            <p:nvPr/>
          </p:nvGrpSpPr>
          <p:grpSpPr>
            <a:xfrm>
              <a:off x="6606147" y="1141234"/>
              <a:ext cx="5461588" cy="5281057"/>
              <a:chOff x="6611076" y="1122349"/>
              <a:chExt cx="5461588" cy="5281057"/>
            </a:xfrm>
          </p:grpSpPr>
          <p:sp>
            <p:nvSpPr>
              <p:cNvPr id="192" name="TextBox 191">
                <a:extLst>
                  <a:ext uri="{FF2B5EF4-FFF2-40B4-BE49-F238E27FC236}">
                    <a16:creationId xmlns:a16="http://schemas.microsoft.com/office/drawing/2014/main" id="{E6372903-C57D-489D-8378-EF989B1FDE43}"/>
                  </a:ext>
                </a:extLst>
              </p:cNvPr>
              <p:cNvSpPr txBox="1"/>
              <p:nvPr/>
            </p:nvSpPr>
            <p:spPr>
              <a:xfrm>
                <a:off x="11166164" y="5688680"/>
                <a:ext cx="6078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E</a:t>
                </a:r>
                <a:r>
                  <a:rPr kumimoji="0" lang="en-US" sz="4000" b="1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3</a:t>
                </a:r>
              </a:p>
            </p:txBody>
          </p:sp>
          <p:sp>
            <p:nvSpPr>
              <p:cNvPr id="193" name="TextBox 192">
                <a:extLst>
                  <a:ext uri="{FF2B5EF4-FFF2-40B4-BE49-F238E27FC236}">
                    <a16:creationId xmlns:a16="http://schemas.microsoft.com/office/drawing/2014/main" id="{9177DA7B-5519-4AEF-A6F7-769B6643EE49}"/>
                  </a:ext>
                </a:extLst>
              </p:cNvPr>
              <p:cNvSpPr txBox="1"/>
              <p:nvPr/>
            </p:nvSpPr>
            <p:spPr>
              <a:xfrm>
                <a:off x="7009018" y="5688680"/>
                <a:ext cx="6078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E</a:t>
                </a:r>
                <a:r>
                  <a:rPr kumimoji="0" lang="en-US" sz="4000" b="1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4</a:t>
                </a:r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1602EFDE-CF10-4BA7-A89F-0251720A6517}"/>
                  </a:ext>
                </a:extLst>
              </p:cNvPr>
              <p:cNvGrpSpPr/>
              <p:nvPr/>
            </p:nvGrpSpPr>
            <p:grpSpPr>
              <a:xfrm>
                <a:off x="6611076" y="1122349"/>
                <a:ext cx="5461588" cy="5281057"/>
                <a:chOff x="6611076" y="1122349"/>
                <a:chExt cx="5461588" cy="5281057"/>
              </a:xfrm>
            </p:grpSpPr>
            <p:grpSp>
              <p:nvGrpSpPr>
                <p:cNvPr id="186" name="Group 185">
                  <a:extLst>
                    <a:ext uri="{FF2B5EF4-FFF2-40B4-BE49-F238E27FC236}">
                      <a16:creationId xmlns:a16="http://schemas.microsoft.com/office/drawing/2014/main" id="{6CE5C67E-B11F-4ECF-B1BA-7B7F4F60C4A9}"/>
                    </a:ext>
                  </a:extLst>
                </p:cNvPr>
                <p:cNvGrpSpPr/>
                <p:nvPr/>
              </p:nvGrpSpPr>
              <p:grpSpPr>
                <a:xfrm rot="7876213" flipV="1">
                  <a:off x="11488035" y="5762077"/>
                  <a:ext cx="173893" cy="213653"/>
                  <a:chOff x="11280576" y="5090719"/>
                  <a:chExt cx="126295" cy="160080"/>
                </a:xfrm>
              </p:grpSpPr>
              <p:sp>
                <p:nvSpPr>
                  <p:cNvPr id="250" name="Isosceles Triangle 249">
                    <a:extLst>
                      <a:ext uri="{FF2B5EF4-FFF2-40B4-BE49-F238E27FC236}">
                        <a16:creationId xmlns:a16="http://schemas.microsoft.com/office/drawing/2014/main" id="{8EDCC7F5-80B0-4560-87CA-1F4052825666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1280576" y="5090719"/>
                    <a:ext cx="126295" cy="88933"/>
                  </a:xfrm>
                  <a:prstGeom prst="triangle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CC9900"/>
                      </a:buClr>
                      <a:buSzTx/>
                      <a:buFontTx/>
                      <a:buNone/>
                      <a:tabLst/>
                      <a:defRPr/>
                    </a:pPr>
                    <a:endPara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</p:txBody>
              </p:sp>
              <p:cxnSp>
                <p:nvCxnSpPr>
                  <p:cNvPr id="251" name="Straight Connector 250">
                    <a:extLst>
                      <a:ext uri="{FF2B5EF4-FFF2-40B4-BE49-F238E27FC236}">
                        <a16:creationId xmlns:a16="http://schemas.microsoft.com/office/drawing/2014/main" id="{7254E116-59F0-4B5C-A24B-814E48225609}"/>
                      </a:ext>
                    </a:extLst>
                  </p:cNvPr>
                  <p:cNvCxnSpPr/>
                  <p:nvPr/>
                </p:nvCxnSpPr>
                <p:spPr bwMode="auto">
                  <a:xfrm>
                    <a:off x="11343724" y="5180518"/>
                    <a:ext cx="0" cy="70281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</p:grpSp>
            <p:grpSp>
              <p:nvGrpSpPr>
                <p:cNvPr id="187" name="Group 186">
                  <a:extLst>
                    <a:ext uri="{FF2B5EF4-FFF2-40B4-BE49-F238E27FC236}">
                      <a16:creationId xmlns:a16="http://schemas.microsoft.com/office/drawing/2014/main" id="{8BC954EF-4EE8-47C7-A4C4-A3F5ECEF5A24}"/>
                    </a:ext>
                  </a:extLst>
                </p:cNvPr>
                <p:cNvGrpSpPr/>
                <p:nvPr/>
              </p:nvGrpSpPr>
              <p:grpSpPr>
                <a:xfrm rot="13276213" flipV="1">
                  <a:off x="6994691" y="5765844"/>
                  <a:ext cx="166777" cy="222768"/>
                  <a:chOff x="11280576" y="5090719"/>
                  <a:chExt cx="126295" cy="160080"/>
                </a:xfrm>
              </p:grpSpPr>
              <p:sp>
                <p:nvSpPr>
                  <p:cNvPr id="248" name="Isosceles Triangle 247">
                    <a:extLst>
                      <a:ext uri="{FF2B5EF4-FFF2-40B4-BE49-F238E27FC236}">
                        <a16:creationId xmlns:a16="http://schemas.microsoft.com/office/drawing/2014/main" id="{FA67870D-EA82-4BA2-B81E-3460CD5FF238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1280576" y="5090719"/>
                    <a:ext cx="126295" cy="88933"/>
                  </a:xfrm>
                  <a:prstGeom prst="triangle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CC9900"/>
                      </a:buClr>
                      <a:buSzTx/>
                      <a:buFontTx/>
                      <a:buNone/>
                      <a:tabLst/>
                      <a:defRPr/>
                    </a:pPr>
                    <a:endPara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</p:txBody>
              </p:sp>
              <p:cxnSp>
                <p:nvCxnSpPr>
                  <p:cNvPr id="249" name="Straight Connector 248">
                    <a:extLst>
                      <a:ext uri="{FF2B5EF4-FFF2-40B4-BE49-F238E27FC236}">
                        <a16:creationId xmlns:a16="http://schemas.microsoft.com/office/drawing/2014/main" id="{9B65FCBC-E09F-4955-8EC9-F2E28A53325C}"/>
                      </a:ext>
                    </a:extLst>
                  </p:cNvPr>
                  <p:cNvCxnSpPr/>
                  <p:nvPr/>
                </p:nvCxnSpPr>
                <p:spPr bwMode="auto">
                  <a:xfrm>
                    <a:off x="11343724" y="5180518"/>
                    <a:ext cx="0" cy="70281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</p:grpSp>
            <p:sp>
              <p:nvSpPr>
                <p:cNvPr id="194" name="TextBox 193">
                  <a:extLst>
                    <a:ext uri="{FF2B5EF4-FFF2-40B4-BE49-F238E27FC236}">
                      <a16:creationId xmlns:a16="http://schemas.microsoft.com/office/drawing/2014/main" id="{02C2A6FC-BB5F-4051-B236-BA411276EE8D}"/>
                    </a:ext>
                  </a:extLst>
                </p:cNvPr>
                <p:cNvSpPr txBox="1"/>
                <p:nvPr/>
              </p:nvSpPr>
              <p:spPr>
                <a:xfrm>
                  <a:off x="10485068" y="5088265"/>
                  <a:ext cx="723500" cy="5596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3</a:t>
                  </a:r>
                  <a:endParaRPr kumimoji="0" lang="en-US" sz="4000" b="1" i="0" u="none" strike="noStrike" kern="0" cap="none" spc="0" normalizeH="0" baseline="-40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endParaRPr>
                </a:p>
              </p:txBody>
            </p:sp>
            <p:sp>
              <p:nvSpPr>
                <p:cNvPr id="195" name="TextBox 194">
                  <a:extLst>
                    <a:ext uri="{FF2B5EF4-FFF2-40B4-BE49-F238E27FC236}">
                      <a16:creationId xmlns:a16="http://schemas.microsoft.com/office/drawing/2014/main" id="{CDC058E6-3ADC-4964-8665-EA3254E03F7C}"/>
                    </a:ext>
                  </a:extLst>
                </p:cNvPr>
                <p:cNvSpPr txBox="1"/>
                <p:nvPr/>
              </p:nvSpPr>
              <p:spPr>
                <a:xfrm>
                  <a:off x="7503231" y="5098499"/>
                  <a:ext cx="723500" cy="5596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4</a:t>
                  </a:r>
                  <a:endParaRPr kumimoji="0" lang="en-US" sz="4000" b="1" i="0" u="none" strike="noStrike" kern="0" cap="none" spc="0" normalizeH="0" baseline="-40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endParaRPr>
                </a:p>
              </p:txBody>
            </p:sp>
            <p:cxnSp>
              <p:nvCxnSpPr>
                <p:cNvPr id="202" name="Straight Arrow Connector 201">
                  <a:extLst>
                    <a:ext uri="{FF2B5EF4-FFF2-40B4-BE49-F238E27FC236}">
                      <a16:creationId xmlns:a16="http://schemas.microsoft.com/office/drawing/2014/main" id="{C62B78AF-25F0-463A-8014-EBDC5681D2D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9994820" y="3226016"/>
                  <a:ext cx="1499536" cy="2549886"/>
                </a:xfrm>
                <a:prstGeom prst="straightConnector1">
                  <a:avLst/>
                </a:prstGeom>
                <a:ln>
                  <a:headEnd type="stealth"/>
                  <a:tailEnd type="stealth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Arrow Connector 207">
                  <a:extLst>
                    <a:ext uri="{FF2B5EF4-FFF2-40B4-BE49-F238E27FC236}">
                      <a16:creationId xmlns:a16="http://schemas.microsoft.com/office/drawing/2014/main" id="{D18FDCC3-CDC5-4416-96BD-C99BAE9ED34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7160285" y="3511423"/>
                  <a:ext cx="2076635" cy="2266639"/>
                </a:xfrm>
                <a:prstGeom prst="straightConnector1">
                  <a:avLst/>
                </a:prstGeom>
                <a:ln>
                  <a:headEnd type="stealth"/>
                  <a:tailEnd type="stealth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Arrow Connector 208">
                  <a:extLst>
                    <a:ext uri="{FF2B5EF4-FFF2-40B4-BE49-F238E27FC236}">
                      <a16:creationId xmlns:a16="http://schemas.microsoft.com/office/drawing/2014/main" id="{5414AEFF-8868-4DD4-B4B8-BD4293D63C9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9437351" y="3495595"/>
                  <a:ext cx="1996160" cy="2280307"/>
                </a:xfrm>
                <a:prstGeom prst="straightConnector1">
                  <a:avLst/>
                </a:prstGeom>
                <a:ln>
                  <a:headEnd type="stealth"/>
                  <a:tailEnd type="stealth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1" name="Straight Arrow Connector 230">
                  <a:extLst>
                    <a:ext uri="{FF2B5EF4-FFF2-40B4-BE49-F238E27FC236}">
                      <a16:creationId xmlns:a16="http://schemas.microsoft.com/office/drawing/2014/main" id="{49F2CEEC-7A23-4F8C-9630-8D76C82DCBAE}"/>
                    </a:ext>
                  </a:extLst>
                </p:cNvPr>
                <p:cNvCxnSpPr>
                  <a:cxnSpLocks/>
                  <a:stCxn id="235" idx="0"/>
                  <a:endCxn id="192" idx="0"/>
                </p:cNvCxnSpPr>
                <p:nvPr/>
              </p:nvCxnSpPr>
              <p:spPr bwMode="auto">
                <a:xfrm>
                  <a:off x="10645170" y="3597787"/>
                  <a:ext cx="824924" cy="2090893"/>
                </a:xfrm>
                <a:prstGeom prst="straightConnector1">
                  <a:avLst/>
                </a:prstGeom>
                <a:ln>
                  <a:headEnd type="stealth"/>
                  <a:tailEnd type="stealth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0" name="Group 179">
                  <a:extLst>
                    <a:ext uri="{FF2B5EF4-FFF2-40B4-BE49-F238E27FC236}">
                      <a16:creationId xmlns:a16="http://schemas.microsoft.com/office/drawing/2014/main" id="{B97DEFE5-337F-472D-8BC3-12B013740110}"/>
                    </a:ext>
                  </a:extLst>
                </p:cNvPr>
                <p:cNvGrpSpPr/>
                <p:nvPr/>
              </p:nvGrpSpPr>
              <p:grpSpPr>
                <a:xfrm rot="7889092">
                  <a:off x="7187315" y="1117844"/>
                  <a:ext cx="3220042" cy="4372520"/>
                  <a:chOff x="5185759" y="-103895"/>
                  <a:chExt cx="1045708" cy="1947020"/>
                </a:xfrm>
              </p:grpSpPr>
              <p:sp>
                <p:nvSpPr>
                  <p:cNvPr id="256" name="Arc 255">
                    <a:extLst>
                      <a:ext uri="{FF2B5EF4-FFF2-40B4-BE49-F238E27FC236}">
                        <a16:creationId xmlns:a16="http://schemas.microsoft.com/office/drawing/2014/main" id="{07DA0188-3985-4A93-AC52-5A05F017EF69}"/>
                      </a:ext>
                    </a:extLst>
                  </p:cNvPr>
                  <p:cNvSpPr/>
                  <p:nvPr/>
                </p:nvSpPr>
                <p:spPr>
                  <a:xfrm>
                    <a:off x="5185759" y="330200"/>
                    <a:ext cx="1045708" cy="1061943"/>
                  </a:xfrm>
                  <a:prstGeom prst="arc">
                    <a:avLst>
                      <a:gd name="adj1" fmla="val 10641446"/>
                      <a:gd name="adj2" fmla="val 0"/>
                    </a:avLst>
                  </a:prstGeom>
                  <a:noFill/>
                  <a:ln w="6350" cap="flat" cmpd="sng" algn="ctr">
                    <a:solidFill>
                      <a:srgbClr val="4472C4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7" name="Arc 256">
                    <a:extLst>
                      <a:ext uri="{FF2B5EF4-FFF2-40B4-BE49-F238E27FC236}">
                        <a16:creationId xmlns:a16="http://schemas.microsoft.com/office/drawing/2014/main" id="{5BEFA414-9D40-44D0-9BA7-9D6185E0B0F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185759" y="-103895"/>
                    <a:ext cx="1045708" cy="1947020"/>
                  </a:xfrm>
                  <a:prstGeom prst="arc">
                    <a:avLst>
                      <a:gd name="adj1" fmla="val 10641446"/>
                      <a:gd name="adj2" fmla="val 0"/>
                    </a:avLst>
                  </a:prstGeom>
                  <a:noFill/>
                  <a:ln w="6350" cap="flat" cmpd="sng" algn="ctr">
                    <a:solidFill>
                      <a:srgbClr val="4472C4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89" name="Group 188">
                  <a:extLst>
                    <a:ext uri="{FF2B5EF4-FFF2-40B4-BE49-F238E27FC236}">
                      <a16:creationId xmlns:a16="http://schemas.microsoft.com/office/drawing/2014/main" id="{05244523-7C05-41C7-9E36-0FA40891DDC2}"/>
                    </a:ext>
                  </a:extLst>
                </p:cNvPr>
                <p:cNvGrpSpPr/>
                <p:nvPr/>
              </p:nvGrpSpPr>
              <p:grpSpPr>
                <a:xfrm rot="13289092">
                  <a:off x="8483712" y="1124744"/>
                  <a:ext cx="3088273" cy="4559085"/>
                  <a:chOff x="5185759" y="-103895"/>
                  <a:chExt cx="1045708" cy="1947020"/>
                </a:xfrm>
              </p:grpSpPr>
              <p:sp>
                <p:nvSpPr>
                  <p:cNvPr id="244" name="Arc 243">
                    <a:extLst>
                      <a:ext uri="{FF2B5EF4-FFF2-40B4-BE49-F238E27FC236}">
                        <a16:creationId xmlns:a16="http://schemas.microsoft.com/office/drawing/2014/main" id="{34237A25-8851-4A0A-B779-C4090D9C6137}"/>
                      </a:ext>
                    </a:extLst>
                  </p:cNvPr>
                  <p:cNvSpPr/>
                  <p:nvPr/>
                </p:nvSpPr>
                <p:spPr>
                  <a:xfrm>
                    <a:off x="5185759" y="330200"/>
                    <a:ext cx="1045708" cy="1061943"/>
                  </a:xfrm>
                  <a:prstGeom prst="arc">
                    <a:avLst>
                      <a:gd name="adj1" fmla="val 10641446"/>
                      <a:gd name="adj2" fmla="val 0"/>
                    </a:avLst>
                  </a:prstGeom>
                  <a:noFill/>
                  <a:ln w="6350" cap="flat" cmpd="sng" algn="ctr">
                    <a:solidFill>
                      <a:srgbClr val="4472C4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5" name="Arc 244">
                    <a:extLst>
                      <a:ext uri="{FF2B5EF4-FFF2-40B4-BE49-F238E27FC236}">
                        <a16:creationId xmlns:a16="http://schemas.microsoft.com/office/drawing/2014/main" id="{2AC1214D-D7B6-4545-8CB8-6D8B4FEA5C2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185759" y="-103895"/>
                    <a:ext cx="1045708" cy="1947020"/>
                  </a:xfrm>
                  <a:prstGeom prst="arc">
                    <a:avLst>
                      <a:gd name="adj1" fmla="val 10641446"/>
                      <a:gd name="adj2" fmla="val 0"/>
                    </a:avLst>
                  </a:prstGeom>
                  <a:noFill/>
                  <a:ln w="6350" cap="flat" cmpd="sng" algn="ctr">
                    <a:solidFill>
                      <a:srgbClr val="4472C4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83" name="Rectangle 182">
                  <a:extLst>
                    <a:ext uri="{FF2B5EF4-FFF2-40B4-BE49-F238E27FC236}">
                      <a16:creationId xmlns:a16="http://schemas.microsoft.com/office/drawing/2014/main" id="{EEA3E148-E9A5-47C7-AE2D-1982162AE751}"/>
                    </a:ext>
                  </a:extLst>
                </p:cNvPr>
                <p:cNvSpPr/>
                <p:nvPr/>
              </p:nvSpPr>
              <p:spPr>
                <a:xfrm>
                  <a:off x="7038197" y="1581987"/>
                  <a:ext cx="4643774" cy="437356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74" name="TextBox 173">
                  <a:extLst>
                    <a:ext uri="{FF2B5EF4-FFF2-40B4-BE49-F238E27FC236}">
                      <a16:creationId xmlns:a16="http://schemas.microsoft.com/office/drawing/2014/main" id="{1B0CEE07-2915-4DC6-8F30-97D314B4C229}"/>
                    </a:ext>
                  </a:extLst>
                </p:cNvPr>
                <p:cNvSpPr txBox="1"/>
                <p:nvPr/>
              </p:nvSpPr>
              <p:spPr>
                <a:xfrm>
                  <a:off x="9203529" y="1122349"/>
                  <a:ext cx="603330" cy="5596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AP</a:t>
                  </a:r>
                </a:p>
              </p:txBody>
            </p:sp>
            <p:sp>
              <p:nvSpPr>
                <p:cNvPr id="175" name="TextBox 174">
                  <a:extLst>
                    <a:ext uri="{FF2B5EF4-FFF2-40B4-BE49-F238E27FC236}">
                      <a16:creationId xmlns:a16="http://schemas.microsoft.com/office/drawing/2014/main" id="{1E4E8288-0D4B-4FB3-A61A-C8CB767CE81F}"/>
                    </a:ext>
                  </a:extLst>
                </p:cNvPr>
                <p:cNvSpPr txBox="1"/>
                <p:nvPr/>
              </p:nvSpPr>
              <p:spPr>
                <a:xfrm>
                  <a:off x="7001285" y="1137810"/>
                  <a:ext cx="607860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B05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E</a:t>
                  </a:r>
                  <a:r>
                    <a:rPr kumimoji="0" lang="en-US" sz="4000" b="1" i="0" u="none" strike="noStrike" kern="0" cap="none" spc="0" normalizeH="0" baseline="-25000" noProof="0" dirty="0">
                      <a:ln>
                        <a:noFill/>
                      </a:ln>
                      <a:solidFill>
                        <a:srgbClr val="00B05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1</a:t>
                  </a:r>
                </a:p>
              </p:txBody>
            </p:sp>
            <p:grpSp>
              <p:nvGrpSpPr>
                <p:cNvPr id="188" name="Group 187">
                  <a:extLst>
                    <a:ext uri="{FF2B5EF4-FFF2-40B4-BE49-F238E27FC236}">
                      <a16:creationId xmlns:a16="http://schemas.microsoft.com/office/drawing/2014/main" id="{B70EBB8B-4FA9-41E4-A472-120E06144ACA}"/>
                    </a:ext>
                  </a:extLst>
                </p:cNvPr>
                <p:cNvGrpSpPr/>
                <p:nvPr/>
              </p:nvGrpSpPr>
              <p:grpSpPr>
                <a:xfrm rot="2489092">
                  <a:off x="7119006" y="1844321"/>
                  <a:ext cx="3088273" cy="4559085"/>
                  <a:chOff x="5185759" y="-103895"/>
                  <a:chExt cx="1045708" cy="1947020"/>
                </a:xfrm>
              </p:grpSpPr>
              <p:sp>
                <p:nvSpPr>
                  <p:cNvPr id="246" name="Arc 245">
                    <a:extLst>
                      <a:ext uri="{FF2B5EF4-FFF2-40B4-BE49-F238E27FC236}">
                        <a16:creationId xmlns:a16="http://schemas.microsoft.com/office/drawing/2014/main" id="{60239E78-7AEF-45DE-B9C4-E099A9154FD0}"/>
                      </a:ext>
                    </a:extLst>
                  </p:cNvPr>
                  <p:cNvSpPr/>
                  <p:nvPr/>
                </p:nvSpPr>
                <p:spPr>
                  <a:xfrm>
                    <a:off x="5185759" y="330200"/>
                    <a:ext cx="1045708" cy="1061943"/>
                  </a:xfrm>
                  <a:prstGeom prst="arc">
                    <a:avLst>
                      <a:gd name="adj1" fmla="val 10641446"/>
                      <a:gd name="adj2" fmla="val 0"/>
                    </a:avLst>
                  </a:prstGeom>
                  <a:noFill/>
                  <a:ln w="6350" cap="flat" cmpd="sng" algn="ctr">
                    <a:solidFill>
                      <a:srgbClr val="4472C4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7" name="Arc 246">
                    <a:extLst>
                      <a:ext uri="{FF2B5EF4-FFF2-40B4-BE49-F238E27FC236}">
                        <a16:creationId xmlns:a16="http://schemas.microsoft.com/office/drawing/2014/main" id="{BA0B1D8F-D5B1-49BA-9405-F4F460B7FE4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185759" y="-103895"/>
                    <a:ext cx="1045708" cy="1947020"/>
                  </a:xfrm>
                  <a:prstGeom prst="arc">
                    <a:avLst>
                      <a:gd name="adj1" fmla="val 10641446"/>
                      <a:gd name="adj2" fmla="val 0"/>
                    </a:avLst>
                  </a:prstGeom>
                  <a:noFill/>
                  <a:ln w="6350" cap="flat" cmpd="sng" algn="ctr">
                    <a:solidFill>
                      <a:srgbClr val="4472C4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90" name="Group 189">
                  <a:extLst>
                    <a:ext uri="{FF2B5EF4-FFF2-40B4-BE49-F238E27FC236}">
                      <a16:creationId xmlns:a16="http://schemas.microsoft.com/office/drawing/2014/main" id="{49D931D5-6C8D-4AC5-BC49-C2706EE60D47}"/>
                    </a:ext>
                  </a:extLst>
                </p:cNvPr>
                <p:cNvGrpSpPr/>
                <p:nvPr/>
              </p:nvGrpSpPr>
              <p:grpSpPr>
                <a:xfrm rot="18689092">
                  <a:off x="8276383" y="2081137"/>
                  <a:ext cx="3220042" cy="4372520"/>
                  <a:chOff x="5185759" y="-103895"/>
                  <a:chExt cx="1045708" cy="1947020"/>
                </a:xfrm>
              </p:grpSpPr>
              <p:sp>
                <p:nvSpPr>
                  <p:cNvPr id="242" name="Arc 241">
                    <a:extLst>
                      <a:ext uri="{FF2B5EF4-FFF2-40B4-BE49-F238E27FC236}">
                        <a16:creationId xmlns:a16="http://schemas.microsoft.com/office/drawing/2014/main" id="{18D0E02B-DD49-4322-8F02-ECBE46F5B3B7}"/>
                      </a:ext>
                    </a:extLst>
                  </p:cNvPr>
                  <p:cNvSpPr/>
                  <p:nvPr/>
                </p:nvSpPr>
                <p:spPr>
                  <a:xfrm>
                    <a:off x="5185759" y="330200"/>
                    <a:ext cx="1045708" cy="1061943"/>
                  </a:xfrm>
                  <a:prstGeom prst="arc">
                    <a:avLst>
                      <a:gd name="adj1" fmla="val 10641446"/>
                      <a:gd name="adj2" fmla="val 0"/>
                    </a:avLst>
                  </a:prstGeom>
                  <a:noFill/>
                  <a:ln w="6350" cap="flat" cmpd="sng" algn="ctr">
                    <a:solidFill>
                      <a:srgbClr val="4472C4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3" name="Arc 242">
                    <a:extLst>
                      <a:ext uri="{FF2B5EF4-FFF2-40B4-BE49-F238E27FC236}">
                        <a16:creationId xmlns:a16="http://schemas.microsoft.com/office/drawing/2014/main" id="{F6C29E71-1AA0-4BA1-BAD5-BAFC2DF32563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185759" y="-103895"/>
                    <a:ext cx="1045708" cy="1947020"/>
                  </a:xfrm>
                  <a:prstGeom prst="arc">
                    <a:avLst>
                      <a:gd name="adj1" fmla="val 10641446"/>
                      <a:gd name="adj2" fmla="val 0"/>
                    </a:avLst>
                  </a:prstGeom>
                  <a:noFill/>
                  <a:ln w="6350" cap="flat" cmpd="sng" algn="ctr">
                    <a:solidFill>
                      <a:srgbClr val="4472C4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91" name="TextBox 190">
                  <a:extLst>
                    <a:ext uri="{FF2B5EF4-FFF2-40B4-BE49-F238E27FC236}">
                      <a16:creationId xmlns:a16="http://schemas.microsoft.com/office/drawing/2014/main" id="{7E128460-EDDB-4AB7-9BFB-67A67AAB0614}"/>
                    </a:ext>
                  </a:extLst>
                </p:cNvPr>
                <p:cNvSpPr txBox="1"/>
                <p:nvPr/>
              </p:nvSpPr>
              <p:spPr>
                <a:xfrm>
                  <a:off x="10965095" y="1131457"/>
                  <a:ext cx="607860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B05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E</a:t>
                  </a:r>
                  <a:r>
                    <a:rPr kumimoji="0" lang="en-US" sz="4000" b="1" i="0" u="none" strike="noStrike" kern="0" cap="none" spc="0" normalizeH="0" baseline="-25000" noProof="0" dirty="0">
                      <a:ln>
                        <a:noFill/>
                      </a:ln>
                      <a:solidFill>
                        <a:srgbClr val="00B05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2</a:t>
                  </a:r>
                </a:p>
              </p:txBody>
            </p:sp>
            <p:sp>
              <p:nvSpPr>
                <p:cNvPr id="197" name="TextBox 196">
                  <a:extLst>
                    <a:ext uri="{FF2B5EF4-FFF2-40B4-BE49-F238E27FC236}">
                      <a16:creationId xmlns:a16="http://schemas.microsoft.com/office/drawing/2014/main" id="{33C460E4-443A-4CAF-B4EC-76F3571032C2}"/>
                    </a:ext>
                  </a:extLst>
                </p:cNvPr>
                <p:cNvSpPr txBox="1"/>
                <p:nvPr/>
              </p:nvSpPr>
              <p:spPr>
                <a:xfrm>
                  <a:off x="8978674" y="4883319"/>
                  <a:ext cx="7235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8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34</a:t>
                  </a:r>
                  <a:endParaRPr kumimoji="0" lang="en-US" sz="2800" b="1" i="0" u="none" strike="noStrike" kern="0" cap="none" spc="0" normalizeH="0" baseline="-40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endParaRPr>
                </a:p>
              </p:txBody>
            </p:sp>
            <p:sp>
              <p:nvSpPr>
                <p:cNvPr id="217" name="TextBox 216">
                  <a:extLst>
                    <a:ext uri="{FF2B5EF4-FFF2-40B4-BE49-F238E27FC236}">
                      <a16:creationId xmlns:a16="http://schemas.microsoft.com/office/drawing/2014/main" id="{4389646B-CCA2-4F8F-96A6-C444CE8B86DC}"/>
                    </a:ext>
                  </a:extLst>
                </p:cNvPr>
                <p:cNvSpPr txBox="1"/>
                <p:nvPr/>
              </p:nvSpPr>
              <p:spPr>
                <a:xfrm>
                  <a:off x="10098045" y="4856706"/>
                  <a:ext cx="58060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D</a:t>
                  </a:r>
                  <a:r>
                    <a:rPr kumimoji="0" lang="en-US" sz="1800" b="1" i="0" u="none" strike="noStrike" kern="0" cap="none" spc="0" normalizeH="0" baseline="-25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A</a:t>
                  </a:r>
                  <a:r>
                    <a:rPr kumimoji="0" lang="en-US" sz="1800" b="1" i="0" u="none" strike="noStrike" kern="0" cap="none" spc="0" normalizeH="0" baseline="-4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34</a:t>
                  </a:r>
                </a:p>
              </p:txBody>
            </p:sp>
            <p:sp>
              <p:nvSpPr>
                <p:cNvPr id="230" name="TextBox 229">
                  <a:extLst>
                    <a:ext uri="{FF2B5EF4-FFF2-40B4-BE49-F238E27FC236}">
                      <a16:creationId xmlns:a16="http://schemas.microsoft.com/office/drawing/2014/main" id="{B721F0A4-7E97-4977-B835-49D7F60D41CD}"/>
                    </a:ext>
                  </a:extLst>
                </p:cNvPr>
                <p:cNvSpPr txBox="1"/>
                <p:nvPr/>
              </p:nvSpPr>
              <p:spPr>
                <a:xfrm>
                  <a:off x="11052471" y="4490196"/>
                  <a:ext cx="58060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D</a:t>
                  </a:r>
                  <a:r>
                    <a:rPr kumimoji="0" lang="en-US" sz="1800" b="1" i="0" u="none" strike="noStrike" kern="0" cap="none" spc="0" normalizeH="0" baseline="-25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A</a:t>
                  </a:r>
                  <a:r>
                    <a:rPr kumimoji="0" lang="en-US" sz="1800" b="1" i="0" u="none" strike="noStrike" kern="0" cap="none" spc="0" normalizeH="0" baseline="-4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32</a:t>
                  </a:r>
                </a:p>
              </p:txBody>
            </p:sp>
          </p:grpSp>
        </p:grpSp>
        <p:sp>
          <p:nvSpPr>
            <p:cNvPr id="232" name="TextBox 231">
              <a:extLst>
                <a:ext uri="{FF2B5EF4-FFF2-40B4-BE49-F238E27FC236}">
                  <a16:creationId xmlns:a16="http://schemas.microsoft.com/office/drawing/2014/main" id="{85FFAA38-1B43-4283-88B2-981EE091BC04}"/>
                </a:ext>
              </a:extLst>
            </p:cNvPr>
            <p:cNvSpPr txBox="1"/>
            <p:nvPr/>
          </p:nvSpPr>
          <p:spPr>
            <a:xfrm>
              <a:off x="7594223" y="1870911"/>
              <a:ext cx="723500" cy="5596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</a:t>
              </a:r>
              <a:endParaRPr kumimoji="0" lang="en-US" sz="4000" b="1" i="0" u="none" strike="noStrike" kern="0" cap="none" spc="0" normalizeH="0" baseline="-4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sp>
          <p:nvSpPr>
            <p:cNvPr id="233" name="TextBox 232">
              <a:extLst>
                <a:ext uri="{FF2B5EF4-FFF2-40B4-BE49-F238E27FC236}">
                  <a16:creationId xmlns:a16="http://schemas.microsoft.com/office/drawing/2014/main" id="{9A81512F-F080-42C5-93A4-AE98F4D5E560}"/>
                </a:ext>
              </a:extLst>
            </p:cNvPr>
            <p:cNvSpPr txBox="1"/>
            <p:nvPr/>
          </p:nvSpPr>
          <p:spPr>
            <a:xfrm>
              <a:off x="9243561" y="2946128"/>
              <a:ext cx="864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123</a:t>
              </a:r>
              <a:endParaRPr kumimoji="0" lang="en-US" b="1" i="0" u="none" strike="noStrike" kern="0" cap="none" spc="0" normalizeH="0" baseline="-4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sp>
          <p:nvSpPr>
            <p:cNvPr id="234" name="TextBox 233">
              <a:extLst>
                <a:ext uri="{FF2B5EF4-FFF2-40B4-BE49-F238E27FC236}">
                  <a16:creationId xmlns:a16="http://schemas.microsoft.com/office/drawing/2014/main" id="{BB7735EA-A6C1-4928-9AB6-F41878CB9DDE}"/>
                </a:ext>
              </a:extLst>
            </p:cNvPr>
            <p:cNvSpPr txBox="1"/>
            <p:nvPr/>
          </p:nvSpPr>
          <p:spPr>
            <a:xfrm>
              <a:off x="8552485" y="2938190"/>
              <a:ext cx="864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124</a:t>
              </a:r>
              <a:endParaRPr kumimoji="0" lang="en-US" b="1" i="0" u="none" strike="noStrike" kern="0" cap="none" spc="0" normalizeH="0" baseline="-4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sp>
          <p:nvSpPr>
            <p:cNvPr id="235" name="TextBox 234">
              <a:extLst>
                <a:ext uri="{FF2B5EF4-FFF2-40B4-BE49-F238E27FC236}">
                  <a16:creationId xmlns:a16="http://schemas.microsoft.com/office/drawing/2014/main" id="{F2772912-1C5D-4368-9CA1-D3F82FC2C64A}"/>
                </a:ext>
              </a:extLst>
            </p:cNvPr>
            <p:cNvSpPr txBox="1"/>
            <p:nvPr/>
          </p:nvSpPr>
          <p:spPr>
            <a:xfrm>
              <a:off x="10283420" y="3597787"/>
              <a:ext cx="7235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23</a:t>
              </a:r>
              <a:endParaRPr kumimoji="0" lang="en-US" sz="2800" b="1" i="0" u="none" strike="noStrike" kern="0" cap="none" spc="0" normalizeH="0" baseline="-4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343C9A50-FA9D-4188-8363-967FB5BBA824}"/>
                </a:ext>
              </a:extLst>
            </p:cNvPr>
            <p:cNvSpPr/>
            <p:nvPr/>
          </p:nvSpPr>
          <p:spPr>
            <a:xfrm>
              <a:off x="8946525" y="3281233"/>
              <a:ext cx="48442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T</a:t>
              </a:r>
              <a:r>
                <a:rPr kumimoji="0" lang="en-US" sz="2800" b="1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4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10637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8722" y="685728"/>
            <a:ext cx="10931062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Considerations for AMP Space with Four Exciters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1FE745F-5666-4A18-A758-79FC375412A4}"/>
              </a:ext>
            </a:extLst>
          </p:cNvPr>
          <p:cNvSpPr txBox="1">
            <a:spLocks/>
          </p:cNvSpPr>
          <p:nvPr/>
        </p:nvSpPr>
        <p:spPr bwMode="auto">
          <a:xfrm>
            <a:off x="1127448" y="1525162"/>
            <a:ext cx="2314472" cy="391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kern="0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351AE4A-9703-4046-A86D-9206F4E81451}"/>
              </a:ext>
            </a:extLst>
          </p:cNvPr>
          <p:cNvSpPr txBox="1"/>
          <p:nvPr/>
        </p:nvSpPr>
        <p:spPr>
          <a:xfrm>
            <a:off x="492263" y="1427356"/>
            <a:ext cx="872666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ea typeface="Arial Unicode MS" pitchFamily="34" charset="-128"/>
              </a:rPr>
              <a:t>Some AMP spaces (e.g. home, office), may not be covered by a single exciter and multiple exciters may be required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tx1"/>
              </a:solidFill>
              <a:ea typeface="Arial Unicode MS" pitchFamily="34" charset="-128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ea typeface="Arial Unicode MS" pitchFamily="34" charset="-128"/>
              </a:rPr>
              <a:t>Simultaneous tag charging from multi energizers, depend on the respective interference and may require AP management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tx1"/>
              </a:solidFill>
              <a:ea typeface="Arial Unicode MS" pitchFamily="34" charset="-128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ea typeface="Arial Unicode MS" pitchFamily="34" charset="-128"/>
              </a:rPr>
              <a:t>Simultaneous excitement of multi carrier sources for bistatic BS may be prohibitive and carrier sourcing by different exciters is likely be controlled by the AP 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tx1"/>
              </a:solidFill>
              <a:ea typeface="Arial Unicode MS" pitchFamily="34" charset="-128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ea typeface="Arial Unicode MS" pitchFamily="34" charset="-128"/>
              </a:rPr>
              <a:t>When WPT and communication frequencies are S1G and 2.4 GHz, simultaneous WPT  and communications with different exciters, may be an option. The AP may be deaf for WPT.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tx1"/>
              </a:solidFill>
              <a:ea typeface="Arial Unicode MS" pitchFamily="34" charset="-128"/>
            </a:endParaRP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tx1"/>
              </a:solidFill>
              <a:ea typeface="Arial Unicode MS" pitchFamily="34" charset="-12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C4C2FE3-AC8E-4178-9C64-4ED8AA8EC0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4312" y="1895622"/>
            <a:ext cx="3186551" cy="3466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5953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39416" y="481860"/>
            <a:ext cx="10151025" cy="1065213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Summary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8565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060A891-62FD-4784-80D0-0AA10D410073}"/>
              </a:ext>
            </a:extLst>
          </p:cNvPr>
          <p:cNvSpPr/>
          <p:nvPr/>
        </p:nvSpPr>
        <p:spPr>
          <a:xfrm>
            <a:off x="839416" y="1547073"/>
            <a:ext cx="10585176" cy="4930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Most earlier AMP discussions assumed a deployment of one energizer/exciter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Desirable AMP use cases, require deployments of multi energizer/exciter units and space sections to increase coverage, AP-tag ranges and reduce the likelihood of hidden tags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Multiple exciters, dictate “multi dimensional” management of the AP to overcome destructive EH interferences and collisions of multiple carrier sources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Future work needs to expand AMP deployments and use cases that employ multiple exciters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defTabSz="914400" eaLnBrk="1" hangingPunct="1">
              <a:buClrTx/>
              <a:buSzTx/>
            </a:pPr>
            <a:endParaRPr lang="en-US" sz="1800" i="1" baseline="-25000" dirty="0">
              <a:solidFill>
                <a:srgbClr val="000000"/>
              </a:solidFill>
              <a:latin typeface="Cambria Math" panose="02040503050406030204" pitchFamily="18" charset="0"/>
              <a:ea typeface="宋体" charset="-122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678CD79-B274-4C2E-8402-41EBD0CC02EC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BB02EA-A84B-4509-BD0B-3EDB903C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9987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8565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C3F0907-610E-4530-8E55-A1924BFC3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B9C87C7E-E893-43ED-9B02-CD86DC23A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1916832"/>
            <a:ext cx="10361084" cy="4113213"/>
          </a:xfrm>
        </p:spPr>
        <p:txBody>
          <a:bodyPr/>
          <a:lstStyle/>
          <a:p>
            <a:pPr marL="457200" indent="-457200">
              <a:buFont typeface="Times New Roman" pitchFamily="16" charset="0"/>
              <a:buAutoNum type="arabicPeriod"/>
            </a:pPr>
            <a:r>
              <a:rPr lang="en-US" dirty="0"/>
              <a:t>11-25-0319r0 “</a:t>
            </a:r>
            <a:r>
              <a:rPr lang="en-US" dirty="0">
                <a:solidFill>
                  <a:schemeClr val="tx1"/>
                </a:solidFill>
              </a:rPr>
              <a:t>Correspondence between Energizers and AMP non-AP STAs</a:t>
            </a:r>
            <a:r>
              <a:rPr lang="en-US" dirty="0"/>
              <a:t>”; </a:t>
            </a:r>
            <a:r>
              <a:rPr lang="en-GB" dirty="0"/>
              <a:t>Yinan Qi </a:t>
            </a:r>
            <a:r>
              <a:rPr lang="en-US" dirty="0"/>
              <a:t>(OPPO)</a:t>
            </a:r>
          </a:p>
          <a:p>
            <a:pPr marL="457200" indent="-457200">
              <a:buFont typeface="Times New Roman" pitchFamily="16" charset="0"/>
              <a:buAutoNum type="arabicPeriod"/>
            </a:pPr>
            <a:r>
              <a:rPr lang="en-US" dirty="0"/>
              <a:t>11-25-784r0 “</a:t>
            </a:r>
            <a:r>
              <a:rPr lang="en-IE" dirty="0"/>
              <a:t>AMP Spatial “Hidden Tag” Deployment Scenario</a:t>
            </a:r>
            <a:r>
              <a:rPr lang="en-US" dirty="0"/>
              <a:t>”; </a:t>
            </a:r>
            <a:r>
              <a:rPr lang="en-GB" dirty="0"/>
              <a:t>Dror Regev </a:t>
            </a:r>
            <a:r>
              <a:rPr lang="en-US" dirty="0"/>
              <a:t>(Huawei)</a:t>
            </a:r>
          </a:p>
          <a:p>
            <a:pPr marL="457200" indent="-457200">
              <a:buFont typeface="Times New Roman" pitchFamily="16" charset="0"/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GB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FB307BEE-5680-4EEE-ABB4-FAFB29CE8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8544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9CD61FE-FFD1-4609-BED5-EBE9AD971EA9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8F4D038-7127-44CF-972A-FBC0E12054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8923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(3)</Template>
  <TotalTime>207352</TotalTime>
  <Words>850</Words>
  <Application>Microsoft Office PowerPoint</Application>
  <PresentationFormat>Widescreen</PresentationFormat>
  <Paragraphs>150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MS Gothic</vt:lpstr>
      <vt:lpstr>宋体</vt:lpstr>
      <vt:lpstr>Arial</vt:lpstr>
      <vt:lpstr>Arial Unicode MS</vt:lpstr>
      <vt:lpstr>Calibri</vt:lpstr>
      <vt:lpstr>Cambria Math</vt:lpstr>
      <vt:lpstr>Times New Roman</vt:lpstr>
      <vt:lpstr>Wingdings</vt:lpstr>
      <vt:lpstr>Office Theme</vt:lpstr>
      <vt:lpstr>Document</vt:lpstr>
      <vt:lpstr>AMP Multi Energizer/Exciter Deployment Scenarios</vt:lpstr>
      <vt:lpstr>Abstract</vt:lpstr>
      <vt:lpstr>Background: AMP Tag Coverage Range Recap</vt:lpstr>
      <vt:lpstr>Recap: AMP “Hidden Tags” for a Single Exciter</vt:lpstr>
      <vt:lpstr>Example of AMP Deployment with Two Exciters</vt:lpstr>
      <vt:lpstr>Example of AMP Deployment with Four Exciters</vt:lpstr>
      <vt:lpstr>Considerations for AMP Space with Four Exciters 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Solomon Trainin</dc:creator>
  <cp:keywords/>
  <cp:lastModifiedBy>Dror Regev (A)</cp:lastModifiedBy>
  <cp:revision>1175</cp:revision>
  <cp:lastPrinted>1601-01-01T00:00:00Z</cp:lastPrinted>
  <dcterms:created xsi:type="dcterms:W3CDTF">2024-04-23T10:05:01Z</dcterms:created>
  <dcterms:modified xsi:type="dcterms:W3CDTF">2025-07-29T12:12:09Z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(2)6Hsy3w7rQ0T/nlkfxIqdX9/ndL/bBUoQP214+sgcX3la0uNEopbTpUicZw1DopvvDI2T3Yon
tIcCS5m9pUosiRKiSSpW7J2Oc3aFoacf3ukwL7EVmThHVODYDGawSJcytI2aIOwaZUiDrcgq
EaVeYJEMShsv67NXNAfeOLeB8chgSMETKXC4NipHEWKufQcI9h4EgdoNjen3wUS2gBPdeas6
MBSHZrjWMmT3PA/G8X</vt:lpwstr>
  </property>
  <property fmtid="{D5CDD505-2E9C-101B-9397-08002B2CF9AE}" pid="3" name="_2015_ms_pID_7253431">
    <vt:lpwstr>2I5/F/05Vv2yOGgfKZStjB9fUXEyv3HQd2qhoD6M8H4tyPkcLOlHRR
/TB1P6w5j1d0ATCqY/+nXwRRSh8w4uceuXMe94lEz2s+vyjgkD2KhyHwVTVxbQtoUrq1KX6t
/ZUIxoAWkCD+FGgFaPImzeaMDqXdrsLtjHwOiO1fV2bDrYb2W+ZMeY4s03oI+krMOXLQghpU
PQgfvfNPjW6jcab0</vt:lpwstr>
  </property>
</Properties>
</file>