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6" r:id="rId2"/>
    <p:sldId id="257" r:id="rId3"/>
    <p:sldId id="968" r:id="rId4"/>
    <p:sldId id="972" r:id="rId5"/>
    <p:sldId id="971" r:id="rId6"/>
    <p:sldId id="973" r:id="rId7"/>
    <p:sldId id="977" r:id="rId8"/>
    <p:sldId id="951" r:id="rId9"/>
    <p:sldId id="974" r:id="rId10"/>
    <p:sldId id="975" r:id="rId11"/>
    <p:sldId id="976" r:id="rId12"/>
    <p:sldId id="950" r:id="rId13"/>
    <p:sldId id="945" r:id="rId1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6340" autoAdjust="0"/>
  </p:normalViewPr>
  <p:slideViewPr>
    <p:cSldViewPr>
      <p:cViewPr varScale="1">
        <p:scale>
          <a:sx n="113" d="100"/>
          <a:sy n="113" d="100"/>
        </p:scale>
        <p:origin x="336" y="114"/>
      </p:cViewPr>
      <p:guideLst>
        <p:guide orient="horz" pos="2160"/>
        <p:guide pos="3840"/>
      </p:guideLst>
    </p:cSldViewPr>
  </p:slideViewPr>
  <p:outlineViewPr>
    <p:cViewPr varScale="1">
      <p:scale>
        <a:sx n="170" d="200"/>
        <a:sy n="170" d="200"/>
      </p:scale>
      <p:origin x="0" y="0"/>
    </p:cViewPr>
  </p:outlineViewPr>
  <p:notesTextViewPr>
    <p:cViewPr>
      <p:scale>
        <a:sx n="3" d="2"/>
        <a:sy n="3" d="2"/>
      </p:scale>
      <p:origin x="0" y="0"/>
    </p:cViewPr>
  </p:notesTextViewPr>
  <p:sorterViewPr>
    <p:cViewPr>
      <p:scale>
        <a:sx n="200" d="100"/>
        <a:sy n="200" d="100"/>
      </p:scale>
      <p:origin x="0" y="0"/>
    </p:cViewPr>
  </p:sorterViewPr>
  <p:notesViewPr>
    <p:cSldViewPr>
      <p:cViewPr varScale="1">
        <p:scale>
          <a:sx n="85" d="100"/>
          <a:sy n="85" d="100"/>
        </p:scale>
        <p:origin x="38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8/31/2025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
        <p:nvSpPr>
          <p:cNvPr id="6" name="Header Placeholder 5">
            <a:extLst>
              <a:ext uri="{FF2B5EF4-FFF2-40B4-BE49-F238E27FC236}">
                <a16:creationId xmlns:a16="http://schemas.microsoft.com/office/drawing/2014/main" id="{5EC2126F-A51F-4EC0-A3BF-944660BA464D}"/>
              </a:ext>
            </a:extLst>
          </p:cNvPr>
          <p:cNvSpPr>
            <a:spLocks noGrp="1"/>
          </p:cNvSpPr>
          <p:nvPr>
            <p:ph type="hdr" sz="quarter"/>
          </p:nvPr>
        </p:nvSpPr>
        <p:spPr>
          <a:xfrm>
            <a:off x="0" y="0"/>
            <a:ext cx="3005138" cy="465138"/>
          </a:xfrm>
          <a:prstGeom prst="rect">
            <a:avLst/>
          </a:prstGeom>
        </p:spPr>
        <p:txBody>
          <a:bodyPr vert="horz" lIns="91440" tIns="45720" rIns="91440" bIns="45720" rtlCol="0"/>
          <a:lstStyle>
            <a:lvl1pPr algn="l">
              <a:defRPr sz="1200"/>
            </a:lvl1pPr>
          </a:lstStyle>
          <a:p>
            <a:r>
              <a:rPr lang="en-US"/>
              <a:t>doc.: IEEE 802.11-25/1234r0</a:t>
            </a:r>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802.11-25/1234r0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802.11-25/1234r0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309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97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802.11-25/1234r0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1616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802.11-25/1234r0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00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488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07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274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952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161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11" name="Date Placeholder 10">
            <a:extLst>
              <a:ext uri="{FF2B5EF4-FFF2-40B4-BE49-F238E27FC236}">
                <a16:creationId xmlns:a16="http://schemas.microsoft.com/office/drawing/2014/main" id="{BD56E6FB-DE6E-4FD9-8C14-5392C0AB9C00}"/>
              </a:ext>
            </a:extLst>
          </p:cNvPr>
          <p:cNvSpPr>
            <a:spLocks noGrp="1"/>
          </p:cNvSpPr>
          <p:nvPr>
            <p:ph type="dt" idx="10"/>
          </p:nvPr>
        </p:nvSpPr>
        <p:spPr/>
        <p:txBody>
          <a:bodyPr/>
          <a:lstStyle/>
          <a:p>
            <a:r>
              <a:rPr lang="en-US"/>
              <a:t>Sept 2025</a:t>
            </a:r>
            <a:endParaRPr lang="en-GB" dirty="0"/>
          </a:p>
        </p:txBody>
      </p:sp>
      <p:sp>
        <p:nvSpPr>
          <p:cNvPr id="12" name="Footer Placeholder 11">
            <a:extLst>
              <a:ext uri="{FF2B5EF4-FFF2-40B4-BE49-F238E27FC236}">
                <a16:creationId xmlns:a16="http://schemas.microsoft.com/office/drawing/2014/main" id="{D55767B7-38A2-45B8-ADF6-BB34CF28B95C}"/>
              </a:ext>
            </a:extLst>
          </p:cNvPr>
          <p:cNvSpPr>
            <a:spLocks noGrp="1"/>
          </p:cNvSpPr>
          <p:nvPr>
            <p:ph type="ftr" sz="quarter" idx="11"/>
          </p:nvPr>
        </p:nvSpPr>
        <p:spPr/>
        <p:txBody>
          <a:bodyPr/>
          <a:lstStyle/>
          <a:p>
            <a:r>
              <a:rPr lang="en-US"/>
              <a:t>Dror Regev, Huawei</a:t>
            </a:r>
          </a:p>
        </p:txBody>
      </p:sp>
      <p:sp>
        <p:nvSpPr>
          <p:cNvPr id="13" name="Slide Number Placeholder 12">
            <a:extLst>
              <a:ext uri="{FF2B5EF4-FFF2-40B4-BE49-F238E27FC236}">
                <a16:creationId xmlns:a16="http://schemas.microsoft.com/office/drawing/2014/main" id="{769C331F-36C4-4A1A-8D6F-88058D2A7088}"/>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idx="10"/>
          </p:nvPr>
        </p:nvSpPr>
        <p:spPr/>
        <p:txBody>
          <a:bodyPr/>
          <a:lstStyle>
            <a:lvl1pPr>
              <a:defRPr/>
            </a:lvl1pPr>
          </a:lstStyle>
          <a:p>
            <a:r>
              <a:rPr lang="en-US"/>
              <a:t>Sept 2025</a:t>
            </a:r>
            <a:endParaRPr lang="en-GB" dirty="0"/>
          </a:p>
        </p:txBody>
      </p:sp>
      <p:sp>
        <p:nvSpPr>
          <p:cNvPr id="5" name="Footer Placeholder 4"/>
          <p:cNvSpPr>
            <a:spLocks noGrp="1"/>
          </p:cNvSpPr>
          <p:nvPr>
            <p:ph type="ftr" idx="11"/>
          </p:nvPr>
        </p:nvSpPr>
        <p:spPr>
          <a:xfrm>
            <a:off x="7143757" y="6475414"/>
            <a:ext cx="4246027" cy="180975"/>
          </a:xfrm>
          <a:prstGeom prst="rect">
            <a:avLst/>
          </a:prstGeom>
        </p:spPr>
        <p:txBody>
          <a:bodyPr/>
          <a:lstStyle>
            <a:lvl1pPr>
              <a:defRPr/>
            </a:lvl1pPr>
          </a:lstStyle>
          <a:p>
            <a:r>
              <a:rPr lang="en-GB" dirty="0"/>
              <a:t>Dror Regev,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D5F9C616-2257-413D-B24B-F5A540FA834F}"/>
              </a:ext>
            </a:extLst>
          </p:cNvPr>
          <p:cNvSpPr>
            <a:spLocks noGrp="1"/>
          </p:cNvSpPr>
          <p:nvPr>
            <p:ph type="dt" idx="10"/>
          </p:nvPr>
        </p:nvSpPr>
        <p:spPr/>
        <p:txBody>
          <a:bodyPr/>
          <a:lstStyle/>
          <a:p>
            <a:r>
              <a:rPr lang="en-US"/>
              <a:t>Sept 2025</a:t>
            </a:r>
            <a:endParaRPr lang="en-GB" dirty="0"/>
          </a:p>
        </p:txBody>
      </p:sp>
      <p:sp>
        <p:nvSpPr>
          <p:cNvPr id="7" name="Footer Placeholder 6">
            <a:extLst>
              <a:ext uri="{FF2B5EF4-FFF2-40B4-BE49-F238E27FC236}">
                <a16:creationId xmlns:a16="http://schemas.microsoft.com/office/drawing/2014/main" id="{EAA3125D-8CD2-4A9C-B42D-55146622D755}"/>
              </a:ext>
            </a:extLst>
          </p:cNvPr>
          <p:cNvSpPr>
            <a:spLocks noGrp="1"/>
          </p:cNvSpPr>
          <p:nvPr>
            <p:ph type="ftr" sz="quarter" idx="11"/>
          </p:nvPr>
        </p:nvSpPr>
        <p:spPr/>
        <p:txBody>
          <a:bodyPr/>
          <a:lstStyle/>
          <a:p>
            <a:r>
              <a:rPr lang="en-US"/>
              <a:t>Dror Regev, Huawei</a:t>
            </a:r>
          </a:p>
        </p:txBody>
      </p:sp>
      <p:sp>
        <p:nvSpPr>
          <p:cNvPr id="8" name="Slide Number Placeholder 7">
            <a:extLst>
              <a:ext uri="{FF2B5EF4-FFF2-40B4-BE49-F238E27FC236}">
                <a16:creationId xmlns:a16="http://schemas.microsoft.com/office/drawing/2014/main" id="{EC00ED4F-90C2-4DAF-8DCB-D7F0865FE7FF}"/>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
        <p:nvSpPr>
          <p:cNvPr id="9" name="Title 8">
            <a:extLst>
              <a:ext uri="{FF2B5EF4-FFF2-40B4-BE49-F238E27FC236}">
                <a16:creationId xmlns:a16="http://schemas.microsoft.com/office/drawing/2014/main" id="{2945FCCB-CB2A-4D02-858C-4136BBF662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958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Dror Regev, Huawei</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 2025</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Title 6">
            <a:extLst>
              <a:ext uri="{FF2B5EF4-FFF2-40B4-BE49-F238E27FC236}">
                <a16:creationId xmlns:a16="http://schemas.microsoft.com/office/drawing/2014/main" id="{42FF1F71-9395-4491-89DD-3EA5C50AEE22}"/>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26F1E5ED-5A4D-4ED9-87DF-ACAAD9712751}"/>
              </a:ext>
            </a:extLst>
          </p:cNvPr>
          <p:cNvSpPr>
            <a:spLocks noGrp="1"/>
          </p:cNvSpPr>
          <p:nvPr>
            <p:ph type="dt" idx="10"/>
          </p:nvPr>
        </p:nvSpPr>
        <p:spPr/>
        <p:txBody>
          <a:bodyPr/>
          <a:lstStyle/>
          <a:p>
            <a:r>
              <a:rPr lang="en-US"/>
              <a:t>Sept 2025</a:t>
            </a:r>
            <a:endParaRPr lang="en-GB" dirty="0"/>
          </a:p>
        </p:txBody>
      </p:sp>
      <p:sp>
        <p:nvSpPr>
          <p:cNvPr id="12" name="Footer Placeholder 11">
            <a:extLst>
              <a:ext uri="{FF2B5EF4-FFF2-40B4-BE49-F238E27FC236}">
                <a16:creationId xmlns:a16="http://schemas.microsoft.com/office/drawing/2014/main" id="{206992FE-92DA-4F63-9609-77A23969A8FE}"/>
              </a:ext>
            </a:extLst>
          </p:cNvPr>
          <p:cNvSpPr>
            <a:spLocks noGrp="1"/>
          </p:cNvSpPr>
          <p:nvPr>
            <p:ph type="ftr" idx="11"/>
          </p:nvPr>
        </p:nvSpPr>
        <p:spPr>
          <a:xfrm>
            <a:off x="7143757" y="6475414"/>
            <a:ext cx="4246027" cy="180975"/>
          </a:xfrm>
          <a:prstGeom prst="rect">
            <a:avLst/>
          </a:prstGeom>
        </p:spPr>
        <p:txBody>
          <a:bodyPr/>
          <a:lstStyle/>
          <a:p>
            <a:r>
              <a:rPr lang="en-GB"/>
              <a:t>Dror Regev, Huawei</a:t>
            </a:r>
            <a:endParaRPr lang="en-GB" dirty="0"/>
          </a:p>
        </p:txBody>
      </p:sp>
      <p:sp>
        <p:nvSpPr>
          <p:cNvPr id="13" name="Slide Number Placeholder 12">
            <a:extLst>
              <a:ext uri="{FF2B5EF4-FFF2-40B4-BE49-F238E27FC236}">
                <a16:creationId xmlns:a16="http://schemas.microsoft.com/office/drawing/2014/main" id="{55ACE796-A34B-4B36-8111-5806C6320A70}"/>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 2025</a:t>
            </a:r>
            <a:endParaRPr lang="en-GB" dirty="0"/>
          </a:p>
        </p:txBody>
      </p:sp>
      <p:sp>
        <p:nvSpPr>
          <p:cNvPr id="6" name="Footer Placeholder 5"/>
          <p:cNvSpPr>
            <a:spLocks noGrp="1"/>
          </p:cNvSpPr>
          <p:nvPr>
            <p:ph type="ftr" idx="11"/>
          </p:nvPr>
        </p:nvSpPr>
        <p:spPr>
          <a:xfrm>
            <a:off x="7143757" y="6475414"/>
            <a:ext cx="4246027" cy="180975"/>
          </a:xfrm>
          <a:prstGeom prst="rect">
            <a:avLst/>
          </a:prstGeom>
        </p:spPr>
        <p:txBody>
          <a:bodyPr/>
          <a:lstStyle>
            <a:lvl1pPr>
              <a:defRPr/>
            </a:lvl1pPr>
          </a:lstStyle>
          <a:p>
            <a:r>
              <a:rPr lang="en-GB" dirty="0"/>
              <a:t>Dror Regev,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 2025</a:t>
            </a:r>
            <a:endParaRPr lang="en-GB" dirty="0"/>
          </a:p>
        </p:txBody>
      </p:sp>
      <p:sp>
        <p:nvSpPr>
          <p:cNvPr id="8" name="Footer Placeholder 7"/>
          <p:cNvSpPr>
            <a:spLocks noGrp="1"/>
          </p:cNvSpPr>
          <p:nvPr>
            <p:ph type="ftr" idx="11"/>
          </p:nvPr>
        </p:nvSpPr>
        <p:spPr>
          <a:xfrm>
            <a:off x="7524760" y="6475414"/>
            <a:ext cx="3865024" cy="180975"/>
          </a:xfrm>
          <a:prstGeom prst="rect">
            <a:avLst/>
          </a:prstGeom>
        </p:spPr>
        <p:txBody>
          <a:bodyPr/>
          <a:lstStyle>
            <a:lvl1pPr>
              <a:defRPr/>
            </a:lvl1pPr>
          </a:lstStyle>
          <a:p>
            <a:r>
              <a:rPr lang="en-GB" dirty="0"/>
              <a:t>Dror Regev, Huawei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 2025</a:t>
            </a:r>
            <a:endParaRPr lang="en-GB" dirty="0"/>
          </a:p>
        </p:txBody>
      </p:sp>
      <p:sp>
        <p:nvSpPr>
          <p:cNvPr id="4" name="Footer Placeholder 3"/>
          <p:cNvSpPr>
            <a:spLocks noGrp="1"/>
          </p:cNvSpPr>
          <p:nvPr>
            <p:ph type="ftr" idx="11"/>
          </p:nvPr>
        </p:nvSpPr>
        <p:spPr>
          <a:xfrm>
            <a:off x="7143757" y="6475414"/>
            <a:ext cx="4246027" cy="180975"/>
          </a:xfrm>
          <a:prstGeom prst="rect">
            <a:avLst/>
          </a:prstGeom>
        </p:spPr>
        <p:txBody>
          <a:bodyPr/>
          <a:lstStyle>
            <a:lvl1pPr>
              <a:defRPr/>
            </a:lvl1pPr>
          </a:lstStyle>
          <a:p>
            <a:r>
              <a:rPr lang="en-GB" dirty="0"/>
              <a:t>Dror Regev,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 2025</a:t>
            </a:r>
            <a:endParaRPr lang="en-GB" dirty="0"/>
          </a:p>
        </p:txBody>
      </p:sp>
      <p:sp>
        <p:nvSpPr>
          <p:cNvPr id="3" name="Footer Placeholder 2"/>
          <p:cNvSpPr>
            <a:spLocks noGrp="1"/>
          </p:cNvSpPr>
          <p:nvPr>
            <p:ph type="ftr" idx="11"/>
          </p:nvPr>
        </p:nvSpPr>
        <p:spPr>
          <a:xfrm>
            <a:off x="7143757" y="6475414"/>
            <a:ext cx="4246027" cy="180975"/>
          </a:xfrm>
          <a:prstGeom prst="rect">
            <a:avLst/>
          </a:prstGeom>
        </p:spPr>
        <p:txBody>
          <a:bodyPr/>
          <a:lstStyle>
            <a:lvl1pPr>
              <a:defRPr/>
            </a:lvl1pPr>
          </a:lstStyle>
          <a:p>
            <a:r>
              <a:rPr lang="en-GB" dirty="0"/>
              <a:t>Dror Regev,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 2025</a:t>
            </a:r>
            <a:endParaRPr lang="en-GB" dirty="0"/>
          </a:p>
        </p:txBody>
      </p:sp>
      <p:sp>
        <p:nvSpPr>
          <p:cNvPr id="5" name="Footer Placeholder 4"/>
          <p:cNvSpPr>
            <a:spLocks noGrp="1"/>
          </p:cNvSpPr>
          <p:nvPr>
            <p:ph type="ftr" idx="11"/>
          </p:nvPr>
        </p:nvSpPr>
        <p:spPr>
          <a:xfrm>
            <a:off x="7143757" y="6475414"/>
            <a:ext cx="4246027" cy="180975"/>
          </a:xfrm>
          <a:prstGeom prst="rect">
            <a:avLst/>
          </a:prstGeom>
        </p:spPr>
        <p:txBody>
          <a:bodyPr/>
          <a:lstStyle>
            <a:lvl1pPr>
              <a:defRPr/>
            </a:lvl1pPr>
          </a:lstStyle>
          <a:p>
            <a:r>
              <a:rPr lang="en-GB" dirty="0"/>
              <a:t>Dror Regev,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 2025</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7143757" y="333375"/>
            <a:ext cx="4109015"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802.11-25/1234r0</a:t>
            </a:r>
          </a:p>
        </p:txBody>
      </p:sp>
      <p:sp>
        <p:nvSpPr>
          <p:cNvPr id="2" name="Footer Placeholder 1">
            <a:extLst>
              <a:ext uri="{FF2B5EF4-FFF2-40B4-BE49-F238E27FC236}">
                <a16:creationId xmlns:a16="http://schemas.microsoft.com/office/drawing/2014/main" id="{6E878E8B-14E6-4E7C-A2C6-D90C15D3F4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Dror Regev, Huawei</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767409" y="764704"/>
            <a:ext cx="10756254" cy="698971"/>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800" dirty="0"/>
              <a:t>AMP Tag Active Mode Performance Example and </a:t>
            </a:r>
            <a:r>
              <a:rPr lang="en-US" dirty="0"/>
              <a:t>Review</a:t>
            </a:r>
            <a:r>
              <a:rPr lang="fr-FR" dirty="0"/>
              <a:t> </a:t>
            </a:r>
            <a:endParaRPr lang="en-GB" sz="3000"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2025-09-02</a:t>
            </a:r>
          </a:p>
        </p:txBody>
      </p:sp>
      <p:sp>
        <p:nvSpPr>
          <p:cNvPr id="6" name="Date Placeholder 3"/>
          <p:cNvSpPr>
            <a:spLocks noGrp="1"/>
          </p:cNvSpPr>
          <p:nvPr>
            <p:ph type="dt" idx="10"/>
          </p:nvPr>
        </p:nvSpPr>
        <p:spPr>
          <a:xfrm>
            <a:off x="929217" y="333375"/>
            <a:ext cx="2499764" cy="273050"/>
          </a:xfrm>
        </p:spPr>
        <p:txBody>
          <a:bodyPr/>
          <a:lstStyle/>
          <a:p>
            <a:r>
              <a:rPr lang="en-US"/>
              <a:t>Sept 2025</a:t>
            </a:r>
            <a:endParaRPr lang="en-GB" dirty="0"/>
          </a:p>
        </p:txBody>
      </p:sp>
      <p:sp>
        <p:nvSpPr>
          <p:cNvPr id="7" name="Footer Placeholder 4"/>
          <p:cNvSpPr>
            <a:spLocks noGrp="1"/>
          </p:cNvSpPr>
          <p:nvPr>
            <p:ph type="ftr" idx="11"/>
          </p:nvPr>
        </p:nvSpPr>
        <p:spPr>
          <a:xfrm>
            <a:off x="7143757" y="6475414"/>
            <a:ext cx="4246027" cy="180975"/>
          </a:xfrm>
        </p:spPr>
        <p:txBody>
          <a:bodyPr/>
          <a:lstStyle/>
          <a:p>
            <a:r>
              <a:rPr lang="en-GB" dirty="0"/>
              <a:t>Dror Regev, Huawei</a:t>
            </a:r>
          </a:p>
        </p:txBody>
      </p:sp>
      <p:sp>
        <p:nvSpPr>
          <p:cNvPr id="8" name="Slide Number Placeholder 5"/>
          <p:cNvSpPr>
            <a:spLocks noGrp="1"/>
          </p:cNvSpPr>
          <p:nvPr>
            <p:ph type="sldNum" idx="12"/>
          </p:nvPr>
        </p:nvSpPr>
        <p:spPr>
          <a:xfrm>
            <a:off x="5793318" y="6475414"/>
            <a:ext cx="704849" cy="363537"/>
          </a:xfrm>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4072140497"/>
              </p:ext>
            </p:extLst>
          </p:nvPr>
        </p:nvGraphicFramePr>
        <p:xfrm>
          <a:off x="993775" y="2414588"/>
          <a:ext cx="10529888" cy="2592387"/>
        </p:xfrm>
        <a:graphic>
          <a:graphicData uri="http://schemas.openxmlformats.org/presentationml/2006/ole">
            <mc:AlternateContent xmlns:mc="http://schemas.openxmlformats.org/markup-compatibility/2006">
              <mc:Choice xmlns:v="urn:schemas-microsoft-com:vml" Requires="v">
                <p:oleObj spid="_x0000_s2458" name="Document" r:id="rId4" imgW="10473902" imgH="2580964" progId="Word.Document.8">
                  <p:embed/>
                </p:oleObj>
              </mc:Choice>
              <mc:Fallback>
                <p:oleObj name="Document" r:id="rId4" imgW="10473902" imgH="2580964" progId="Word.Document.8">
                  <p:embed/>
                  <p:pic>
                    <p:nvPicPr>
                      <p:cNvPr id="3075" name="Object 3"/>
                      <p:cNvPicPr>
                        <a:picLocks noChangeAspect="1" noChangeArrowheads="1"/>
                      </p:cNvPicPr>
                      <p:nvPr/>
                    </p:nvPicPr>
                    <p:blipFill>
                      <a:blip r:embed="rId5"/>
                      <a:srcRect/>
                      <a:stretch>
                        <a:fillRect/>
                      </a:stretch>
                    </p:blipFill>
                    <p:spPr bwMode="auto">
                      <a:xfrm>
                        <a:off x="993775" y="2414588"/>
                        <a:ext cx="10529888" cy="25923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12776" y="528259"/>
            <a:ext cx="10361084" cy="74162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E" sz="2800" dirty="0"/>
              <a:t>AMP Antennas Gain and Distance vs. AP RX Signal Power </a:t>
            </a:r>
            <a:endParaRPr lang="en-GB" sz="28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10</a:t>
            </a:fld>
            <a:endParaRPr lang="en-GB"/>
          </a:p>
        </p:txBody>
      </p:sp>
      <p:sp>
        <p:nvSpPr>
          <p:cNvPr id="5" name="Footer Placeholder 4"/>
          <p:cNvSpPr>
            <a:spLocks noGrp="1"/>
          </p:cNvSpPr>
          <p:nvPr>
            <p:ph type="ftr" idx="14"/>
          </p:nvPr>
        </p:nvSpPr>
        <p:spPr/>
        <p:txBody>
          <a:bodyPr/>
          <a:lstStyle/>
          <a:p>
            <a:r>
              <a:rPr lang="en-GB" dirty="0"/>
              <a:t>Dror Regev, Huawei</a:t>
            </a:r>
          </a:p>
        </p:txBody>
      </p:sp>
      <p:sp>
        <p:nvSpPr>
          <p:cNvPr id="4" name="Date Placeholder 3"/>
          <p:cNvSpPr>
            <a:spLocks noGrp="1"/>
          </p:cNvSpPr>
          <p:nvPr>
            <p:ph type="dt" idx="15"/>
          </p:nvPr>
        </p:nvSpPr>
        <p:spPr/>
        <p:txBody>
          <a:bodyPr/>
          <a:lstStyle/>
          <a:p>
            <a:r>
              <a:rPr lang="en-US"/>
              <a:t>Sept 2025</a:t>
            </a:r>
            <a:endParaRPr lang="en-GB" dirty="0"/>
          </a:p>
        </p:txBody>
      </p:sp>
      <p:sp>
        <p:nvSpPr>
          <p:cNvPr id="29" name="Content Placeholder 2">
            <a:extLst>
              <a:ext uri="{FF2B5EF4-FFF2-40B4-BE49-F238E27FC236}">
                <a16:creationId xmlns:a16="http://schemas.microsoft.com/office/drawing/2014/main" id="{21FE745F-5666-4A18-A758-79FC375412A4}"/>
              </a:ext>
            </a:extLst>
          </p:cNvPr>
          <p:cNvSpPr txBox="1">
            <a:spLocks/>
          </p:cNvSpPr>
          <p:nvPr/>
        </p:nvSpPr>
        <p:spPr bwMode="auto">
          <a:xfrm>
            <a:off x="1127448" y="1525162"/>
            <a:ext cx="2314472" cy="39167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endParaRPr lang="en-US" kern="0" dirty="0"/>
          </a:p>
        </p:txBody>
      </p:sp>
      <mc:AlternateContent xmlns:mc="http://schemas.openxmlformats.org/markup-compatibility/2006">
        <mc:Choice xmlns:a14="http://schemas.microsoft.com/office/drawing/2010/main" Requires="a14">
          <p:sp>
            <p:nvSpPr>
              <p:cNvPr id="57" name="Rectangle 2">
                <a:extLst>
                  <a:ext uri="{FF2B5EF4-FFF2-40B4-BE49-F238E27FC236}">
                    <a16:creationId xmlns:a16="http://schemas.microsoft.com/office/drawing/2014/main" id="{0874603D-A1AF-410A-9ECA-6F069DD1D8A0}"/>
                  </a:ext>
                </a:extLst>
              </p:cNvPr>
              <p:cNvSpPr txBox="1">
                <a:spLocks noChangeArrowheads="1"/>
              </p:cNvSpPr>
              <p:nvPr/>
            </p:nvSpPr>
            <p:spPr bwMode="auto">
              <a:xfrm>
                <a:off x="479376" y="6014274"/>
                <a:ext cx="11322804" cy="63680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2000" b="0" kern="0" dirty="0">
                    <a:solidFill>
                      <a:schemeClr val="tx1"/>
                    </a:solidFill>
                  </a:rPr>
                  <a:t>For a minimum </a:t>
                </a:r>
                <a14:m>
                  <m:oMath xmlns:m="http://schemas.openxmlformats.org/officeDocument/2006/math">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b="0" i="1">
                                <a:latin typeface="Cambria Math" panose="02040503050406030204" pitchFamily="18" charset="0"/>
                              </a:rPr>
                              <m:t>𝑅𝑋</m:t>
                            </m:r>
                          </m:sub>
                        </m:sSub>
                      </m:e>
                      <m:sub>
                        <m:r>
                          <a:rPr lang="en-US" sz="2000" i="1">
                            <a:latin typeface="Cambria Math" panose="02040503050406030204" pitchFamily="18" charset="0"/>
                          </a:rPr>
                          <m:t>𝑖</m:t>
                        </m:r>
                      </m:sub>
                    </m:sSub>
                    <m:r>
                      <a:rPr lang="en-US" sz="2000" i="1">
                        <a:latin typeface="Cambria Math" panose="02040503050406030204" pitchFamily="18" charset="0"/>
                      </a:rPr>
                      <m:t> </m:t>
                    </m:r>
                  </m:oMath>
                </a14:m>
                <a:r>
                  <a:rPr lang="en-US" sz="2000" b="0" kern="0" dirty="0">
                    <a:solidFill>
                      <a:schemeClr val="tx1"/>
                    </a:solidFill>
                  </a:rPr>
                  <a:t>of -92 dBm, @ 10 meter, the min. required antenna gains product is </a:t>
                </a:r>
                <a14:m>
                  <m:oMath xmlns:m="http://schemas.openxmlformats.org/officeDocument/2006/math">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𝐺</m:t>
                            </m:r>
                          </m:e>
                          <m:sub>
                            <m:r>
                              <a:rPr lang="en-US" sz="2000" b="0" i="1">
                                <a:latin typeface="Cambria Math" panose="02040503050406030204" pitchFamily="18" charset="0"/>
                              </a:rPr>
                              <m:t>𝐴𝑃</m:t>
                            </m:r>
                          </m:sub>
                        </m:sSub>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𝐺</m:t>
                            </m:r>
                          </m:e>
                          <m:sub>
                            <m:r>
                              <a:rPr lang="en-US" sz="2000" i="1">
                                <a:latin typeface="Cambria Math" panose="02040503050406030204" pitchFamily="18" charset="0"/>
                              </a:rPr>
                              <m:t>𝑇</m:t>
                            </m:r>
                          </m:sub>
                        </m:sSub>
                      </m:e>
                      <m:sub>
                        <m:r>
                          <a:rPr lang="en-US" sz="2000" i="1">
                            <a:latin typeface="Cambria Math" panose="02040503050406030204" pitchFamily="18" charset="0"/>
                          </a:rPr>
                          <m:t>𝑖</m:t>
                        </m:r>
                      </m:sub>
                    </m:sSub>
                  </m:oMath>
                </a14:m>
                <a:r>
                  <a:rPr lang="en-US" sz="2000" b="0" kern="0" dirty="0">
                    <a:solidFill>
                      <a:schemeClr val="tx1"/>
                    </a:solidFill>
                  </a:rPr>
                  <a:t> = </a:t>
                </a:r>
                <a:r>
                  <a:rPr lang="en-US" sz="2000" b="0" kern="0" dirty="0">
                    <a:solidFill>
                      <a:schemeClr val="tx1"/>
                    </a:solidFill>
                    <a:latin typeface="Times New Roman" panose="02020603050405020304" pitchFamily="18" charset="0"/>
                    <a:cs typeface="Times New Roman" panose="02020603050405020304" pitchFamily="18" charset="0"/>
                  </a:rPr>
                  <a:t>-</a:t>
                </a:r>
                <a:r>
                  <a:rPr lang="en-US" sz="2000" b="0" kern="0" dirty="0">
                    <a:solidFill>
                      <a:schemeClr val="tx1"/>
                    </a:solidFill>
                  </a:rPr>
                  <a:t> 2 dB</a:t>
                </a:r>
                <a:endParaRPr lang="en-US" sz="2000" kern="0" dirty="0">
                  <a:solidFill>
                    <a:schemeClr val="tx1"/>
                  </a:solidFill>
                </a:endParaRPr>
              </a:p>
            </p:txBody>
          </p:sp>
        </mc:Choice>
        <mc:Fallback>
          <p:sp>
            <p:nvSpPr>
              <p:cNvPr id="57" name="Rectangle 2">
                <a:extLst>
                  <a:ext uri="{FF2B5EF4-FFF2-40B4-BE49-F238E27FC236}">
                    <a16:creationId xmlns:a16="http://schemas.microsoft.com/office/drawing/2014/main" id="{0874603D-A1AF-410A-9ECA-6F069DD1D8A0}"/>
                  </a:ext>
                </a:extLst>
              </p:cNvPr>
              <p:cNvSpPr txBox="1">
                <a:spLocks noRot="1" noChangeAspect="1" noMove="1" noResize="1" noEditPoints="1" noAdjustHandles="1" noChangeArrowheads="1" noChangeShapeType="1" noTextEdit="1"/>
              </p:cNvSpPr>
              <p:nvPr/>
            </p:nvSpPr>
            <p:spPr bwMode="auto">
              <a:xfrm>
                <a:off x="479376" y="6014274"/>
                <a:ext cx="11322804" cy="636803"/>
              </a:xfrm>
              <a:prstGeom prst="rect">
                <a:avLst/>
              </a:prstGeom>
              <a:blipFill>
                <a:blip r:embed="rId3"/>
                <a:stretch>
                  <a:fillRect l="-592" t="-5769"/>
                </a:stretch>
              </a:blipFill>
              <a:ln w="9525">
                <a:no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01" name="Table 100">
                <a:extLst>
                  <a:ext uri="{FF2B5EF4-FFF2-40B4-BE49-F238E27FC236}">
                    <a16:creationId xmlns:a16="http://schemas.microsoft.com/office/drawing/2014/main" id="{8FF41989-D405-47BA-88CB-DB730E585240}"/>
                  </a:ext>
                </a:extLst>
              </p:cNvPr>
              <p:cNvGraphicFramePr>
                <a:graphicFrameLocks noGrp="1"/>
              </p:cNvGraphicFramePr>
              <p:nvPr>
                <p:extLst>
                  <p:ext uri="{D42A27DB-BD31-4B8C-83A1-F6EECF244321}">
                    <p14:modId xmlns:p14="http://schemas.microsoft.com/office/powerpoint/2010/main" val="4005693490"/>
                  </p:ext>
                </p:extLst>
              </p:nvPr>
            </p:nvGraphicFramePr>
            <p:xfrm>
              <a:off x="3273474" y="4626006"/>
              <a:ext cx="7143006" cy="1015660"/>
            </p:xfrm>
            <a:graphic>
              <a:graphicData uri="http://schemas.openxmlformats.org/drawingml/2006/table">
                <a:tbl>
                  <a:tblPr>
                    <a:tableStyleId>{5C22544A-7EE6-4342-B048-85BDC9FD1C3A}</a:tableStyleId>
                  </a:tblPr>
                  <a:tblGrid>
                    <a:gridCol w="2534494">
                      <a:extLst>
                        <a:ext uri="{9D8B030D-6E8A-4147-A177-3AD203B41FA5}">
                          <a16:colId xmlns:a16="http://schemas.microsoft.com/office/drawing/2014/main" val="2868189921"/>
                        </a:ext>
                      </a:extLst>
                    </a:gridCol>
                    <a:gridCol w="1080120">
                      <a:extLst>
                        <a:ext uri="{9D8B030D-6E8A-4147-A177-3AD203B41FA5}">
                          <a16:colId xmlns:a16="http://schemas.microsoft.com/office/drawing/2014/main" val="3394018203"/>
                        </a:ext>
                      </a:extLst>
                    </a:gridCol>
                    <a:gridCol w="1224136">
                      <a:extLst>
                        <a:ext uri="{9D8B030D-6E8A-4147-A177-3AD203B41FA5}">
                          <a16:colId xmlns:a16="http://schemas.microsoft.com/office/drawing/2014/main" val="2824931695"/>
                        </a:ext>
                      </a:extLst>
                    </a:gridCol>
                    <a:gridCol w="1152128">
                      <a:extLst>
                        <a:ext uri="{9D8B030D-6E8A-4147-A177-3AD203B41FA5}">
                          <a16:colId xmlns:a16="http://schemas.microsoft.com/office/drawing/2014/main" val="1348503198"/>
                        </a:ext>
                      </a:extLst>
                    </a:gridCol>
                    <a:gridCol w="1152128">
                      <a:extLst>
                        <a:ext uri="{9D8B030D-6E8A-4147-A177-3AD203B41FA5}">
                          <a16:colId xmlns:a16="http://schemas.microsoft.com/office/drawing/2014/main" val="3274362863"/>
                        </a:ext>
                      </a:extLst>
                    </a:gridCol>
                  </a:tblGrid>
                  <a:tr h="348599">
                    <a:tc>
                      <a:txBody>
                        <a:bodyPr/>
                        <a:lstStyle/>
                        <a:p>
                          <a:pPr algn="ctr" fontAlgn="b"/>
                          <a14:m>
                            <m:oMath xmlns:m="http://schemas.openxmlformats.org/officeDocument/2006/math">
                              <m:sSub>
                                <m:sSubPr>
                                  <m:ctrlPr>
                                    <a:rPr lang="en-US" sz="1800" i="1" smtClean="0">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𝐺</m:t>
                                      </m:r>
                                    </m:e>
                                    <m:sub>
                                      <m:r>
                                        <a:rPr lang="en-US" sz="1800" b="0" i="1" smtClean="0">
                                          <a:solidFill>
                                            <a:srgbClr val="000000"/>
                                          </a:solidFill>
                                          <a:latin typeface="Cambria Math" panose="02040503050406030204" pitchFamily="18" charset="0"/>
                                        </a:rPr>
                                        <m:t>𝐴𝑃</m:t>
                                      </m:r>
                                    </m:sub>
                                  </m:sSub>
                                </m:e>
                                <m:sub>
                                  <m:r>
                                    <a:rPr lang="en-US" sz="1800" i="1">
                                      <a:solidFill>
                                        <a:srgbClr val="000000"/>
                                      </a:solidFill>
                                      <a:latin typeface="Cambria Math" panose="02040503050406030204" pitchFamily="18" charset="0"/>
                                    </a:rPr>
                                    <m:t>𝑖</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𝐺</m:t>
                                      </m:r>
                                    </m:e>
                                    <m:sub>
                                      <m:r>
                                        <a:rPr lang="en-US" sz="1800" i="1">
                                          <a:solidFill>
                                            <a:srgbClr val="000000"/>
                                          </a:solidFill>
                                          <a:latin typeface="Cambria Math" panose="02040503050406030204" pitchFamily="18" charset="0"/>
                                        </a:rPr>
                                        <m:t>𝑇</m:t>
                                      </m:r>
                                    </m:sub>
                                  </m:sSub>
                                </m:e>
                                <m:sub>
                                  <m:r>
                                    <a:rPr lang="en-US" sz="1800" i="1">
                                      <a:solidFill>
                                        <a:srgbClr val="000000"/>
                                      </a:solidFill>
                                      <a:latin typeface="Cambria Math" panose="02040503050406030204" pitchFamily="18" charset="0"/>
                                    </a:rPr>
                                    <m:t>𝑖</m:t>
                                  </m:r>
                                </m:sub>
                              </m:sSub>
                            </m:oMath>
                          </a14:m>
                          <a:r>
                            <a:rPr lang="en-US" sz="1800" b="0" i="0" u="none" strike="noStrike" dirty="0">
                              <a:solidFill>
                                <a:srgbClr val="000000"/>
                              </a:solidFill>
                              <a:effectLst/>
                              <a:latin typeface="Aptos Narrow" panose="020B0004020202020204" pitchFamily="34" charset="0"/>
                            </a:rPr>
                            <a:t> </a:t>
                          </a:r>
                          <a:r>
                            <a:rPr lang="en-US" sz="1800" b="0" i="0" u="none" strike="noStrike" kern="1200" dirty="0">
                              <a:solidFill>
                                <a:srgbClr val="000000"/>
                              </a:solidFill>
                              <a:effectLst/>
                              <a:latin typeface="+mn-lt"/>
                              <a:ea typeface="+mn-ea"/>
                              <a:cs typeface="+mn-cs"/>
                            </a:rPr>
                            <a:t>[dB]</a:t>
                          </a: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0</a:t>
                          </a:r>
                          <a:endParaRPr lang="en-IL"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10853350"/>
                      </a:ext>
                    </a:extLst>
                  </a:tr>
                  <a:tr h="318462">
                    <a:tc>
                      <a:txBody>
                        <a:bodyPr/>
                        <a:lstStyle/>
                        <a:p>
                          <a:pPr algn="ctr" fontAlgn="b"/>
                          <a14:m>
                            <m:oMathPara xmlns:m="http://schemas.openxmlformats.org/officeDocument/2006/math">
                              <m:oMathParaPr>
                                <m:jc m:val="centerGroup"/>
                              </m:oMathParaPr>
                              <m:oMath xmlns:m="http://schemas.openxmlformats.org/officeDocument/2006/math">
                                <m:r>
                                  <a:rPr lang="en-US" sz="1800" i="1" smtClean="0">
                                    <a:solidFill>
                                      <a:srgbClr val="000000"/>
                                    </a:solidFill>
                                    <a:latin typeface="Cambria Math" panose="02040503050406030204" pitchFamily="18" charset="0"/>
                                  </a:rPr>
                                  <m:t>𝐷</m:t>
                                </m:r>
                                <m:r>
                                  <a:rPr lang="en-US" sz="1800" b="0" i="1" baseline="-25000" smtClean="0">
                                    <a:solidFill>
                                      <a:srgbClr val="000000"/>
                                    </a:solidFill>
                                    <a:latin typeface="Cambria Math" panose="02040503050406030204" pitchFamily="18" charset="0"/>
                                  </a:rPr>
                                  <m:t>𝐵</m:t>
                                </m:r>
                                <m:r>
                                  <a:rPr lang="en-US" sz="1800" i="1" baseline="-25000" smtClean="0">
                                    <a:solidFill>
                                      <a:srgbClr val="000000"/>
                                    </a:solidFill>
                                    <a:latin typeface="Cambria Math" panose="02040503050406030204" pitchFamily="18" charset="0"/>
                                  </a:rPr>
                                  <m:t>𝑖</m:t>
                                </m:r>
                                <m:r>
                                  <a:rPr lang="en-US" sz="1800" i="1">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𝑀</m:t>
                                </m:r>
                                <m:r>
                                  <a:rPr lang="en-US" sz="1800" i="1">
                                    <a:solidFill>
                                      <a:srgbClr val="000000"/>
                                    </a:solidFill>
                                    <a:latin typeface="Cambria Math" panose="02040503050406030204" pitchFamily="18" charset="0"/>
                                  </a:rPr>
                                  <m:t>]</m:t>
                                </m:r>
                              </m:oMath>
                            </m:oMathPara>
                          </a14:m>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20</a:t>
                          </a:r>
                          <a:endParaRPr lang="en-IL"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39310268"/>
                      </a:ext>
                    </a:extLst>
                  </a:tr>
                  <a:tr h="348599">
                    <a:tc>
                      <a:txBody>
                        <a:bodyPr/>
                        <a:lstStyle/>
                        <a:p>
                          <a:pPr algn="ctr" fontAlgn="b"/>
                          <a14:m>
                            <m:oMath xmlns:m="http://schemas.openxmlformats.org/officeDocument/2006/math">
                              <m:sSub>
                                <m:sSubPr>
                                  <m:ctrlPr>
                                    <a:rPr lang="en-US" sz="1800" i="1" smtClean="0">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b="0" i="1" smtClean="0">
                                          <a:solidFill>
                                            <a:srgbClr val="000000"/>
                                          </a:solidFill>
                                          <a:latin typeface="Cambria Math" panose="02040503050406030204" pitchFamily="18" charset="0"/>
                                        </a:rPr>
                                        <m:t>𝑅𝑋</m:t>
                                      </m:r>
                                    </m:sub>
                                  </m:sSub>
                                </m:e>
                                <m:sub>
                                  <m:r>
                                    <a:rPr lang="en-US" sz="1800" i="1">
                                      <a:solidFill>
                                        <a:srgbClr val="000000"/>
                                      </a:solidFill>
                                      <a:latin typeface="Cambria Math" panose="02040503050406030204" pitchFamily="18" charset="0"/>
                                    </a:rPr>
                                    <m:t>𝑖</m:t>
                                  </m:r>
                                </m:sub>
                              </m:sSub>
                            </m:oMath>
                          </a14:m>
                          <a:r>
                            <a:rPr lang="en-US" sz="1800" b="0" i="0" u="none" strike="noStrike" dirty="0">
                              <a:solidFill>
                                <a:srgbClr val="000000"/>
                              </a:solidFill>
                              <a:effectLst/>
                              <a:latin typeface="+mn-lt"/>
                            </a:rPr>
                            <a:t>[dBm] @ 2.4 GHz</a:t>
                          </a:r>
                        </a:p>
                      </a:txBody>
                      <a:tcPr marL="9525" marR="9525" marT="9525" marB="0" anchor="b"/>
                    </a:tc>
                    <a:tc>
                      <a:txBody>
                        <a:bodyPr/>
                        <a:lstStyle/>
                        <a:p>
                          <a:pPr marL="0" algn="ctr" defTabSz="914400" rtl="1" eaLnBrk="1" fontAlgn="b" latinLnBrk="0" hangingPunct="1"/>
                          <a:r>
                            <a:rPr lang="en-US" sz="1800" b="0" i="0" u="none" strike="noStrike" dirty="0">
                              <a:solidFill>
                                <a:schemeClr val="tx1"/>
                              </a:solidFill>
                              <a:effectLst/>
                              <a:latin typeface="+mn-lt"/>
                            </a:rPr>
                            <a:t>-80</a:t>
                          </a:r>
                          <a:endParaRPr lang="en-IL" sz="1800" b="0" i="0" u="none" strike="noStrike" dirty="0">
                            <a:solidFill>
                              <a:schemeClr val="tx1"/>
                            </a:solidFill>
                            <a:effectLst/>
                            <a:latin typeface="+mn-lt"/>
                          </a:endParaRPr>
                        </a:p>
                      </a:txBody>
                      <a:tcPr marL="9525" marR="9525" marT="9525" marB="0" anchor="b"/>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a:solidFill>
                                <a:srgbClr val="FF0000"/>
                              </a:solidFill>
                              <a:effectLst/>
                              <a:latin typeface="+mn-lt"/>
                            </a:rPr>
                            <a:t>-100</a:t>
                          </a:r>
                          <a:endParaRPr lang="en-IL" sz="1800" b="0" i="0" u="none" strike="noStrike" dirty="0">
                            <a:solidFill>
                              <a:srgbClr val="FF0000"/>
                            </a:solidFill>
                            <a:effectLst/>
                            <a:latin typeface="+mn-lt"/>
                          </a:endParaRPr>
                        </a:p>
                      </a:txBody>
                      <a:tcPr marL="9525" marR="9525" marT="9525" marB="0" anchor="b"/>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-90</a:t>
                          </a:r>
                          <a:endParaRPr lang="en-IL" sz="1800" b="0" i="0" u="none" strike="noStrike" dirty="0">
                            <a:solidFill>
                              <a:schemeClr val="tx1"/>
                            </a:solidFill>
                            <a:effectLst/>
                            <a:latin typeface="+mn-lt"/>
                          </a:endParaRPr>
                        </a:p>
                      </a:txBody>
                      <a:tcPr marL="9525" marR="9525" marT="9525" marB="0" anchor="b"/>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a:solidFill>
                                <a:srgbClr val="FF0000"/>
                              </a:solidFill>
                              <a:effectLst/>
                              <a:latin typeface="+mn-lt"/>
                            </a:rPr>
                            <a:t>-96</a:t>
                          </a:r>
                          <a:endParaRPr lang="en-IL" sz="1800" b="0" i="0" u="none" strike="noStrike" dirty="0">
                            <a:solidFill>
                              <a:srgbClr val="FF0000"/>
                            </a:solidFill>
                            <a:effectLst/>
                            <a:latin typeface="+mn-lt"/>
                          </a:endParaRPr>
                        </a:p>
                      </a:txBody>
                      <a:tcPr marL="9525" marR="9525" marT="9525" marB="0" anchor="b"/>
                    </a:tc>
                    <a:extLst>
                      <a:ext uri="{0D108BD9-81ED-4DB2-BD59-A6C34878D82A}">
                        <a16:rowId xmlns:a16="http://schemas.microsoft.com/office/drawing/2014/main" val="1159258661"/>
                      </a:ext>
                    </a:extLst>
                  </a:tr>
                </a:tbl>
              </a:graphicData>
            </a:graphic>
          </p:graphicFrame>
        </mc:Choice>
        <mc:Fallback xmlns="">
          <p:graphicFrame>
            <p:nvGraphicFramePr>
              <p:cNvPr id="101" name="Table 100">
                <a:extLst>
                  <a:ext uri="{FF2B5EF4-FFF2-40B4-BE49-F238E27FC236}">
                    <a16:creationId xmlns:a16="http://schemas.microsoft.com/office/drawing/2014/main" id="{8FF41989-D405-47BA-88CB-DB730E585240}"/>
                  </a:ext>
                </a:extLst>
              </p:cNvPr>
              <p:cNvGraphicFramePr>
                <a:graphicFrameLocks noGrp="1"/>
              </p:cNvGraphicFramePr>
              <p:nvPr>
                <p:extLst>
                  <p:ext uri="{D42A27DB-BD31-4B8C-83A1-F6EECF244321}">
                    <p14:modId xmlns:p14="http://schemas.microsoft.com/office/powerpoint/2010/main" val="4005693490"/>
                  </p:ext>
                </p:extLst>
              </p:nvPr>
            </p:nvGraphicFramePr>
            <p:xfrm>
              <a:off x="3273474" y="4626006"/>
              <a:ext cx="7143006" cy="1015660"/>
            </p:xfrm>
            <a:graphic>
              <a:graphicData uri="http://schemas.openxmlformats.org/drawingml/2006/table">
                <a:tbl>
                  <a:tblPr>
                    <a:tableStyleId>{5C22544A-7EE6-4342-B048-85BDC9FD1C3A}</a:tableStyleId>
                  </a:tblPr>
                  <a:tblGrid>
                    <a:gridCol w="2534494">
                      <a:extLst>
                        <a:ext uri="{9D8B030D-6E8A-4147-A177-3AD203B41FA5}">
                          <a16:colId xmlns:a16="http://schemas.microsoft.com/office/drawing/2014/main" val="2868189921"/>
                        </a:ext>
                      </a:extLst>
                    </a:gridCol>
                    <a:gridCol w="1080120">
                      <a:extLst>
                        <a:ext uri="{9D8B030D-6E8A-4147-A177-3AD203B41FA5}">
                          <a16:colId xmlns:a16="http://schemas.microsoft.com/office/drawing/2014/main" val="3394018203"/>
                        </a:ext>
                      </a:extLst>
                    </a:gridCol>
                    <a:gridCol w="1224136">
                      <a:extLst>
                        <a:ext uri="{9D8B030D-6E8A-4147-A177-3AD203B41FA5}">
                          <a16:colId xmlns:a16="http://schemas.microsoft.com/office/drawing/2014/main" val="2824931695"/>
                        </a:ext>
                      </a:extLst>
                    </a:gridCol>
                    <a:gridCol w="1152128">
                      <a:extLst>
                        <a:ext uri="{9D8B030D-6E8A-4147-A177-3AD203B41FA5}">
                          <a16:colId xmlns:a16="http://schemas.microsoft.com/office/drawing/2014/main" val="1348503198"/>
                        </a:ext>
                      </a:extLst>
                    </a:gridCol>
                    <a:gridCol w="1152128">
                      <a:extLst>
                        <a:ext uri="{9D8B030D-6E8A-4147-A177-3AD203B41FA5}">
                          <a16:colId xmlns:a16="http://schemas.microsoft.com/office/drawing/2014/main" val="3274362863"/>
                        </a:ext>
                      </a:extLst>
                    </a:gridCol>
                  </a:tblGrid>
                  <a:tr h="348599">
                    <a:tc>
                      <a:txBody>
                        <a:bodyPr/>
                        <a:lstStyle/>
                        <a:p>
                          <a:endParaRPr lang="en-US"/>
                        </a:p>
                      </a:txBody>
                      <a:tcPr marL="9525" marR="9525" marT="9525" marB="0" anchor="b">
                        <a:blipFill>
                          <a:blip r:embed="rId4"/>
                          <a:stretch>
                            <a:fillRect l="-240" t="-5172" r="-182452" b="-229310"/>
                          </a:stretch>
                        </a:blipFill>
                      </a:tcPr>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0</a:t>
                          </a:r>
                          <a:endParaRPr lang="en-IL"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10853350"/>
                      </a:ext>
                    </a:extLst>
                  </a:tr>
                  <a:tr h="318462">
                    <a:tc>
                      <a:txBody>
                        <a:bodyPr/>
                        <a:lstStyle/>
                        <a:p>
                          <a:endParaRPr lang="en-US"/>
                        </a:p>
                      </a:txBody>
                      <a:tcPr marL="9525" marR="9525" marT="9525" marB="0" anchor="b">
                        <a:blipFill>
                          <a:blip r:embed="rId4"/>
                          <a:stretch>
                            <a:fillRect l="-240" t="-117308" r="-182452" b="-155769"/>
                          </a:stretch>
                        </a:blipFill>
                      </a:tcPr>
                    </a:tc>
                    <a:tc>
                      <a:txBody>
                        <a:bodyPr/>
                        <a:lstStyle/>
                        <a:p>
                          <a:pPr algn="ctr" fontAlgn="b"/>
                          <a:r>
                            <a:rPr lang="en-US" sz="1800" u="none" strike="noStrike" dirty="0">
                              <a:effectLst/>
                            </a:rPr>
                            <a:t>1</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20</a:t>
                          </a:r>
                          <a:endParaRPr lang="en-IL"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39310268"/>
                      </a:ext>
                    </a:extLst>
                  </a:tr>
                  <a:tr h="348599">
                    <a:tc>
                      <a:txBody>
                        <a:bodyPr/>
                        <a:lstStyle/>
                        <a:p>
                          <a:endParaRPr lang="en-US"/>
                        </a:p>
                      </a:txBody>
                      <a:tcPr marL="9525" marR="9525" marT="9525" marB="0" anchor="b">
                        <a:blipFill>
                          <a:blip r:embed="rId4"/>
                          <a:stretch>
                            <a:fillRect l="-240" t="-194828" r="-182452" b="-39655"/>
                          </a:stretch>
                        </a:blipFill>
                      </a:tcPr>
                    </a:tc>
                    <a:tc>
                      <a:txBody>
                        <a:bodyPr/>
                        <a:lstStyle/>
                        <a:p>
                          <a:pPr marL="0" algn="ctr" defTabSz="914400" rtl="1" eaLnBrk="1" fontAlgn="b" latinLnBrk="0" hangingPunct="1"/>
                          <a:r>
                            <a:rPr lang="en-US" sz="1800" b="0" i="0" u="none" strike="noStrike" dirty="0">
                              <a:solidFill>
                                <a:schemeClr val="tx1"/>
                              </a:solidFill>
                              <a:effectLst/>
                              <a:latin typeface="+mn-lt"/>
                            </a:rPr>
                            <a:t>-80</a:t>
                          </a:r>
                          <a:endParaRPr lang="en-IL" sz="1800" b="0" i="0" u="none" strike="noStrike" dirty="0">
                            <a:solidFill>
                              <a:schemeClr val="tx1"/>
                            </a:solidFill>
                            <a:effectLst/>
                            <a:latin typeface="+mn-lt"/>
                          </a:endParaRPr>
                        </a:p>
                      </a:txBody>
                      <a:tcPr marL="9525" marR="9525" marT="9525" marB="0" anchor="b"/>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a:solidFill>
                                <a:srgbClr val="FF0000"/>
                              </a:solidFill>
                              <a:effectLst/>
                              <a:latin typeface="+mn-lt"/>
                            </a:rPr>
                            <a:t>-100</a:t>
                          </a:r>
                          <a:endParaRPr lang="en-IL" sz="1800" b="0" i="0" u="none" strike="noStrike" dirty="0">
                            <a:solidFill>
                              <a:srgbClr val="FF0000"/>
                            </a:solidFill>
                            <a:effectLst/>
                            <a:latin typeface="+mn-lt"/>
                          </a:endParaRPr>
                        </a:p>
                      </a:txBody>
                      <a:tcPr marL="9525" marR="9525" marT="9525" marB="0" anchor="b"/>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-90</a:t>
                          </a:r>
                          <a:endParaRPr lang="en-IL" sz="1800" b="0" i="0" u="none" strike="noStrike" dirty="0">
                            <a:solidFill>
                              <a:schemeClr val="tx1"/>
                            </a:solidFill>
                            <a:effectLst/>
                            <a:latin typeface="+mn-lt"/>
                          </a:endParaRPr>
                        </a:p>
                      </a:txBody>
                      <a:tcPr marL="9525" marR="9525" marT="9525" marB="0" anchor="b"/>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a:solidFill>
                                <a:srgbClr val="FF0000"/>
                              </a:solidFill>
                              <a:effectLst/>
                              <a:latin typeface="+mn-lt"/>
                            </a:rPr>
                            <a:t>-96</a:t>
                          </a:r>
                          <a:endParaRPr lang="en-IL" sz="1800" b="0" i="0" u="none" strike="noStrike" dirty="0">
                            <a:solidFill>
                              <a:srgbClr val="FF0000"/>
                            </a:solidFill>
                            <a:effectLst/>
                            <a:latin typeface="+mn-lt"/>
                          </a:endParaRPr>
                        </a:p>
                      </a:txBody>
                      <a:tcPr marL="9525" marR="9525" marT="9525" marB="0" anchor="b"/>
                    </a:tc>
                    <a:extLst>
                      <a:ext uri="{0D108BD9-81ED-4DB2-BD59-A6C34878D82A}">
                        <a16:rowId xmlns:a16="http://schemas.microsoft.com/office/drawing/2014/main" val="1159258661"/>
                      </a:ext>
                    </a:extLst>
                  </a:tr>
                </a:tbl>
              </a:graphicData>
            </a:graphic>
          </p:graphicFrame>
        </mc:Fallback>
      </mc:AlternateContent>
      <mc:AlternateContent xmlns:mc="http://schemas.openxmlformats.org/markup-compatibility/2006">
        <mc:Choice xmlns:a14="http://schemas.microsoft.com/office/drawing/2010/main" Requires="a14">
          <p:sp>
            <p:nvSpPr>
              <p:cNvPr id="48" name="TextBox 47">
                <a:extLst>
                  <a:ext uri="{FF2B5EF4-FFF2-40B4-BE49-F238E27FC236}">
                    <a16:creationId xmlns:a16="http://schemas.microsoft.com/office/drawing/2014/main" id="{41C32981-F565-479B-8EDA-630FE0938EB8}"/>
                  </a:ext>
                </a:extLst>
              </p:cNvPr>
              <p:cNvSpPr txBox="1"/>
              <p:nvPr/>
            </p:nvSpPr>
            <p:spPr>
              <a:xfrm>
                <a:off x="896147" y="1191720"/>
                <a:ext cx="7881481" cy="3462102"/>
              </a:xfrm>
              <a:prstGeom prst="rect">
                <a:avLst/>
              </a:prstGeom>
              <a:noFill/>
            </p:spPr>
            <p:txBody>
              <a:bodyPr wrap="square" rtlCol="1">
                <a:spAutoFit/>
              </a:bodyPr>
              <a:lstStyle/>
              <a:p>
                <a:pPr defTabSz="914400" eaLnBrk="1" hangingPunct="1">
                  <a:spcBef>
                    <a:spcPts val="600"/>
                  </a:spcBef>
                  <a:spcAft>
                    <a:spcPts val="0"/>
                  </a:spcAft>
                  <a:buClr>
                    <a:srgbClr val="000000">
                      <a:lumMod val="85000"/>
                      <a:lumOff val="15000"/>
                    </a:srgbClr>
                  </a:buClr>
                  <a:buSzTx/>
                  <a:buFontTx/>
                  <a:buNone/>
                  <a:defRPr/>
                </a:pPr>
                <a:r>
                  <a:rPr lang="en-US" sz="1800" dirty="0">
                    <a:solidFill>
                      <a:srgbClr val="000000">
                        <a:lumMod val="75000"/>
                        <a:lumOff val="25000"/>
                      </a:srgbClr>
                    </a:solidFill>
                    <a:latin typeface="Arial Unicode MS" pitchFamily="34" charset="-128"/>
                    <a:ea typeface="Arial Unicode MS" pitchFamily="34" charset="-128"/>
                    <a:cs typeface="Arial Unicode MS" pitchFamily="34" charset="-128"/>
                  </a:rPr>
                  <a:t>In TX mode, the </a:t>
                </a:r>
                <a:r>
                  <a:rPr lang="en-US" sz="1800" i="1" dirty="0">
                    <a:solidFill>
                      <a:srgbClr val="000000">
                        <a:lumMod val="75000"/>
                        <a:lumOff val="25000"/>
                      </a:srgbClr>
                    </a:solidFill>
                    <a:latin typeface="Arial Unicode MS" pitchFamily="34" charset="-128"/>
                    <a:ea typeface="Arial Unicode MS" pitchFamily="34" charset="-128"/>
                    <a:cs typeface="Arial Unicode MS" pitchFamily="34" charset="-128"/>
                  </a:rPr>
                  <a:t>i</a:t>
                </a:r>
                <a:r>
                  <a:rPr lang="en-US" sz="1800" i="1" baseline="-25000" dirty="0">
                    <a:solidFill>
                      <a:srgbClr val="000000">
                        <a:lumMod val="75000"/>
                        <a:lumOff val="25000"/>
                      </a:srgbClr>
                    </a:solidFill>
                    <a:latin typeface="Arial Unicode MS" pitchFamily="34" charset="-128"/>
                    <a:ea typeface="Arial Unicode MS" pitchFamily="34" charset="-128"/>
                    <a:cs typeface="Arial Unicode MS" pitchFamily="34" charset="-128"/>
                  </a:rPr>
                  <a:t>th</a:t>
                </a:r>
                <a:r>
                  <a:rPr lang="en-US" sz="1800" dirty="0">
                    <a:solidFill>
                      <a:srgbClr val="000000">
                        <a:lumMod val="75000"/>
                        <a:lumOff val="25000"/>
                      </a:srgbClr>
                    </a:solidFill>
                    <a:latin typeface="Arial Unicode MS" pitchFamily="34" charset="-128"/>
                    <a:ea typeface="Arial Unicode MS" pitchFamily="34" charset="-128"/>
                    <a:cs typeface="Arial Unicode MS" pitchFamily="34" charset="-128"/>
                  </a:rPr>
                  <a:t> tag transmits to the AP. The power at the AP (FRIIS) is given by:</a:t>
                </a:r>
              </a:p>
              <a:p>
                <a:pPr algn="ctr" defTabSz="914400" eaLnBrk="1" hangingPunct="1">
                  <a:spcBef>
                    <a:spcPts val="600"/>
                  </a:spcBef>
                  <a:spcAft>
                    <a:spcPts val="0"/>
                  </a:spcAft>
                  <a:buClr>
                    <a:srgbClr val="000000">
                      <a:lumMod val="85000"/>
                      <a:lumOff val="15000"/>
                    </a:srgbClr>
                  </a:buClr>
                  <a:buSzTx/>
                  <a:buFontTx/>
                  <a:buNone/>
                  <a:defRPr/>
                </a:pPr>
                <a14:m>
                  <m:oMath xmlns:m="http://schemas.openxmlformats.org/officeDocument/2006/math">
                    <m:sSub>
                      <m:sSubPr>
                        <m:ctrlPr>
                          <a:rPr lang="en-US" sz="1800" i="1">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b="0" i="1" smtClean="0">
                                <a:solidFill>
                                  <a:srgbClr val="000000"/>
                                </a:solidFill>
                                <a:latin typeface="Cambria Math" panose="02040503050406030204" pitchFamily="18" charset="0"/>
                              </a:rPr>
                              <m:t>𝑅𝑋</m:t>
                            </m:r>
                          </m:sub>
                        </m:sSub>
                      </m:e>
                      <m:sub>
                        <m:r>
                          <a:rPr lang="en-US" sz="1800" i="1">
                            <a:solidFill>
                              <a:srgbClr val="000000"/>
                            </a:solidFill>
                            <a:latin typeface="Cambria Math" panose="02040503050406030204" pitchFamily="18" charset="0"/>
                          </a:rPr>
                          <m:t>𝑖</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smtClean="0">
                                <a:solidFill>
                                  <a:srgbClr val="000000"/>
                                </a:solidFill>
                                <a:latin typeface="Cambria Math" panose="02040503050406030204" pitchFamily="18" charset="0"/>
                              </a:rPr>
                              <m:t>𝑇𝑋</m:t>
                            </m:r>
                          </m:sub>
                        </m:sSub>
                      </m:e>
                      <m:sub>
                        <m:r>
                          <a:rPr lang="en-US" sz="1800" b="0" i="1" smtClean="0">
                            <a:solidFill>
                              <a:srgbClr val="000000"/>
                            </a:solidFill>
                            <a:latin typeface="Cambria Math" panose="02040503050406030204" pitchFamily="18" charset="0"/>
                          </a:rPr>
                          <m:t>𝑖</m:t>
                        </m:r>
                      </m:sub>
                    </m:sSub>
                    <m:r>
                      <a:rPr lang="en-US" sz="1800" i="1">
                        <a:solidFill>
                          <a:srgbClr val="000000"/>
                        </a:solidFill>
                        <a:latin typeface="Cambria Math" panose="02040503050406030204" pitchFamily="18" charset="0"/>
                      </a:rPr>
                      <m:t>∙</m:t>
                    </m:r>
                    <m:f>
                      <m:fPr>
                        <m:ctrlPr>
                          <a:rPr lang="en-US" sz="1800" i="1">
                            <a:solidFill>
                              <a:srgbClr val="000000"/>
                            </a:solidFill>
                            <a:latin typeface="Cambria Math" panose="02040503050406030204" pitchFamily="18" charset="0"/>
                          </a:rPr>
                        </m:ctrlPr>
                      </m:fPr>
                      <m:num>
                        <m:sSub>
                          <m:sSubPr>
                            <m:ctrlPr>
                              <a:rPr lang="en-US" sz="1800" i="1">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𝐺</m:t>
                                </m:r>
                              </m:e>
                              <m:sub>
                                <m:r>
                                  <a:rPr lang="en-US" sz="1800" b="0" i="1" smtClean="0">
                                    <a:solidFill>
                                      <a:srgbClr val="000000"/>
                                    </a:solidFill>
                                    <a:latin typeface="Cambria Math" panose="02040503050406030204" pitchFamily="18" charset="0"/>
                                  </a:rPr>
                                  <m:t>𝐴𝑃</m:t>
                                </m:r>
                              </m:sub>
                            </m:sSub>
                          </m:e>
                          <m:sub>
                            <m:r>
                              <a:rPr lang="en-US" sz="1800" i="1">
                                <a:solidFill>
                                  <a:srgbClr val="000000"/>
                                </a:solidFill>
                                <a:latin typeface="Cambria Math" panose="02040503050406030204" pitchFamily="18" charset="0"/>
                              </a:rPr>
                              <m:t>𝑖</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𝐺</m:t>
                                </m:r>
                              </m:e>
                              <m:sub>
                                <m:r>
                                  <a:rPr lang="en-US" sz="1800" i="1">
                                    <a:solidFill>
                                      <a:srgbClr val="000000"/>
                                    </a:solidFill>
                                    <a:latin typeface="Cambria Math" panose="02040503050406030204" pitchFamily="18" charset="0"/>
                                  </a:rPr>
                                  <m:t>𝑇</m:t>
                                </m:r>
                              </m:sub>
                            </m:sSub>
                          </m:e>
                          <m:sub>
                            <m:r>
                              <a:rPr lang="en-US" sz="1800" i="1">
                                <a:solidFill>
                                  <a:srgbClr val="000000"/>
                                </a:solidFill>
                                <a:latin typeface="Cambria Math" panose="02040503050406030204" pitchFamily="18" charset="0"/>
                              </a:rPr>
                              <m:t>𝑖</m:t>
                            </m:r>
                          </m:sub>
                        </m:sSub>
                      </m:num>
                      <m:den>
                        <m:sSup>
                          <m:sSupPr>
                            <m:ctrlPr>
                              <a:rPr lang="en-US" sz="1800" i="1">
                                <a:solidFill>
                                  <a:srgbClr val="000000"/>
                                </a:solidFill>
                                <a:latin typeface="Cambria Math" panose="02040503050406030204" pitchFamily="18" charset="0"/>
                              </a:rPr>
                            </m:ctrlPr>
                          </m:sSupPr>
                          <m:e>
                            <m:sSub>
                              <m:sSubPr>
                                <m:ctrlPr>
                                  <a:rPr lang="en-US" sz="1800" i="1">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𝐷</m:t>
                                    </m:r>
                                  </m:e>
                                  <m:sub>
                                    <m:r>
                                      <a:rPr lang="en-US" sz="1800" b="0" i="1" smtClean="0">
                                        <a:solidFill>
                                          <a:srgbClr val="000000"/>
                                        </a:solidFill>
                                        <a:latin typeface="Cambria Math" panose="02040503050406030204" pitchFamily="18" charset="0"/>
                                      </a:rPr>
                                      <m:t>𝐵</m:t>
                                    </m:r>
                                  </m:sub>
                                </m:sSub>
                              </m:e>
                              <m:sub>
                                <m:r>
                                  <a:rPr lang="en-US" sz="1800" i="1">
                                    <a:solidFill>
                                      <a:srgbClr val="000000"/>
                                    </a:solidFill>
                                    <a:latin typeface="Cambria Math" panose="02040503050406030204" pitchFamily="18" charset="0"/>
                                  </a:rPr>
                                  <m:t>𝑖</m:t>
                                </m:r>
                              </m:sub>
                            </m:sSub>
                          </m:e>
                          <m:sup>
                            <m:r>
                              <a:rPr lang="en-US" sz="1800" i="1">
                                <a:solidFill>
                                  <a:srgbClr val="000000"/>
                                </a:solidFill>
                                <a:latin typeface="Cambria Math" panose="02040503050406030204" pitchFamily="18" charset="0"/>
                              </a:rPr>
                              <m:t>2</m:t>
                            </m:r>
                          </m:sup>
                        </m:sSup>
                      </m:den>
                    </m:f>
                    <m:sSup>
                      <m:sSupPr>
                        <m:ctrlPr>
                          <a:rPr lang="en-US" sz="1800" i="1">
                            <a:solidFill>
                              <a:srgbClr val="000000"/>
                            </a:solidFill>
                            <a:latin typeface="Cambria Math" panose="02040503050406030204" pitchFamily="18" charset="0"/>
                          </a:rPr>
                        </m:ctrlPr>
                      </m:sSupPr>
                      <m:e>
                        <m:d>
                          <m:dPr>
                            <m:ctrlPr>
                              <a:rPr lang="en-US" sz="1800" i="1">
                                <a:solidFill>
                                  <a:srgbClr val="000000"/>
                                </a:solidFill>
                                <a:latin typeface="Cambria Math" panose="02040503050406030204" pitchFamily="18" charset="0"/>
                              </a:rPr>
                            </m:ctrlPr>
                          </m:dPr>
                          <m:e>
                            <m:f>
                              <m:fPr>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𝑐</m:t>
                                </m:r>
                              </m:num>
                              <m:den>
                                <m:r>
                                  <a:rPr lang="en-US" sz="1800" i="1">
                                    <a:solidFill>
                                      <a:srgbClr val="000000"/>
                                    </a:solidFill>
                                    <a:latin typeface="Cambria Math" panose="02040503050406030204" pitchFamily="18" charset="0"/>
                                  </a:rPr>
                                  <m:t>4</m:t>
                                </m:r>
                                <m:r>
                                  <a:rPr lang="en-US" sz="1800" i="1">
                                    <a:solidFill>
                                      <a:srgbClr val="000000"/>
                                    </a:solidFill>
                                    <a:latin typeface="Cambria Math" panose="02040503050406030204" pitchFamily="18" charset="0"/>
                                  </a:rPr>
                                  <m:t>𝜋</m:t>
                                </m:r>
                                <m:r>
                                  <a:rPr lang="en-US" sz="1800" i="1">
                                    <a:solidFill>
                                      <a:srgbClr val="000000"/>
                                    </a:solidFill>
                                    <a:latin typeface="Cambria Math" panose="02040503050406030204" pitchFamily="18" charset="0"/>
                                  </a:rPr>
                                  <m:t>𝑓</m:t>
                                </m:r>
                              </m:den>
                            </m:f>
                          </m:e>
                        </m:d>
                      </m:e>
                      <m:sup>
                        <m:r>
                          <a:rPr lang="en-US" sz="1800" i="1" smtClean="0">
                            <a:solidFill>
                              <a:srgbClr val="000000"/>
                            </a:solidFill>
                            <a:latin typeface="Cambria Math" panose="02040503050406030204" pitchFamily="18" charset="0"/>
                          </a:rPr>
                          <m:t>2</m:t>
                        </m:r>
                      </m:sup>
                    </m:sSup>
                  </m:oMath>
                </a14:m>
                <a:r>
                  <a:rPr lang="en-US" sz="1800" dirty="0">
                    <a:solidFill>
                      <a:srgbClr val="000000"/>
                    </a:solidFill>
                    <a:latin typeface="Arial Unicode MS" pitchFamily="34" charset="-128"/>
                    <a:ea typeface="Arial Unicode MS" pitchFamily="34" charset="-128"/>
                    <a:cs typeface="Arial Unicode MS" pitchFamily="34" charset="-128"/>
                  </a:rPr>
                  <a:t>                (4)</a:t>
                </a:r>
              </a:p>
              <a:p>
                <a:pPr defTabSz="914400" eaLnBrk="1" hangingPunct="1">
                  <a:buClrTx/>
                  <a:buSzTx/>
                  <a:buFontTx/>
                  <a:buNone/>
                </a:pPr>
                <a:r>
                  <a:rPr lang="en-US" sz="1800" dirty="0">
                    <a:solidFill>
                      <a:srgbClr val="000000"/>
                    </a:solidFill>
                    <a:latin typeface="Calibri" pitchFamily="34" charset="0"/>
                    <a:ea typeface="宋体" charset="-122"/>
                  </a:rPr>
                  <a:t>Where: </a:t>
                </a:r>
              </a:p>
              <a:p>
                <a:pPr defTabSz="914400" eaLnBrk="1" hangingPunct="1">
                  <a:buClrTx/>
                  <a:buSzTx/>
                  <a:buFontTx/>
                  <a:buNone/>
                </a:pP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b="0" i="1" smtClean="0">
                            <a:solidFill>
                              <a:srgbClr val="000000"/>
                            </a:solidFill>
                            <a:latin typeface="Cambria Math" panose="02040503050406030204" pitchFamily="18" charset="0"/>
                          </a:rPr>
                          <m:t>𝑇𝑋</m:t>
                        </m:r>
                        <m:r>
                          <a:rPr lang="en-US" sz="1800" i="1" smtClean="0">
                            <a:solidFill>
                              <a:srgbClr val="000000"/>
                            </a:solidFill>
                            <a:latin typeface="Cambria Math" panose="02040503050406030204" pitchFamily="18" charset="0"/>
                          </a:rPr>
                          <m:t>𝑖</m:t>
                        </m:r>
                      </m:sub>
                    </m:sSub>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𝑊</m:t>
                    </m:r>
                    <m:r>
                      <a:rPr lang="en-US" sz="1800" i="1">
                        <a:solidFill>
                          <a:srgbClr val="000000"/>
                        </a:solidFill>
                        <a:latin typeface="Cambria Math" panose="02040503050406030204" pitchFamily="18" charset="0"/>
                      </a:rPr>
                      <m:t>]−</m:t>
                    </m:r>
                  </m:oMath>
                </a14:m>
                <a:r>
                  <a:rPr lang="en-US" sz="1800" dirty="0">
                    <a:solidFill>
                      <a:srgbClr val="000000"/>
                    </a:solidFill>
                    <a:latin typeface="Calibri" pitchFamily="34" charset="0"/>
                    <a:ea typeface="宋体" charset="-122"/>
                  </a:rPr>
                  <a:t> TX power available at the input of the </a:t>
                </a:r>
                <a:r>
                  <a:rPr lang="en-US" sz="1800" i="1" dirty="0">
                    <a:solidFill>
                      <a:srgbClr val="000000">
                        <a:lumMod val="75000"/>
                        <a:lumOff val="25000"/>
                      </a:srgbClr>
                    </a:solidFill>
                    <a:latin typeface="Arial Unicode MS" pitchFamily="34" charset="-128"/>
                    <a:ea typeface="Arial Unicode MS" pitchFamily="34" charset="-128"/>
                    <a:cs typeface="Arial Unicode MS" pitchFamily="34" charset="-128"/>
                  </a:rPr>
                  <a:t>i</a:t>
                </a:r>
                <a:r>
                  <a:rPr lang="en-US" sz="1800" i="1" baseline="-25000" dirty="0">
                    <a:solidFill>
                      <a:srgbClr val="000000">
                        <a:lumMod val="75000"/>
                        <a:lumOff val="25000"/>
                      </a:srgbClr>
                    </a:solidFill>
                    <a:latin typeface="Arial Unicode MS" pitchFamily="34" charset="-128"/>
                    <a:ea typeface="Arial Unicode MS" pitchFamily="34" charset="-128"/>
                    <a:cs typeface="Arial Unicode MS" pitchFamily="34" charset="-128"/>
                  </a:rPr>
                  <a:t>th</a:t>
                </a:r>
                <a:r>
                  <a:rPr lang="en-US" sz="1800" dirty="0">
                    <a:solidFill>
                      <a:srgbClr val="000000"/>
                    </a:solidFill>
                    <a:latin typeface="Calibri" pitchFamily="34" charset="0"/>
                    <a:ea typeface="宋体" charset="-122"/>
                  </a:rPr>
                  <a:t> tag antenna terminal </a:t>
                </a:r>
              </a:p>
              <a:p>
                <a:pPr defTabSz="914400" eaLnBrk="1" hangingPunct="1">
                  <a:buClrTx/>
                  <a:buSzTx/>
                  <a:buFontTx/>
                  <a:buNone/>
                </a:pP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b="0" i="1" smtClean="0">
                            <a:solidFill>
                              <a:srgbClr val="000000"/>
                            </a:solidFill>
                            <a:latin typeface="Cambria Math" panose="02040503050406030204" pitchFamily="18" charset="0"/>
                          </a:rPr>
                          <m:t>𝑅</m:t>
                        </m:r>
                        <m:r>
                          <a:rPr lang="en-US" sz="1800" i="1" smtClean="0">
                            <a:solidFill>
                              <a:srgbClr val="000000"/>
                            </a:solidFill>
                            <a:latin typeface="Cambria Math" panose="02040503050406030204" pitchFamily="18" charset="0"/>
                          </a:rPr>
                          <m:t>𝑋</m:t>
                        </m:r>
                        <m:r>
                          <a:rPr lang="en-US" sz="1800" b="0" i="1" smtClean="0">
                            <a:solidFill>
                              <a:srgbClr val="000000"/>
                            </a:solidFill>
                            <a:latin typeface="Cambria Math" panose="02040503050406030204" pitchFamily="18" charset="0"/>
                          </a:rPr>
                          <m:t>𝑖</m:t>
                        </m:r>
                      </m:sub>
                    </m:sSub>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𝑊</m:t>
                    </m:r>
                    <m:r>
                      <a:rPr lang="en-US" sz="1800" i="1">
                        <a:solidFill>
                          <a:srgbClr val="000000"/>
                        </a:solidFill>
                        <a:latin typeface="Cambria Math" panose="02040503050406030204" pitchFamily="18" charset="0"/>
                      </a:rPr>
                      <m:t>]−</m:t>
                    </m:r>
                  </m:oMath>
                </a14:m>
                <a:r>
                  <a:rPr lang="en-US" sz="1800" dirty="0">
                    <a:solidFill>
                      <a:srgbClr val="000000"/>
                    </a:solidFill>
                    <a:latin typeface="Calibri" pitchFamily="34" charset="0"/>
                    <a:ea typeface="宋体" charset="-122"/>
                  </a:rPr>
                  <a:t> the power delivered to the AP antenna output terminal</a:t>
                </a:r>
              </a:p>
              <a:p>
                <a:pPr defTabSz="914400" eaLnBrk="1" hangingPunct="1">
                  <a:buClrTx/>
                  <a:buSzTx/>
                  <a:buFontTx/>
                  <a:buNone/>
                </a:pP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𝐺</m:t>
                        </m:r>
                      </m:e>
                      <m:sub>
                        <m:r>
                          <a:rPr lang="en-US" sz="1800" i="1">
                            <a:solidFill>
                              <a:srgbClr val="000000"/>
                            </a:solidFill>
                            <a:latin typeface="Cambria Math" panose="02040503050406030204" pitchFamily="18" charset="0"/>
                          </a:rPr>
                          <m:t>𝑇</m:t>
                        </m:r>
                        <m:r>
                          <a:rPr lang="en-US" sz="1800" i="1" smtClean="0">
                            <a:solidFill>
                              <a:srgbClr val="000000"/>
                            </a:solidFill>
                            <a:latin typeface="Cambria Math" panose="02040503050406030204" pitchFamily="18" charset="0"/>
                          </a:rPr>
                          <m:t>𝑖</m:t>
                        </m:r>
                      </m:sub>
                    </m:sSub>
                    <m:r>
                      <a:rPr lang="en-US" sz="1800" i="1">
                        <a:solidFill>
                          <a:srgbClr val="000000"/>
                        </a:solidFill>
                        <a:latin typeface="Cambria Math" panose="02040503050406030204" pitchFamily="18" charset="0"/>
                      </a:rPr>
                      <m:t>−</m:t>
                    </m:r>
                  </m:oMath>
                </a14:m>
                <a:r>
                  <a:rPr lang="en-US" sz="1800" dirty="0">
                    <a:solidFill>
                      <a:srgbClr val="000000"/>
                    </a:solidFill>
                    <a:latin typeface="Calibri" pitchFamily="34" charset="0"/>
                    <a:ea typeface="宋体" charset="-122"/>
                  </a:rPr>
                  <a:t> is the power gain of the </a:t>
                </a:r>
                <a:r>
                  <a:rPr lang="en-US" sz="1800" i="1" dirty="0">
                    <a:solidFill>
                      <a:srgbClr val="000000">
                        <a:lumMod val="75000"/>
                        <a:lumOff val="25000"/>
                      </a:srgbClr>
                    </a:solidFill>
                    <a:latin typeface="Arial Unicode MS" pitchFamily="34" charset="-128"/>
                    <a:ea typeface="Arial Unicode MS" pitchFamily="34" charset="-128"/>
                    <a:cs typeface="Arial Unicode MS" pitchFamily="34" charset="-128"/>
                  </a:rPr>
                  <a:t>i</a:t>
                </a:r>
                <a:r>
                  <a:rPr lang="en-US" sz="1800" i="1" baseline="-25000" dirty="0">
                    <a:solidFill>
                      <a:srgbClr val="000000">
                        <a:lumMod val="75000"/>
                        <a:lumOff val="25000"/>
                      </a:srgbClr>
                    </a:solidFill>
                    <a:latin typeface="Arial Unicode MS" pitchFamily="34" charset="-128"/>
                    <a:ea typeface="Arial Unicode MS" pitchFamily="34" charset="-128"/>
                    <a:cs typeface="Arial Unicode MS" pitchFamily="34" charset="-128"/>
                  </a:rPr>
                  <a:t>th </a:t>
                </a:r>
                <a:r>
                  <a:rPr lang="en-US" sz="1800" dirty="0">
                    <a:solidFill>
                      <a:srgbClr val="000000"/>
                    </a:solidFill>
                    <a:latin typeface="Calibri" pitchFamily="34" charset="0"/>
                    <a:ea typeface="宋体" charset="-122"/>
                  </a:rPr>
                  <a:t>tag antenna in the direction of the AP</a:t>
                </a:r>
              </a:p>
              <a:p>
                <a:pPr defTabSz="914400" eaLnBrk="1" hangingPunct="1">
                  <a:buClrTx/>
                  <a:buSzTx/>
                  <a:buFontTx/>
                  <a:buNone/>
                </a:pP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𝐺</m:t>
                        </m:r>
                      </m:e>
                      <m:sub>
                        <m:r>
                          <a:rPr lang="en-US" sz="1800" b="0" i="1" smtClean="0">
                            <a:solidFill>
                              <a:srgbClr val="000000"/>
                            </a:solidFill>
                            <a:latin typeface="Cambria Math" panose="02040503050406030204" pitchFamily="18" charset="0"/>
                          </a:rPr>
                          <m:t>𝐴𝑃</m:t>
                        </m:r>
                        <m:r>
                          <a:rPr lang="en-US" sz="1800" i="1" smtClean="0">
                            <a:solidFill>
                              <a:srgbClr val="000000"/>
                            </a:solidFill>
                            <a:latin typeface="Cambria Math" panose="02040503050406030204" pitchFamily="18" charset="0"/>
                          </a:rPr>
                          <m:t>𝑖</m:t>
                        </m:r>
                      </m:sub>
                    </m:sSub>
                    <m:r>
                      <a:rPr lang="en-US" sz="1800" i="1">
                        <a:solidFill>
                          <a:srgbClr val="000000"/>
                        </a:solidFill>
                        <a:latin typeface="Cambria Math" panose="02040503050406030204" pitchFamily="18" charset="0"/>
                      </a:rPr>
                      <m:t>−</m:t>
                    </m:r>
                  </m:oMath>
                </a14:m>
                <a:r>
                  <a:rPr lang="en-US" sz="1800" dirty="0">
                    <a:solidFill>
                      <a:srgbClr val="000000"/>
                    </a:solidFill>
                    <a:latin typeface="Calibri" pitchFamily="34" charset="0"/>
                    <a:ea typeface="宋体" charset="-122"/>
                  </a:rPr>
                  <a:t> is the power gain of the AP in the direction of the </a:t>
                </a:r>
                <a:r>
                  <a:rPr lang="en-US" sz="1800" i="1" dirty="0">
                    <a:solidFill>
                      <a:srgbClr val="000000">
                        <a:lumMod val="75000"/>
                        <a:lumOff val="25000"/>
                      </a:srgbClr>
                    </a:solidFill>
                    <a:latin typeface="Arial Unicode MS" pitchFamily="34" charset="-128"/>
                    <a:ea typeface="Arial Unicode MS" pitchFamily="34" charset="-128"/>
                    <a:cs typeface="Arial Unicode MS" pitchFamily="34" charset="-128"/>
                  </a:rPr>
                  <a:t>i</a:t>
                </a:r>
                <a:r>
                  <a:rPr lang="en-US" sz="1800" i="1" baseline="-25000" dirty="0">
                    <a:solidFill>
                      <a:srgbClr val="000000">
                        <a:lumMod val="75000"/>
                        <a:lumOff val="25000"/>
                      </a:srgbClr>
                    </a:solidFill>
                    <a:latin typeface="Arial Unicode MS" pitchFamily="34" charset="-128"/>
                    <a:ea typeface="Arial Unicode MS" pitchFamily="34" charset="-128"/>
                    <a:cs typeface="Arial Unicode MS" pitchFamily="34" charset="-128"/>
                  </a:rPr>
                  <a:t>th </a:t>
                </a:r>
                <a:r>
                  <a:rPr lang="en-US" sz="1800" dirty="0">
                    <a:solidFill>
                      <a:srgbClr val="000000"/>
                    </a:solidFill>
                    <a:latin typeface="Calibri" pitchFamily="34" charset="0"/>
                    <a:ea typeface="宋体" charset="-122"/>
                  </a:rPr>
                  <a:t>tag </a:t>
                </a:r>
                <a:endParaRPr lang="en-US" sz="1800" i="1" dirty="0">
                  <a:solidFill>
                    <a:srgbClr val="000000"/>
                  </a:solidFill>
                  <a:latin typeface="Cambria Math" panose="02040503050406030204" pitchFamily="18" charset="0"/>
                </a:endParaRPr>
              </a:p>
              <a:p>
                <a:pPr defTabSz="914400" eaLnBrk="1" hangingPunct="1">
                  <a:buClrTx/>
                  <a:buSzTx/>
                  <a:buFontTx/>
                  <a:buNone/>
                </a:pPr>
                <a14:m>
                  <m:oMath xmlns:m="http://schemas.openxmlformats.org/officeDocument/2006/math">
                    <m:r>
                      <a:rPr lang="en-US" sz="1800" i="1">
                        <a:solidFill>
                          <a:srgbClr val="000000"/>
                        </a:solidFill>
                        <a:latin typeface="Cambria Math" panose="02040503050406030204" pitchFamily="18" charset="0"/>
                      </a:rPr>
                      <m:t>𝐷</m:t>
                    </m:r>
                    <m:r>
                      <a:rPr lang="en-US" sz="1800" b="0" i="1" baseline="-25000" smtClean="0">
                        <a:solidFill>
                          <a:srgbClr val="000000"/>
                        </a:solidFill>
                        <a:latin typeface="Cambria Math" panose="02040503050406030204" pitchFamily="18" charset="0"/>
                      </a:rPr>
                      <m:t>𝐵</m:t>
                    </m:r>
                    <m:r>
                      <a:rPr lang="en-US" sz="1800" i="1" baseline="-25000" smtClean="0">
                        <a:solidFill>
                          <a:srgbClr val="000000"/>
                        </a:solidFill>
                        <a:latin typeface="Cambria Math" panose="02040503050406030204" pitchFamily="18" charset="0"/>
                      </a:rPr>
                      <m:t>𝑖</m:t>
                    </m:r>
                    <m:r>
                      <a:rPr lang="en-US" sz="1800" i="1">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𝑀</m:t>
                    </m:r>
                    <m:r>
                      <a:rPr lang="en-US" sz="1800" i="1">
                        <a:solidFill>
                          <a:srgbClr val="000000"/>
                        </a:solidFill>
                        <a:latin typeface="Cambria Math" panose="02040503050406030204" pitchFamily="18" charset="0"/>
                      </a:rPr>
                      <m:t>]−</m:t>
                    </m:r>
                  </m:oMath>
                </a14:m>
                <a:r>
                  <a:rPr lang="en-US" sz="1800" dirty="0">
                    <a:solidFill>
                      <a:srgbClr val="000000"/>
                    </a:solidFill>
                    <a:latin typeface="Calibri" pitchFamily="34" charset="0"/>
                    <a:ea typeface="宋体" charset="-122"/>
                  </a:rPr>
                  <a:t> is the distance between the AP and </a:t>
                </a:r>
                <a:r>
                  <a:rPr lang="en-US" sz="1800" i="1" dirty="0" err="1">
                    <a:solidFill>
                      <a:srgbClr val="000000">
                        <a:lumMod val="75000"/>
                        <a:lumOff val="25000"/>
                      </a:srgbClr>
                    </a:solidFill>
                    <a:latin typeface="Arial Unicode MS" pitchFamily="34" charset="-128"/>
                    <a:ea typeface="Arial Unicode MS" pitchFamily="34" charset="-128"/>
                    <a:cs typeface="Arial Unicode MS" pitchFamily="34" charset="-128"/>
                  </a:rPr>
                  <a:t>i</a:t>
                </a:r>
                <a:r>
                  <a:rPr lang="en-US" sz="1800" i="1" baseline="-25000" dirty="0" err="1">
                    <a:solidFill>
                      <a:srgbClr val="000000">
                        <a:lumMod val="75000"/>
                        <a:lumOff val="25000"/>
                      </a:srgbClr>
                    </a:solidFill>
                    <a:latin typeface="Arial Unicode MS" pitchFamily="34" charset="-128"/>
                    <a:ea typeface="Arial Unicode MS" pitchFamily="34" charset="-128"/>
                    <a:cs typeface="Arial Unicode MS" pitchFamily="34" charset="-128"/>
                  </a:rPr>
                  <a:t>th</a:t>
                </a:r>
                <a:r>
                  <a:rPr lang="en-US" sz="1800" i="1" baseline="-25000" dirty="0">
                    <a:solidFill>
                      <a:srgbClr val="000000">
                        <a:lumMod val="75000"/>
                        <a:lumOff val="25000"/>
                      </a:srgbClr>
                    </a:solidFill>
                    <a:latin typeface="Arial Unicode MS" pitchFamily="34" charset="-128"/>
                    <a:ea typeface="Arial Unicode MS" pitchFamily="34" charset="-128"/>
                    <a:cs typeface="Arial Unicode MS" pitchFamily="34" charset="-128"/>
                  </a:rPr>
                  <a:t> </a:t>
                </a:r>
                <a:r>
                  <a:rPr lang="en-US" sz="1800" dirty="0">
                    <a:solidFill>
                      <a:srgbClr val="000000"/>
                    </a:solidFill>
                    <a:latin typeface="Calibri" pitchFamily="34" charset="0"/>
                    <a:ea typeface="宋体" charset="-122"/>
                  </a:rPr>
                  <a:t>tag antennas</a:t>
                </a:r>
              </a:p>
              <a:p>
                <a:pPr defTabSz="914400" eaLnBrk="1" hangingPunct="1">
                  <a:buClrTx/>
                  <a:buSzTx/>
                  <a:buFontTx/>
                  <a:buNone/>
                </a:pPr>
                <a14:m>
                  <m:oMath xmlns:m="http://schemas.openxmlformats.org/officeDocument/2006/math">
                    <m:r>
                      <a:rPr lang="en-US" sz="1800" i="1">
                        <a:solidFill>
                          <a:srgbClr val="000000"/>
                        </a:solidFill>
                        <a:latin typeface="Cambria Math" panose="02040503050406030204" pitchFamily="18" charset="0"/>
                      </a:rPr>
                      <m:t>𝑓</m:t>
                    </m:r>
                    <m:r>
                      <a:rPr lang="en-US" sz="1800" i="1">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𝐻𝑧</m:t>
                    </m:r>
                    <m:r>
                      <a:rPr lang="en-US" sz="1800" i="1">
                        <a:solidFill>
                          <a:srgbClr val="000000"/>
                        </a:solidFill>
                        <a:latin typeface="Cambria Math" panose="02040503050406030204" pitchFamily="18" charset="0"/>
                      </a:rPr>
                      <m:t>]−</m:t>
                    </m:r>
                  </m:oMath>
                </a14:m>
                <a:r>
                  <a:rPr lang="en-US" sz="1800" dirty="0">
                    <a:solidFill>
                      <a:srgbClr val="000000"/>
                    </a:solidFill>
                    <a:latin typeface="Calibri" pitchFamily="34" charset="0"/>
                    <a:ea typeface="宋体" charset="-122"/>
                  </a:rPr>
                  <a:t> is the wireless TX frequency</a:t>
                </a:r>
              </a:p>
              <a:p>
                <a:pPr defTabSz="914400" eaLnBrk="1" hangingPunct="1">
                  <a:buClrTx/>
                  <a:buSzTx/>
                  <a:buFontTx/>
                  <a:buNone/>
                </a:pPr>
                <a14:m>
                  <m:oMath xmlns:m="http://schemas.openxmlformats.org/officeDocument/2006/math">
                    <m:r>
                      <a:rPr lang="en-US" sz="1800" i="1">
                        <a:solidFill>
                          <a:srgbClr val="000000"/>
                        </a:solidFill>
                        <a:latin typeface="Cambria Math" panose="02040503050406030204" pitchFamily="18" charset="0"/>
                      </a:rPr>
                      <m:t>𝑐</m:t>
                    </m:r>
                    <m:r>
                      <a:rPr lang="en-US" sz="1800" i="1">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𝑀</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𝑆𝑒𝑐</m:t>
                    </m:r>
                    <m:r>
                      <a:rPr lang="en-US" sz="1800" i="1">
                        <a:solidFill>
                          <a:srgbClr val="000000"/>
                        </a:solidFill>
                        <a:latin typeface="Cambria Math" panose="02040503050406030204" pitchFamily="18" charset="0"/>
                      </a:rPr>
                      <m:t>]−</m:t>
                    </m:r>
                  </m:oMath>
                </a14:m>
                <a:r>
                  <a:rPr lang="en-US" sz="1800" dirty="0">
                    <a:solidFill>
                      <a:srgbClr val="000000"/>
                    </a:solidFill>
                    <a:latin typeface="Calibri" pitchFamily="34" charset="0"/>
                    <a:ea typeface="宋体" charset="-122"/>
                  </a:rPr>
                  <a:t> is the speed of light</a:t>
                </a:r>
              </a:p>
            </p:txBody>
          </p:sp>
        </mc:Choice>
        <mc:Fallback>
          <p:sp>
            <p:nvSpPr>
              <p:cNvPr id="48" name="TextBox 47">
                <a:extLst>
                  <a:ext uri="{FF2B5EF4-FFF2-40B4-BE49-F238E27FC236}">
                    <a16:creationId xmlns:a16="http://schemas.microsoft.com/office/drawing/2014/main" id="{41C32981-F565-479B-8EDA-630FE0938EB8}"/>
                  </a:ext>
                </a:extLst>
              </p:cNvPr>
              <p:cNvSpPr txBox="1">
                <a:spLocks noRot="1" noChangeAspect="1" noMove="1" noResize="1" noEditPoints="1" noAdjustHandles="1" noChangeArrowheads="1" noChangeShapeType="1" noTextEdit="1"/>
              </p:cNvSpPr>
              <p:nvPr/>
            </p:nvSpPr>
            <p:spPr>
              <a:xfrm>
                <a:off x="896147" y="1191720"/>
                <a:ext cx="7881481" cy="3462102"/>
              </a:xfrm>
              <a:prstGeom prst="rect">
                <a:avLst/>
              </a:prstGeom>
              <a:blipFill>
                <a:blip r:embed="rId5"/>
                <a:stretch>
                  <a:fillRect l="-619" t="-880" b="-19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84B8B735-58BF-41EB-8040-BA7363F5AD01}"/>
                  </a:ext>
                </a:extLst>
              </p:cNvPr>
              <p:cNvSpPr txBox="1"/>
              <p:nvPr/>
            </p:nvSpPr>
            <p:spPr>
              <a:xfrm>
                <a:off x="1259517" y="4653822"/>
                <a:ext cx="1756379" cy="1227452"/>
              </a:xfrm>
              <a:prstGeom prst="rect">
                <a:avLst/>
              </a:prstGeom>
              <a:noFill/>
              <a:ln w="12700">
                <a:solidFill>
                  <a:schemeClr val="tx1"/>
                </a:solidFill>
              </a:ln>
            </p:spPr>
            <p:txBody>
              <a:bodyPr wrap="none" rtlCol="0">
                <a:spAutoFit/>
              </a:bodyPr>
              <a:lstStyle/>
              <a:p>
                <a14:m>
                  <m:oMath xmlns:m="http://schemas.openxmlformats.org/officeDocument/2006/math">
                    <m:sSub>
                      <m:sSubPr>
                        <m:ctrlPr>
                          <a:rPr lang="en-US" sz="1800" i="1" smtClean="0">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a:solidFill>
                                  <a:srgbClr val="000000"/>
                                </a:solidFill>
                                <a:latin typeface="Cambria Math" panose="02040503050406030204" pitchFamily="18" charset="0"/>
                              </a:rPr>
                              <m:t>𝑇𝑋</m:t>
                            </m:r>
                          </m:sub>
                        </m:sSub>
                      </m:e>
                      <m:sub>
                        <m:r>
                          <a:rPr lang="en-US" sz="1800" b="0" i="1" smtClean="0">
                            <a:solidFill>
                              <a:srgbClr val="000000"/>
                            </a:solidFill>
                            <a:latin typeface="Cambria Math" panose="02040503050406030204" pitchFamily="18" charset="0"/>
                          </a:rPr>
                          <m:t>𝑖</m:t>
                        </m:r>
                      </m:sub>
                    </m:sSub>
                    <m:r>
                      <a:rPr lang="en-US" sz="1800" i="1">
                        <a:solidFill>
                          <a:srgbClr val="000000"/>
                        </a:solidFill>
                        <a:latin typeface="Cambria Math" panose="02040503050406030204" pitchFamily="18" charset="0"/>
                      </a:rPr>
                      <m:t> </m:t>
                    </m:r>
                  </m:oMath>
                </a14:m>
                <a:r>
                  <a:rPr lang="en-US" sz="1800" b="1" dirty="0">
                    <a:solidFill>
                      <a:schemeClr val="tx1"/>
                    </a:solidFill>
                  </a:rPr>
                  <a:t>= - 30 dBm</a:t>
                </a:r>
              </a:p>
              <a:p>
                <a14:m>
                  <m:oMath xmlns:m="http://schemas.openxmlformats.org/officeDocument/2006/math">
                    <m:r>
                      <a:rPr lang="en-US" sz="1800" b="0" i="1" smtClean="0">
                        <a:solidFill>
                          <a:srgbClr val="000000"/>
                        </a:solidFill>
                        <a:latin typeface="Cambria Math" panose="02040503050406030204" pitchFamily="18" charset="0"/>
                      </a:rPr>
                      <m:t>𝐵</m:t>
                    </m:r>
                    <m:r>
                      <m:rPr>
                        <m:sty m:val="p"/>
                      </m:rPr>
                      <a:rPr lang="en-US" sz="1800" b="0" i="0" smtClean="0">
                        <a:solidFill>
                          <a:srgbClr val="000000"/>
                        </a:solidFill>
                        <a:latin typeface="Cambria Math" panose="02040503050406030204" pitchFamily="18" charset="0"/>
                      </a:rPr>
                      <m:t>W</m:t>
                    </m:r>
                    <m:r>
                      <a:rPr lang="en-US" sz="1800" b="1" i="0" baseline="30000" smtClean="0">
                        <a:solidFill>
                          <a:srgbClr val="000000"/>
                        </a:solidFill>
                        <a:latin typeface="Cambria Math" panose="02040503050406030204" pitchFamily="18" charset="0"/>
                      </a:rPr>
                      <m:t>∗</m:t>
                    </m:r>
                    <m:r>
                      <a:rPr lang="en-US" sz="1800" b="1" i="0" smtClean="0">
                        <a:solidFill>
                          <a:srgbClr val="000000"/>
                        </a:solidFill>
                        <a:latin typeface="Cambria Math" panose="02040503050406030204" pitchFamily="18" charset="0"/>
                      </a:rPr>
                      <m:t> </m:t>
                    </m:r>
                  </m:oMath>
                </a14:m>
                <a:r>
                  <a:rPr lang="en-US" sz="1800" b="1" dirty="0">
                    <a:solidFill>
                      <a:schemeClr val="tx1"/>
                    </a:solidFill>
                  </a:rPr>
                  <a:t>= 10 MHz</a:t>
                </a:r>
              </a:p>
              <a:p>
                <a14:m>
                  <m:oMath xmlns:m="http://schemas.openxmlformats.org/officeDocument/2006/math">
                    <m:r>
                      <a:rPr lang="en-US" sz="1800" b="0" i="1" smtClean="0">
                        <a:solidFill>
                          <a:srgbClr val="000000"/>
                        </a:solidFill>
                        <a:latin typeface="Cambria Math" panose="02040503050406030204" pitchFamily="18" charset="0"/>
                      </a:rPr>
                      <m:t>𝑁𝐹</m:t>
                    </m:r>
                  </m:oMath>
                </a14:m>
                <a:r>
                  <a:rPr lang="en-US" sz="1800" b="1" dirty="0">
                    <a:solidFill>
                      <a:schemeClr val="tx1"/>
                    </a:solidFill>
                  </a:rPr>
                  <a:t> = 9 dB</a:t>
                </a:r>
              </a:p>
              <a:p>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𝑆𝑁𝑅</m:t>
                        </m:r>
                      </m:e>
                      <m:sub>
                        <m:r>
                          <a:rPr lang="en-US" sz="1800" i="1">
                            <a:solidFill>
                              <a:srgbClr val="000000"/>
                            </a:solidFill>
                            <a:latin typeface="Cambria Math" panose="02040503050406030204" pitchFamily="18" charset="0"/>
                          </a:rPr>
                          <m:t>𝑚𝑖𝑛</m:t>
                        </m:r>
                      </m:sub>
                    </m:sSub>
                  </m:oMath>
                </a14:m>
                <a:r>
                  <a:rPr lang="en-US" sz="1800" b="1" dirty="0">
                    <a:solidFill>
                      <a:schemeClr val="tx1"/>
                    </a:solidFill>
                  </a:rPr>
                  <a:t> = 3 dB</a:t>
                </a:r>
              </a:p>
            </p:txBody>
          </p:sp>
        </mc:Choice>
        <mc:Fallback xmlns="">
          <p:sp>
            <p:nvSpPr>
              <p:cNvPr id="50" name="TextBox 49">
                <a:extLst>
                  <a:ext uri="{FF2B5EF4-FFF2-40B4-BE49-F238E27FC236}">
                    <a16:creationId xmlns:a16="http://schemas.microsoft.com/office/drawing/2014/main" id="{84B8B735-58BF-41EB-8040-BA7363F5AD01}"/>
                  </a:ext>
                </a:extLst>
              </p:cNvPr>
              <p:cNvSpPr txBox="1">
                <a:spLocks noRot="1" noChangeAspect="1" noMove="1" noResize="1" noEditPoints="1" noAdjustHandles="1" noChangeArrowheads="1" noChangeShapeType="1" noTextEdit="1"/>
              </p:cNvSpPr>
              <p:nvPr/>
            </p:nvSpPr>
            <p:spPr>
              <a:xfrm>
                <a:off x="1259517" y="4653822"/>
                <a:ext cx="1756379" cy="1227452"/>
              </a:xfrm>
              <a:prstGeom prst="rect">
                <a:avLst/>
              </a:prstGeom>
              <a:blipFill>
                <a:blip r:embed="rId6"/>
                <a:stretch>
                  <a:fillRect t="-1961" r="-1724" b="-6373"/>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2">
                <a:extLst>
                  <a:ext uri="{FF2B5EF4-FFF2-40B4-BE49-F238E27FC236}">
                    <a16:creationId xmlns:a16="http://schemas.microsoft.com/office/drawing/2014/main" id="{A6D1C826-DF33-4881-B583-796CEB4CFCB1}"/>
                  </a:ext>
                </a:extLst>
              </p:cNvPr>
              <p:cNvSpPr txBox="1">
                <a:spLocks noChangeArrowheads="1"/>
              </p:cNvSpPr>
              <p:nvPr/>
            </p:nvSpPr>
            <p:spPr bwMode="auto">
              <a:xfrm>
                <a:off x="2999656" y="5606793"/>
                <a:ext cx="2664296" cy="34036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14:m>
                  <m:oMathPara xmlns:m="http://schemas.openxmlformats.org/officeDocument/2006/math">
                    <m:oMathParaPr>
                      <m:jc m:val="left"/>
                    </m:oMathParaPr>
                    <m:oMath xmlns:m="http://schemas.openxmlformats.org/officeDocument/2006/math">
                      <m:r>
                        <a:rPr lang="en-US" baseline="30000" smtClean="0">
                          <a:latin typeface="Cambria Math" panose="02040503050406030204" pitchFamily="18" charset="0"/>
                        </a:rPr>
                        <m:t>∗</m:t>
                      </m:r>
                      <m:r>
                        <a:rPr lang="en-US" b="1" i="0" baseline="30000" smtClean="0">
                          <a:latin typeface="Cambria Math" panose="02040503050406030204" pitchFamily="18" charset="0"/>
                        </a:rPr>
                        <m:t>𝐍𝐞𝐞𝐝𝐬</m:t>
                      </m:r>
                      <m:r>
                        <a:rPr lang="en-US" b="1" i="0" baseline="30000" smtClean="0">
                          <a:latin typeface="Cambria Math" panose="02040503050406030204" pitchFamily="18" charset="0"/>
                        </a:rPr>
                        <m:t> </m:t>
                      </m:r>
                      <m:r>
                        <a:rPr lang="en-US" b="1" i="0" baseline="30000" smtClean="0">
                          <a:latin typeface="Cambria Math" panose="02040503050406030204" pitchFamily="18" charset="0"/>
                        </a:rPr>
                        <m:t>𝐯𝐞𝐫𝐢𝐟𝐢𝐜𝐚𝐭𝐢𝐨𝐧</m:t>
                      </m:r>
                    </m:oMath>
                  </m:oMathPara>
                </a14:m>
                <a:endParaRPr lang="en-US" sz="2200" kern="0" dirty="0">
                  <a:solidFill>
                    <a:schemeClr val="tx1"/>
                  </a:solidFill>
                </a:endParaRPr>
              </a:p>
            </p:txBody>
          </p:sp>
        </mc:Choice>
        <mc:Fallback xmlns="">
          <p:sp>
            <p:nvSpPr>
              <p:cNvPr id="51" name="Rectangle 2">
                <a:extLst>
                  <a:ext uri="{FF2B5EF4-FFF2-40B4-BE49-F238E27FC236}">
                    <a16:creationId xmlns:a16="http://schemas.microsoft.com/office/drawing/2014/main" id="{A6D1C826-DF33-4881-B583-796CEB4CFCB1}"/>
                  </a:ext>
                </a:extLst>
              </p:cNvPr>
              <p:cNvSpPr txBox="1">
                <a:spLocks noRot="1" noChangeAspect="1" noMove="1" noResize="1" noEditPoints="1" noAdjustHandles="1" noChangeArrowheads="1" noChangeShapeType="1" noTextEdit="1"/>
              </p:cNvSpPr>
              <p:nvPr/>
            </p:nvSpPr>
            <p:spPr bwMode="auto">
              <a:xfrm>
                <a:off x="2999656" y="5606793"/>
                <a:ext cx="2664296" cy="340363"/>
              </a:xfrm>
              <a:prstGeom prst="rect">
                <a:avLst/>
              </a:prstGeom>
              <a:blipFill>
                <a:blip r:embed="rId7"/>
                <a:stretch>
                  <a:fillRect/>
                </a:stretch>
              </a:blipFill>
              <a:ln w="9525">
                <a:noFill/>
                <a:round/>
                <a:headEnd/>
                <a:tailEnd/>
              </a:ln>
              <a:effectLst/>
            </p:spPr>
            <p:txBody>
              <a:bodyPr/>
              <a:lstStyle/>
              <a:p>
                <a:r>
                  <a:rPr lang="en-US">
                    <a:noFill/>
                  </a:rPr>
                  <a:t> </a:t>
                </a:r>
              </a:p>
            </p:txBody>
          </p:sp>
        </mc:Fallback>
      </mc:AlternateContent>
      <p:sp>
        <p:nvSpPr>
          <p:cNvPr id="3" name="Rectangle 2">
            <a:extLst>
              <a:ext uri="{FF2B5EF4-FFF2-40B4-BE49-F238E27FC236}">
                <a16:creationId xmlns:a16="http://schemas.microsoft.com/office/drawing/2014/main" id="{3DA05BFE-CE08-4504-B64F-2BC7784EA579}"/>
              </a:ext>
            </a:extLst>
          </p:cNvPr>
          <p:cNvSpPr/>
          <p:nvPr/>
        </p:nvSpPr>
        <p:spPr bwMode="auto">
          <a:xfrm>
            <a:off x="8072285" y="4618776"/>
            <a:ext cx="1206281" cy="1040274"/>
          </a:xfrm>
          <a:prstGeom prst="rect">
            <a:avLst/>
          </a:prstGeom>
          <a:solidFill>
            <a:schemeClr val="accent1">
              <a:lumMod val="20000"/>
              <a:lumOff val="80000"/>
              <a:alpha val="2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nvGrpSpPr>
          <p:cNvPr id="7" name="Group 6">
            <a:extLst>
              <a:ext uri="{FF2B5EF4-FFF2-40B4-BE49-F238E27FC236}">
                <a16:creationId xmlns:a16="http://schemas.microsoft.com/office/drawing/2014/main" id="{8E80FE3A-996A-42D8-8D92-3AE2DD03096F}"/>
              </a:ext>
            </a:extLst>
          </p:cNvPr>
          <p:cNvGrpSpPr/>
          <p:nvPr/>
        </p:nvGrpSpPr>
        <p:grpSpPr>
          <a:xfrm>
            <a:off x="7824192" y="1366068"/>
            <a:ext cx="4057559" cy="1914219"/>
            <a:chOff x="7824192" y="1366068"/>
            <a:chExt cx="4057559" cy="1914219"/>
          </a:xfrm>
        </p:grpSpPr>
        <p:grpSp>
          <p:nvGrpSpPr>
            <p:cNvPr id="63" name="Group 62">
              <a:extLst>
                <a:ext uri="{FF2B5EF4-FFF2-40B4-BE49-F238E27FC236}">
                  <a16:creationId xmlns:a16="http://schemas.microsoft.com/office/drawing/2014/main" id="{04B46AAD-F3FA-45CC-8E8F-1829840598A9}"/>
                </a:ext>
              </a:extLst>
            </p:cNvPr>
            <p:cNvGrpSpPr/>
            <p:nvPr/>
          </p:nvGrpSpPr>
          <p:grpSpPr>
            <a:xfrm>
              <a:off x="7824192" y="1366068"/>
              <a:ext cx="3391906" cy="1889368"/>
              <a:chOff x="5633858" y="2821033"/>
              <a:chExt cx="3391906" cy="1889368"/>
            </a:xfrm>
          </p:grpSpPr>
          <p:sp>
            <p:nvSpPr>
              <p:cNvPr id="80" name="Oval 79">
                <a:extLst>
                  <a:ext uri="{FF2B5EF4-FFF2-40B4-BE49-F238E27FC236}">
                    <a16:creationId xmlns:a16="http://schemas.microsoft.com/office/drawing/2014/main" id="{860610DB-7E44-425B-903D-EF9E155DEAA4}"/>
                  </a:ext>
                </a:extLst>
              </p:cNvPr>
              <p:cNvSpPr/>
              <p:nvPr/>
            </p:nvSpPr>
            <p:spPr bwMode="auto">
              <a:xfrm rot="16200000">
                <a:off x="5905978" y="3262530"/>
                <a:ext cx="1134834" cy="1168457"/>
              </a:xfrm>
              <a:prstGeom prst="ellipse">
                <a:avLst/>
              </a:prstGeom>
              <a:solidFill>
                <a:schemeClr val="accent3">
                  <a:lumMod val="65000"/>
                </a:schemeClr>
              </a:solidFill>
              <a:ln w="6350" cap="flat" cmpd="sng" algn="ctr">
                <a:solidFill>
                  <a:schemeClr val="bg1">
                    <a:lumMod val="75000"/>
                  </a:schemeClr>
                </a:solidFill>
                <a:prstDash val="dash"/>
                <a:round/>
                <a:headEnd type="none" w="med" len="med"/>
                <a:tailEnd type="none" w="med" len="med"/>
              </a:ln>
              <a:effectLst>
                <a:glow rad="101600">
                  <a:schemeClr val="accent4">
                    <a:satMod val="175000"/>
                    <a:alpha val="40000"/>
                  </a:schemeClr>
                </a:glo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sp>
            <p:nvSpPr>
              <p:cNvPr id="81" name="Oval 80">
                <a:extLst>
                  <a:ext uri="{FF2B5EF4-FFF2-40B4-BE49-F238E27FC236}">
                    <a16:creationId xmlns:a16="http://schemas.microsoft.com/office/drawing/2014/main" id="{9D6B8231-69FC-4588-9A85-51B307D0FA53}"/>
                  </a:ext>
                </a:extLst>
              </p:cNvPr>
              <p:cNvSpPr/>
              <p:nvPr/>
            </p:nvSpPr>
            <p:spPr bwMode="auto">
              <a:xfrm rot="16200000">
                <a:off x="6044166" y="3429144"/>
                <a:ext cx="849193" cy="840742"/>
              </a:xfrm>
              <a:prstGeom prst="ellipse">
                <a:avLst/>
              </a:prstGeom>
              <a:solidFill>
                <a:schemeClr val="accent3">
                  <a:lumMod val="75000"/>
                </a:schemeClr>
              </a:solidFill>
              <a:ln w="6350" cap="flat" cmpd="sng" algn="ctr">
                <a:solidFill>
                  <a:schemeClr val="bg1">
                    <a:lumMod val="75000"/>
                  </a:schemeClr>
                </a:solidFill>
                <a:prstDash val="dash"/>
                <a:round/>
                <a:headEnd type="none" w="med" len="med"/>
                <a:tailEnd type="none" w="med" len="med"/>
              </a:ln>
              <a:effectLst>
                <a:glow rad="101600">
                  <a:schemeClr val="accent4">
                    <a:satMod val="175000"/>
                    <a:alpha val="40000"/>
                  </a:schemeClr>
                </a:glo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cxnSp>
            <p:nvCxnSpPr>
              <p:cNvPr id="82" name="Straight Arrow Connector 81">
                <a:extLst>
                  <a:ext uri="{FF2B5EF4-FFF2-40B4-BE49-F238E27FC236}">
                    <a16:creationId xmlns:a16="http://schemas.microsoft.com/office/drawing/2014/main" id="{8B77C0E4-3F27-4F16-B534-845171EEC11A}"/>
                  </a:ext>
                </a:extLst>
              </p:cNvPr>
              <p:cNvCxnSpPr>
                <a:cxnSpLocks/>
              </p:cNvCxnSpPr>
              <p:nvPr/>
            </p:nvCxnSpPr>
            <p:spPr bwMode="auto">
              <a:xfrm>
                <a:off x="6468259" y="3844367"/>
                <a:ext cx="2518691" cy="6321"/>
              </a:xfrm>
              <a:prstGeom prst="straightConnector1">
                <a:avLst/>
              </a:prstGeom>
              <a:noFill/>
              <a:ln w="22225"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3" name="Group 82">
                <a:extLst>
                  <a:ext uri="{FF2B5EF4-FFF2-40B4-BE49-F238E27FC236}">
                    <a16:creationId xmlns:a16="http://schemas.microsoft.com/office/drawing/2014/main" id="{992F25C5-A1F7-4089-8926-77C2B1E2E92B}"/>
                  </a:ext>
                </a:extLst>
              </p:cNvPr>
              <p:cNvGrpSpPr/>
              <p:nvPr/>
            </p:nvGrpSpPr>
            <p:grpSpPr>
              <a:xfrm>
                <a:off x="6468259" y="3491823"/>
                <a:ext cx="2305013" cy="717729"/>
                <a:chOff x="5364090" y="3848669"/>
                <a:chExt cx="3182025" cy="819750"/>
              </a:xfrm>
            </p:grpSpPr>
            <p:grpSp>
              <p:nvGrpSpPr>
                <p:cNvPr id="95" name="Group 94">
                  <a:extLst>
                    <a:ext uri="{FF2B5EF4-FFF2-40B4-BE49-F238E27FC236}">
                      <a16:creationId xmlns:a16="http://schemas.microsoft.com/office/drawing/2014/main" id="{9417BD7F-5374-4897-B881-B12F190DFC38}"/>
                    </a:ext>
                  </a:extLst>
                </p:cNvPr>
                <p:cNvGrpSpPr/>
                <p:nvPr/>
              </p:nvGrpSpPr>
              <p:grpSpPr>
                <a:xfrm>
                  <a:off x="5364090" y="3848669"/>
                  <a:ext cx="3182025" cy="819750"/>
                  <a:chOff x="5364090" y="3848669"/>
                  <a:chExt cx="3182025" cy="819750"/>
                </a:xfrm>
                <a:solidFill>
                  <a:schemeClr val="bg1">
                    <a:lumMod val="65000"/>
                  </a:schemeClr>
                </a:solidFill>
              </p:grpSpPr>
              <p:sp>
                <p:nvSpPr>
                  <p:cNvPr id="99" name="Flowchart: Connector 98">
                    <a:extLst>
                      <a:ext uri="{FF2B5EF4-FFF2-40B4-BE49-F238E27FC236}">
                        <a16:creationId xmlns:a16="http://schemas.microsoft.com/office/drawing/2014/main" id="{4734F4FD-04FE-488B-9B4C-CB2A39A74DEF}"/>
                      </a:ext>
                    </a:extLst>
                  </p:cNvPr>
                  <p:cNvSpPr/>
                  <p:nvPr/>
                </p:nvSpPr>
                <p:spPr bwMode="auto">
                  <a:xfrm>
                    <a:off x="5881819" y="3848669"/>
                    <a:ext cx="2664296" cy="819750"/>
                  </a:xfrm>
                  <a:prstGeom prst="flowChartConnector">
                    <a:avLst/>
                  </a:prstGeom>
                  <a:solidFill>
                    <a:srgbClr val="0070C0"/>
                  </a:solidFill>
                  <a:ln w="9525" cap="flat" cmpd="sng" algn="ctr">
                    <a:noFill/>
                    <a:prstDash val="solid"/>
                    <a:round/>
                    <a:headEnd type="none" w="med" len="med"/>
                    <a:tailEnd type="none" w="med" len="med"/>
                  </a:ln>
                  <a:effectLst>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100" name="Flowchart: Extract 99">
                    <a:extLst>
                      <a:ext uri="{FF2B5EF4-FFF2-40B4-BE49-F238E27FC236}">
                        <a16:creationId xmlns:a16="http://schemas.microsoft.com/office/drawing/2014/main" id="{6ACC594E-0A23-4BE6-A914-08A937D2AF17}"/>
                      </a:ext>
                    </a:extLst>
                  </p:cNvPr>
                  <p:cNvSpPr/>
                  <p:nvPr/>
                </p:nvSpPr>
                <p:spPr bwMode="auto">
                  <a:xfrm rot="16200000">
                    <a:off x="5526905" y="3811496"/>
                    <a:ext cx="576064" cy="901694"/>
                  </a:xfrm>
                  <a:prstGeom prst="flowChartExtract">
                    <a:avLst/>
                  </a:prstGeom>
                  <a:solidFill>
                    <a:srgbClr val="0070C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grpSp>
            <p:sp>
              <p:nvSpPr>
                <p:cNvPr id="96" name="Flowchart: Connector 95">
                  <a:extLst>
                    <a:ext uri="{FF2B5EF4-FFF2-40B4-BE49-F238E27FC236}">
                      <a16:creationId xmlns:a16="http://schemas.microsoft.com/office/drawing/2014/main" id="{E2F977D7-88FB-4889-8E39-49644EAC1710}"/>
                    </a:ext>
                  </a:extLst>
                </p:cNvPr>
                <p:cNvSpPr/>
                <p:nvPr/>
              </p:nvSpPr>
              <p:spPr bwMode="auto">
                <a:xfrm>
                  <a:off x="6084168" y="3953550"/>
                  <a:ext cx="2184645" cy="603369"/>
                </a:xfrm>
                <a:prstGeom prst="flowChartConnector">
                  <a:avLst/>
                </a:prstGeom>
                <a:solidFill>
                  <a:srgbClr val="0EC8DC">
                    <a:alpha val="5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97" name="Flowchart: Connector 96">
                  <a:extLst>
                    <a:ext uri="{FF2B5EF4-FFF2-40B4-BE49-F238E27FC236}">
                      <a16:creationId xmlns:a16="http://schemas.microsoft.com/office/drawing/2014/main" id="{4BE0E211-1001-4DD2-87D0-1001CB90967C}"/>
                    </a:ext>
                  </a:extLst>
                </p:cNvPr>
                <p:cNvSpPr/>
                <p:nvPr/>
              </p:nvSpPr>
              <p:spPr bwMode="auto">
                <a:xfrm>
                  <a:off x="6549304" y="4077094"/>
                  <a:ext cx="1335064" cy="360040"/>
                </a:xfrm>
                <a:prstGeom prst="flowChartConnector">
                  <a:avLst/>
                </a:prstGeom>
                <a:solidFill>
                  <a:srgbClr val="C3E3E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98" name="Flowchart: Connector 97">
                  <a:extLst>
                    <a:ext uri="{FF2B5EF4-FFF2-40B4-BE49-F238E27FC236}">
                      <a16:creationId xmlns:a16="http://schemas.microsoft.com/office/drawing/2014/main" id="{553B2989-E2D7-4039-B8E7-4244BF1E0801}"/>
                    </a:ext>
                  </a:extLst>
                </p:cNvPr>
                <p:cNvSpPr/>
                <p:nvPr/>
              </p:nvSpPr>
              <p:spPr bwMode="auto">
                <a:xfrm flipV="1">
                  <a:off x="6770788" y="4166188"/>
                  <a:ext cx="865461" cy="180625"/>
                </a:xfrm>
                <a:prstGeom prst="flowChartConnector">
                  <a:avLst/>
                </a:prstGeom>
                <a:solidFill>
                  <a:schemeClr val="bg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grpSp>
          <p:sp>
            <p:nvSpPr>
              <p:cNvPr id="84" name="TextBox 83">
                <a:extLst>
                  <a:ext uri="{FF2B5EF4-FFF2-40B4-BE49-F238E27FC236}">
                    <a16:creationId xmlns:a16="http://schemas.microsoft.com/office/drawing/2014/main" id="{3501299A-2692-4B2F-93E4-FAC3EE326BD2}"/>
                  </a:ext>
                </a:extLst>
              </p:cNvPr>
              <p:cNvSpPr txBox="1"/>
              <p:nvPr/>
            </p:nvSpPr>
            <p:spPr>
              <a:xfrm>
                <a:off x="5633858" y="3328917"/>
                <a:ext cx="675494" cy="307777"/>
              </a:xfrm>
              <a:prstGeom prst="rect">
                <a:avLst/>
              </a:prstGeom>
              <a:noFill/>
            </p:spPr>
            <p:txBody>
              <a:bodyPr wrap="square" rtlCol="0">
                <a:spAutoFit/>
              </a:bodyPr>
              <a:lstStyle/>
              <a:p>
                <a:pPr algn="ctr"/>
                <a:r>
                  <a:rPr lang="en-US" sz="1400" b="1" dirty="0">
                    <a:solidFill>
                      <a:schemeClr val="tx1"/>
                    </a:solidFill>
                  </a:rPr>
                  <a:t>0 dBi</a:t>
                </a:r>
                <a:endParaRPr lang="en-US" sz="1400" b="1" baseline="-25000" dirty="0">
                  <a:solidFill>
                    <a:schemeClr val="tx1"/>
                  </a:solidFill>
                </a:endParaRPr>
              </a:p>
            </p:txBody>
          </p:sp>
          <p:sp>
            <p:nvSpPr>
              <p:cNvPr id="85" name="TextBox 84">
                <a:extLst>
                  <a:ext uri="{FF2B5EF4-FFF2-40B4-BE49-F238E27FC236}">
                    <a16:creationId xmlns:a16="http://schemas.microsoft.com/office/drawing/2014/main" id="{2D941533-727C-4A30-94EC-D2473EF77FD4}"/>
                  </a:ext>
                </a:extLst>
              </p:cNvPr>
              <p:cNvSpPr txBox="1"/>
              <p:nvPr/>
            </p:nvSpPr>
            <p:spPr>
              <a:xfrm>
                <a:off x="8688017" y="3599931"/>
                <a:ext cx="337747" cy="307777"/>
              </a:xfrm>
              <a:prstGeom prst="rect">
                <a:avLst/>
              </a:prstGeom>
              <a:noFill/>
            </p:spPr>
            <p:txBody>
              <a:bodyPr wrap="square" rtlCol="0">
                <a:spAutoFit/>
              </a:bodyPr>
              <a:lstStyle/>
              <a:p>
                <a:pPr algn="ctr"/>
                <a:r>
                  <a:rPr lang="en-US" sz="1400" b="1" dirty="0"/>
                  <a:t>Z</a:t>
                </a:r>
                <a:endParaRPr lang="en-US" sz="1400" b="1" baseline="-25000" dirty="0"/>
              </a:p>
            </p:txBody>
          </p:sp>
          <p:sp>
            <p:nvSpPr>
              <p:cNvPr id="86" name="TextBox 85">
                <a:extLst>
                  <a:ext uri="{FF2B5EF4-FFF2-40B4-BE49-F238E27FC236}">
                    <a16:creationId xmlns:a16="http://schemas.microsoft.com/office/drawing/2014/main" id="{832EB9A9-DD5D-4EBB-A750-75030B0D5697}"/>
                  </a:ext>
                </a:extLst>
              </p:cNvPr>
              <p:cNvSpPr txBox="1"/>
              <p:nvPr/>
            </p:nvSpPr>
            <p:spPr>
              <a:xfrm>
                <a:off x="5730701" y="4064739"/>
                <a:ext cx="337747" cy="269473"/>
              </a:xfrm>
              <a:prstGeom prst="rect">
                <a:avLst/>
              </a:prstGeom>
              <a:noFill/>
            </p:spPr>
            <p:txBody>
              <a:bodyPr wrap="square" rtlCol="0">
                <a:spAutoFit/>
              </a:bodyPr>
              <a:lstStyle/>
              <a:p>
                <a:pPr algn="ctr"/>
                <a:r>
                  <a:rPr lang="en-US" sz="1400" b="1" dirty="0"/>
                  <a:t>Y</a:t>
                </a:r>
                <a:endParaRPr lang="en-US" sz="1400" b="1" baseline="-25000" dirty="0"/>
              </a:p>
            </p:txBody>
          </p:sp>
          <p:sp>
            <p:nvSpPr>
              <p:cNvPr id="87" name="TextBox 86">
                <a:extLst>
                  <a:ext uri="{FF2B5EF4-FFF2-40B4-BE49-F238E27FC236}">
                    <a16:creationId xmlns:a16="http://schemas.microsoft.com/office/drawing/2014/main" id="{0E75B4CE-C16E-43A4-BD43-42C1F1A98F1D}"/>
                  </a:ext>
                </a:extLst>
              </p:cNvPr>
              <p:cNvSpPr txBox="1"/>
              <p:nvPr/>
            </p:nvSpPr>
            <p:spPr>
              <a:xfrm>
                <a:off x="6014064" y="4187181"/>
                <a:ext cx="962151" cy="523220"/>
              </a:xfrm>
              <a:prstGeom prst="rect">
                <a:avLst/>
              </a:prstGeom>
              <a:noFill/>
            </p:spPr>
            <p:txBody>
              <a:bodyPr wrap="square" rtlCol="0">
                <a:spAutoFit/>
              </a:bodyPr>
              <a:lstStyle/>
              <a:p>
                <a:pPr algn="ctr"/>
                <a:r>
                  <a:rPr lang="en-US" sz="1400" b="1" dirty="0">
                    <a:solidFill>
                      <a:schemeClr val="tx1"/>
                    </a:solidFill>
                  </a:rPr>
                  <a:t>Isotropic Antenna</a:t>
                </a:r>
              </a:p>
            </p:txBody>
          </p:sp>
          <p:sp>
            <p:nvSpPr>
              <p:cNvPr id="88" name="TextBox 87">
                <a:extLst>
                  <a:ext uri="{FF2B5EF4-FFF2-40B4-BE49-F238E27FC236}">
                    <a16:creationId xmlns:a16="http://schemas.microsoft.com/office/drawing/2014/main" id="{12A4301A-723C-49FD-99AE-6BBB590D7A2E}"/>
                  </a:ext>
                </a:extLst>
              </p:cNvPr>
              <p:cNvSpPr txBox="1"/>
              <p:nvPr/>
            </p:nvSpPr>
            <p:spPr>
              <a:xfrm>
                <a:off x="6199607" y="3071055"/>
                <a:ext cx="337747" cy="307777"/>
              </a:xfrm>
              <a:prstGeom prst="rect">
                <a:avLst/>
              </a:prstGeom>
              <a:noFill/>
            </p:spPr>
            <p:txBody>
              <a:bodyPr wrap="square" rtlCol="0">
                <a:spAutoFit/>
              </a:bodyPr>
              <a:lstStyle/>
              <a:p>
                <a:pPr algn="ctr"/>
                <a:r>
                  <a:rPr lang="en-US" sz="1400" b="1" dirty="0">
                    <a:solidFill>
                      <a:schemeClr val="tx1"/>
                    </a:solidFill>
                  </a:rPr>
                  <a:t>X</a:t>
                </a:r>
                <a:endParaRPr lang="en-US" sz="1400" b="1" baseline="-25000" dirty="0">
                  <a:solidFill>
                    <a:schemeClr val="tx1"/>
                  </a:solidFill>
                </a:endParaRPr>
              </a:p>
            </p:txBody>
          </p:sp>
          <p:sp>
            <p:nvSpPr>
              <p:cNvPr id="89" name="TextBox 88">
                <a:extLst>
                  <a:ext uri="{FF2B5EF4-FFF2-40B4-BE49-F238E27FC236}">
                    <a16:creationId xmlns:a16="http://schemas.microsoft.com/office/drawing/2014/main" id="{E1C8D8B7-E2C0-4738-AE17-21C9033937B3}"/>
                  </a:ext>
                </a:extLst>
              </p:cNvPr>
              <p:cNvSpPr txBox="1"/>
              <p:nvPr/>
            </p:nvSpPr>
            <p:spPr>
              <a:xfrm>
                <a:off x="7542222" y="2821033"/>
                <a:ext cx="1030176" cy="738664"/>
              </a:xfrm>
              <a:prstGeom prst="rect">
                <a:avLst/>
              </a:prstGeom>
              <a:noFill/>
            </p:spPr>
            <p:txBody>
              <a:bodyPr wrap="square" rtlCol="0">
                <a:spAutoFit/>
              </a:bodyPr>
              <a:lstStyle/>
              <a:p>
                <a:pPr algn="ctr"/>
                <a:r>
                  <a:rPr lang="en-US" sz="1400" b="1" dirty="0">
                    <a:solidFill>
                      <a:schemeClr val="tx1"/>
                    </a:solidFill>
                  </a:rPr>
                  <a:t>Antenna with </a:t>
                </a:r>
              </a:p>
              <a:p>
                <a:pPr algn="ctr"/>
                <a:r>
                  <a:rPr lang="en-US" sz="1400" b="1" dirty="0">
                    <a:solidFill>
                      <a:schemeClr val="tx1"/>
                    </a:solidFill>
                  </a:rPr>
                  <a:t>High Gain</a:t>
                </a:r>
              </a:p>
            </p:txBody>
          </p:sp>
          <p:sp>
            <p:nvSpPr>
              <p:cNvPr id="90" name="Oval 89">
                <a:extLst>
                  <a:ext uri="{FF2B5EF4-FFF2-40B4-BE49-F238E27FC236}">
                    <a16:creationId xmlns:a16="http://schemas.microsoft.com/office/drawing/2014/main" id="{82D70038-94D7-4783-A7B1-2AE4198027C0}"/>
                  </a:ext>
                </a:extLst>
              </p:cNvPr>
              <p:cNvSpPr/>
              <p:nvPr/>
            </p:nvSpPr>
            <p:spPr bwMode="auto">
              <a:xfrm rot="16200000">
                <a:off x="6199490" y="3558655"/>
                <a:ext cx="547280" cy="572366"/>
              </a:xfrm>
              <a:prstGeom prst="ellipse">
                <a:avLst/>
              </a:prstGeom>
              <a:solidFill>
                <a:schemeClr val="accent3">
                  <a:lumMod val="85000"/>
                </a:schemeClr>
              </a:solidFill>
              <a:ln w="6350" cap="flat" cmpd="sng" algn="ctr">
                <a:solidFill>
                  <a:schemeClr val="bg1">
                    <a:lumMod val="75000"/>
                  </a:schemeClr>
                </a:solidFill>
                <a:prstDash val="dash"/>
                <a:round/>
                <a:headEnd type="none" w="med" len="med"/>
                <a:tailEnd type="none" w="med" len="med"/>
              </a:ln>
              <a:effectLst>
                <a:glow rad="101600">
                  <a:schemeClr val="accent4">
                    <a:satMod val="175000"/>
                    <a:alpha val="40000"/>
                  </a:schemeClr>
                </a:glo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cxnSp>
            <p:nvCxnSpPr>
              <p:cNvPr id="91" name="Straight Arrow Connector 90">
                <a:extLst>
                  <a:ext uri="{FF2B5EF4-FFF2-40B4-BE49-F238E27FC236}">
                    <a16:creationId xmlns:a16="http://schemas.microsoft.com/office/drawing/2014/main" id="{C03ACF76-D718-4A34-AF8C-D6AD29B0A4A4}"/>
                  </a:ext>
                </a:extLst>
              </p:cNvPr>
              <p:cNvCxnSpPr>
                <a:cxnSpLocks/>
              </p:cNvCxnSpPr>
              <p:nvPr/>
            </p:nvCxnSpPr>
            <p:spPr bwMode="auto">
              <a:xfrm flipV="1">
                <a:off x="6468259" y="3104606"/>
                <a:ext cx="0" cy="742153"/>
              </a:xfrm>
              <a:prstGeom prst="straightConnector1">
                <a:avLst/>
              </a:prstGeom>
              <a:noFill/>
              <a:ln w="22225"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Arrow Connector 91">
                <a:extLst>
                  <a:ext uri="{FF2B5EF4-FFF2-40B4-BE49-F238E27FC236}">
                    <a16:creationId xmlns:a16="http://schemas.microsoft.com/office/drawing/2014/main" id="{6599F902-D5CE-4A94-BC31-4E0913BB6B10}"/>
                  </a:ext>
                </a:extLst>
              </p:cNvPr>
              <p:cNvCxnSpPr>
                <a:cxnSpLocks/>
              </p:cNvCxnSpPr>
              <p:nvPr/>
            </p:nvCxnSpPr>
            <p:spPr bwMode="auto">
              <a:xfrm flipH="1">
                <a:off x="5963050" y="3842600"/>
                <a:ext cx="505798" cy="438335"/>
              </a:xfrm>
              <a:prstGeom prst="straightConnector1">
                <a:avLst/>
              </a:prstGeom>
              <a:noFill/>
              <a:ln w="22225"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Arrow Connector 92">
                <a:extLst>
                  <a:ext uri="{FF2B5EF4-FFF2-40B4-BE49-F238E27FC236}">
                    <a16:creationId xmlns:a16="http://schemas.microsoft.com/office/drawing/2014/main" id="{767D32A1-F3F8-499E-A8FC-90913A3E8D13}"/>
                  </a:ext>
                </a:extLst>
              </p:cNvPr>
              <p:cNvCxnSpPr>
                <a:cxnSpLocks/>
              </p:cNvCxnSpPr>
              <p:nvPr/>
            </p:nvCxnSpPr>
            <p:spPr bwMode="auto">
              <a:xfrm flipV="1">
                <a:off x="6490042" y="3843864"/>
                <a:ext cx="2283230" cy="1277"/>
              </a:xfrm>
              <a:prstGeom prst="straightConnector1">
                <a:avLst/>
              </a:prstGeom>
              <a:noFill/>
              <a:ln w="22225" cap="flat" cmpd="sng" algn="ctr">
                <a:solidFill>
                  <a:schemeClr val="tx1"/>
                </a:solidFill>
                <a:prstDash val="dash"/>
                <a:round/>
                <a:headEnd type="none"/>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Straight Arrow Connector 93">
                <a:extLst>
                  <a:ext uri="{FF2B5EF4-FFF2-40B4-BE49-F238E27FC236}">
                    <a16:creationId xmlns:a16="http://schemas.microsoft.com/office/drawing/2014/main" id="{4A139342-8F64-49DF-A528-257371CC5DEB}"/>
                  </a:ext>
                </a:extLst>
              </p:cNvPr>
              <p:cNvCxnSpPr>
                <a:cxnSpLocks/>
              </p:cNvCxnSpPr>
              <p:nvPr/>
            </p:nvCxnSpPr>
            <p:spPr bwMode="auto">
              <a:xfrm flipH="1" flipV="1">
                <a:off x="5904035" y="3605888"/>
                <a:ext cx="553886" cy="244110"/>
              </a:xfrm>
              <a:prstGeom prst="straightConnector1">
                <a:avLst/>
              </a:prstGeom>
              <a:noFill/>
              <a:ln w="9525" cap="flat" cmpd="sng" algn="ctr">
                <a:solidFill>
                  <a:schemeClr val="tx1"/>
                </a:solidFill>
                <a:prstDash val="solid"/>
                <a:round/>
                <a:headEnd type="none"/>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4" name="TextBox 63">
              <a:extLst>
                <a:ext uri="{FF2B5EF4-FFF2-40B4-BE49-F238E27FC236}">
                  <a16:creationId xmlns:a16="http://schemas.microsoft.com/office/drawing/2014/main" id="{9B092FBA-57DC-41D3-9EE8-C43B0E0A2543}"/>
                </a:ext>
              </a:extLst>
            </p:cNvPr>
            <p:cNvSpPr txBox="1"/>
            <p:nvPr/>
          </p:nvSpPr>
          <p:spPr>
            <a:xfrm>
              <a:off x="11354622" y="2910955"/>
              <a:ext cx="447558" cy="369332"/>
            </a:xfrm>
            <a:prstGeom prst="rect">
              <a:avLst/>
            </a:prstGeom>
            <a:noFill/>
          </p:spPr>
          <p:txBody>
            <a:bodyPr wrap="none" rtlCol="0">
              <a:spAutoFit/>
            </a:bodyPr>
            <a:lstStyle/>
            <a:p>
              <a:pPr algn="ctr"/>
              <a:r>
                <a:rPr lang="en-US" b="1" dirty="0">
                  <a:solidFill>
                    <a:schemeClr val="tx1"/>
                  </a:solidFill>
                </a:rPr>
                <a:t>AP</a:t>
              </a:r>
            </a:p>
          </p:txBody>
        </p:sp>
        <p:sp>
          <p:nvSpPr>
            <p:cNvPr id="65" name="Rectangle 64">
              <a:extLst>
                <a:ext uri="{FF2B5EF4-FFF2-40B4-BE49-F238E27FC236}">
                  <a16:creationId xmlns:a16="http://schemas.microsoft.com/office/drawing/2014/main" id="{28E05BB7-6268-4BFC-AE07-6B627F9485FA}"/>
                </a:ext>
              </a:extLst>
            </p:cNvPr>
            <p:cNvSpPr/>
            <p:nvPr/>
          </p:nvSpPr>
          <p:spPr>
            <a:xfrm>
              <a:off x="8794524" y="1482609"/>
              <a:ext cx="771365" cy="369332"/>
            </a:xfrm>
            <a:prstGeom prst="rect">
              <a:avLst/>
            </a:prstGeom>
          </p:spPr>
          <p:txBody>
            <a:bodyPr wrap="none">
              <a:spAutoFit/>
            </a:bodyPr>
            <a:lstStyle/>
            <a:p>
              <a:r>
                <a:rPr lang="en-US" sz="1800" b="1" kern="0" dirty="0">
                  <a:solidFill>
                    <a:srgbClr val="000000"/>
                  </a:solidFill>
                  <a:latin typeface="Calibri" pitchFamily="34" charset="0"/>
                  <a:ea typeface="宋体" charset="-122"/>
                </a:rPr>
                <a:t>i</a:t>
              </a:r>
              <a:r>
                <a:rPr lang="en-US" sz="1800" b="1" kern="0" baseline="-25000" dirty="0">
                  <a:solidFill>
                    <a:srgbClr val="000000"/>
                  </a:solidFill>
                  <a:latin typeface="Calibri" pitchFamily="34" charset="0"/>
                  <a:ea typeface="宋体" charset="-122"/>
                </a:rPr>
                <a:t>th</a:t>
              </a:r>
              <a:r>
                <a:rPr lang="en-US" sz="1800" b="1" kern="0" dirty="0">
                  <a:solidFill>
                    <a:srgbClr val="000000"/>
                  </a:solidFill>
                  <a:latin typeface="Calibri" pitchFamily="34" charset="0"/>
                  <a:ea typeface="宋体" charset="-122"/>
                </a:rPr>
                <a:t> Tag</a:t>
              </a:r>
              <a:endParaRPr lang="en-US" sz="1800" dirty="0"/>
            </a:p>
          </p:txBody>
        </p:sp>
        <p:grpSp>
          <p:nvGrpSpPr>
            <p:cNvPr id="67" name="Group 66">
              <a:extLst>
                <a:ext uri="{FF2B5EF4-FFF2-40B4-BE49-F238E27FC236}">
                  <a16:creationId xmlns:a16="http://schemas.microsoft.com/office/drawing/2014/main" id="{14924CBB-18CD-4A6C-A24B-871E107852EF}"/>
                </a:ext>
              </a:extLst>
            </p:cNvPr>
            <p:cNvGrpSpPr/>
            <p:nvPr/>
          </p:nvGrpSpPr>
          <p:grpSpPr>
            <a:xfrm rot="13144135">
              <a:off x="11294858" y="2412143"/>
              <a:ext cx="586893" cy="572667"/>
              <a:chOff x="6639254" y="3767999"/>
              <a:chExt cx="586893" cy="512601"/>
            </a:xfrm>
          </p:grpSpPr>
          <p:sp>
            <p:nvSpPr>
              <p:cNvPr id="72" name="Teardrop 71">
                <a:extLst>
                  <a:ext uri="{FF2B5EF4-FFF2-40B4-BE49-F238E27FC236}">
                    <a16:creationId xmlns:a16="http://schemas.microsoft.com/office/drawing/2014/main" id="{DAF257BD-115F-45E1-ACE0-12F5F8177DAA}"/>
                  </a:ext>
                </a:extLst>
              </p:cNvPr>
              <p:cNvSpPr/>
              <p:nvPr/>
            </p:nvSpPr>
            <p:spPr bwMode="auto">
              <a:xfrm rot="10975086">
                <a:off x="6711534" y="3767999"/>
                <a:ext cx="514613" cy="488599"/>
              </a:xfrm>
              <a:prstGeom prst="teardrop">
                <a:avLst/>
              </a:prstGeom>
              <a:noFill/>
              <a:ln w="952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grpSp>
            <p:nvGrpSpPr>
              <p:cNvPr id="73" name="Group 72">
                <a:extLst>
                  <a:ext uri="{FF2B5EF4-FFF2-40B4-BE49-F238E27FC236}">
                    <a16:creationId xmlns:a16="http://schemas.microsoft.com/office/drawing/2014/main" id="{E5FE5102-10D2-45E7-A631-FE478468F7BB}"/>
                  </a:ext>
                </a:extLst>
              </p:cNvPr>
              <p:cNvGrpSpPr/>
              <p:nvPr/>
            </p:nvGrpSpPr>
            <p:grpSpPr>
              <a:xfrm>
                <a:off x="6639254" y="4181618"/>
                <a:ext cx="112254" cy="98982"/>
                <a:chOff x="5719354" y="3804880"/>
                <a:chExt cx="137025" cy="126295"/>
              </a:xfrm>
            </p:grpSpPr>
            <p:sp>
              <p:nvSpPr>
                <p:cNvPr id="74" name="Isosceles Triangle 73">
                  <a:extLst>
                    <a:ext uri="{FF2B5EF4-FFF2-40B4-BE49-F238E27FC236}">
                      <a16:creationId xmlns:a16="http://schemas.microsoft.com/office/drawing/2014/main" id="{8D46A12A-6281-418B-8A58-E4841F43CAED}"/>
                    </a:ext>
                  </a:extLst>
                </p:cNvPr>
                <p:cNvSpPr/>
                <p:nvPr/>
              </p:nvSpPr>
              <p:spPr bwMode="auto">
                <a:xfrm rot="2731228" flipV="1">
                  <a:off x="5748765" y="3823561"/>
                  <a:ext cx="126295" cy="88933"/>
                </a:xfrm>
                <a:prstGeom prst="triangl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cxnSp>
              <p:nvCxnSpPr>
                <p:cNvPr id="75" name="Straight Connector 74">
                  <a:extLst>
                    <a:ext uri="{FF2B5EF4-FFF2-40B4-BE49-F238E27FC236}">
                      <a16:creationId xmlns:a16="http://schemas.microsoft.com/office/drawing/2014/main" id="{EFFF10CB-AB9B-4693-9A82-8B0D834BFB55}"/>
                    </a:ext>
                  </a:extLst>
                </p:cNvPr>
                <p:cNvCxnSpPr/>
                <p:nvPr/>
              </p:nvCxnSpPr>
              <p:spPr bwMode="auto">
                <a:xfrm rot="2731228">
                  <a:off x="5754495" y="3889271"/>
                  <a:ext cx="0" cy="7028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69" name="Straight Arrow Connector 68">
              <a:extLst>
                <a:ext uri="{FF2B5EF4-FFF2-40B4-BE49-F238E27FC236}">
                  <a16:creationId xmlns:a16="http://schemas.microsoft.com/office/drawing/2014/main" id="{37CE2E61-717D-47E8-A674-F7F13C0F3C2E}"/>
                </a:ext>
              </a:extLst>
            </p:cNvPr>
            <p:cNvCxnSpPr>
              <a:cxnSpLocks/>
              <a:endCxn id="74" idx="3"/>
            </p:cNvCxnSpPr>
            <p:nvPr/>
          </p:nvCxnSpPr>
          <p:spPr bwMode="auto">
            <a:xfrm rot="21245251">
              <a:off x="8799766" y="2263136"/>
              <a:ext cx="3046368" cy="554930"/>
            </a:xfrm>
            <a:prstGeom prst="straightConnector1">
              <a:avLst/>
            </a:prstGeom>
            <a:ln w="9525" cap="flat" cmpd="sng" algn="ctr">
              <a:solidFill>
                <a:schemeClr val="accent4"/>
              </a:solidFill>
              <a:prstDash val="solid"/>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tx1"/>
            </a:fontRef>
          </p:style>
        </p:cxnSp>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E04F77B1-32BA-4834-9EFE-A7552F9732B7}"/>
                    </a:ext>
                  </a:extLst>
                </p:cNvPr>
                <p:cNvSpPr txBox="1"/>
                <p:nvPr/>
              </p:nvSpPr>
              <p:spPr>
                <a:xfrm>
                  <a:off x="10604676" y="2517262"/>
                  <a:ext cx="726866" cy="49770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b="0" i="1" smtClean="0">
                                    <a:solidFill>
                                      <a:srgbClr val="000000"/>
                                    </a:solidFill>
                                    <a:latin typeface="Cambria Math" panose="02040503050406030204" pitchFamily="18" charset="0"/>
                                  </a:rPr>
                                  <m:t>𝐵</m:t>
                                </m:r>
                              </m:sub>
                            </m:sSub>
                          </m:e>
                          <m:sub>
                            <m:r>
                              <a:rPr lang="en-US" i="1">
                                <a:solidFill>
                                  <a:srgbClr val="000000"/>
                                </a:solidFill>
                                <a:latin typeface="Cambria Math" panose="02040503050406030204" pitchFamily="18" charset="0"/>
                              </a:rPr>
                              <m:t>𝑖</m:t>
                            </m:r>
                          </m:sub>
                        </m:sSub>
                      </m:oMath>
                    </m:oMathPara>
                  </a14:m>
                  <a:endParaRPr lang="en-US" dirty="0"/>
                </a:p>
              </p:txBody>
            </p:sp>
          </mc:Choice>
          <mc:Fallback>
            <p:sp>
              <p:nvSpPr>
                <p:cNvPr id="44" name="TextBox 43">
                  <a:extLst>
                    <a:ext uri="{FF2B5EF4-FFF2-40B4-BE49-F238E27FC236}">
                      <a16:creationId xmlns:a16="http://schemas.microsoft.com/office/drawing/2014/main" id="{E04F77B1-32BA-4834-9EFE-A7552F9732B7}"/>
                    </a:ext>
                  </a:extLst>
                </p:cNvPr>
                <p:cNvSpPr txBox="1">
                  <a:spLocks noRot="1" noChangeAspect="1" noMove="1" noResize="1" noEditPoints="1" noAdjustHandles="1" noChangeArrowheads="1" noChangeShapeType="1" noTextEdit="1"/>
                </p:cNvSpPr>
                <p:nvPr/>
              </p:nvSpPr>
              <p:spPr>
                <a:xfrm>
                  <a:off x="10604676" y="2517262"/>
                  <a:ext cx="726866" cy="497700"/>
                </a:xfrm>
                <a:prstGeom prst="rect">
                  <a:avLst/>
                </a:prstGeom>
                <a:blipFill>
                  <a:blip r:embed="rId8"/>
                  <a:stretch>
                    <a:fillRect b="-4878"/>
                  </a:stretch>
                </a:blipFill>
              </p:spPr>
              <p:txBody>
                <a:bodyPr/>
                <a:lstStyle/>
                <a:p>
                  <a:r>
                    <a:rPr lang="en-US">
                      <a:noFill/>
                    </a:rPr>
                    <a:t> </a:t>
                  </a:r>
                </a:p>
              </p:txBody>
            </p:sp>
          </mc:Fallback>
        </mc:AlternateContent>
      </p:grpSp>
    </p:spTree>
    <p:extLst>
      <p:ext uri="{BB962C8B-B14F-4D97-AF65-F5344CB8AC3E}">
        <p14:creationId xmlns:p14="http://schemas.microsoft.com/office/powerpoint/2010/main" val="2459006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12776" y="528259"/>
            <a:ext cx="10361084" cy="74162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E" sz="2800" dirty="0"/>
              <a:t>AMP Tag Antennas Gain Range and Tag ED Sensitivity</a:t>
            </a:r>
            <a:endParaRPr lang="en-GB" sz="28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11</a:t>
            </a:fld>
            <a:endParaRPr lang="en-GB"/>
          </a:p>
        </p:txBody>
      </p:sp>
      <p:sp>
        <p:nvSpPr>
          <p:cNvPr id="5" name="Footer Placeholder 4"/>
          <p:cNvSpPr>
            <a:spLocks noGrp="1"/>
          </p:cNvSpPr>
          <p:nvPr>
            <p:ph type="ftr" idx="14"/>
          </p:nvPr>
        </p:nvSpPr>
        <p:spPr/>
        <p:txBody>
          <a:bodyPr/>
          <a:lstStyle/>
          <a:p>
            <a:r>
              <a:rPr lang="en-GB" dirty="0"/>
              <a:t>Dror Regev, Huawei</a:t>
            </a:r>
          </a:p>
        </p:txBody>
      </p:sp>
      <p:sp>
        <p:nvSpPr>
          <p:cNvPr id="4" name="Date Placeholder 3"/>
          <p:cNvSpPr>
            <a:spLocks noGrp="1"/>
          </p:cNvSpPr>
          <p:nvPr>
            <p:ph type="dt" idx="15"/>
          </p:nvPr>
        </p:nvSpPr>
        <p:spPr/>
        <p:txBody>
          <a:bodyPr/>
          <a:lstStyle/>
          <a:p>
            <a:r>
              <a:rPr lang="en-US"/>
              <a:t>Sept 2025</a:t>
            </a:r>
            <a:endParaRPr lang="en-GB" dirty="0"/>
          </a:p>
        </p:txBody>
      </p:sp>
      <p:sp>
        <p:nvSpPr>
          <p:cNvPr id="29" name="Content Placeholder 2">
            <a:extLst>
              <a:ext uri="{FF2B5EF4-FFF2-40B4-BE49-F238E27FC236}">
                <a16:creationId xmlns:a16="http://schemas.microsoft.com/office/drawing/2014/main" id="{21FE745F-5666-4A18-A758-79FC375412A4}"/>
              </a:ext>
            </a:extLst>
          </p:cNvPr>
          <p:cNvSpPr txBox="1">
            <a:spLocks/>
          </p:cNvSpPr>
          <p:nvPr/>
        </p:nvSpPr>
        <p:spPr bwMode="auto">
          <a:xfrm>
            <a:off x="1127448" y="1525162"/>
            <a:ext cx="2314472" cy="39167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endParaRPr lang="en-US" kern="0" dirty="0"/>
          </a:p>
        </p:txBody>
      </p:sp>
      <mc:AlternateContent xmlns:mc="http://schemas.openxmlformats.org/markup-compatibility/2006">
        <mc:Choice xmlns:a14="http://schemas.microsoft.com/office/drawing/2010/main" Requires="a14">
          <p:sp>
            <p:nvSpPr>
              <p:cNvPr id="57" name="Rectangle 2">
                <a:extLst>
                  <a:ext uri="{FF2B5EF4-FFF2-40B4-BE49-F238E27FC236}">
                    <a16:creationId xmlns:a16="http://schemas.microsoft.com/office/drawing/2014/main" id="{0874603D-A1AF-410A-9ECA-6F069DD1D8A0}"/>
                  </a:ext>
                </a:extLst>
              </p:cNvPr>
              <p:cNvSpPr txBox="1">
                <a:spLocks noChangeArrowheads="1"/>
              </p:cNvSpPr>
              <p:nvPr/>
            </p:nvSpPr>
            <p:spPr bwMode="auto">
              <a:xfrm>
                <a:off x="657852" y="5176841"/>
                <a:ext cx="10975780" cy="63680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2200" b="0" kern="0" dirty="0">
                    <a:solidFill>
                      <a:schemeClr val="tx1"/>
                    </a:solidFill>
                  </a:rPr>
                  <a:t>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𝑆𝑁𝑅</m:t>
                        </m:r>
                      </m:e>
                      <m:sub>
                        <m:r>
                          <a:rPr lang="en-US" i="1">
                            <a:latin typeface="Cambria Math" panose="02040503050406030204" pitchFamily="18" charset="0"/>
                          </a:rPr>
                          <m:t>𝑚𝑖𝑛</m:t>
                        </m:r>
                      </m:sub>
                    </m:sSub>
                  </m:oMath>
                </a14:m>
                <a:r>
                  <a:rPr lang="en-US" dirty="0">
                    <a:solidFill>
                      <a:schemeClr val="tx1"/>
                    </a:solidFill>
                  </a:rPr>
                  <a:t> = 12 dB</a:t>
                </a:r>
                <a:r>
                  <a:rPr lang="en-US" sz="2200" b="0" kern="0" dirty="0">
                    <a:solidFill>
                      <a:schemeClr val="tx1"/>
                    </a:solidFill>
                  </a:rPr>
                  <a:t>, @ 10 meter, assuming ED sensitivity of -50dBm, the required minimum antenna gains product is </a:t>
                </a:r>
                <a14:m>
                  <m:oMath xmlns:m="http://schemas.openxmlformats.org/officeDocument/2006/math">
                    <m:sSub>
                      <m:sSubPr>
                        <m:ctrlPr>
                          <a:rPr lang="en-US" sz="2200" i="1">
                            <a:latin typeface="Cambria Math" panose="02040503050406030204" pitchFamily="18" charset="0"/>
                          </a:rPr>
                        </m:ctrlPr>
                      </m:sSubPr>
                      <m:e>
                        <m:sSub>
                          <m:sSubPr>
                            <m:ctrlPr>
                              <a:rPr lang="en-US" sz="2200" i="1">
                                <a:latin typeface="Cambria Math" panose="02040503050406030204" pitchFamily="18" charset="0"/>
                              </a:rPr>
                            </m:ctrlPr>
                          </m:sSubPr>
                          <m:e>
                            <m:r>
                              <a:rPr lang="en-US" sz="2200" i="1">
                                <a:latin typeface="Cambria Math" panose="02040503050406030204" pitchFamily="18" charset="0"/>
                              </a:rPr>
                              <m:t>𝐺</m:t>
                            </m:r>
                          </m:e>
                          <m:sub>
                            <m:r>
                              <a:rPr lang="en-US" sz="2200" b="0" i="1">
                                <a:latin typeface="Cambria Math" panose="02040503050406030204" pitchFamily="18" charset="0"/>
                              </a:rPr>
                              <m:t>𝐴𝑃</m:t>
                            </m:r>
                          </m:sub>
                        </m:sSub>
                      </m:e>
                      <m:sub>
                        <m:r>
                          <a:rPr lang="en-US" sz="2200" i="1">
                            <a:latin typeface="Cambria Math" panose="02040503050406030204" pitchFamily="18" charset="0"/>
                          </a:rPr>
                          <m:t>𝑖</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sSub>
                          <m:sSubPr>
                            <m:ctrlPr>
                              <a:rPr lang="en-US" sz="2200" i="1">
                                <a:latin typeface="Cambria Math" panose="02040503050406030204" pitchFamily="18" charset="0"/>
                              </a:rPr>
                            </m:ctrlPr>
                          </m:sSubPr>
                          <m:e>
                            <m:r>
                              <a:rPr lang="en-US" sz="2200" i="1">
                                <a:latin typeface="Cambria Math" panose="02040503050406030204" pitchFamily="18" charset="0"/>
                              </a:rPr>
                              <m:t>𝐺</m:t>
                            </m:r>
                          </m:e>
                          <m:sub>
                            <m:r>
                              <a:rPr lang="en-US" sz="2200" i="1">
                                <a:latin typeface="Cambria Math" panose="02040503050406030204" pitchFamily="18" charset="0"/>
                              </a:rPr>
                              <m:t>𝑇</m:t>
                            </m:r>
                          </m:sub>
                        </m:sSub>
                      </m:e>
                      <m:sub>
                        <m:r>
                          <a:rPr lang="en-US" sz="2200" i="1">
                            <a:latin typeface="Cambria Math" panose="02040503050406030204" pitchFamily="18" charset="0"/>
                          </a:rPr>
                          <m:t>𝑖</m:t>
                        </m:r>
                      </m:sub>
                    </m:sSub>
                  </m:oMath>
                </a14:m>
                <a:r>
                  <a:rPr lang="en-US" sz="2200" b="0" kern="0" dirty="0">
                    <a:solidFill>
                      <a:schemeClr val="tx1"/>
                    </a:solidFill>
                  </a:rPr>
                  <a:t> </a:t>
                </a:r>
                <a:r>
                  <a:rPr lang="en-US" sz="2200" b="0" kern="0" dirty="0">
                    <a:solidFill>
                      <a:schemeClr val="tx1"/>
                    </a:solidFill>
                    <a:latin typeface="Times New Roman" panose="02020603050405020304" pitchFamily="18" charset="0"/>
                    <a:cs typeface="Times New Roman" panose="02020603050405020304" pitchFamily="18" charset="0"/>
                  </a:rPr>
                  <a:t>≈</a:t>
                </a:r>
                <a:r>
                  <a:rPr lang="en-US" sz="2200" b="0" kern="0" dirty="0">
                    <a:solidFill>
                      <a:schemeClr val="tx1"/>
                    </a:solidFill>
                  </a:rPr>
                  <a:t> 0 dB</a:t>
                </a:r>
                <a:endParaRPr lang="en-US" sz="2200" kern="0" dirty="0">
                  <a:solidFill>
                    <a:schemeClr val="tx1"/>
                  </a:solidFill>
                </a:endParaRPr>
              </a:p>
            </p:txBody>
          </p:sp>
        </mc:Choice>
        <mc:Fallback>
          <p:sp>
            <p:nvSpPr>
              <p:cNvPr id="57" name="Rectangle 2">
                <a:extLst>
                  <a:ext uri="{FF2B5EF4-FFF2-40B4-BE49-F238E27FC236}">
                    <a16:creationId xmlns:a16="http://schemas.microsoft.com/office/drawing/2014/main" id="{0874603D-A1AF-410A-9ECA-6F069DD1D8A0}"/>
                  </a:ext>
                </a:extLst>
              </p:cNvPr>
              <p:cNvSpPr txBox="1">
                <a:spLocks noRot="1" noChangeAspect="1" noMove="1" noResize="1" noEditPoints="1" noAdjustHandles="1" noChangeArrowheads="1" noChangeShapeType="1" noTextEdit="1"/>
              </p:cNvSpPr>
              <p:nvPr/>
            </p:nvSpPr>
            <p:spPr bwMode="auto">
              <a:xfrm>
                <a:off x="657852" y="5176841"/>
                <a:ext cx="10975780" cy="636803"/>
              </a:xfrm>
              <a:prstGeom prst="rect">
                <a:avLst/>
              </a:prstGeom>
              <a:blipFill>
                <a:blip r:embed="rId3"/>
                <a:stretch>
                  <a:fillRect l="-722" t="-7619" b="-43810"/>
                </a:stretch>
              </a:blipFill>
              <a:ln w="9525">
                <a:noFill/>
                <a:round/>
                <a:headEnd/>
                <a:tailEnd/>
              </a:ln>
              <a:effectLst/>
            </p:spPr>
            <p:txBody>
              <a:bodyPr/>
              <a:lstStyle/>
              <a:p>
                <a:r>
                  <a:rPr lang="en-US">
                    <a:noFill/>
                  </a:rPr>
                  <a:t> </a:t>
                </a:r>
              </a:p>
            </p:txBody>
          </p:sp>
        </mc:Fallback>
      </mc:AlternateContent>
      <p:grpSp>
        <p:nvGrpSpPr>
          <p:cNvPr id="2" name="Group 1">
            <a:extLst>
              <a:ext uri="{FF2B5EF4-FFF2-40B4-BE49-F238E27FC236}">
                <a16:creationId xmlns:a16="http://schemas.microsoft.com/office/drawing/2014/main" id="{8C369E2B-0AC0-4F79-923B-FF7F93BD98A3}"/>
              </a:ext>
            </a:extLst>
          </p:cNvPr>
          <p:cNvGrpSpPr/>
          <p:nvPr/>
        </p:nvGrpSpPr>
        <p:grpSpPr>
          <a:xfrm>
            <a:off x="7824192" y="1482609"/>
            <a:ext cx="4057559" cy="1934890"/>
            <a:chOff x="7896200" y="2862262"/>
            <a:chExt cx="4057559" cy="1934890"/>
          </a:xfrm>
        </p:grpSpPr>
        <p:grpSp>
          <p:nvGrpSpPr>
            <p:cNvPr id="63" name="Group 62">
              <a:extLst>
                <a:ext uri="{FF2B5EF4-FFF2-40B4-BE49-F238E27FC236}">
                  <a16:creationId xmlns:a16="http://schemas.microsoft.com/office/drawing/2014/main" id="{04B46AAD-F3FA-45CC-8E8F-1829840598A9}"/>
                </a:ext>
              </a:extLst>
            </p:cNvPr>
            <p:cNvGrpSpPr/>
            <p:nvPr/>
          </p:nvGrpSpPr>
          <p:grpSpPr>
            <a:xfrm>
              <a:off x="7896200" y="2995743"/>
              <a:ext cx="3391906" cy="1801409"/>
              <a:chOff x="5633858" y="3071055"/>
              <a:chExt cx="3391906" cy="1801409"/>
            </a:xfrm>
          </p:grpSpPr>
          <p:sp>
            <p:nvSpPr>
              <p:cNvPr id="80" name="Oval 79">
                <a:extLst>
                  <a:ext uri="{FF2B5EF4-FFF2-40B4-BE49-F238E27FC236}">
                    <a16:creationId xmlns:a16="http://schemas.microsoft.com/office/drawing/2014/main" id="{860610DB-7E44-425B-903D-EF9E155DEAA4}"/>
                  </a:ext>
                </a:extLst>
              </p:cNvPr>
              <p:cNvSpPr/>
              <p:nvPr/>
            </p:nvSpPr>
            <p:spPr bwMode="auto">
              <a:xfrm rot="16200000">
                <a:off x="5905978" y="3262530"/>
                <a:ext cx="1134834" cy="1168457"/>
              </a:xfrm>
              <a:prstGeom prst="ellipse">
                <a:avLst/>
              </a:prstGeom>
              <a:solidFill>
                <a:schemeClr val="accent3">
                  <a:lumMod val="65000"/>
                </a:schemeClr>
              </a:solidFill>
              <a:ln w="6350" cap="flat" cmpd="sng" algn="ctr">
                <a:solidFill>
                  <a:schemeClr val="bg1">
                    <a:lumMod val="75000"/>
                  </a:schemeClr>
                </a:solidFill>
                <a:prstDash val="dash"/>
                <a:round/>
                <a:headEnd type="none" w="med" len="med"/>
                <a:tailEnd type="none" w="med" len="med"/>
              </a:ln>
              <a:effectLst>
                <a:glow rad="101600">
                  <a:schemeClr val="accent4">
                    <a:satMod val="175000"/>
                    <a:alpha val="40000"/>
                  </a:schemeClr>
                </a:glo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sp>
            <p:nvSpPr>
              <p:cNvPr id="81" name="Oval 80">
                <a:extLst>
                  <a:ext uri="{FF2B5EF4-FFF2-40B4-BE49-F238E27FC236}">
                    <a16:creationId xmlns:a16="http://schemas.microsoft.com/office/drawing/2014/main" id="{9D6B8231-69FC-4588-9A85-51B307D0FA53}"/>
                  </a:ext>
                </a:extLst>
              </p:cNvPr>
              <p:cNvSpPr/>
              <p:nvPr/>
            </p:nvSpPr>
            <p:spPr bwMode="auto">
              <a:xfrm rot="16200000">
                <a:off x="6044166" y="3429144"/>
                <a:ext cx="849193" cy="840742"/>
              </a:xfrm>
              <a:prstGeom prst="ellipse">
                <a:avLst/>
              </a:prstGeom>
              <a:solidFill>
                <a:schemeClr val="accent3">
                  <a:lumMod val="75000"/>
                </a:schemeClr>
              </a:solidFill>
              <a:ln w="6350" cap="flat" cmpd="sng" algn="ctr">
                <a:solidFill>
                  <a:schemeClr val="bg1">
                    <a:lumMod val="75000"/>
                  </a:schemeClr>
                </a:solidFill>
                <a:prstDash val="dash"/>
                <a:round/>
                <a:headEnd type="none" w="med" len="med"/>
                <a:tailEnd type="none" w="med" len="med"/>
              </a:ln>
              <a:effectLst>
                <a:glow rad="101600">
                  <a:schemeClr val="accent4">
                    <a:satMod val="175000"/>
                    <a:alpha val="40000"/>
                  </a:schemeClr>
                </a:glo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cxnSp>
            <p:nvCxnSpPr>
              <p:cNvPr id="82" name="Straight Arrow Connector 81">
                <a:extLst>
                  <a:ext uri="{FF2B5EF4-FFF2-40B4-BE49-F238E27FC236}">
                    <a16:creationId xmlns:a16="http://schemas.microsoft.com/office/drawing/2014/main" id="{8B77C0E4-3F27-4F16-B534-845171EEC11A}"/>
                  </a:ext>
                </a:extLst>
              </p:cNvPr>
              <p:cNvCxnSpPr>
                <a:cxnSpLocks/>
              </p:cNvCxnSpPr>
              <p:nvPr/>
            </p:nvCxnSpPr>
            <p:spPr bwMode="auto">
              <a:xfrm>
                <a:off x="6468259" y="3844367"/>
                <a:ext cx="2518691" cy="6321"/>
              </a:xfrm>
              <a:prstGeom prst="straightConnector1">
                <a:avLst/>
              </a:prstGeom>
              <a:noFill/>
              <a:ln w="22225"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3" name="Group 82">
                <a:extLst>
                  <a:ext uri="{FF2B5EF4-FFF2-40B4-BE49-F238E27FC236}">
                    <a16:creationId xmlns:a16="http://schemas.microsoft.com/office/drawing/2014/main" id="{992F25C5-A1F7-4089-8926-77C2B1E2E92B}"/>
                  </a:ext>
                </a:extLst>
              </p:cNvPr>
              <p:cNvGrpSpPr/>
              <p:nvPr/>
            </p:nvGrpSpPr>
            <p:grpSpPr>
              <a:xfrm>
                <a:off x="6468259" y="3491823"/>
                <a:ext cx="2305013" cy="717729"/>
                <a:chOff x="5364090" y="3848669"/>
                <a:chExt cx="3182025" cy="819750"/>
              </a:xfrm>
            </p:grpSpPr>
            <p:grpSp>
              <p:nvGrpSpPr>
                <p:cNvPr id="95" name="Group 94">
                  <a:extLst>
                    <a:ext uri="{FF2B5EF4-FFF2-40B4-BE49-F238E27FC236}">
                      <a16:creationId xmlns:a16="http://schemas.microsoft.com/office/drawing/2014/main" id="{9417BD7F-5374-4897-B881-B12F190DFC38}"/>
                    </a:ext>
                  </a:extLst>
                </p:cNvPr>
                <p:cNvGrpSpPr/>
                <p:nvPr/>
              </p:nvGrpSpPr>
              <p:grpSpPr>
                <a:xfrm>
                  <a:off x="5364090" y="3848669"/>
                  <a:ext cx="3182025" cy="819750"/>
                  <a:chOff x="5364090" y="3848669"/>
                  <a:chExt cx="3182025" cy="819750"/>
                </a:xfrm>
                <a:solidFill>
                  <a:schemeClr val="bg1">
                    <a:lumMod val="65000"/>
                  </a:schemeClr>
                </a:solidFill>
              </p:grpSpPr>
              <p:sp>
                <p:nvSpPr>
                  <p:cNvPr id="99" name="Flowchart: Connector 98">
                    <a:extLst>
                      <a:ext uri="{FF2B5EF4-FFF2-40B4-BE49-F238E27FC236}">
                        <a16:creationId xmlns:a16="http://schemas.microsoft.com/office/drawing/2014/main" id="{4734F4FD-04FE-488B-9B4C-CB2A39A74DEF}"/>
                      </a:ext>
                    </a:extLst>
                  </p:cNvPr>
                  <p:cNvSpPr/>
                  <p:nvPr/>
                </p:nvSpPr>
                <p:spPr bwMode="auto">
                  <a:xfrm>
                    <a:off x="5881819" y="3848669"/>
                    <a:ext cx="2664296" cy="819750"/>
                  </a:xfrm>
                  <a:prstGeom prst="flowChartConnector">
                    <a:avLst/>
                  </a:prstGeom>
                  <a:solidFill>
                    <a:srgbClr val="0070C0"/>
                  </a:solidFill>
                  <a:ln w="9525" cap="flat" cmpd="sng" algn="ctr">
                    <a:noFill/>
                    <a:prstDash val="solid"/>
                    <a:round/>
                    <a:headEnd type="none" w="med" len="med"/>
                    <a:tailEnd type="none" w="med" len="med"/>
                  </a:ln>
                  <a:effectLst>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100" name="Flowchart: Extract 99">
                    <a:extLst>
                      <a:ext uri="{FF2B5EF4-FFF2-40B4-BE49-F238E27FC236}">
                        <a16:creationId xmlns:a16="http://schemas.microsoft.com/office/drawing/2014/main" id="{6ACC594E-0A23-4BE6-A914-08A937D2AF17}"/>
                      </a:ext>
                    </a:extLst>
                  </p:cNvPr>
                  <p:cNvSpPr/>
                  <p:nvPr/>
                </p:nvSpPr>
                <p:spPr bwMode="auto">
                  <a:xfrm rot="16200000">
                    <a:off x="5526905" y="3811496"/>
                    <a:ext cx="576064" cy="901694"/>
                  </a:xfrm>
                  <a:prstGeom prst="flowChartExtract">
                    <a:avLst/>
                  </a:prstGeom>
                  <a:solidFill>
                    <a:srgbClr val="0070C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grpSp>
            <p:sp>
              <p:nvSpPr>
                <p:cNvPr id="96" name="Flowchart: Connector 95">
                  <a:extLst>
                    <a:ext uri="{FF2B5EF4-FFF2-40B4-BE49-F238E27FC236}">
                      <a16:creationId xmlns:a16="http://schemas.microsoft.com/office/drawing/2014/main" id="{E2F977D7-88FB-4889-8E39-49644EAC1710}"/>
                    </a:ext>
                  </a:extLst>
                </p:cNvPr>
                <p:cNvSpPr/>
                <p:nvPr/>
              </p:nvSpPr>
              <p:spPr bwMode="auto">
                <a:xfrm>
                  <a:off x="6084168" y="3953550"/>
                  <a:ext cx="2184645" cy="603369"/>
                </a:xfrm>
                <a:prstGeom prst="flowChartConnector">
                  <a:avLst/>
                </a:prstGeom>
                <a:solidFill>
                  <a:srgbClr val="0EC8DC">
                    <a:alpha val="5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97" name="Flowchart: Connector 96">
                  <a:extLst>
                    <a:ext uri="{FF2B5EF4-FFF2-40B4-BE49-F238E27FC236}">
                      <a16:creationId xmlns:a16="http://schemas.microsoft.com/office/drawing/2014/main" id="{4BE0E211-1001-4DD2-87D0-1001CB90967C}"/>
                    </a:ext>
                  </a:extLst>
                </p:cNvPr>
                <p:cNvSpPr/>
                <p:nvPr/>
              </p:nvSpPr>
              <p:spPr bwMode="auto">
                <a:xfrm>
                  <a:off x="6549304" y="4077094"/>
                  <a:ext cx="1335064" cy="360040"/>
                </a:xfrm>
                <a:prstGeom prst="flowChartConnector">
                  <a:avLst/>
                </a:prstGeom>
                <a:solidFill>
                  <a:srgbClr val="C3E3E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98" name="Flowchart: Connector 97">
                  <a:extLst>
                    <a:ext uri="{FF2B5EF4-FFF2-40B4-BE49-F238E27FC236}">
                      <a16:creationId xmlns:a16="http://schemas.microsoft.com/office/drawing/2014/main" id="{553B2989-E2D7-4039-B8E7-4244BF1E0801}"/>
                    </a:ext>
                  </a:extLst>
                </p:cNvPr>
                <p:cNvSpPr/>
                <p:nvPr/>
              </p:nvSpPr>
              <p:spPr bwMode="auto">
                <a:xfrm flipV="1">
                  <a:off x="6770788" y="4166188"/>
                  <a:ext cx="865461" cy="180625"/>
                </a:xfrm>
                <a:prstGeom prst="flowChartConnector">
                  <a:avLst/>
                </a:prstGeom>
                <a:solidFill>
                  <a:schemeClr val="bg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grpSp>
          <p:sp>
            <p:nvSpPr>
              <p:cNvPr id="84" name="TextBox 83">
                <a:extLst>
                  <a:ext uri="{FF2B5EF4-FFF2-40B4-BE49-F238E27FC236}">
                    <a16:creationId xmlns:a16="http://schemas.microsoft.com/office/drawing/2014/main" id="{3501299A-2692-4B2F-93E4-FAC3EE326BD2}"/>
                  </a:ext>
                </a:extLst>
              </p:cNvPr>
              <p:cNvSpPr txBox="1"/>
              <p:nvPr/>
            </p:nvSpPr>
            <p:spPr>
              <a:xfrm>
                <a:off x="5633858" y="3328917"/>
                <a:ext cx="675494" cy="307777"/>
              </a:xfrm>
              <a:prstGeom prst="rect">
                <a:avLst/>
              </a:prstGeom>
              <a:noFill/>
            </p:spPr>
            <p:txBody>
              <a:bodyPr wrap="square" rtlCol="0">
                <a:spAutoFit/>
              </a:bodyPr>
              <a:lstStyle/>
              <a:p>
                <a:pPr algn="ctr"/>
                <a:r>
                  <a:rPr lang="en-US" sz="1400" b="1" dirty="0">
                    <a:solidFill>
                      <a:schemeClr val="tx1"/>
                    </a:solidFill>
                  </a:rPr>
                  <a:t>0 dBi</a:t>
                </a:r>
                <a:endParaRPr lang="en-US" sz="1400" b="1" baseline="-25000" dirty="0">
                  <a:solidFill>
                    <a:schemeClr val="tx1"/>
                  </a:solidFill>
                </a:endParaRPr>
              </a:p>
            </p:txBody>
          </p:sp>
          <p:sp>
            <p:nvSpPr>
              <p:cNvPr id="85" name="TextBox 84">
                <a:extLst>
                  <a:ext uri="{FF2B5EF4-FFF2-40B4-BE49-F238E27FC236}">
                    <a16:creationId xmlns:a16="http://schemas.microsoft.com/office/drawing/2014/main" id="{2D941533-727C-4A30-94EC-D2473EF77FD4}"/>
                  </a:ext>
                </a:extLst>
              </p:cNvPr>
              <p:cNvSpPr txBox="1"/>
              <p:nvPr/>
            </p:nvSpPr>
            <p:spPr>
              <a:xfrm>
                <a:off x="8688017" y="3599931"/>
                <a:ext cx="337747" cy="307777"/>
              </a:xfrm>
              <a:prstGeom prst="rect">
                <a:avLst/>
              </a:prstGeom>
              <a:noFill/>
            </p:spPr>
            <p:txBody>
              <a:bodyPr wrap="square" rtlCol="0">
                <a:spAutoFit/>
              </a:bodyPr>
              <a:lstStyle/>
              <a:p>
                <a:pPr algn="ctr"/>
                <a:r>
                  <a:rPr lang="en-US" sz="1400" b="1" dirty="0"/>
                  <a:t>Z</a:t>
                </a:r>
                <a:endParaRPr lang="en-US" sz="1400" b="1" baseline="-25000" dirty="0"/>
              </a:p>
            </p:txBody>
          </p:sp>
          <p:sp>
            <p:nvSpPr>
              <p:cNvPr id="86" name="TextBox 85">
                <a:extLst>
                  <a:ext uri="{FF2B5EF4-FFF2-40B4-BE49-F238E27FC236}">
                    <a16:creationId xmlns:a16="http://schemas.microsoft.com/office/drawing/2014/main" id="{832EB9A9-DD5D-4EBB-A750-75030B0D5697}"/>
                  </a:ext>
                </a:extLst>
              </p:cNvPr>
              <p:cNvSpPr txBox="1"/>
              <p:nvPr/>
            </p:nvSpPr>
            <p:spPr>
              <a:xfrm>
                <a:off x="5730701" y="4064739"/>
                <a:ext cx="337747" cy="269473"/>
              </a:xfrm>
              <a:prstGeom prst="rect">
                <a:avLst/>
              </a:prstGeom>
              <a:noFill/>
            </p:spPr>
            <p:txBody>
              <a:bodyPr wrap="square" rtlCol="0">
                <a:spAutoFit/>
              </a:bodyPr>
              <a:lstStyle/>
              <a:p>
                <a:pPr algn="ctr"/>
                <a:r>
                  <a:rPr lang="en-US" sz="1400" b="1" dirty="0"/>
                  <a:t>Y</a:t>
                </a:r>
                <a:endParaRPr lang="en-US" sz="1400" b="1" baseline="-25000" dirty="0"/>
              </a:p>
            </p:txBody>
          </p:sp>
          <p:sp>
            <p:nvSpPr>
              <p:cNvPr id="87" name="TextBox 86">
                <a:extLst>
                  <a:ext uri="{FF2B5EF4-FFF2-40B4-BE49-F238E27FC236}">
                    <a16:creationId xmlns:a16="http://schemas.microsoft.com/office/drawing/2014/main" id="{0E75B4CE-C16E-43A4-BD43-42C1F1A98F1D}"/>
                  </a:ext>
                </a:extLst>
              </p:cNvPr>
              <p:cNvSpPr txBox="1"/>
              <p:nvPr/>
            </p:nvSpPr>
            <p:spPr>
              <a:xfrm>
                <a:off x="6014064" y="4187181"/>
                <a:ext cx="962151" cy="523220"/>
              </a:xfrm>
              <a:prstGeom prst="rect">
                <a:avLst/>
              </a:prstGeom>
              <a:noFill/>
            </p:spPr>
            <p:txBody>
              <a:bodyPr wrap="square" rtlCol="0">
                <a:spAutoFit/>
              </a:bodyPr>
              <a:lstStyle/>
              <a:p>
                <a:pPr algn="ctr"/>
                <a:r>
                  <a:rPr lang="en-US" sz="1400" b="1" dirty="0">
                    <a:solidFill>
                      <a:schemeClr val="tx1"/>
                    </a:solidFill>
                  </a:rPr>
                  <a:t>Isotropic Antenna</a:t>
                </a:r>
              </a:p>
            </p:txBody>
          </p:sp>
          <p:sp>
            <p:nvSpPr>
              <p:cNvPr id="88" name="TextBox 87">
                <a:extLst>
                  <a:ext uri="{FF2B5EF4-FFF2-40B4-BE49-F238E27FC236}">
                    <a16:creationId xmlns:a16="http://schemas.microsoft.com/office/drawing/2014/main" id="{12A4301A-723C-49FD-99AE-6BBB590D7A2E}"/>
                  </a:ext>
                </a:extLst>
              </p:cNvPr>
              <p:cNvSpPr txBox="1"/>
              <p:nvPr/>
            </p:nvSpPr>
            <p:spPr>
              <a:xfrm>
                <a:off x="6199607" y="3071055"/>
                <a:ext cx="337747" cy="307777"/>
              </a:xfrm>
              <a:prstGeom prst="rect">
                <a:avLst/>
              </a:prstGeom>
              <a:noFill/>
            </p:spPr>
            <p:txBody>
              <a:bodyPr wrap="square" rtlCol="0">
                <a:spAutoFit/>
              </a:bodyPr>
              <a:lstStyle/>
              <a:p>
                <a:pPr algn="ctr"/>
                <a:r>
                  <a:rPr lang="en-US" sz="1400" b="1" dirty="0">
                    <a:solidFill>
                      <a:schemeClr val="tx1"/>
                    </a:solidFill>
                  </a:rPr>
                  <a:t>X</a:t>
                </a:r>
                <a:endParaRPr lang="en-US" sz="1400" b="1" baseline="-25000" dirty="0">
                  <a:solidFill>
                    <a:schemeClr val="tx1"/>
                  </a:solidFill>
                </a:endParaRPr>
              </a:p>
            </p:txBody>
          </p:sp>
          <p:sp>
            <p:nvSpPr>
              <p:cNvPr id="89" name="TextBox 88">
                <a:extLst>
                  <a:ext uri="{FF2B5EF4-FFF2-40B4-BE49-F238E27FC236}">
                    <a16:creationId xmlns:a16="http://schemas.microsoft.com/office/drawing/2014/main" id="{E1C8D8B7-E2C0-4738-AE17-21C9033937B3}"/>
                  </a:ext>
                </a:extLst>
              </p:cNvPr>
              <p:cNvSpPr txBox="1"/>
              <p:nvPr/>
            </p:nvSpPr>
            <p:spPr>
              <a:xfrm>
                <a:off x="7285626" y="4133800"/>
                <a:ext cx="1030176" cy="738664"/>
              </a:xfrm>
              <a:prstGeom prst="rect">
                <a:avLst/>
              </a:prstGeom>
              <a:noFill/>
            </p:spPr>
            <p:txBody>
              <a:bodyPr wrap="square" rtlCol="0">
                <a:spAutoFit/>
              </a:bodyPr>
              <a:lstStyle/>
              <a:p>
                <a:pPr algn="ctr"/>
                <a:r>
                  <a:rPr lang="en-US" sz="1400" b="1" dirty="0">
                    <a:solidFill>
                      <a:schemeClr val="tx1"/>
                    </a:solidFill>
                  </a:rPr>
                  <a:t>Antenna with </a:t>
                </a:r>
              </a:p>
              <a:p>
                <a:pPr algn="ctr"/>
                <a:r>
                  <a:rPr lang="en-US" sz="1400" b="1" dirty="0">
                    <a:solidFill>
                      <a:schemeClr val="tx1"/>
                    </a:solidFill>
                  </a:rPr>
                  <a:t>High Gain</a:t>
                </a:r>
              </a:p>
            </p:txBody>
          </p:sp>
          <p:sp>
            <p:nvSpPr>
              <p:cNvPr id="90" name="Oval 89">
                <a:extLst>
                  <a:ext uri="{FF2B5EF4-FFF2-40B4-BE49-F238E27FC236}">
                    <a16:creationId xmlns:a16="http://schemas.microsoft.com/office/drawing/2014/main" id="{82D70038-94D7-4783-A7B1-2AE4198027C0}"/>
                  </a:ext>
                </a:extLst>
              </p:cNvPr>
              <p:cNvSpPr/>
              <p:nvPr/>
            </p:nvSpPr>
            <p:spPr bwMode="auto">
              <a:xfrm rot="16200000">
                <a:off x="6199490" y="3558655"/>
                <a:ext cx="547280" cy="572366"/>
              </a:xfrm>
              <a:prstGeom prst="ellipse">
                <a:avLst/>
              </a:prstGeom>
              <a:solidFill>
                <a:schemeClr val="accent3">
                  <a:lumMod val="85000"/>
                </a:schemeClr>
              </a:solidFill>
              <a:ln w="6350" cap="flat" cmpd="sng" algn="ctr">
                <a:solidFill>
                  <a:schemeClr val="bg1">
                    <a:lumMod val="75000"/>
                  </a:schemeClr>
                </a:solidFill>
                <a:prstDash val="dash"/>
                <a:round/>
                <a:headEnd type="none" w="med" len="med"/>
                <a:tailEnd type="none" w="med" len="med"/>
              </a:ln>
              <a:effectLst>
                <a:glow rad="101600">
                  <a:schemeClr val="accent4">
                    <a:satMod val="175000"/>
                    <a:alpha val="40000"/>
                  </a:schemeClr>
                </a:glo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cxnSp>
            <p:nvCxnSpPr>
              <p:cNvPr id="91" name="Straight Arrow Connector 90">
                <a:extLst>
                  <a:ext uri="{FF2B5EF4-FFF2-40B4-BE49-F238E27FC236}">
                    <a16:creationId xmlns:a16="http://schemas.microsoft.com/office/drawing/2014/main" id="{C03ACF76-D718-4A34-AF8C-D6AD29B0A4A4}"/>
                  </a:ext>
                </a:extLst>
              </p:cNvPr>
              <p:cNvCxnSpPr>
                <a:cxnSpLocks/>
              </p:cNvCxnSpPr>
              <p:nvPr/>
            </p:nvCxnSpPr>
            <p:spPr bwMode="auto">
              <a:xfrm flipV="1">
                <a:off x="6468259" y="3104606"/>
                <a:ext cx="0" cy="742153"/>
              </a:xfrm>
              <a:prstGeom prst="straightConnector1">
                <a:avLst/>
              </a:prstGeom>
              <a:noFill/>
              <a:ln w="22225"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Arrow Connector 91">
                <a:extLst>
                  <a:ext uri="{FF2B5EF4-FFF2-40B4-BE49-F238E27FC236}">
                    <a16:creationId xmlns:a16="http://schemas.microsoft.com/office/drawing/2014/main" id="{6599F902-D5CE-4A94-BC31-4E0913BB6B10}"/>
                  </a:ext>
                </a:extLst>
              </p:cNvPr>
              <p:cNvCxnSpPr>
                <a:cxnSpLocks/>
              </p:cNvCxnSpPr>
              <p:nvPr/>
            </p:nvCxnSpPr>
            <p:spPr bwMode="auto">
              <a:xfrm flipH="1">
                <a:off x="5963050" y="3842600"/>
                <a:ext cx="505798" cy="438335"/>
              </a:xfrm>
              <a:prstGeom prst="straightConnector1">
                <a:avLst/>
              </a:prstGeom>
              <a:noFill/>
              <a:ln w="22225"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Arrow Connector 92">
                <a:extLst>
                  <a:ext uri="{FF2B5EF4-FFF2-40B4-BE49-F238E27FC236}">
                    <a16:creationId xmlns:a16="http://schemas.microsoft.com/office/drawing/2014/main" id="{767D32A1-F3F8-499E-A8FC-90913A3E8D13}"/>
                  </a:ext>
                </a:extLst>
              </p:cNvPr>
              <p:cNvCxnSpPr>
                <a:cxnSpLocks/>
              </p:cNvCxnSpPr>
              <p:nvPr/>
            </p:nvCxnSpPr>
            <p:spPr bwMode="auto">
              <a:xfrm flipV="1">
                <a:off x="6490042" y="3843864"/>
                <a:ext cx="2283230" cy="1277"/>
              </a:xfrm>
              <a:prstGeom prst="straightConnector1">
                <a:avLst/>
              </a:prstGeom>
              <a:noFill/>
              <a:ln w="22225" cap="flat" cmpd="sng" algn="ctr">
                <a:solidFill>
                  <a:schemeClr val="tx1"/>
                </a:solidFill>
                <a:prstDash val="dash"/>
                <a:round/>
                <a:headEnd type="none"/>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Straight Arrow Connector 93">
                <a:extLst>
                  <a:ext uri="{FF2B5EF4-FFF2-40B4-BE49-F238E27FC236}">
                    <a16:creationId xmlns:a16="http://schemas.microsoft.com/office/drawing/2014/main" id="{4A139342-8F64-49DF-A528-257371CC5DEB}"/>
                  </a:ext>
                </a:extLst>
              </p:cNvPr>
              <p:cNvCxnSpPr>
                <a:cxnSpLocks/>
              </p:cNvCxnSpPr>
              <p:nvPr/>
            </p:nvCxnSpPr>
            <p:spPr bwMode="auto">
              <a:xfrm flipH="1" flipV="1">
                <a:off x="5904035" y="3605888"/>
                <a:ext cx="553886" cy="244110"/>
              </a:xfrm>
              <a:prstGeom prst="straightConnector1">
                <a:avLst/>
              </a:prstGeom>
              <a:noFill/>
              <a:ln w="9525" cap="flat" cmpd="sng" algn="ctr">
                <a:solidFill>
                  <a:schemeClr val="tx1"/>
                </a:solidFill>
                <a:prstDash val="solid"/>
                <a:round/>
                <a:headEnd type="none"/>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4" name="TextBox 63">
              <a:extLst>
                <a:ext uri="{FF2B5EF4-FFF2-40B4-BE49-F238E27FC236}">
                  <a16:creationId xmlns:a16="http://schemas.microsoft.com/office/drawing/2014/main" id="{9B092FBA-57DC-41D3-9EE8-C43B0E0A2543}"/>
                </a:ext>
              </a:extLst>
            </p:cNvPr>
            <p:cNvSpPr txBox="1"/>
            <p:nvPr/>
          </p:nvSpPr>
          <p:spPr>
            <a:xfrm>
              <a:off x="11426630" y="4290608"/>
              <a:ext cx="447558" cy="369332"/>
            </a:xfrm>
            <a:prstGeom prst="rect">
              <a:avLst/>
            </a:prstGeom>
            <a:noFill/>
          </p:spPr>
          <p:txBody>
            <a:bodyPr wrap="none" rtlCol="0">
              <a:spAutoFit/>
            </a:bodyPr>
            <a:lstStyle/>
            <a:p>
              <a:pPr algn="ctr"/>
              <a:r>
                <a:rPr lang="en-US" b="1" dirty="0">
                  <a:solidFill>
                    <a:schemeClr val="tx1"/>
                  </a:solidFill>
                </a:rPr>
                <a:t>AP</a:t>
              </a:r>
            </a:p>
          </p:txBody>
        </p:sp>
        <p:sp>
          <p:nvSpPr>
            <p:cNvPr id="65" name="Rectangle 64">
              <a:extLst>
                <a:ext uri="{FF2B5EF4-FFF2-40B4-BE49-F238E27FC236}">
                  <a16:creationId xmlns:a16="http://schemas.microsoft.com/office/drawing/2014/main" id="{28E05BB7-6268-4BFC-AE07-6B627F9485FA}"/>
                </a:ext>
              </a:extLst>
            </p:cNvPr>
            <p:cNvSpPr/>
            <p:nvPr/>
          </p:nvSpPr>
          <p:spPr>
            <a:xfrm>
              <a:off x="8866532" y="2862262"/>
              <a:ext cx="771365" cy="369332"/>
            </a:xfrm>
            <a:prstGeom prst="rect">
              <a:avLst/>
            </a:prstGeom>
          </p:spPr>
          <p:txBody>
            <a:bodyPr wrap="none">
              <a:spAutoFit/>
            </a:bodyPr>
            <a:lstStyle/>
            <a:p>
              <a:r>
                <a:rPr lang="en-US" sz="1800" b="1" kern="0" dirty="0">
                  <a:solidFill>
                    <a:srgbClr val="000000"/>
                  </a:solidFill>
                  <a:latin typeface="Calibri" pitchFamily="34" charset="0"/>
                  <a:ea typeface="宋体" charset="-122"/>
                </a:rPr>
                <a:t>i</a:t>
              </a:r>
              <a:r>
                <a:rPr lang="en-US" sz="1800" b="1" kern="0" baseline="-25000" dirty="0">
                  <a:solidFill>
                    <a:srgbClr val="000000"/>
                  </a:solidFill>
                  <a:latin typeface="Calibri" pitchFamily="34" charset="0"/>
                  <a:ea typeface="宋体" charset="-122"/>
                </a:rPr>
                <a:t>th</a:t>
              </a:r>
              <a:r>
                <a:rPr lang="en-US" sz="1800" b="1" kern="0" dirty="0">
                  <a:solidFill>
                    <a:srgbClr val="000000"/>
                  </a:solidFill>
                  <a:latin typeface="Calibri" pitchFamily="34" charset="0"/>
                  <a:ea typeface="宋体" charset="-122"/>
                </a:rPr>
                <a:t> Tag</a:t>
              </a:r>
              <a:endParaRPr lang="en-US" sz="1800" dirty="0"/>
            </a:p>
          </p:txBody>
        </p:sp>
        <p:grpSp>
          <p:nvGrpSpPr>
            <p:cNvPr id="67" name="Group 66">
              <a:extLst>
                <a:ext uri="{FF2B5EF4-FFF2-40B4-BE49-F238E27FC236}">
                  <a16:creationId xmlns:a16="http://schemas.microsoft.com/office/drawing/2014/main" id="{14924CBB-18CD-4A6C-A24B-871E107852EF}"/>
                </a:ext>
              </a:extLst>
            </p:cNvPr>
            <p:cNvGrpSpPr/>
            <p:nvPr/>
          </p:nvGrpSpPr>
          <p:grpSpPr>
            <a:xfrm rot="13144135">
              <a:off x="11366866" y="3791796"/>
              <a:ext cx="586893" cy="572667"/>
              <a:chOff x="6639254" y="3767999"/>
              <a:chExt cx="586893" cy="512601"/>
            </a:xfrm>
          </p:grpSpPr>
          <p:sp>
            <p:nvSpPr>
              <p:cNvPr id="72" name="Teardrop 71">
                <a:extLst>
                  <a:ext uri="{FF2B5EF4-FFF2-40B4-BE49-F238E27FC236}">
                    <a16:creationId xmlns:a16="http://schemas.microsoft.com/office/drawing/2014/main" id="{DAF257BD-115F-45E1-ACE0-12F5F8177DAA}"/>
                  </a:ext>
                </a:extLst>
              </p:cNvPr>
              <p:cNvSpPr/>
              <p:nvPr/>
            </p:nvSpPr>
            <p:spPr bwMode="auto">
              <a:xfrm rot="10975086">
                <a:off x="6711534" y="3767999"/>
                <a:ext cx="514613" cy="488599"/>
              </a:xfrm>
              <a:prstGeom prst="teardrop">
                <a:avLst/>
              </a:prstGeom>
              <a:noFill/>
              <a:ln w="952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grpSp>
            <p:nvGrpSpPr>
              <p:cNvPr id="73" name="Group 72">
                <a:extLst>
                  <a:ext uri="{FF2B5EF4-FFF2-40B4-BE49-F238E27FC236}">
                    <a16:creationId xmlns:a16="http://schemas.microsoft.com/office/drawing/2014/main" id="{E5FE5102-10D2-45E7-A631-FE478468F7BB}"/>
                  </a:ext>
                </a:extLst>
              </p:cNvPr>
              <p:cNvGrpSpPr/>
              <p:nvPr/>
            </p:nvGrpSpPr>
            <p:grpSpPr>
              <a:xfrm>
                <a:off x="6639254" y="4181618"/>
                <a:ext cx="112254" cy="98982"/>
                <a:chOff x="5719354" y="3804880"/>
                <a:chExt cx="137025" cy="126295"/>
              </a:xfrm>
            </p:grpSpPr>
            <p:sp>
              <p:nvSpPr>
                <p:cNvPr id="74" name="Isosceles Triangle 73">
                  <a:extLst>
                    <a:ext uri="{FF2B5EF4-FFF2-40B4-BE49-F238E27FC236}">
                      <a16:creationId xmlns:a16="http://schemas.microsoft.com/office/drawing/2014/main" id="{8D46A12A-6281-418B-8A58-E4841F43CAED}"/>
                    </a:ext>
                  </a:extLst>
                </p:cNvPr>
                <p:cNvSpPr/>
                <p:nvPr/>
              </p:nvSpPr>
              <p:spPr bwMode="auto">
                <a:xfrm rot="2731228" flipV="1">
                  <a:off x="5748765" y="3823561"/>
                  <a:ext cx="126295" cy="88933"/>
                </a:xfrm>
                <a:prstGeom prst="triangl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cxnSp>
              <p:nvCxnSpPr>
                <p:cNvPr id="75" name="Straight Connector 74">
                  <a:extLst>
                    <a:ext uri="{FF2B5EF4-FFF2-40B4-BE49-F238E27FC236}">
                      <a16:creationId xmlns:a16="http://schemas.microsoft.com/office/drawing/2014/main" id="{EFFF10CB-AB9B-4693-9A82-8B0D834BFB55}"/>
                    </a:ext>
                  </a:extLst>
                </p:cNvPr>
                <p:cNvCxnSpPr/>
                <p:nvPr/>
              </p:nvCxnSpPr>
              <p:spPr bwMode="auto">
                <a:xfrm rot="2731228">
                  <a:off x="5754495" y="3889271"/>
                  <a:ext cx="0" cy="7028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69" name="Straight Arrow Connector 68">
              <a:extLst>
                <a:ext uri="{FF2B5EF4-FFF2-40B4-BE49-F238E27FC236}">
                  <a16:creationId xmlns:a16="http://schemas.microsoft.com/office/drawing/2014/main" id="{37CE2E61-717D-47E8-A674-F7F13C0F3C2E}"/>
                </a:ext>
              </a:extLst>
            </p:cNvPr>
            <p:cNvCxnSpPr>
              <a:cxnSpLocks/>
              <a:endCxn id="74" idx="3"/>
            </p:cNvCxnSpPr>
            <p:nvPr/>
          </p:nvCxnSpPr>
          <p:spPr bwMode="auto">
            <a:xfrm rot="21245251">
              <a:off x="8871774" y="3642789"/>
              <a:ext cx="3046368" cy="554930"/>
            </a:xfrm>
            <a:prstGeom prst="straightConnector1">
              <a:avLst/>
            </a:prstGeom>
            <a:ln w="9525" cap="flat" cmpd="sng" algn="ctr">
              <a:solidFill>
                <a:schemeClr val="accent4"/>
              </a:solidFill>
              <a:prstDash val="solid"/>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tx1"/>
            </a:fontRef>
          </p:style>
        </p:cxnSp>
      </p:grpSp>
      <mc:AlternateContent xmlns:mc="http://schemas.openxmlformats.org/markup-compatibility/2006" xmlns:a14="http://schemas.microsoft.com/office/drawing/2010/main">
        <mc:Choice Requires="a14">
          <p:graphicFrame>
            <p:nvGraphicFramePr>
              <p:cNvPr id="101" name="Table 100">
                <a:extLst>
                  <a:ext uri="{FF2B5EF4-FFF2-40B4-BE49-F238E27FC236}">
                    <a16:creationId xmlns:a16="http://schemas.microsoft.com/office/drawing/2014/main" id="{8FF41989-D405-47BA-88CB-DB730E585240}"/>
                  </a:ext>
                </a:extLst>
              </p:cNvPr>
              <p:cNvGraphicFramePr>
                <a:graphicFrameLocks noGrp="1"/>
              </p:cNvGraphicFramePr>
              <p:nvPr>
                <p:extLst>
                  <p:ext uri="{D42A27DB-BD31-4B8C-83A1-F6EECF244321}">
                    <p14:modId xmlns:p14="http://schemas.microsoft.com/office/powerpoint/2010/main" val="2677347260"/>
                  </p:ext>
                </p:extLst>
              </p:nvPr>
            </p:nvGraphicFramePr>
            <p:xfrm>
              <a:off x="3492296" y="3704298"/>
              <a:ext cx="7489257" cy="1364259"/>
            </p:xfrm>
            <a:graphic>
              <a:graphicData uri="http://schemas.openxmlformats.org/drawingml/2006/table">
                <a:tbl>
                  <a:tblPr>
                    <a:tableStyleId>{5C22544A-7EE6-4342-B048-85BDC9FD1C3A}</a:tableStyleId>
                  </a:tblPr>
                  <a:tblGrid>
                    <a:gridCol w="2952328">
                      <a:extLst>
                        <a:ext uri="{9D8B030D-6E8A-4147-A177-3AD203B41FA5}">
                          <a16:colId xmlns:a16="http://schemas.microsoft.com/office/drawing/2014/main" val="2868189921"/>
                        </a:ext>
                      </a:extLst>
                    </a:gridCol>
                    <a:gridCol w="1161275">
                      <a:extLst>
                        <a:ext uri="{9D8B030D-6E8A-4147-A177-3AD203B41FA5}">
                          <a16:colId xmlns:a16="http://schemas.microsoft.com/office/drawing/2014/main" val="3394018203"/>
                        </a:ext>
                      </a:extLst>
                    </a:gridCol>
                    <a:gridCol w="1161275">
                      <a:extLst>
                        <a:ext uri="{9D8B030D-6E8A-4147-A177-3AD203B41FA5}">
                          <a16:colId xmlns:a16="http://schemas.microsoft.com/office/drawing/2014/main" val="2824931695"/>
                        </a:ext>
                      </a:extLst>
                    </a:gridCol>
                    <a:gridCol w="1088695">
                      <a:extLst>
                        <a:ext uri="{9D8B030D-6E8A-4147-A177-3AD203B41FA5}">
                          <a16:colId xmlns:a16="http://schemas.microsoft.com/office/drawing/2014/main" val="1348503198"/>
                        </a:ext>
                      </a:extLst>
                    </a:gridCol>
                    <a:gridCol w="1125684">
                      <a:extLst>
                        <a:ext uri="{9D8B030D-6E8A-4147-A177-3AD203B41FA5}">
                          <a16:colId xmlns:a16="http://schemas.microsoft.com/office/drawing/2014/main" val="1070418123"/>
                        </a:ext>
                      </a:extLst>
                    </a:gridCol>
                  </a:tblGrid>
                  <a:tr h="348599">
                    <a:tc>
                      <a:txBody>
                        <a:bodyPr/>
                        <a:lstStyle/>
                        <a:p>
                          <a:pPr algn="ctr" fontAlgn="b"/>
                          <a14:m>
                            <m:oMath xmlns:m="http://schemas.openxmlformats.org/officeDocument/2006/math">
                              <m:sSub>
                                <m:sSubPr>
                                  <m:ctrlPr>
                                    <a:rPr lang="en-US" sz="1800" i="1" smtClean="0">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𝐺</m:t>
                                      </m:r>
                                    </m:e>
                                    <m:sub>
                                      <m:r>
                                        <a:rPr lang="en-US" sz="1800" b="0" i="1" smtClean="0">
                                          <a:solidFill>
                                            <a:srgbClr val="000000"/>
                                          </a:solidFill>
                                          <a:latin typeface="Cambria Math" panose="02040503050406030204" pitchFamily="18" charset="0"/>
                                        </a:rPr>
                                        <m:t>𝐴𝑃</m:t>
                                      </m:r>
                                    </m:sub>
                                  </m:sSub>
                                </m:e>
                                <m:sub>
                                  <m:r>
                                    <a:rPr lang="en-US" sz="1800" i="1">
                                      <a:solidFill>
                                        <a:srgbClr val="000000"/>
                                      </a:solidFill>
                                      <a:latin typeface="Cambria Math" panose="02040503050406030204" pitchFamily="18" charset="0"/>
                                    </a:rPr>
                                    <m:t>𝑖</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𝐺</m:t>
                                      </m:r>
                                    </m:e>
                                    <m:sub>
                                      <m:r>
                                        <a:rPr lang="en-US" sz="1800" i="1">
                                          <a:solidFill>
                                            <a:srgbClr val="000000"/>
                                          </a:solidFill>
                                          <a:latin typeface="Cambria Math" panose="02040503050406030204" pitchFamily="18" charset="0"/>
                                        </a:rPr>
                                        <m:t>𝑇</m:t>
                                      </m:r>
                                    </m:sub>
                                  </m:sSub>
                                </m:e>
                                <m:sub>
                                  <m:r>
                                    <a:rPr lang="en-US" sz="1800" i="1">
                                      <a:solidFill>
                                        <a:srgbClr val="000000"/>
                                      </a:solidFill>
                                      <a:latin typeface="Cambria Math" panose="02040503050406030204" pitchFamily="18" charset="0"/>
                                    </a:rPr>
                                    <m:t>𝑖</m:t>
                                  </m:r>
                                </m:sub>
                              </m:sSub>
                            </m:oMath>
                          </a14:m>
                          <a:r>
                            <a:rPr lang="en-US" sz="1800" b="0" i="0" u="none" strike="noStrike" dirty="0">
                              <a:solidFill>
                                <a:srgbClr val="000000"/>
                              </a:solidFill>
                              <a:effectLst/>
                              <a:latin typeface="Aptos Narrow" panose="020B0004020202020204" pitchFamily="34" charset="0"/>
                            </a:rPr>
                            <a:t> </a:t>
                          </a:r>
                          <a:r>
                            <a:rPr lang="en-US" sz="1800" b="0" i="0" u="none" strike="noStrike" kern="1200" dirty="0">
                              <a:solidFill>
                                <a:srgbClr val="000000"/>
                              </a:solidFill>
                              <a:effectLst/>
                              <a:latin typeface="+mn-lt"/>
                              <a:ea typeface="+mn-ea"/>
                              <a:cs typeface="+mn-cs"/>
                            </a:rPr>
                            <a:t>[dB]</a:t>
                          </a: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0</a:t>
                          </a:r>
                          <a:endParaRPr lang="en-IL"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10853350"/>
                      </a:ext>
                    </a:extLst>
                  </a:tr>
                  <a:tr h="318462">
                    <a:tc>
                      <a:txBody>
                        <a:bodyPr/>
                        <a:lstStyle/>
                        <a:p>
                          <a:pPr algn="ctr" fontAlgn="b"/>
                          <a14:m>
                            <m:oMathPara xmlns:m="http://schemas.openxmlformats.org/officeDocument/2006/math">
                              <m:oMathParaPr>
                                <m:jc m:val="centerGroup"/>
                              </m:oMathParaPr>
                              <m:oMath xmlns:m="http://schemas.openxmlformats.org/officeDocument/2006/math">
                                <m:r>
                                  <a:rPr lang="en-US" sz="1800" i="1" smtClean="0">
                                    <a:solidFill>
                                      <a:srgbClr val="000000"/>
                                    </a:solidFill>
                                    <a:latin typeface="Cambria Math" panose="02040503050406030204" pitchFamily="18" charset="0"/>
                                  </a:rPr>
                                  <m:t>𝐷</m:t>
                                </m:r>
                                <m:r>
                                  <a:rPr lang="en-US" sz="1800" b="0" i="1" baseline="-25000" smtClean="0">
                                    <a:solidFill>
                                      <a:srgbClr val="000000"/>
                                    </a:solidFill>
                                    <a:latin typeface="Cambria Math" panose="02040503050406030204" pitchFamily="18" charset="0"/>
                                  </a:rPr>
                                  <m:t>𝐵</m:t>
                                </m:r>
                                <m:r>
                                  <a:rPr lang="en-US" sz="1800" i="1" baseline="-25000" smtClean="0">
                                    <a:solidFill>
                                      <a:srgbClr val="000000"/>
                                    </a:solidFill>
                                    <a:latin typeface="Cambria Math" panose="02040503050406030204" pitchFamily="18" charset="0"/>
                                  </a:rPr>
                                  <m:t>𝑖</m:t>
                                </m:r>
                                <m:r>
                                  <a:rPr lang="en-US" sz="1800" i="1">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𝑀</m:t>
                                </m:r>
                                <m:r>
                                  <a:rPr lang="en-US" sz="1800" i="1">
                                    <a:solidFill>
                                      <a:srgbClr val="000000"/>
                                    </a:solidFill>
                                    <a:latin typeface="Cambria Math" panose="02040503050406030204" pitchFamily="18" charset="0"/>
                                  </a:rPr>
                                  <m:t>]</m:t>
                                </m:r>
                              </m:oMath>
                            </m:oMathPara>
                          </a14:m>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20</a:t>
                          </a:r>
                          <a:endParaRPr lang="en-IL"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39310268"/>
                      </a:ext>
                    </a:extLst>
                  </a:tr>
                  <a:tr h="348599">
                    <a:tc>
                      <a:txBody>
                        <a:bodyPr/>
                        <a:lstStyle/>
                        <a:p>
                          <a:pPr algn="ctr" fontAlgn="b"/>
                          <a14:m>
                            <m:oMath xmlns:m="http://schemas.openxmlformats.org/officeDocument/2006/math">
                              <m:sSub>
                                <m:sSubPr>
                                  <m:ctrlPr>
                                    <a:rPr lang="en-US" sz="1800" i="1" smtClean="0">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b="0" i="1" smtClean="0">
                                          <a:solidFill>
                                            <a:srgbClr val="000000"/>
                                          </a:solidFill>
                                          <a:latin typeface="Cambria Math" panose="02040503050406030204" pitchFamily="18" charset="0"/>
                                        </a:rPr>
                                        <m:t>𝑇</m:t>
                                      </m:r>
                                    </m:sub>
                                  </m:sSub>
                                </m:e>
                                <m:sub>
                                  <m:r>
                                    <a:rPr lang="en-US" sz="1800" b="0" i="1" smtClean="0">
                                      <a:solidFill>
                                        <a:srgbClr val="000000"/>
                                      </a:solidFill>
                                      <a:latin typeface="Cambria Math" panose="02040503050406030204" pitchFamily="18" charset="0"/>
                                    </a:rPr>
                                    <m:t>𝑅𝑋</m:t>
                                  </m:r>
                                  <m:r>
                                    <a:rPr lang="en-US" sz="1800" i="1">
                                      <a:solidFill>
                                        <a:srgbClr val="000000"/>
                                      </a:solidFill>
                                      <a:latin typeface="Cambria Math" panose="02040503050406030204" pitchFamily="18" charset="0"/>
                                    </a:rPr>
                                    <m:t>𝑖</m:t>
                                  </m:r>
                                </m:sub>
                              </m:sSub>
                            </m:oMath>
                          </a14:m>
                          <a:r>
                            <a:rPr lang="en-US" sz="1800" b="0" i="0" u="none" strike="noStrike" dirty="0">
                              <a:solidFill>
                                <a:srgbClr val="000000"/>
                              </a:solidFill>
                              <a:effectLst/>
                              <a:latin typeface="+mn-lt"/>
                            </a:rPr>
                            <a:t>[dBm] @ 2.4 GHz</a:t>
                          </a:r>
                        </a:p>
                      </a:txBody>
                      <a:tcPr marL="9525" marR="9525" marT="9525" marB="0" anchor="b"/>
                    </a:tc>
                    <a:tc>
                      <a:txBody>
                        <a:bodyPr/>
                        <a:lstStyle/>
                        <a:p>
                          <a:pPr marL="0" algn="ctr" defTabSz="914400" rtl="1" eaLnBrk="1" fontAlgn="b" latinLnBrk="0" hangingPunct="1"/>
                          <a:r>
                            <a:rPr lang="en-US" sz="1800" b="0" i="0" u="none" strike="noStrike" dirty="0">
                              <a:solidFill>
                                <a:schemeClr val="tx1"/>
                              </a:solidFill>
                              <a:effectLst/>
                              <a:latin typeface="+mn-lt"/>
                            </a:rPr>
                            <a:t>-30</a:t>
                          </a:r>
                          <a:endParaRPr lang="en-IL" sz="1800" b="0" i="0" u="none" strike="noStrike" dirty="0">
                            <a:solidFill>
                              <a:schemeClr val="tx1"/>
                            </a:solidFill>
                            <a:effectLst/>
                            <a:latin typeface="+mn-lt"/>
                          </a:endParaRPr>
                        </a:p>
                      </a:txBody>
                      <a:tcPr marL="9525" marR="9525" marT="9525" marB="0" anchor="b"/>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a:solidFill>
                                <a:srgbClr val="FFC000"/>
                              </a:solidFill>
                              <a:effectLst/>
                              <a:latin typeface="+mn-lt"/>
                            </a:rPr>
                            <a:t>-50</a:t>
                          </a:r>
                          <a:endParaRPr lang="en-IL" sz="1800" b="0" i="0" u="none" strike="noStrike" dirty="0">
                            <a:solidFill>
                              <a:srgbClr val="FFC000"/>
                            </a:solidFill>
                            <a:effectLst/>
                            <a:latin typeface="+mn-lt"/>
                          </a:endParaRPr>
                        </a:p>
                      </a:txBody>
                      <a:tcPr marL="9525" marR="9525" marT="9525" marB="0" anchor="b"/>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-40</a:t>
                          </a:r>
                          <a:endParaRPr lang="en-IL" sz="1800" b="0" i="0" u="none" strike="noStrike" dirty="0">
                            <a:solidFill>
                              <a:schemeClr val="tx1"/>
                            </a:solidFill>
                            <a:effectLst/>
                            <a:latin typeface="+mn-lt"/>
                          </a:endParaRPr>
                        </a:p>
                      </a:txBody>
                      <a:tcPr marL="9525" marR="9525" marT="9525" marB="0" anchor="b"/>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-46</a:t>
                          </a:r>
                          <a:endParaRPr lang="en-IL" sz="18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1159258661"/>
                      </a:ext>
                    </a:extLst>
                  </a:tr>
                  <a:tr h="348599">
                    <a:tc>
                      <a:txBody>
                        <a:bodyPr/>
                        <a:lstStyle/>
                        <a:p>
                          <a:pPr algn="ctr" fontAlgn="b"/>
                          <a:r>
                            <a:rPr lang="en-US" sz="1800" b="0" i="0" u="none" strike="noStrike" dirty="0">
                              <a:solidFill>
                                <a:srgbClr val="000000"/>
                              </a:solidFill>
                              <a:effectLst/>
                              <a:latin typeface="+mn-lt"/>
                            </a:rPr>
                            <a:t>Noise floor power [dBm]</a:t>
                          </a:r>
                        </a:p>
                      </a:txBody>
                      <a:tcPr marL="9525" marR="9525" marT="9525" marB="0" anchor="b"/>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-42</a:t>
                          </a:r>
                          <a:endParaRPr lang="en-IL" sz="1800" b="0" i="0" u="none" strike="noStrike" dirty="0">
                            <a:solidFill>
                              <a:schemeClr val="tx1"/>
                            </a:solidFill>
                            <a:effectLst/>
                            <a:latin typeface="+mn-lt"/>
                          </a:endParaRPr>
                        </a:p>
                      </a:txBody>
                      <a:tcPr marL="9525" marR="9525" marT="9525" marB="0" anchor="b"/>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-62</a:t>
                          </a:r>
                          <a:endParaRPr lang="en-IL" sz="1800" b="0" i="0" u="none" strike="noStrike" dirty="0">
                            <a:solidFill>
                              <a:schemeClr val="tx1"/>
                            </a:solidFill>
                            <a:effectLst/>
                            <a:latin typeface="+mn-lt"/>
                          </a:endParaRPr>
                        </a:p>
                      </a:txBody>
                      <a:tcPr marL="9525" marR="9525" marT="9525" marB="0" anchor="b"/>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-52</a:t>
                          </a:r>
                          <a:endParaRPr lang="en-IL" sz="1800" b="0" i="0" u="none" strike="noStrike" dirty="0">
                            <a:solidFill>
                              <a:schemeClr val="tx1"/>
                            </a:solidFill>
                            <a:effectLst/>
                            <a:latin typeface="+mn-lt"/>
                          </a:endParaRPr>
                        </a:p>
                      </a:txBody>
                      <a:tcPr marL="9525" marR="9525" marT="9525" marB="0" anchor="b"/>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-58</a:t>
                          </a:r>
                          <a:endParaRPr lang="en-IL" sz="18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2789555119"/>
                      </a:ext>
                    </a:extLst>
                  </a:tr>
                </a:tbl>
              </a:graphicData>
            </a:graphic>
          </p:graphicFrame>
        </mc:Choice>
        <mc:Fallback xmlns="">
          <p:graphicFrame>
            <p:nvGraphicFramePr>
              <p:cNvPr id="101" name="Table 100">
                <a:extLst>
                  <a:ext uri="{FF2B5EF4-FFF2-40B4-BE49-F238E27FC236}">
                    <a16:creationId xmlns:a16="http://schemas.microsoft.com/office/drawing/2014/main" id="{8FF41989-D405-47BA-88CB-DB730E585240}"/>
                  </a:ext>
                </a:extLst>
              </p:cNvPr>
              <p:cNvGraphicFramePr>
                <a:graphicFrameLocks noGrp="1"/>
              </p:cNvGraphicFramePr>
              <p:nvPr>
                <p:extLst>
                  <p:ext uri="{D42A27DB-BD31-4B8C-83A1-F6EECF244321}">
                    <p14:modId xmlns:p14="http://schemas.microsoft.com/office/powerpoint/2010/main" val="2677347260"/>
                  </p:ext>
                </p:extLst>
              </p:nvPr>
            </p:nvGraphicFramePr>
            <p:xfrm>
              <a:off x="3492296" y="3704298"/>
              <a:ext cx="7489257" cy="1364259"/>
            </p:xfrm>
            <a:graphic>
              <a:graphicData uri="http://schemas.openxmlformats.org/drawingml/2006/table">
                <a:tbl>
                  <a:tblPr>
                    <a:tableStyleId>{5C22544A-7EE6-4342-B048-85BDC9FD1C3A}</a:tableStyleId>
                  </a:tblPr>
                  <a:tblGrid>
                    <a:gridCol w="2952328">
                      <a:extLst>
                        <a:ext uri="{9D8B030D-6E8A-4147-A177-3AD203B41FA5}">
                          <a16:colId xmlns:a16="http://schemas.microsoft.com/office/drawing/2014/main" val="2868189921"/>
                        </a:ext>
                      </a:extLst>
                    </a:gridCol>
                    <a:gridCol w="1161275">
                      <a:extLst>
                        <a:ext uri="{9D8B030D-6E8A-4147-A177-3AD203B41FA5}">
                          <a16:colId xmlns:a16="http://schemas.microsoft.com/office/drawing/2014/main" val="3394018203"/>
                        </a:ext>
                      </a:extLst>
                    </a:gridCol>
                    <a:gridCol w="1161275">
                      <a:extLst>
                        <a:ext uri="{9D8B030D-6E8A-4147-A177-3AD203B41FA5}">
                          <a16:colId xmlns:a16="http://schemas.microsoft.com/office/drawing/2014/main" val="2824931695"/>
                        </a:ext>
                      </a:extLst>
                    </a:gridCol>
                    <a:gridCol w="1088695">
                      <a:extLst>
                        <a:ext uri="{9D8B030D-6E8A-4147-A177-3AD203B41FA5}">
                          <a16:colId xmlns:a16="http://schemas.microsoft.com/office/drawing/2014/main" val="1348503198"/>
                        </a:ext>
                      </a:extLst>
                    </a:gridCol>
                    <a:gridCol w="1125684">
                      <a:extLst>
                        <a:ext uri="{9D8B030D-6E8A-4147-A177-3AD203B41FA5}">
                          <a16:colId xmlns:a16="http://schemas.microsoft.com/office/drawing/2014/main" val="1070418123"/>
                        </a:ext>
                      </a:extLst>
                    </a:gridCol>
                  </a:tblGrid>
                  <a:tr h="348599">
                    <a:tc>
                      <a:txBody>
                        <a:bodyPr/>
                        <a:lstStyle/>
                        <a:p>
                          <a:endParaRPr lang="en-US"/>
                        </a:p>
                      </a:txBody>
                      <a:tcPr marL="9525" marR="9525" marT="9525" marB="0" anchor="b">
                        <a:blipFill>
                          <a:blip r:embed="rId4"/>
                          <a:stretch>
                            <a:fillRect l="-206" t="-7018" r="-154021" b="-335088"/>
                          </a:stretch>
                        </a:blipFill>
                      </a:tcPr>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0</a:t>
                          </a:r>
                          <a:endParaRPr lang="en-IL"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10853350"/>
                      </a:ext>
                    </a:extLst>
                  </a:tr>
                  <a:tr h="318462">
                    <a:tc>
                      <a:txBody>
                        <a:bodyPr/>
                        <a:lstStyle/>
                        <a:p>
                          <a:endParaRPr lang="en-US"/>
                        </a:p>
                      </a:txBody>
                      <a:tcPr marL="9525" marR="9525" marT="9525" marB="0" anchor="b">
                        <a:blipFill>
                          <a:blip r:embed="rId4"/>
                          <a:stretch>
                            <a:fillRect l="-206" t="-115094" r="-154021" b="-260377"/>
                          </a:stretch>
                        </a:blipFill>
                      </a:tcPr>
                    </a:tc>
                    <a:tc>
                      <a:txBody>
                        <a:bodyPr/>
                        <a:lstStyle/>
                        <a:p>
                          <a:pPr algn="ctr" fontAlgn="b"/>
                          <a:r>
                            <a:rPr lang="en-US" sz="1800" u="none" strike="noStrike" dirty="0">
                              <a:effectLst/>
                            </a:rPr>
                            <a:t>1</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20</a:t>
                          </a:r>
                          <a:endParaRPr lang="en-IL"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39310268"/>
                      </a:ext>
                    </a:extLst>
                  </a:tr>
                  <a:tr h="348599">
                    <a:tc>
                      <a:txBody>
                        <a:bodyPr/>
                        <a:lstStyle/>
                        <a:p>
                          <a:endParaRPr lang="en-US"/>
                        </a:p>
                      </a:txBody>
                      <a:tcPr marL="9525" marR="9525" marT="9525" marB="0" anchor="b">
                        <a:blipFill>
                          <a:blip r:embed="rId4"/>
                          <a:stretch>
                            <a:fillRect l="-206" t="-196552" r="-154021" b="-137931"/>
                          </a:stretch>
                        </a:blipFill>
                      </a:tcPr>
                    </a:tc>
                    <a:tc>
                      <a:txBody>
                        <a:bodyPr/>
                        <a:lstStyle/>
                        <a:p>
                          <a:pPr marL="0" algn="ctr" defTabSz="914400" rtl="1" eaLnBrk="1" fontAlgn="b" latinLnBrk="0" hangingPunct="1"/>
                          <a:r>
                            <a:rPr lang="en-US" sz="1800" b="0" i="0" u="none" strike="noStrike" dirty="0">
                              <a:solidFill>
                                <a:schemeClr val="tx1"/>
                              </a:solidFill>
                              <a:effectLst/>
                              <a:latin typeface="+mn-lt"/>
                            </a:rPr>
                            <a:t>-30</a:t>
                          </a:r>
                          <a:endParaRPr lang="en-IL" sz="1800" b="0" i="0" u="none" strike="noStrike" dirty="0">
                            <a:solidFill>
                              <a:schemeClr val="tx1"/>
                            </a:solidFill>
                            <a:effectLst/>
                            <a:latin typeface="+mn-lt"/>
                          </a:endParaRPr>
                        </a:p>
                      </a:txBody>
                      <a:tcPr marL="9525" marR="9525" marT="9525" marB="0" anchor="b"/>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a:solidFill>
                                <a:srgbClr val="FFC000"/>
                              </a:solidFill>
                              <a:effectLst/>
                              <a:latin typeface="+mn-lt"/>
                            </a:rPr>
                            <a:t>-50</a:t>
                          </a:r>
                          <a:endParaRPr lang="en-IL" sz="1800" b="0" i="0" u="none" strike="noStrike" dirty="0">
                            <a:solidFill>
                              <a:srgbClr val="FFC000"/>
                            </a:solidFill>
                            <a:effectLst/>
                            <a:latin typeface="+mn-lt"/>
                          </a:endParaRPr>
                        </a:p>
                      </a:txBody>
                      <a:tcPr marL="9525" marR="9525" marT="9525" marB="0" anchor="b"/>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-40</a:t>
                          </a:r>
                          <a:endParaRPr lang="en-IL" sz="1800" b="0" i="0" u="none" strike="noStrike" dirty="0">
                            <a:solidFill>
                              <a:schemeClr val="tx1"/>
                            </a:solidFill>
                            <a:effectLst/>
                            <a:latin typeface="+mn-lt"/>
                          </a:endParaRPr>
                        </a:p>
                      </a:txBody>
                      <a:tcPr marL="9525" marR="9525" marT="9525" marB="0" anchor="b"/>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-46</a:t>
                          </a:r>
                          <a:endParaRPr lang="en-IL" sz="18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1159258661"/>
                      </a:ext>
                    </a:extLst>
                  </a:tr>
                  <a:tr h="348599">
                    <a:tc>
                      <a:txBody>
                        <a:bodyPr/>
                        <a:lstStyle/>
                        <a:p>
                          <a:pPr algn="ctr" fontAlgn="b"/>
                          <a:r>
                            <a:rPr lang="en-US" sz="1800" b="0" i="0" u="none" strike="noStrike" dirty="0">
                              <a:solidFill>
                                <a:srgbClr val="000000"/>
                              </a:solidFill>
                              <a:effectLst/>
                              <a:latin typeface="+mn-lt"/>
                            </a:rPr>
                            <a:t>Noise floor power [dBm]</a:t>
                          </a:r>
                        </a:p>
                      </a:txBody>
                      <a:tcPr marL="9525" marR="9525" marT="9525" marB="0" anchor="b"/>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-42</a:t>
                          </a:r>
                          <a:endParaRPr lang="en-IL" sz="1800" b="0" i="0" u="none" strike="noStrike" dirty="0">
                            <a:solidFill>
                              <a:schemeClr val="tx1"/>
                            </a:solidFill>
                            <a:effectLst/>
                            <a:latin typeface="+mn-lt"/>
                          </a:endParaRPr>
                        </a:p>
                      </a:txBody>
                      <a:tcPr marL="9525" marR="9525" marT="9525" marB="0" anchor="b"/>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-62</a:t>
                          </a:r>
                          <a:endParaRPr lang="en-IL" sz="1800" b="0" i="0" u="none" strike="noStrike" dirty="0">
                            <a:solidFill>
                              <a:schemeClr val="tx1"/>
                            </a:solidFill>
                            <a:effectLst/>
                            <a:latin typeface="+mn-lt"/>
                          </a:endParaRPr>
                        </a:p>
                      </a:txBody>
                      <a:tcPr marL="9525" marR="9525" marT="9525" marB="0" anchor="b"/>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-52</a:t>
                          </a:r>
                          <a:endParaRPr lang="en-IL" sz="1800" b="0" i="0" u="none" strike="noStrike" dirty="0">
                            <a:solidFill>
                              <a:schemeClr val="tx1"/>
                            </a:solidFill>
                            <a:effectLst/>
                            <a:latin typeface="+mn-lt"/>
                          </a:endParaRPr>
                        </a:p>
                      </a:txBody>
                      <a:tcPr marL="9525" marR="9525" marT="9525" marB="0" anchor="b"/>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-58</a:t>
                          </a:r>
                          <a:endParaRPr lang="en-IL" sz="18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2789555119"/>
                      </a:ext>
                    </a:extLst>
                  </a:tr>
                </a:tbl>
              </a:graphicData>
            </a:graphic>
          </p:graphicFrame>
        </mc:Fallback>
      </mc:AlternateContent>
      <p:sp>
        <p:nvSpPr>
          <p:cNvPr id="48" name="TextBox 47">
            <a:extLst>
              <a:ext uri="{FF2B5EF4-FFF2-40B4-BE49-F238E27FC236}">
                <a16:creationId xmlns:a16="http://schemas.microsoft.com/office/drawing/2014/main" id="{41C32981-F565-479B-8EDA-630FE0938EB8}"/>
              </a:ext>
            </a:extLst>
          </p:cNvPr>
          <p:cNvSpPr txBox="1"/>
          <p:nvPr/>
        </p:nvSpPr>
        <p:spPr>
          <a:xfrm>
            <a:off x="896147" y="1191720"/>
            <a:ext cx="7881481" cy="369332"/>
          </a:xfrm>
          <a:prstGeom prst="rect">
            <a:avLst/>
          </a:prstGeom>
          <a:noFill/>
        </p:spPr>
        <p:txBody>
          <a:bodyPr wrap="square" rtlCol="1">
            <a:spAutoFit/>
          </a:bodyPr>
          <a:lstStyle/>
          <a:p>
            <a:pPr defTabSz="914400" eaLnBrk="1" hangingPunct="1">
              <a:spcBef>
                <a:spcPts val="600"/>
              </a:spcBef>
              <a:spcAft>
                <a:spcPts val="0"/>
              </a:spcAft>
              <a:buClr>
                <a:srgbClr val="000000">
                  <a:lumMod val="85000"/>
                  <a:lumOff val="15000"/>
                </a:srgbClr>
              </a:buClr>
              <a:buSzTx/>
              <a:buFontTx/>
              <a:buNone/>
              <a:defRPr/>
            </a:pPr>
            <a:r>
              <a:rPr lang="en-US" sz="1800" dirty="0">
                <a:solidFill>
                  <a:srgbClr val="000000">
                    <a:lumMod val="75000"/>
                    <a:lumOff val="25000"/>
                  </a:srgbClr>
                </a:solidFill>
                <a:latin typeface="Arial Unicode MS" pitchFamily="34" charset="-128"/>
                <a:ea typeface="Arial Unicode MS" pitchFamily="34" charset="-128"/>
                <a:cs typeface="Arial Unicode MS" pitchFamily="34" charset="-128"/>
              </a:rPr>
              <a:t>In RX mode, similar gain calculations can be performed</a:t>
            </a:r>
            <a:endParaRPr lang="en-US" sz="1800" dirty="0">
              <a:solidFill>
                <a:srgbClr val="000000"/>
              </a:solidFill>
              <a:latin typeface="Calibri" pitchFamily="34" charset="0"/>
              <a:ea typeface="宋体" charset="-122"/>
            </a:endParaRP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84B8B735-58BF-41EB-8040-BA7363F5AD01}"/>
                  </a:ext>
                </a:extLst>
              </p:cNvPr>
              <p:cNvSpPr txBox="1"/>
              <p:nvPr/>
            </p:nvSpPr>
            <p:spPr>
              <a:xfrm>
                <a:off x="1127448" y="3698980"/>
                <a:ext cx="1781770" cy="671915"/>
              </a:xfrm>
              <a:prstGeom prst="rect">
                <a:avLst/>
              </a:prstGeom>
              <a:noFill/>
              <a:ln w="12700">
                <a:solidFill>
                  <a:schemeClr val="tx1"/>
                </a:solidFill>
              </a:ln>
            </p:spPr>
            <p:txBody>
              <a:bodyPr wrap="none" rtlCol="0">
                <a:spAutoFit/>
              </a:bodyPr>
              <a:lstStyle/>
              <a:p>
                <a:pPr algn="ctr"/>
                <a14:m>
                  <m:oMath xmlns:m="http://schemas.openxmlformats.org/officeDocument/2006/math">
                    <m:sSub>
                      <m:sSubPr>
                        <m:ctrlPr>
                          <a:rPr lang="en-US" sz="1800" i="1" smtClean="0">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a:solidFill>
                                  <a:srgbClr val="000000"/>
                                </a:solidFill>
                                <a:latin typeface="Cambria Math" panose="02040503050406030204" pitchFamily="18" charset="0"/>
                              </a:rPr>
                              <m:t>𝑇𝑋</m:t>
                            </m:r>
                          </m:sub>
                        </m:sSub>
                      </m:e>
                      <m:sub>
                        <m:r>
                          <a:rPr lang="en-US" sz="1800" b="0" i="1" smtClean="0">
                            <a:solidFill>
                              <a:srgbClr val="000000"/>
                            </a:solidFill>
                            <a:latin typeface="Cambria Math" panose="02040503050406030204" pitchFamily="18" charset="0"/>
                          </a:rPr>
                          <m:t>𝐴𝑃</m:t>
                        </m:r>
                      </m:sub>
                    </m:sSub>
                    <m:r>
                      <a:rPr lang="en-US" sz="1800" i="1">
                        <a:solidFill>
                          <a:srgbClr val="000000"/>
                        </a:solidFill>
                        <a:latin typeface="Cambria Math" panose="02040503050406030204" pitchFamily="18" charset="0"/>
                      </a:rPr>
                      <m:t> </m:t>
                    </m:r>
                  </m:oMath>
                </a14:m>
                <a:r>
                  <a:rPr lang="en-US" sz="1800" b="1" dirty="0">
                    <a:solidFill>
                      <a:schemeClr val="tx1"/>
                    </a:solidFill>
                  </a:rPr>
                  <a:t>= 20 dBm</a:t>
                </a:r>
              </a:p>
              <a:p>
                <a:pPr algn="ct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𝑆𝑁𝑅</m:t>
                        </m:r>
                      </m:e>
                      <m:sub>
                        <m:r>
                          <a:rPr lang="en-US" sz="1800" i="1">
                            <a:solidFill>
                              <a:srgbClr val="000000"/>
                            </a:solidFill>
                            <a:latin typeface="Cambria Math" panose="02040503050406030204" pitchFamily="18" charset="0"/>
                          </a:rPr>
                          <m:t>𝑚𝑖𝑛</m:t>
                        </m:r>
                      </m:sub>
                    </m:sSub>
                  </m:oMath>
                </a14:m>
                <a:r>
                  <a:rPr lang="en-US" sz="1800" b="1" dirty="0">
                    <a:solidFill>
                      <a:schemeClr val="tx1"/>
                    </a:solidFill>
                  </a:rPr>
                  <a:t> = 12 dB</a:t>
                </a:r>
              </a:p>
            </p:txBody>
          </p:sp>
        </mc:Choice>
        <mc:Fallback xmlns="">
          <p:sp>
            <p:nvSpPr>
              <p:cNvPr id="50" name="TextBox 49">
                <a:extLst>
                  <a:ext uri="{FF2B5EF4-FFF2-40B4-BE49-F238E27FC236}">
                    <a16:creationId xmlns:a16="http://schemas.microsoft.com/office/drawing/2014/main" id="{84B8B735-58BF-41EB-8040-BA7363F5AD01}"/>
                  </a:ext>
                </a:extLst>
              </p:cNvPr>
              <p:cNvSpPr txBox="1">
                <a:spLocks noRot="1" noChangeAspect="1" noMove="1" noResize="1" noEditPoints="1" noAdjustHandles="1" noChangeArrowheads="1" noChangeShapeType="1" noTextEdit="1"/>
              </p:cNvSpPr>
              <p:nvPr/>
            </p:nvSpPr>
            <p:spPr>
              <a:xfrm>
                <a:off x="1127448" y="3698980"/>
                <a:ext cx="1781770" cy="671915"/>
              </a:xfrm>
              <a:prstGeom prst="rect">
                <a:avLst/>
              </a:prstGeom>
              <a:blipFill>
                <a:blip r:embed="rId5"/>
                <a:stretch>
                  <a:fillRect t="-4464" r="-2041" b="-12500"/>
                </a:stretch>
              </a:blipFill>
              <a:ln w="12700">
                <a:solidFill>
                  <a:schemeClr val="tx1"/>
                </a:solidFill>
              </a:ln>
            </p:spPr>
            <p:txBody>
              <a:bodyPr/>
              <a:lstStyle/>
              <a:p>
                <a:r>
                  <a:rPr lang="en-US">
                    <a:noFill/>
                  </a:rPr>
                  <a:t> </a:t>
                </a:r>
              </a:p>
            </p:txBody>
          </p:sp>
        </mc:Fallback>
      </mc:AlternateContent>
      <p:sp>
        <p:nvSpPr>
          <p:cNvPr id="42" name="Rectangle 41">
            <a:extLst>
              <a:ext uri="{FF2B5EF4-FFF2-40B4-BE49-F238E27FC236}">
                <a16:creationId xmlns:a16="http://schemas.microsoft.com/office/drawing/2014/main" id="{8FBC4DD2-716E-42D6-BADB-76A707B1470A}"/>
              </a:ext>
            </a:extLst>
          </p:cNvPr>
          <p:cNvSpPr/>
          <p:nvPr/>
        </p:nvSpPr>
        <p:spPr bwMode="auto">
          <a:xfrm>
            <a:off x="8765189" y="3722429"/>
            <a:ext cx="1147236" cy="1346127"/>
          </a:xfrm>
          <a:prstGeom prst="rect">
            <a:avLst/>
          </a:prstGeom>
          <a:solidFill>
            <a:schemeClr val="accent1">
              <a:lumMod val="20000"/>
              <a:lumOff val="80000"/>
              <a:alpha val="2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4651525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839416" y="481860"/>
            <a:ext cx="10151025" cy="1065213"/>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Summary</a:t>
            </a:r>
            <a:endParaRPr lang="en-GB" dirty="0"/>
          </a:p>
        </p:txBody>
      </p:sp>
      <p:sp>
        <p:nvSpPr>
          <p:cNvPr id="4" name="Date Placeholder 3"/>
          <p:cNvSpPr>
            <a:spLocks noGrp="1"/>
          </p:cNvSpPr>
          <p:nvPr>
            <p:ph type="dt" idx="15"/>
          </p:nvPr>
        </p:nvSpPr>
        <p:spPr/>
        <p:txBody>
          <a:bodyPr/>
          <a:lstStyle/>
          <a:p>
            <a:r>
              <a:rPr lang="en-US"/>
              <a:t>Sept 2025</a:t>
            </a:r>
            <a:endParaRPr lang="en-GB" dirty="0"/>
          </a:p>
        </p:txBody>
      </p:sp>
      <p:sp>
        <p:nvSpPr>
          <p:cNvPr id="196" name="Footer Placeholder 4">
            <a:extLst>
              <a:ext uri="{FF2B5EF4-FFF2-40B4-BE49-F238E27FC236}">
                <a16:creationId xmlns:a16="http://schemas.microsoft.com/office/drawing/2014/main" id="{B22D0CAB-2981-4E78-B000-3E4DD4850A3D}"/>
              </a:ext>
            </a:extLst>
          </p:cNvPr>
          <p:cNvSpPr>
            <a:spLocks noGrp="1"/>
          </p:cNvSpPr>
          <p:nvPr>
            <p:ph type="ftr" idx="14"/>
          </p:nvPr>
        </p:nvSpPr>
        <p:spPr>
          <a:xfrm>
            <a:off x="7178565" y="6475414"/>
            <a:ext cx="4246027" cy="180975"/>
          </a:xfrm>
        </p:spPr>
        <p:txBody>
          <a:bodyPr/>
          <a:lstStyle/>
          <a:p>
            <a:r>
              <a:rPr lang="en-GB" dirty="0"/>
              <a:t>Dror Regev, Huawei</a:t>
            </a:r>
          </a:p>
        </p:txBody>
      </p:sp>
      <p:sp>
        <p:nvSpPr>
          <p:cNvPr id="17" name="Rectangle 16">
            <a:extLst>
              <a:ext uri="{FF2B5EF4-FFF2-40B4-BE49-F238E27FC236}">
                <a16:creationId xmlns:a16="http://schemas.microsoft.com/office/drawing/2014/main" id="{0060A891-62FD-4784-80D0-0AA10D410073}"/>
              </a:ext>
            </a:extLst>
          </p:cNvPr>
          <p:cNvSpPr/>
          <p:nvPr/>
        </p:nvSpPr>
        <p:spPr>
          <a:xfrm>
            <a:off x="839416" y="1547073"/>
            <a:ext cx="10369152" cy="4265783"/>
          </a:xfrm>
          <a:prstGeom prst="rect">
            <a:avLst/>
          </a:prstGeom>
        </p:spPr>
        <p:txBody>
          <a:bodyPr wrap="square">
            <a:spAutoFit/>
          </a:bodyPr>
          <a:lstStyle/>
          <a:p>
            <a:pPr marL="342900" indent="-342900">
              <a:lnSpc>
                <a:spcPct val="90000"/>
              </a:lnSpc>
              <a:buFont typeface="Arial" panose="020B0604020202020204" pitchFamily="34" charset="0"/>
              <a:buChar char="•"/>
            </a:pPr>
            <a:r>
              <a:rPr lang="en-US" dirty="0">
                <a:solidFill>
                  <a:schemeClr val="tx1"/>
                </a:solidFill>
              </a:rPr>
              <a:t>This document reviews performance aspects and design blocks of active transmitters, showing an approach for achieving better than ± 1000 ppm in TX and the respective performance and trade-offs</a:t>
            </a:r>
          </a:p>
          <a:p>
            <a:pPr marL="342900" indent="-342900">
              <a:lnSpc>
                <a:spcPct val="90000"/>
              </a:lnSpc>
              <a:buFont typeface="Arial" panose="020B0604020202020204" pitchFamily="34" charset="0"/>
              <a:buChar char="•"/>
            </a:pPr>
            <a:endParaRPr lang="en-US" dirty="0">
              <a:solidFill>
                <a:schemeClr val="tx1"/>
              </a:solidFill>
            </a:endParaRPr>
          </a:p>
          <a:p>
            <a:pPr marL="342900" indent="-342900">
              <a:lnSpc>
                <a:spcPct val="90000"/>
              </a:lnSpc>
              <a:buFont typeface="Arial" panose="020B0604020202020204" pitchFamily="34" charset="0"/>
              <a:buChar char="•"/>
            </a:pPr>
            <a:r>
              <a:rPr lang="en-US" dirty="0">
                <a:solidFill>
                  <a:schemeClr val="tx1"/>
                </a:solidFill>
              </a:rPr>
              <a:t>The consequences of the tag’s antenna gain and EIRP are also explored considering EH, TX and RX performance</a:t>
            </a:r>
          </a:p>
          <a:p>
            <a:pPr marL="342900" indent="-342900">
              <a:lnSpc>
                <a:spcPct val="90000"/>
              </a:lnSpc>
              <a:buFont typeface="Arial" panose="020B0604020202020204" pitchFamily="34" charset="0"/>
              <a:buChar char="•"/>
            </a:pPr>
            <a:endParaRPr lang="en-US" dirty="0">
              <a:solidFill>
                <a:schemeClr val="tx1"/>
              </a:solidFill>
            </a:endParaRPr>
          </a:p>
          <a:p>
            <a:pPr marL="342900" indent="-342900">
              <a:lnSpc>
                <a:spcPct val="90000"/>
              </a:lnSpc>
              <a:buFont typeface="Arial" panose="020B0604020202020204" pitchFamily="34" charset="0"/>
              <a:buChar char="•"/>
            </a:pPr>
            <a:r>
              <a:rPr lang="en-US" dirty="0">
                <a:solidFill>
                  <a:schemeClr val="tx1"/>
                </a:solidFill>
              </a:rPr>
              <a:t>TX (UL) performance is the main challenge, despite the fact that there is no inherent leakage (e.g. exciter direct leakage as in BS tags). It may be challenging to achieve 50 meters of range as suggested in [2], especially when considering antenna gains</a:t>
            </a:r>
          </a:p>
          <a:p>
            <a:pPr marL="342900" indent="-342900">
              <a:lnSpc>
                <a:spcPct val="90000"/>
              </a:lnSpc>
              <a:buFont typeface="Arial" panose="020B0604020202020204" pitchFamily="34" charset="0"/>
              <a:buChar char="•"/>
            </a:pPr>
            <a:endParaRPr lang="en-US" dirty="0">
              <a:solidFill>
                <a:schemeClr val="tx1"/>
              </a:solidFill>
            </a:endParaRPr>
          </a:p>
          <a:p>
            <a:pPr defTabSz="914400" eaLnBrk="1" hangingPunct="1">
              <a:buClrTx/>
              <a:buSzTx/>
            </a:pPr>
            <a:endParaRPr lang="en-US" sz="1800" i="1" baseline="-25000" dirty="0">
              <a:solidFill>
                <a:srgbClr val="000000"/>
              </a:solidFill>
              <a:latin typeface="Cambria Math" panose="02040503050406030204" pitchFamily="18" charset="0"/>
              <a:ea typeface="宋体" charset="-122"/>
            </a:endParaRPr>
          </a:p>
        </p:txBody>
      </p:sp>
      <p:sp>
        <p:nvSpPr>
          <p:cNvPr id="7" name="Slide Number Placeholder 5">
            <a:extLst>
              <a:ext uri="{FF2B5EF4-FFF2-40B4-BE49-F238E27FC236}">
                <a16:creationId xmlns:a16="http://schemas.microsoft.com/office/drawing/2014/main" id="{E678CD79-B274-4C2E-8402-41EBD0CC02EC}"/>
              </a:ext>
            </a:extLst>
          </p:cNvPr>
          <p:cNvSpPr txBox="1">
            <a:spLocks/>
          </p:cNvSpPr>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351F4386-A5E2-41A1-B4D0-BE653C929E06}" type="slidenum">
              <a:rPr lang="en-GB" smtClean="0"/>
              <a:pPr/>
              <a:t>12</a:t>
            </a:fld>
            <a:endParaRPr lang="en-GB" dirty="0"/>
          </a:p>
        </p:txBody>
      </p:sp>
      <p:sp>
        <p:nvSpPr>
          <p:cNvPr id="2" name="Slide Number Placeholder 1">
            <a:extLst>
              <a:ext uri="{FF2B5EF4-FFF2-40B4-BE49-F238E27FC236}">
                <a16:creationId xmlns:a16="http://schemas.microsoft.com/office/drawing/2014/main" id="{68BB02EA-A84B-4509-BD0B-3EDB903C1933}"/>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Tree>
    <p:extLst>
      <p:ext uri="{BB962C8B-B14F-4D97-AF65-F5344CB8AC3E}">
        <p14:creationId xmlns:p14="http://schemas.microsoft.com/office/powerpoint/2010/main" val="3879987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p:txBody>
          <a:bodyPr/>
          <a:lstStyle/>
          <a:p>
            <a:r>
              <a:rPr lang="en-US"/>
              <a:t>Sept 2025</a:t>
            </a:r>
            <a:endParaRPr lang="en-GB" dirty="0"/>
          </a:p>
        </p:txBody>
      </p:sp>
      <p:sp>
        <p:nvSpPr>
          <p:cNvPr id="196" name="Footer Placeholder 4">
            <a:extLst>
              <a:ext uri="{FF2B5EF4-FFF2-40B4-BE49-F238E27FC236}">
                <a16:creationId xmlns:a16="http://schemas.microsoft.com/office/drawing/2014/main" id="{B22D0CAB-2981-4E78-B000-3E4DD4850A3D}"/>
              </a:ext>
            </a:extLst>
          </p:cNvPr>
          <p:cNvSpPr>
            <a:spLocks noGrp="1"/>
          </p:cNvSpPr>
          <p:nvPr>
            <p:ph type="ftr" idx="14"/>
          </p:nvPr>
        </p:nvSpPr>
        <p:spPr>
          <a:xfrm>
            <a:off x="7178565" y="6475414"/>
            <a:ext cx="4246027" cy="180975"/>
          </a:xfrm>
        </p:spPr>
        <p:txBody>
          <a:bodyPr/>
          <a:lstStyle/>
          <a:p>
            <a:r>
              <a:rPr lang="en-GB" dirty="0"/>
              <a:t>Dror Regev, Huawei</a:t>
            </a:r>
          </a:p>
        </p:txBody>
      </p:sp>
      <p:sp>
        <p:nvSpPr>
          <p:cNvPr id="11" name="Rectangle 1">
            <a:extLst>
              <a:ext uri="{FF2B5EF4-FFF2-40B4-BE49-F238E27FC236}">
                <a16:creationId xmlns:a16="http://schemas.microsoft.com/office/drawing/2014/main" id="{9C3F0907-610E-4530-8E55-A1924BFC387F}"/>
              </a:ext>
            </a:extLst>
          </p:cNvPr>
          <p:cNvSpPr>
            <a:spLocks noGrp="1" noChangeArrowheads="1"/>
          </p:cNvSpPr>
          <p:nvPr>
            <p:ph type="title"/>
          </p:nvPr>
        </p:nvSpPr>
        <p:spPr>
          <a:xfrm>
            <a:off x="914401" y="685801"/>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2" name="Content Placeholder 1">
            <a:extLst>
              <a:ext uri="{FF2B5EF4-FFF2-40B4-BE49-F238E27FC236}">
                <a16:creationId xmlns:a16="http://schemas.microsoft.com/office/drawing/2014/main" id="{B9C87C7E-E893-43ED-9B02-CD86DC23AEE9}"/>
              </a:ext>
            </a:extLst>
          </p:cNvPr>
          <p:cNvSpPr>
            <a:spLocks noGrp="1"/>
          </p:cNvSpPr>
          <p:nvPr>
            <p:ph idx="1"/>
          </p:nvPr>
        </p:nvSpPr>
        <p:spPr>
          <a:xfrm>
            <a:off x="951840" y="1484784"/>
            <a:ext cx="10361084" cy="4113213"/>
          </a:xfrm>
        </p:spPr>
        <p:txBody>
          <a:bodyPr/>
          <a:lstStyle/>
          <a:p>
            <a:pPr marL="0" indent="0"/>
            <a:r>
              <a:rPr lang="en-GB" dirty="0"/>
              <a:t>[1] Z. Yang et al, </a:t>
            </a:r>
            <a:r>
              <a:rPr lang="en-US" dirty="0"/>
              <a:t>A ULP Long-Range Active-RF Tag with Automatic Antenna-Interface Calibration Achieving 20.5% TX Efficiency at -22dBm EIRP, and -60.4dBm Sensitivity at 17.8nW RX Power. 2023 IEEE International Solid-State Circuits Conference (ISSCC)</a:t>
            </a:r>
          </a:p>
          <a:p>
            <a:pPr marL="0" indent="0"/>
            <a:endParaRPr lang="en-GB" dirty="0"/>
          </a:p>
          <a:p>
            <a:pPr marL="0" indent="0"/>
            <a:r>
              <a:rPr lang="en-GB" dirty="0"/>
              <a:t>[2] </a:t>
            </a:r>
            <a:r>
              <a:rPr lang="en-US" dirty="0"/>
              <a:t>11-25-1497r0 “</a:t>
            </a:r>
            <a:r>
              <a:rPr lang="en-GB" dirty="0"/>
              <a:t>Uplink Rates for Active Transmission</a:t>
            </a:r>
            <a:r>
              <a:rPr lang="en-US" dirty="0"/>
              <a:t>”; </a:t>
            </a:r>
            <a:r>
              <a:rPr lang="en-GB" dirty="0" err="1"/>
              <a:t>Amichai</a:t>
            </a:r>
            <a:r>
              <a:rPr lang="en-GB" dirty="0"/>
              <a:t> </a:t>
            </a:r>
            <a:r>
              <a:rPr lang="en-GB" dirty="0" err="1"/>
              <a:t>Sanderovich</a:t>
            </a:r>
            <a:r>
              <a:rPr lang="en-GB" dirty="0"/>
              <a:t> (</a:t>
            </a:r>
            <a:r>
              <a:rPr lang="en-GB" dirty="0" err="1"/>
              <a:t>Wiliot</a:t>
            </a:r>
            <a:r>
              <a:rPr lang="en-GB" dirty="0"/>
              <a:t>)</a:t>
            </a:r>
          </a:p>
          <a:p>
            <a:pPr marL="457200" indent="-457200">
              <a:buAutoNum type="arabicPeriod"/>
            </a:pPr>
            <a:endParaRPr lang="en-US" dirty="0"/>
          </a:p>
          <a:p>
            <a:pPr marL="457200" indent="-457200">
              <a:buAutoNum type="arabicPeriod"/>
            </a:pPr>
            <a:endParaRPr lang="en-GB" dirty="0"/>
          </a:p>
        </p:txBody>
      </p:sp>
      <p:sp>
        <p:nvSpPr>
          <p:cNvPr id="3" name="Rectangle 1">
            <a:extLst>
              <a:ext uri="{FF2B5EF4-FFF2-40B4-BE49-F238E27FC236}">
                <a16:creationId xmlns:a16="http://schemas.microsoft.com/office/drawing/2014/main" id="{FB307BEE-5680-4EEE-ABB4-FAFB29CE8892}"/>
              </a:ext>
            </a:extLst>
          </p:cNvPr>
          <p:cNvSpPr>
            <a:spLocks noChangeArrowheads="1"/>
          </p:cNvSpPr>
          <p:nvPr/>
        </p:nvSpPr>
        <p:spPr bwMode="auto">
          <a:xfrm>
            <a:off x="914400" y="385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Slide Number Placeholder 5">
            <a:extLst>
              <a:ext uri="{FF2B5EF4-FFF2-40B4-BE49-F238E27FC236}">
                <a16:creationId xmlns:a16="http://schemas.microsoft.com/office/drawing/2014/main" id="{E9CD61FE-FFD1-4609-BED5-EBE9AD971EA9}"/>
              </a:ext>
            </a:extLst>
          </p:cNvPr>
          <p:cNvSpPr txBox="1">
            <a:spLocks/>
          </p:cNvSpPr>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351F4386-A5E2-41A1-B4D0-BE653C929E06}" type="slidenum">
              <a:rPr lang="en-GB" smtClean="0"/>
              <a:pPr/>
              <a:t>13</a:t>
            </a:fld>
            <a:endParaRPr lang="en-GB" dirty="0"/>
          </a:p>
        </p:txBody>
      </p:sp>
      <p:sp>
        <p:nvSpPr>
          <p:cNvPr id="2" name="Slide Number Placeholder 1">
            <a:extLst>
              <a:ext uri="{FF2B5EF4-FFF2-40B4-BE49-F238E27FC236}">
                <a16:creationId xmlns:a16="http://schemas.microsoft.com/office/drawing/2014/main" id="{D8F4D038-7127-44CF-972A-FBC0E120548D}"/>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26238923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929216" y="1628800"/>
            <a:ext cx="10639391" cy="4543399"/>
          </a:xfrm>
          <a:ln/>
        </p:spPr>
        <p:txBody>
          <a:bodyPr/>
          <a:lstStyle/>
          <a:p>
            <a:r>
              <a:rPr lang="en-US" dirty="0"/>
              <a:t>This contribution is based on an 2023 ISSCC paper [1] and reviews performance aspects and design blocks of active transmitters. </a:t>
            </a:r>
            <a:endParaRPr lang="en-GB" dirty="0"/>
          </a:p>
          <a:p>
            <a:pPr marL="0" indent="0">
              <a:tabLst>
                <a:tab pos="357188" algn="l"/>
                <a:tab pos="1827213" algn="l"/>
                <a:tab pos="2741613" algn="l"/>
                <a:tab pos="3656013" algn="l"/>
                <a:tab pos="4570413" algn="l"/>
                <a:tab pos="5484813" algn="l"/>
                <a:tab pos="6399213" algn="l"/>
                <a:tab pos="7313613" algn="l"/>
                <a:tab pos="8228013" algn="l"/>
                <a:tab pos="9142413" algn="l"/>
                <a:tab pos="10056813" algn="l"/>
              </a:tabLst>
            </a:pPr>
            <a:r>
              <a:rPr lang="en-US" dirty="0"/>
              <a:t>In [2], a 2.45GHz active transmitter with an EIRP of -25dBm and 158uW power consumption was assumed / described.</a:t>
            </a:r>
          </a:p>
          <a:p>
            <a:pPr marL="0" indent="0">
              <a:tabLst>
                <a:tab pos="357188" algn="l"/>
                <a:tab pos="1827213" algn="l"/>
                <a:tab pos="2741613" algn="l"/>
                <a:tab pos="3656013" algn="l"/>
                <a:tab pos="4570413" algn="l"/>
                <a:tab pos="5484813" algn="l"/>
                <a:tab pos="6399213" algn="l"/>
                <a:tab pos="7313613" algn="l"/>
                <a:tab pos="8228013" algn="l"/>
                <a:tab pos="9142413" algn="l"/>
                <a:tab pos="10056813" algn="l"/>
              </a:tabLst>
            </a:pPr>
            <a:r>
              <a:rPr lang="en-US" dirty="0"/>
              <a:t>While [1] and [2] designs may differ, the paper may serve as a reference and offer a basis for performance considerations and trad-offs in active transmitters.</a:t>
            </a:r>
          </a:p>
          <a:p>
            <a:pPr marL="0" indent="0">
              <a:tabLst>
                <a:tab pos="357188" algn="l"/>
                <a:tab pos="1827213" algn="l"/>
                <a:tab pos="2741613" algn="l"/>
                <a:tab pos="3656013" algn="l"/>
                <a:tab pos="4570413" algn="l"/>
                <a:tab pos="5484813" algn="l"/>
                <a:tab pos="6399213" algn="l"/>
                <a:tab pos="7313613" algn="l"/>
                <a:tab pos="8228013" algn="l"/>
                <a:tab pos="9142413" algn="l"/>
                <a:tab pos="10056813" algn="l"/>
              </a:tabLst>
            </a:pPr>
            <a:endParaRPr lang="en-US" dirty="0"/>
          </a:p>
          <a:p>
            <a:pPr marL="0" indent="0">
              <a:tabLst>
                <a:tab pos="357188" algn="l"/>
                <a:tab pos="1827213" algn="l"/>
                <a:tab pos="2741613" algn="l"/>
                <a:tab pos="3656013" algn="l"/>
                <a:tab pos="4570413" algn="l"/>
                <a:tab pos="5484813" algn="l"/>
                <a:tab pos="6399213" algn="l"/>
                <a:tab pos="7313613" algn="l"/>
                <a:tab pos="8228013" algn="l"/>
                <a:tab pos="9142413" algn="l"/>
                <a:tab pos="10056813" algn="l"/>
              </a:tabLst>
            </a:pPr>
            <a:r>
              <a:rPr lang="en-US" dirty="0"/>
              <a:t>Additionally, since TX EIRP is a function of TX antenna gain and directivity, their impact on performance is discussed here.</a:t>
            </a:r>
          </a:p>
          <a:p>
            <a:pPr marL="0" indent="0">
              <a:tabLst>
                <a:tab pos="357188"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Dror Regev, Huawei</a:t>
            </a:r>
          </a:p>
        </p:txBody>
      </p:sp>
      <p:sp>
        <p:nvSpPr>
          <p:cNvPr id="4" name="Date Placeholder 3"/>
          <p:cNvSpPr>
            <a:spLocks noGrp="1"/>
          </p:cNvSpPr>
          <p:nvPr>
            <p:ph type="dt" idx="15"/>
          </p:nvPr>
        </p:nvSpPr>
        <p:spPr/>
        <p:txBody>
          <a:bodyPr/>
          <a:lstStyle/>
          <a:p>
            <a:r>
              <a:rPr lang="en-US"/>
              <a:t>Sept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41085D-2CDA-4E53-8335-6DDA91579A56}"/>
              </a:ext>
            </a:extLst>
          </p:cNvPr>
          <p:cNvPicPr>
            <a:picLocks noChangeAspect="1"/>
          </p:cNvPicPr>
          <p:nvPr/>
        </p:nvPicPr>
        <p:blipFill>
          <a:blip r:embed="rId3"/>
          <a:stretch>
            <a:fillRect/>
          </a:stretch>
        </p:blipFill>
        <p:spPr>
          <a:xfrm>
            <a:off x="1775520" y="1205766"/>
            <a:ext cx="9037004" cy="3491897"/>
          </a:xfrm>
          <a:prstGeom prst="rect">
            <a:avLst/>
          </a:prstGeom>
        </p:spPr>
      </p:pic>
      <p:sp>
        <p:nvSpPr>
          <p:cNvPr id="4097" name="Rectangle 1"/>
          <p:cNvSpPr>
            <a:spLocks noGrp="1" noChangeArrowheads="1"/>
          </p:cNvSpPr>
          <p:nvPr>
            <p:ph type="title"/>
          </p:nvPr>
        </p:nvSpPr>
        <p:spPr>
          <a:xfrm>
            <a:off x="612776" y="491432"/>
            <a:ext cx="10361084" cy="74162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E" sz="2800" dirty="0"/>
              <a:t>AMP Active Tag Top Level Schematic [1]</a:t>
            </a:r>
            <a:endParaRPr lang="en-GB" sz="28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p:cNvSpPr>
            <a:spLocks noGrp="1"/>
          </p:cNvSpPr>
          <p:nvPr>
            <p:ph type="ftr" idx="14"/>
          </p:nvPr>
        </p:nvSpPr>
        <p:spPr/>
        <p:txBody>
          <a:bodyPr/>
          <a:lstStyle/>
          <a:p>
            <a:r>
              <a:rPr lang="en-GB" dirty="0"/>
              <a:t>Dror Regev, Huawei</a:t>
            </a:r>
          </a:p>
        </p:txBody>
      </p:sp>
      <p:sp>
        <p:nvSpPr>
          <p:cNvPr id="4" name="Date Placeholder 3"/>
          <p:cNvSpPr>
            <a:spLocks noGrp="1"/>
          </p:cNvSpPr>
          <p:nvPr>
            <p:ph type="dt" idx="15"/>
          </p:nvPr>
        </p:nvSpPr>
        <p:spPr/>
        <p:txBody>
          <a:bodyPr/>
          <a:lstStyle/>
          <a:p>
            <a:r>
              <a:rPr lang="en-US"/>
              <a:t>Sept 2025</a:t>
            </a:r>
            <a:endParaRPr lang="en-GB" dirty="0"/>
          </a:p>
        </p:txBody>
      </p:sp>
      <p:sp>
        <p:nvSpPr>
          <p:cNvPr id="29" name="Content Placeholder 2">
            <a:extLst>
              <a:ext uri="{FF2B5EF4-FFF2-40B4-BE49-F238E27FC236}">
                <a16:creationId xmlns:a16="http://schemas.microsoft.com/office/drawing/2014/main" id="{21FE745F-5666-4A18-A758-79FC375412A4}"/>
              </a:ext>
            </a:extLst>
          </p:cNvPr>
          <p:cNvSpPr txBox="1">
            <a:spLocks/>
          </p:cNvSpPr>
          <p:nvPr/>
        </p:nvSpPr>
        <p:spPr bwMode="auto">
          <a:xfrm>
            <a:off x="1127448" y="1398824"/>
            <a:ext cx="2314472" cy="39167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endParaRPr lang="en-US" kern="0" dirty="0"/>
          </a:p>
        </p:txBody>
      </p:sp>
      <p:sp>
        <p:nvSpPr>
          <p:cNvPr id="11" name="Rectangle 2">
            <a:extLst>
              <a:ext uri="{FF2B5EF4-FFF2-40B4-BE49-F238E27FC236}">
                <a16:creationId xmlns:a16="http://schemas.microsoft.com/office/drawing/2014/main" id="{26E58311-350E-4132-A4D2-82678E656E66}"/>
              </a:ext>
            </a:extLst>
          </p:cNvPr>
          <p:cNvSpPr txBox="1">
            <a:spLocks noChangeArrowheads="1"/>
          </p:cNvSpPr>
          <p:nvPr/>
        </p:nvSpPr>
        <p:spPr bwMode="auto">
          <a:xfrm>
            <a:off x="407369" y="5220702"/>
            <a:ext cx="11400638" cy="123444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b="0" kern="0" dirty="0"/>
              <a:t>RF TX frequency is calibrated by a switched capacitor array (embedded in C</a:t>
            </a:r>
            <a:r>
              <a:rPr lang="en-US" b="0" kern="0" baseline="-25000" dirty="0"/>
              <a:t>T</a:t>
            </a:r>
            <a:r>
              <a:rPr lang="en-US" b="0" kern="0" dirty="0"/>
              <a:t>), controlled by a frequency locked loop (FLL) with a reference of 32.768kHz.</a:t>
            </a:r>
          </a:p>
          <a:p>
            <a:pPr marL="0" indent="0"/>
            <a:r>
              <a:rPr lang="en-US" b="0" kern="0" dirty="0"/>
              <a:t>TX data is modulated on the TX frequency at the LC oscillator circuit block</a:t>
            </a:r>
          </a:p>
          <a:p>
            <a:pPr marL="0" indent="0"/>
            <a:endParaRPr lang="en-US" kern="0" dirty="0"/>
          </a:p>
          <a:p>
            <a:pPr>
              <a:buFont typeface="Arial" panose="020B0604020202020204" pitchFamily="34" charset="0"/>
              <a:buChar char="•"/>
            </a:pPr>
            <a:endParaRPr lang="en-GB" b="0" kern="0" dirty="0"/>
          </a:p>
          <a:p>
            <a:pPr>
              <a:buFont typeface="Arial" panose="020B0604020202020204" pitchFamily="34" charset="0"/>
              <a:buChar char="•"/>
              <a:tabLst>
                <a:tab pos="357188" algn="l"/>
                <a:tab pos="1827213" algn="l"/>
                <a:tab pos="2741613" algn="l"/>
                <a:tab pos="3656013" algn="l"/>
                <a:tab pos="4570413" algn="l"/>
                <a:tab pos="5484813" algn="l"/>
                <a:tab pos="6399213" algn="l"/>
                <a:tab pos="7313613" algn="l"/>
                <a:tab pos="8228013" algn="l"/>
                <a:tab pos="9142413" algn="l"/>
                <a:tab pos="10056813" algn="l"/>
              </a:tabLst>
            </a:pPr>
            <a:endParaRPr lang="en-US" kern="0" dirty="0"/>
          </a:p>
        </p:txBody>
      </p:sp>
      <p:sp>
        <p:nvSpPr>
          <p:cNvPr id="9" name="TextBox 8">
            <a:extLst>
              <a:ext uri="{FF2B5EF4-FFF2-40B4-BE49-F238E27FC236}">
                <a16:creationId xmlns:a16="http://schemas.microsoft.com/office/drawing/2014/main" id="{8133311A-A968-4053-A5E7-BE31CC3CF0E7}"/>
              </a:ext>
            </a:extLst>
          </p:cNvPr>
          <p:cNvSpPr txBox="1"/>
          <p:nvPr/>
        </p:nvSpPr>
        <p:spPr>
          <a:xfrm>
            <a:off x="2701135" y="4768562"/>
            <a:ext cx="4027041" cy="461665"/>
          </a:xfrm>
          <a:prstGeom prst="rect">
            <a:avLst/>
          </a:prstGeom>
          <a:solidFill>
            <a:srgbClr val="00B0F0"/>
          </a:solidFill>
          <a:ln w="19050">
            <a:solidFill>
              <a:schemeClr val="tx1"/>
            </a:solidFill>
          </a:ln>
        </p:spPr>
        <p:txBody>
          <a:bodyPr wrap="square" rtlCol="0">
            <a:spAutoFit/>
          </a:bodyPr>
          <a:lstStyle/>
          <a:p>
            <a:pPr algn="ctr"/>
            <a:r>
              <a:rPr lang="en-US" b="1" dirty="0">
                <a:solidFill>
                  <a:srgbClr val="002060"/>
                </a:solidFill>
              </a:rPr>
              <a:t>S1G LC low power oscillator </a:t>
            </a:r>
          </a:p>
        </p:txBody>
      </p:sp>
      <p:cxnSp>
        <p:nvCxnSpPr>
          <p:cNvPr id="10" name="Straight Arrow Connector 9">
            <a:extLst>
              <a:ext uri="{FF2B5EF4-FFF2-40B4-BE49-F238E27FC236}">
                <a16:creationId xmlns:a16="http://schemas.microsoft.com/office/drawing/2014/main" id="{7DD3A38C-37D1-458B-B714-98248E8C2DB0}"/>
              </a:ext>
            </a:extLst>
          </p:cNvPr>
          <p:cNvCxnSpPr>
            <a:cxnSpLocks/>
          </p:cNvCxnSpPr>
          <p:nvPr/>
        </p:nvCxnSpPr>
        <p:spPr bwMode="auto">
          <a:xfrm flipV="1">
            <a:off x="5735960" y="3865584"/>
            <a:ext cx="0" cy="990295"/>
          </a:xfrm>
          <a:prstGeom prst="straightConnector1">
            <a:avLst/>
          </a:prstGeom>
          <a:noFill/>
          <a:ln w="28575"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719CCC7E-01ED-4D88-AEA7-3F6D79524BEE}"/>
              </a:ext>
            </a:extLst>
          </p:cNvPr>
          <p:cNvSpPr txBox="1"/>
          <p:nvPr/>
        </p:nvSpPr>
        <p:spPr>
          <a:xfrm>
            <a:off x="7104112" y="4767541"/>
            <a:ext cx="2594993" cy="461665"/>
          </a:xfrm>
          <a:prstGeom prst="rect">
            <a:avLst/>
          </a:prstGeom>
          <a:solidFill>
            <a:srgbClr val="00B0F0"/>
          </a:solidFill>
          <a:ln w="19050">
            <a:solidFill>
              <a:schemeClr val="tx1"/>
            </a:solidFill>
          </a:ln>
        </p:spPr>
        <p:txBody>
          <a:bodyPr wrap="square" rtlCol="0">
            <a:spAutoFit/>
          </a:bodyPr>
          <a:lstStyle/>
          <a:p>
            <a:pPr algn="ctr"/>
            <a:r>
              <a:rPr lang="en-US" b="1" dirty="0">
                <a:solidFill>
                  <a:srgbClr val="002060"/>
                </a:solidFill>
              </a:rPr>
              <a:t>Frequency locking</a:t>
            </a:r>
          </a:p>
        </p:txBody>
      </p:sp>
      <p:cxnSp>
        <p:nvCxnSpPr>
          <p:cNvPr id="14" name="Straight Arrow Connector 13">
            <a:extLst>
              <a:ext uri="{FF2B5EF4-FFF2-40B4-BE49-F238E27FC236}">
                <a16:creationId xmlns:a16="http://schemas.microsoft.com/office/drawing/2014/main" id="{084E876E-BC14-4A59-8DAE-3050B6476C74}"/>
              </a:ext>
            </a:extLst>
          </p:cNvPr>
          <p:cNvCxnSpPr>
            <a:cxnSpLocks/>
          </p:cNvCxnSpPr>
          <p:nvPr/>
        </p:nvCxnSpPr>
        <p:spPr bwMode="auto">
          <a:xfrm flipV="1">
            <a:off x="8616280" y="4319828"/>
            <a:ext cx="0" cy="621340"/>
          </a:xfrm>
          <a:prstGeom prst="straightConnector1">
            <a:avLst/>
          </a:prstGeom>
          <a:noFill/>
          <a:ln w="28575"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5C625DBE-D58B-4E6F-8E00-DCE5749BADBF}"/>
              </a:ext>
            </a:extLst>
          </p:cNvPr>
          <p:cNvCxnSpPr>
            <a:cxnSpLocks/>
          </p:cNvCxnSpPr>
          <p:nvPr/>
        </p:nvCxnSpPr>
        <p:spPr bwMode="auto">
          <a:xfrm flipH="1">
            <a:off x="6606022" y="4998373"/>
            <a:ext cx="498090" cy="0"/>
          </a:xfrm>
          <a:prstGeom prst="straightConnector1">
            <a:avLst/>
          </a:prstGeom>
          <a:noFill/>
          <a:ln w="28575"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a:extLst>
              <a:ext uri="{FF2B5EF4-FFF2-40B4-BE49-F238E27FC236}">
                <a16:creationId xmlns:a16="http://schemas.microsoft.com/office/drawing/2014/main" id="{4BA9B6C1-36F8-41CA-BB52-D9B0A10F39E2}"/>
              </a:ext>
            </a:extLst>
          </p:cNvPr>
          <p:cNvSpPr txBox="1"/>
          <p:nvPr/>
        </p:nvSpPr>
        <p:spPr>
          <a:xfrm>
            <a:off x="10213993" y="3964072"/>
            <a:ext cx="1601423" cy="830997"/>
          </a:xfrm>
          <a:prstGeom prst="rect">
            <a:avLst/>
          </a:prstGeom>
          <a:solidFill>
            <a:srgbClr val="00B0F0"/>
          </a:solidFill>
          <a:ln w="19050">
            <a:solidFill>
              <a:schemeClr val="tx1"/>
            </a:solidFill>
          </a:ln>
        </p:spPr>
        <p:txBody>
          <a:bodyPr wrap="square" rtlCol="0">
            <a:spAutoFit/>
          </a:bodyPr>
          <a:lstStyle/>
          <a:p>
            <a:pPr algn="ctr"/>
            <a:r>
              <a:rPr lang="en-US" b="1" dirty="0">
                <a:solidFill>
                  <a:srgbClr val="002060"/>
                </a:solidFill>
              </a:rPr>
              <a:t>Frequency reference</a:t>
            </a:r>
          </a:p>
        </p:txBody>
      </p:sp>
      <p:cxnSp>
        <p:nvCxnSpPr>
          <p:cNvPr id="22" name="Straight Arrow Connector 21">
            <a:extLst>
              <a:ext uri="{FF2B5EF4-FFF2-40B4-BE49-F238E27FC236}">
                <a16:creationId xmlns:a16="http://schemas.microsoft.com/office/drawing/2014/main" id="{57E8FEC9-1C91-4CB3-96D1-F143248E8EF1}"/>
              </a:ext>
            </a:extLst>
          </p:cNvPr>
          <p:cNvCxnSpPr>
            <a:cxnSpLocks/>
          </p:cNvCxnSpPr>
          <p:nvPr/>
        </p:nvCxnSpPr>
        <p:spPr bwMode="auto">
          <a:xfrm flipH="1" flipV="1">
            <a:off x="10497565" y="3717032"/>
            <a:ext cx="498090" cy="247040"/>
          </a:xfrm>
          <a:prstGeom prst="straightConnector1">
            <a:avLst/>
          </a:prstGeom>
          <a:noFill/>
          <a:ln w="28575"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a:extLst>
              <a:ext uri="{FF2B5EF4-FFF2-40B4-BE49-F238E27FC236}">
                <a16:creationId xmlns:a16="http://schemas.microsoft.com/office/drawing/2014/main" id="{35764416-4FAF-41F6-866F-36452EA9519D}"/>
              </a:ext>
            </a:extLst>
          </p:cNvPr>
          <p:cNvSpPr txBox="1"/>
          <p:nvPr/>
        </p:nvSpPr>
        <p:spPr>
          <a:xfrm>
            <a:off x="10560496" y="2708920"/>
            <a:ext cx="1196756" cy="830997"/>
          </a:xfrm>
          <a:prstGeom prst="rect">
            <a:avLst/>
          </a:prstGeom>
          <a:solidFill>
            <a:srgbClr val="00B0F0"/>
          </a:solidFill>
          <a:ln w="19050">
            <a:solidFill>
              <a:schemeClr val="tx1"/>
            </a:solidFill>
          </a:ln>
        </p:spPr>
        <p:txBody>
          <a:bodyPr wrap="square" rtlCol="0">
            <a:spAutoFit/>
          </a:bodyPr>
          <a:lstStyle/>
          <a:p>
            <a:pPr algn="ctr"/>
            <a:r>
              <a:rPr lang="en-US" b="1" dirty="0">
                <a:solidFill>
                  <a:srgbClr val="002060"/>
                </a:solidFill>
              </a:rPr>
              <a:t>Freq. Control</a:t>
            </a:r>
          </a:p>
        </p:txBody>
      </p:sp>
      <p:cxnSp>
        <p:nvCxnSpPr>
          <p:cNvPr id="17" name="Straight Arrow Connector 16">
            <a:extLst>
              <a:ext uri="{FF2B5EF4-FFF2-40B4-BE49-F238E27FC236}">
                <a16:creationId xmlns:a16="http://schemas.microsoft.com/office/drawing/2014/main" id="{91154F48-268A-4967-8C26-8B8E385C2D34}"/>
              </a:ext>
            </a:extLst>
          </p:cNvPr>
          <p:cNvCxnSpPr>
            <a:cxnSpLocks/>
          </p:cNvCxnSpPr>
          <p:nvPr/>
        </p:nvCxnSpPr>
        <p:spPr bwMode="auto">
          <a:xfrm flipH="1">
            <a:off x="10189358" y="3112825"/>
            <a:ext cx="498090" cy="247040"/>
          </a:xfrm>
          <a:prstGeom prst="straightConnector1">
            <a:avLst/>
          </a:prstGeom>
          <a:noFill/>
          <a:ln w="28575"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283405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12776" y="491432"/>
            <a:ext cx="10361084" cy="74162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E" sz="2800" dirty="0"/>
              <a:t>AMP Active Tag TX Frequency Accuracy [1]</a:t>
            </a:r>
            <a:endParaRPr lang="en-GB" sz="28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a:t>
            </a:fld>
            <a:endParaRPr lang="en-GB"/>
          </a:p>
        </p:txBody>
      </p:sp>
      <p:sp>
        <p:nvSpPr>
          <p:cNvPr id="5" name="Footer Placeholder 4"/>
          <p:cNvSpPr>
            <a:spLocks noGrp="1"/>
          </p:cNvSpPr>
          <p:nvPr>
            <p:ph type="ftr" idx="14"/>
          </p:nvPr>
        </p:nvSpPr>
        <p:spPr/>
        <p:txBody>
          <a:bodyPr/>
          <a:lstStyle/>
          <a:p>
            <a:r>
              <a:rPr lang="en-GB" dirty="0"/>
              <a:t>Dror Regev, Huawei</a:t>
            </a:r>
          </a:p>
        </p:txBody>
      </p:sp>
      <p:sp>
        <p:nvSpPr>
          <p:cNvPr id="4" name="Date Placeholder 3"/>
          <p:cNvSpPr>
            <a:spLocks noGrp="1"/>
          </p:cNvSpPr>
          <p:nvPr>
            <p:ph type="dt" idx="15"/>
          </p:nvPr>
        </p:nvSpPr>
        <p:spPr/>
        <p:txBody>
          <a:bodyPr/>
          <a:lstStyle/>
          <a:p>
            <a:r>
              <a:rPr lang="en-US"/>
              <a:t>Sept 2025</a:t>
            </a:r>
            <a:endParaRPr lang="en-GB" dirty="0"/>
          </a:p>
        </p:txBody>
      </p:sp>
      <p:sp>
        <p:nvSpPr>
          <p:cNvPr id="29" name="Content Placeholder 2">
            <a:extLst>
              <a:ext uri="{FF2B5EF4-FFF2-40B4-BE49-F238E27FC236}">
                <a16:creationId xmlns:a16="http://schemas.microsoft.com/office/drawing/2014/main" id="{21FE745F-5666-4A18-A758-79FC375412A4}"/>
              </a:ext>
            </a:extLst>
          </p:cNvPr>
          <p:cNvSpPr txBox="1">
            <a:spLocks/>
          </p:cNvSpPr>
          <p:nvPr/>
        </p:nvSpPr>
        <p:spPr bwMode="auto">
          <a:xfrm>
            <a:off x="1127448" y="1525162"/>
            <a:ext cx="2314472" cy="39167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endParaRPr lang="en-US" kern="0" dirty="0"/>
          </a:p>
        </p:txBody>
      </p:sp>
      <mc:AlternateContent xmlns:mc="http://schemas.openxmlformats.org/markup-compatibility/2006">
        <mc:Choice xmlns:a14="http://schemas.microsoft.com/office/drawing/2010/main" Requires="a14">
          <p:sp>
            <p:nvSpPr>
              <p:cNvPr id="11" name="Rectangle 2">
                <a:extLst>
                  <a:ext uri="{FF2B5EF4-FFF2-40B4-BE49-F238E27FC236}">
                    <a16:creationId xmlns:a16="http://schemas.microsoft.com/office/drawing/2014/main" id="{26E58311-350E-4132-A4D2-82678E656E66}"/>
                  </a:ext>
                </a:extLst>
              </p:cNvPr>
              <p:cNvSpPr txBox="1">
                <a:spLocks noChangeArrowheads="1"/>
              </p:cNvSpPr>
              <p:nvPr/>
            </p:nvSpPr>
            <p:spPr bwMode="auto">
              <a:xfrm>
                <a:off x="656605" y="1289278"/>
                <a:ext cx="10878789" cy="5241192"/>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2200" kern="0" dirty="0"/>
                  <a:t>Frequency accuracy:</a:t>
                </a:r>
              </a:p>
              <a:p>
                <a:pPr>
                  <a:buFont typeface="Arial" panose="020B0604020202020204" pitchFamily="34" charset="0"/>
                  <a:buChar char="•"/>
                </a:pPr>
                <a:r>
                  <a:rPr lang="en-US" sz="2200" b="0" kern="0" dirty="0"/>
                  <a:t>The TX RF frequency at ~ 900 MHz, is given by the resonance:  </a:t>
                </a:r>
                <a:r>
                  <a:rPr lang="en-US" b="0" i="1" kern="0" dirty="0"/>
                  <a:t>f</a:t>
                </a:r>
                <a:r>
                  <a:rPr lang="en-US" b="0" i="1" kern="0" baseline="-25000" dirty="0"/>
                  <a:t>TX</a:t>
                </a:r>
                <a:r>
                  <a:rPr lang="en-US" b="0" kern="0" baseline="-25000" dirty="0"/>
                  <a:t> </a:t>
                </a:r>
                <a:r>
                  <a:rPr lang="en-US" b="0" kern="0" dirty="0"/>
                  <a:t>= </a:t>
                </a:r>
                <a14:m>
                  <m:oMath xmlns:m="http://schemas.openxmlformats.org/officeDocument/2006/math">
                    <m:f>
                      <m:fPr>
                        <m:ctrlPr>
                          <a:rPr lang="en-US" b="0" i="1" kern="0" smtClean="0">
                            <a:latin typeface="Cambria Math" panose="02040503050406030204" pitchFamily="18" charset="0"/>
                            <a:ea typeface="Cambria Math" panose="02040503050406030204" pitchFamily="18" charset="0"/>
                          </a:rPr>
                        </m:ctrlPr>
                      </m:fPr>
                      <m:num>
                        <m:r>
                          <a:rPr lang="en-US" b="0" i="1" kern="0">
                            <a:latin typeface="Cambria Math" panose="02040503050406030204" pitchFamily="18" charset="0"/>
                            <a:ea typeface="Cambria Math" panose="02040503050406030204" pitchFamily="18" charset="0"/>
                          </a:rPr>
                          <m:t>1</m:t>
                        </m:r>
                      </m:num>
                      <m:den>
                        <m:r>
                          <a:rPr lang="en-US" b="0" i="1" kern="0">
                            <a:latin typeface="Cambria Math" panose="02040503050406030204" pitchFamily="18" charset="0"/>
                            <a:ea typeface="Cambria Math" panose="02040503050406030204" pitchFamily="18" charset="0"/>
                          </a:rPr>
                          <m:t>2</m:t>
                        </m:r>
                        <m:r>
                          <a:rPr lang="en-US" b="0" i="1" kern="0">
                            <a:latin typeface="Cambria Math" panose="02040503050406030204" pitchFamily="18" charset="0"/>
                            <a:ea typeface="Cambria Math" panose="02040503050406030204" pitchFamily="18" charset="0"/>
                          </a:rPr>
                          <m:t>𝜋</m:t>
                        </m:r>
                        <m:rad>
                          <m:radPr>
                            <m:degHide m:val="on"/>
                            <m:ctrlPr>
                              <a:rPr lang="en-US" b="0" i="1" kern="0">
                                <a:latin typeface="Cambria Math" panose="02040503050406030204" pitchFamily="18" charset="0"/>
                                <a:ea typeface="Cambria Math" panose="02040503050406030204" pitchFamily="18" charset="0"/>
                              </a:rPr>
                            </m:ctrlPr>
                          </m:radPr>
                          <m:deg/>
                          <m:e>
                            <m:r>
                              <a:rPr lang="en-US" b="0" i="1" kern="0">
                                <a:latin typeface="Cambria Math" panose="02040503050406030204" pitchFamily="18" charset="0"/>
                                <a:ea typeface="Cambria Math" panose="02040503050406030204" pitchFamily="18" charset="0"/>
                              </a:rPr>
                              <m:t>𝐿</m:t>
                            </m:r>
                            <m:sSub>
                              <m:sSubPr>
                                <m:ctrlPr>
                                  <a:rPr lang="en-US" b="0" i="1" kern="0">
                                    <a:latin typeface="Cambria Math" panose="02040503050406030204" pitchFamily="18" charset="0"/>
                                    <a:ea typeface="Cambria Math" panose="02040503050406030204" pitchFamily="18" charset="0"/>
                                  </a:rPr>
                                </m:ctrlPr>
                              </m:sSubPr>
                              <m:e>
                                <m:r>
                                  <a:rPr lang="en-US" b="0" i="1" kern="0">
                                    <a:latin typeface="Cambria Math" panose="02040503050406030204" pitchFamily="18" charset="0"/>
                                    <a:ea typeface="Cambria Math" panose="02040503050406030204" pitchFamily="18" charset="0"/>
                                  </a:rPr>
                                  <m:t>𝐶</m:t>
                                </m:r>
                              </m:e>
                              <m:sub>
                                <m:r>
                                  <a:rPr lang="en-US" b="0" i="1" kern="0">
                                    <a:latin typeface="Cambria Math" panose="02040503050406030204" pitchFamily="18" charset="0"/>
                                    <a:ea typeface="Cambria Math" panose="02040503050406030204" pitchFamily="18" charset="0"/>
                                  </a:rPr>
                                  <m:t>𝑇</m:t>
                                </m:r>
                              </m:sub>
                            </m:sSub>
                          </m:e>
                        </m:rad>
                      </m:den>
                    </m:f>
                  </m:oMath>
                </a14:m>
                <a:r>
                  <a:rPr lang="en-US" b="0" kern="0" baseline="-25000" dirty="0"/>
                  <a:t> </a:t>
                </a:r>
              </a:p>
              <a:p>
                <a:pPr marL="0" indent="0"/>
                <a:r>
                  <a:rPr lang="en-US" sz="2200" b="0" kern="0" dirty="0"/>
                  <a:t>     where </a:t>
                </a:r>
                <a:r>
                  <a:rPr lang="en-US" sz="2200" b="0" i="1" kern="0" dirty="0"/>
                  <a:t>L</a:t>
                </a:r>
                <a:r>
                  <a:rPr lang="en-US" sz="2200" b="0" kern="0" dirty="0"/>
                  <a:t> is the inductance of the oscillator and </a:t>
                </a:r>
                <a:r>
                  <a:rPr lang="en-US" sz="2200" b="0" i="1" kern="0" dirty="0"/>
                  <a:t>C</a:t>
                </a:r>
                <a:r>
                  <a:rPr lang="en-US" sz="2200" b="0" i="1" kern="0" baseline="-25000" dirty="0"/>
                  <a:t>T</a:t>
                </a:r>
                <a:r>
                  <a:rPr lang="en-US" sz="2200" b="0" kern="0" dirty="0"/>
                  <a:t> is the total capacitance</a:t>
                </a:r>
              </a:p>
              <a:p>
                <a:pPr>
                  <a:buFont typeface="Arial" panose="020B0604020202020204" pitchFamily="34" charset="0"/>
                  <a:buChar char="•"/>
                </a:pPr>
                <a:r>
                  <a:rPr lang="en-US" sz="2200" b="0" kern="0" dirty="0"/>
                  <a:t>The active transmitter oscillator TX frequency is determined by controlling C</a:t>
                </a:r>
                <a:r>
                  <a:rPr lang="en-US" sz="2200" b="0" kern="0" baseline="-25000" dirty="0"/>
                  <a:t>T</a:t>
                </a:r>
                <a:r>
                  <a:rPr lang="en-US" sz="2200" b="0" kern="0" dirty="0"/>
                  <a:t>. Channel selection (coarse tuning) utilizes a 7-bit switched capacitor C</a:t>
                </a:r>
                <a:r>
                  <a:rPr lang="en-US" sz="2200" b="0" kern="0" baseline="-25000" dirty="0"/>
                  <a:t>C </a:t>
                </a:r>
                <a:r>
                  <a:rPr lang="en-US" sz="2200" b="0" kern="0" dirty="0"/>
                  <a:t>(part of C</a:t>
                </a:r>
                <a:r>
                  <a:rPr lang="en-US" sz="2200" b="0" kern="0" baseline="-25000" dirty="0"/>
                  <a:t>T</a:t>
                </a:r>
                <a:r>
                  <a:rPr lang="en-US" sz="2200" b="0" kern="0" dirty="0"/>
                  <a:t>). C</a:t>
                </a:r>
                <a:r>
                  <a:rPr lang="en-US" sz="2200" b="0" kern="0" baseline="-25000" dirty="0"/>
                  <a:t>C </a:t>
                </a:r>
                <a:r>
                  <a:rPr lang="en-US" sz="2200" b="0" kern="0" dirty="0"/>
                  <a:t>is configured every time the frequency channel changes.</a:t>
                </a:r>
              </a:p>
              <a:p>
                <a:pPr>
                  <a:buFont typeface="Arial" panose="020B0604020202020204" pitchFamily="34" charset="0"/>
                  <a:buChar char="•"/>
                </a:pPr>
                <a:r>
                  <a:rPr lang="en-US" sz="2200" b="0" kern="0" dirty="0"/>
                  <a:t>Fine tuning of </a:t>
                </a:r>
                <a:r>
                  <a:rPr lang="en-US" sz="2200" b="0" i="1" kern="0" dirty="0"/>
                  <a:t>f</a:t>
                </a:r>
                <a:r>
                  <a:rPr lang="en-US" sz="2200" b="0" i="1" kern="0" baseline="-25000" dirty="0"/>
                  <a:t>TX</a:t>
                </a:r>
                <a:r>
                  <a:rPr lang="en-US" sz="2200" b="0" kern="0" dirty="0"/>
                  <a:t>, spanning a BW of 1.5 MHz, is done utilizing another 4 bit controlled capacitor C</a:t>
                </a:r>
                <a:r>
                  <a:rPr lang="en-US" sz="2200" b="0" kern="0" baseline="-25000" dirty="0"/>
                  <a:t>F</a:t>
                </a:r>
                <a:r>
                  <a:rPr lang="en-US" sz="2200" b="0" kern="0" dirty="0"/>
                  <a:t>, (also embedded in C</a:t>
                </a:r>
                <a:r>
                  <a:rPr lang="en-US" sz="2200" b="0" kern="0" baseline="-25000" dirty="0"/>
                  <a:t>T</a:t>
                </a:r>
                <a:r>
                  <a:rPr lang="en-US" sz="2200" b="0" kern="0" dirty="0"/>
                  <a:t>), that is calibrated by the frequency locked loop (FLL). The reference for the FLL is a X</a:t>
                </a:r>
                <a:r>
                  <a:rPr lang="en-US" sz="2200" b="0" kern="0" baseline="-25000" dirty="0"/>
                  <a:t>tal</a:t>
                </a:r>
                <a:r>
                  <a:rPr lang="en-US" sz="2200" b="0" kern="0" dirty="0"/>
                  <a:t>  of 32.768kHz. Fine tuning is performed for every data transmission (probably to offset the oscillator changes with voltage and temperature).</a:t>
                </a:r>
              </a:p>
              <a:p>
                <a:pPr>
                  <a:buFont typeface="Arial" panose="020B0604020202020204" pitchFamily="34" charset="0"/>
                  <a:buChar char="•"/>
                </a:pPr>
                <a:r>
                  <a:rPr lang="en-US" sz="2200" b="0" kern="0" dirty="0"/>
                  <a:t>It takes </a:t>
                </a:r>
                <a:r>
                  <a:rPr lang="en-US" sz="2200" kern="0" dirty="0"/>
                  <a:t>8 reference cycles (250μs) </a:t>
                </a:r>
                <a:r>
                  <a:rPr lang="en-US" sz="2200" b="0" kern="0" dirty="0"/>
                  <a:t>to calibrate the 4-bit fine tune switched capacitor that enables a ± </a:t>
                </a:r>
                <a:r>
                  <a:rPr lang="en-US" sz="2200" kern="0" dirty="0"/>
                  <a:t>~ </a:t>
                </a:r>
                <a:r>
                  <a:rPr lang="en-US" sz="2200" b="0" kern="0" dirty="0"/>
                  <a:t>100 kHz frequency resolution or about ± </a:t>
                </a:r>
                <a:r>
                  <a:rPr lang="en-US" sz="2200" kern="0" dirty="0"/>
                  <a:t>~ 110 ppm </a:t>
                </a:r>
                <a:r>
                  <a:rPr lang="en-US" sz="2200" b="0" kern="0" dirty="0"/>
                  <a:t>(+ the X</a:t>
                </a:r>
                <a:r>
                  <a:rPr lang="en-US" sz="2200" b="0" kern="0" baseline="-25000" dirty="0"/>
                  <a:t>tal</a:t>
                </a:r>
                <a:r>
                  <a:rPr lang="en-US" sz="2200" b="0" kern="0" dirty="0"/>
                  <a:t> ppm) </a:t>
                </a:r>
              </a:p>
              <a:p>
                <a:pPr>
                  <a:buFont typeface="Arial" panose="020B0604020202020204" pitchFamily="34" charset="0"/>
                  <a:buChar char="•"/>
                </a:pPr>
                <a:endParaRPr lang="en-US" sz="2200" b="0" kern="0" dirty="0"/>
              </a:p>
              <a:p>
                <a:pPr>
                  <a:buFont typeface="Arial" panose="020B0604020202020204" pitchFamily="34" charset="0"/>
                  <a:buChar char="•"/>
                  <a:tabLst>
                    <a:tab pos="357188" algn="l"/>
                    <a:tab pos="1827213" algn="l"/>
                    <a:tab pos="2741613" algn="l"/>
                    <a:tab pos="3656013" algn="l"/>
                    <a:tab pos="4570413" algn="l"/>
                    <a:tab pos="5484813" algn="l"/>
                    <a:tab pos="6399213" algn="l"/>
                    <a:tab pos="7313613" algn="l"/>
                    <a:tab pos="8228013" algn="l"/>
                    <a:tab pos="9142413" algn="l"/>
                    <a:tab pos="10056813" algn="l"/>
                  </a:tabLst>
                </a:pPr>
                <a:endParaRPr lang="en-US" sz="2200" kern="0" dirty="0"/>
              </a:p>
            </p:txBody>
          </p:sp>
        </mc:Choice>
        <mc:Fallback>
          <p:sp>
            <p:nvSpPr>
              <p:cNvPr id="11" name="Rectangle 2">
                <a:extLst>
                  <a:ext uri="{FF2B5EF4-FFF2-40B4-BE49-F238E27FC236}">
                    <a16:creationId xmlns:a16="http://schemas.microsoft.com/office/drawing/2014/main" id="{26E58311-350E-4132-A4D2-82678E656E66}"/>
                  </a:ext>
                </a:extLst>
              </p:cNvPr>
              <p:cNvSpPr txBox="1">
                <a:spLocks noRot="1" noChangeAspect="1" noMove="1" noResize="1" noEditPoints="1" noAdjustHandles="1" noChangeArrowheads="1" noChangeShapeType="1" noTextEdit="1"/>
              </p:cNvSpPr>
              <p:nvPr/>
            </p:nvSpPr>
            <p:spPr bwMode="auto">
              <a:xfrm>
                <a:off x="656605" y="1289278"/>
                <a:ext cx="10878789" cy="5241192"/>
              </a:xfrm>
              <a:prstGeom prst="rect">
                <a:avLst/>
              </a:prstGeom>
              <a:blipFill>
                <a:blip r:embed="rId3"/>
                <a:stretch>
                  <a:fillRect l="-729" t="-698" r="-448"/>
                </a:stretch>
              </a:blipFill>
              <a:ln w="9525">
                <a:noFill/>
                <a:round/>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2607773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80106" y="493419"/>
            <a:ext cx="10361084" cy="74162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E" sz="2800" dirty="0"/>
              <a:t>AMP Active Mode Power Consumption [1]</a:t>
            </a:r>
            <a:endParaRPr lang="en-GB" sz="28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5" name="Footer Placeholder 4"/>
          <p:cNvSpPr>
            <a:spLocks noGrp="1"/>
          </p:cNvSpPr>
          <p:nvPr>
            <p:ph type="ftr" idx="14"/>
          </p:nvPr>
        </p:nvSpPr>
        <p:spPr/>
        <p:txBody>
          <a:bodyPr/>
          <a:lstStyle/>
          <a:p>
            <a:r>
              <a:rPr lang="en-GB" dirty="0"/>
              <a:t>Dror Regev, Huawei</a:t>
            </a:r>
          </a:p>
        </p:txBody>
      </p:sp>
      <p:sp>
        <p:nvSpPr>
          <p:cNvPr id="4" name="Date Placeholder 3"/>
          <p:cNvSpPr>
            <a:spLocks noGrp="1"/>
          </p:cNvSpPr>
          <p:nvPr>
            <p:ph type="dt" idx="15"/>
          </p:nvPr>
        </p:nvSpPr>
        <p:spPr/>
        <p:txBody>
          <a:bodyPr/>
          <a:lstStyle/>
          <a:p>
            <a:r>
              <a:rPr lang="en-US"/>
              <a:t>Sept 2025</a:t>
            </a:r>
            <a:endParaRPr lang="en-GB" dirty="0"/>
          </a:p>
        </p:txBody>
      </p:sp>
      <p:sp>
        <p:nvSpPr>
          <p:cNvPr id="29" name="Content Placeholder 2">
            <a:extLst>
              <a:ext uri="{FF2B5EF4-FFF2-40B4-BE49-F238E27FC236}">
                <a16:creationId xmlns:a16="http://schemas.microsoft.com/office/drawing/2014/main" id="{21FE745F-5666-4A18-A758-79FC375412A4}"/>
              </a:ext>
            </a:extLst>
          </p:cNvPr>
          <p:cNvSpPr txBox="1">
            <a:spLocks/>
          </p:cNvSpPr>
          <p:nvPr/>
        </p:nvSpPr>
        <p:spPr bwMode="auto">
          <a:xfrm>
            <a:off x="1127448" y="1525162"/>
            <a:ext cx="2314472" cy="39167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endParaRPr lang="en-US" kern="0" dirty="0"/>
          </a:p>
        </p:txBody>
      </p:sp>
      <p:sp>
        <p:nvSpPr>
          <p:cNvPr id="11" name="Rectangle 2">
            <a:extLst>
              <a:ext uri="{FF2B5EF4-FFF2-40B4-BE49-F238E27FC236}">
                <a16:creationId xmlns:a16="http://schemas.microsoft.com/office/drawing/2014/main" id="{26E58311-350E-4132-A4D2-82678E656E66}"/>
              </a:ext>
            </a:extLst>
          </p:cNvPr>
          <p:cNvSpPr txBox="1">
            <a:spLocks noChangeArrowheads="1"/>
          </p:cNvSpPr>
          <p:nvPr/>
        </p:nvSpPr>
        <p:spPr bwMode="auto">
          <a:xfrm>
            <a:off x="479376" y="1254184"/>
            <a:ext cx="8136904" cy="465458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b="0" kern="0" dirty="0"/>
              <a:t>The X</a:t>
            </a:r>
            <a:r>
              <a:rPr lang="en-US" b="0" kern="0" baseline="-25000" dirty="0"/>
              <a:t>tal</a:t>
            </a:r>
            <a:r>
              <a:rPr lang="en-US" b="0" kern="0" dirty="0"/>
              <a:t> reference, consumes </a:t>
            </a:r>
            <a:r>
              <a:rPr lang="en-US" kern="0" dirty="0"/>
              <a:t>21 nW </a:t>
            </a:r>
            <a:r>
              <a:rPr lang="en-US" b="0" kern="0" dirty="0"/>
              <a:t>and is always-ON to reduce the system latency</a:t>
            </a:r>
          </a:p>
          <a:p>
            <a:pPr>
              <a:buFont typeface="Arial" panose="020B0604020202020204" pitchFamily="34" charset="0"/>
              <a:buChar char="•"/>
            </a:pPr>
            <a:r>
              <a:rPr lang="en-US" b="0" kern="0" dirty="0"/>
              <a:t>The RX BB (for WUR) consumes </a:t>
            </a:r>
            <a:r>
              <a:rPr lang="en-US" kern="0" dirty="0"/>
              <a:t>17.8nW</a:t>
            </a:r>
            <a:r>
              <a:rPr lang="en-US" b="0" kern="0" dirty="0"/>
              <a:t> and is always ON</a:t>
            </a:r>
          </a:p>
          <a:p>
            <a:pPr>
              <a:buFont typeface="Arial" panose="020B0604020202020204" pitchFamily="34" charset="0"/>
              <a:buChar char="•"/>
            </a:pPr>
            <a:r>
              <a:rPr lang="en-US" b="0" kern="0" dirty="0"/>
              <a:t>TX oscillator consumes </a:t>
            </a:r>
            <a:r>
              <a:rPr lang="en-US" kern="0" dirty="0"/>
              <a:t>35 </a:t>
            </a:r>
            <a:r>
              <a:rPr lang="en-US" kern="0" dirty="0" err="1"/>
              <a:t>uW</a:t>
            </a:r>
            <a:r>
              <a:rPr lang="en-US" kern="0" dirty="0"/>
              <a:t> </a:t>
            </a:r>
            <a:r>
              <a:rPr lang="en-US" b="0" kern="0" dirty="0"/>
              <a:t>w/o modulation @ V</a:t>
            </a:r>
            <a:r>
              <a:rPr lang="en-US" b="0" kern="0" baseline="-25000" dirty="0"/>
              <a:t>DD</a:t>
            </a:r>
            <a:r>
              <a:rPr lang="en-US" b="0" kern="0" dirty="0"/>
              <a:t>=0.9 v &amp; -22 dBm EIRP</a:t>
            </a:r>
          </a:p>
          <a:p>
            <a:pPr>
              <a:buFont typeface="Arial" panose="020B0604020202020204" pitchFamily="34" charset="0"/>
              <a:buChar char="•"/>
            </a:pPr>
            <a:r>
              <a:rPr lang="en-US" b="0" kern="0" dirty="0"/>
              <a:t>FLL consumes </a:t>
            </a:r>
            <a:r>
              <a:rPr lang="en-US" kern="0" dirty="0"/>
              <a:t>66 </a:t>
            </a:r>
            <a:r>
              <a:rPr lang="en-US" kern="0" dirty="0" err="1"/>
              <a:t>uW</a:t>
            </a:r>
            <a:r>
              <a:rPr lang="en-US" kern="0" dirty="0"/>
              <a:t> </a:t>
            </a:r>
            <a:r>
              <a:rPr lang="en-US" b="0" kern="0" dirty="0"/>
              <a:t>and is turned “Off” after </a:t>
            </a:r>
            <a:r>
              <a:rPr lang="en-US" kern="0" dirty="0"/>
              <a:t>250uS</a:t>
            </a:r>
            <a:r>
              <a:rPr lang="en-US" b="0" kern="0" dirty="0"/>
              <a:t> when calibration is achieved</a:t>
            </a:r>
          </a:p>
          <a:p>
            <a:pPr>
              <a:buFont typeface="Arial" panose="020B0604020202020204" pitchFamily="34" charset="0"/>
              <a:buChar char="•"/>
            </a:pPr>
            <a:r>
              <a:rPr lang="en-US" b="0" kern="0" dirty="0"/>
              <a:t>For EIRP of -22dBm, data rate of 500kbs can be achieved.</a:t>
            </a:r>
          </a:p>
          <a:p>
            <a:pPr>
              <a:buFont typeface="Arial" panose="020B0604020202020204" pitchFamily="34" charset="0"/>
              <a:buChar char="•"/>
            </a:pPr>
            <a:r>
              <a:rPr lang="en-US" b="0" kern="0" dirty="0"/>
              <a:t>A </a:t>
            </a:r>
            <a:r>
              <a:rPr lang="en-US" kern="0" dirty="0"/>
              <a:t>trade-off</a:t>
            </a:r>
            <a:r>
              <a:rPr lang="en-US" b="0" kern="0" dirty="0"/>
              <a:t> exists </a:t>
            </a:r>
            <a:r>
              <a:rPr lang="en-US" kern="0" dirty="0"/>
              <a:t>between EIRP and energy per bit</a:t>
            </a:r>
          </a:p>
          <a:p>
            <a:pPr>
              <a:buFont typeface="Arial" panose="020B0604020202020204" pitchFamily="34" charset="0"/>
              <a:buChar char="•"/>
            </a:pPr>
            <a:r>
              <a:rPr lang="en-US" b="0" kern="0" dirty="0"/>
              <a:t>TX efficiency of ~ 20 % is shown for -22 to -17dBm EIRP</a:t>
            </a:r>
            <a:endParaRPr lang="en-US" kern="0" dirty="0"/>
          </a:p>
          <a:p>
            <a:pPr>
              <a:buFont typeface="Arial" panose="020B0604020202020204" pitchFamily="34" charset="0"/>
              <a:buChar char="•"/>
            </a:pPr>
            <a:endParaRPr lang="en-US" kern="0" dirty="0"/>
          </a:p>
          <a:p>
            <a:pPr marL="0" indent="0">
              <a:tabLst>
                <a:tab pos="357188" algn="l"/>
                <a:tab pos="1827213" algn="l"/>
                <a:tab pos="2741613" algn="l"/>
                <a:tab pos="3656013" algn="l"/>
                <a:tab pos="4570413" algn="l"/>
                <a:tab pos="5484813" algn="l"/>
                <a:tab pos="6399213" algn="l"/>
                <a:tab pos="7313613" algn="l"/>
                <a:tab pos="8228013" algn="l"/>
                <a:tab pos="9142413" algn="l"/>
                <a:tab pos="10056813" algn="l"/>
              </a:tabLst>
            </a:pPr>
            <a:endParaRPr lang="en-US" kern="0" dirty="0"/>
          </a:p>
        </p:txBody>
      </p:sp>
      <p:pic>
        <p:nvPicPr>
          <p:cNvPr id="3" name="Picture 2">
            <a:extLst>
              <a:ext uri="{FF2B5EF4-FFF2-40B4-BE49-F238E27FC236}">
                <a16:creationId xmlns:a16="http://schemas.microsoft.com/office/drawing/2014/main" id="{EA3B4BD8-A41D-4691-93CA-463E201CF103}"/>
              </a:ext>
            </a:extLst>
          </p:cNvPr>
          <p:cNvPicPr>
            <a:picLocks noChangeAspect="1"/>
          </p:cNvPicPr>
          <p:nvPr/>
        </p:nvPicPr>
        <p:blipFill>
          <a:blip r:embed="rId3"/>
          <a:stretch>
            <a:fillRect/>
          </a:stretch>
        </p:blipFill>
        <p:spPr>
          <a:xfrm>
            <a:off x="8427722" y="3790290"/>
            <a:ext cx="3284902" cy="2574291"/>
          </a:xfrm>
          <a:prstGeom prst="rect">
            <a:avLst/>
          </a:prstGeom>
        </p:spPr>
      </p:pic>
    </p:spTree>
    <p:extLst>
      <p:ext uri="{BB962C8B-B14F-4D97-AF65-F5344CB8AC3E}">
        <p14:creationId xmlns:p14="http://schemas.microsoft.com/office/powerpoint/2010/main" val="10930862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80106" y="685728"/>
            <a:ext cx="10361084" cy="74162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E" sz="2800" dirty="0"/>
              <a:t>Discussion and Trade-Offs [1]</a:t>
            </a:r>
            <a:endParaRPr lang="en-GB" sz="28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a:t>
            </a:fld>
            <a:endParaRPr lang="en-GB"/>
          </a:p>
        </p:txBody>
      </p:sp>
      <p:sp>
        <p:nvSpPr>
          <p:cNvPr id="5" name="Footer Placeholder 4"/>
          <p:cNvSpPr>
            <a:spLocks noGrp="1"/>
          </p:cNvSpPr>
          <p:nvPr>
            <p:ph type="ftr" idx="14"/>
          </p:nvPr>
        </p:nvSpPr>
        <p:spPr/>
        <p:txBody>
          <a:bodyPr/>
          <a:lstStyle/>
          <a:p>
            <a:r>
              <a:rPr lang="en-GB" dirty="0"/>
              <a:t>Dror Regev, Huawei</a:t>
            </a:r>
          </a:p>
        </p:txBody>
      </p:sp>
      <p:sp>
        <p:nvSpPr>
          <p:cNvPr id="4" name="Date Placeholder 3"/>
          <p:cNvSpPr>
            <a:spLocks noGrp="1"/>
          </p:cNvSpPr>
          <p:nvPr>
            <p:ph type="dt" idx="15"/>
          </p:nvPr>
        </p:nvSpPr>
        <p:spPr/>
        <p:txBody>
          <a:bodyPr/>
          <a:lstStyle/>
          <a:p>
            <a:r>
              <a:rPr lang="en-US"/>
              <a:t>Sept 2025</a:t>
            </a:r>
            <a:endParaRPr lang="en-GB" dirty="0"/>
          </a:p>
        </p:txBody>
      </p:sp>
      <p:sp>
        <p:nvSpPr>
          <p:cNvPr id="29" name="Content Placeholder 2">
            <a:extLst>
              <a:ext uri="{FF2B5EF4-FFF2-40B4-BE49-F238E27FC236}">
                <a16:creationId xmlns:a16="http://schemas.microsoft.com/office/drawing/2014/main" id="{21FE745F-5666-4A18-A758-79FC375412A4}"/>
              </a:ext>
            </a:extLst>
          </p:cNvPr>
          <p:cNvSpPr txBox="1">
            <a:spLocks/>
          </p:cNvSpPr>
          <p:nvPr/>
        </p:nvSpPr>
        <p:spPr bwMode="auto">
          <a:xfrm>
            <a:off x="1127448" y="1525162"/>
            <a:ext cx="2314472" cy="39167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endParaRPr lang="en-US" kern="0" dirty="0"/>
          </a:p>
        </p:txBody>
      </p:sp>
      <p:sp>
        <p:nvSpPr>
          <p:cNvPr id="49" name="Rectangle 2">
            <a:extLst>
              <a:ext uri="{FF2B5EF4-FFF2-40B4-BE49-F238E27FC236}">
                <a16:creationId xmlns:a16="http://schemas.microsoft.com/office/drawing/2014/main" id="{57CF805D-0FE7-47FC-AA42-B85D6D83ED02}"/>
              </a:ext>
            </a:extLst>
          </p:cNvPr>
          <p:cNvSpPr txBox="1">
            <a:spLocks noChangeArrowheads="1"/>
          </p:cNvSpPr>
          <p:nvPr/>
        </p:nvSpPr>
        <p:spPr bwMode="auto">
          <a:xfrm>
            <a:off x="839416" y="1340768"/>
            <a:ext cx="10903089" cy="465458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b="0" kern="0" dirty="0"/>
              <a:t>A method to achieve ± </a:t>
            </a:r>
            <a:r>
              <a:rPr lang="en-US" kern="0" dirty="0"/>
              <a:t>~ </a:t>
            </a:r>
            <a:r>
              <a:rPr lang="en-US" b="0" kern="0" dirty="0"/>
              <a:t>150 ppm, in an active transmitter is proposed. </a:t>
            </a:r>
          </a:p>
          <a:p>
            <a:pPr>
              <a:buFont typeface="Arial" panose="020B0604020202020204" pitchFamily="34" charset="0"/>
              <a:buChar char="•"/>
            </a:pPr>
            <a:endParaRPr lang="en-US" b="0" kern="0" dirty="0"/>
          </a:p>
          <a:p>
            <a:pPr>
              <a:buFont typeface="Arial" panose="020B0604020202020204" pitchFamily="34" charset="0"/>
              <a:buChar char="•"/>
            </a:pPr>
            <a:r>
              <a:rPr lang="en-US" b="0" kern="0" dirty="0"/>
              <a:t>A crystal oscillator reference is required for this method</a:t>
            </a:r>
          </a:p>
          <a:p>
            <a:pPr>
              <a:buFont typeface="Arial" panose="020B0604020202020204" pitchFamily="34" charset="0"/>
              <a:buChar char="•"/>
            </a:pPr>
            <a:endParaRPr lang="en-US" b="0" kern="0" dirty="0"/>
          </a:p>
          <a:p>
            <a:pPr>
              <a:buFont typeface="Arial" panose="020B0604020202020204" pitchFamily="34" charset="0"/>
              <a:buChar char="•"/>
            </a:pPr>
            <a:r>
              <a:rPr lang="en-US" b="0" kern="0" dirty="0"/>
              <a:t>Frequency calibration interval for every data transmission &gt; 250 uS</a:t>
            </a:r>
          </a:p>
          <a:p>
            <a:pPr>
              <a:buFont typeface="Arial" panose="020B0604020202020204" pitchFamily="34" charset="0"/>
              <a:buChar char="•"/>
            </a:pPr>
            <a:endParaRPr lang="en-US" b="0" kern="0" dirty="0"/>
          </a:p>
          <a:p>
            <a:pPr>
              <a:buFont typeface="Arial" panose="020B0604020202020204" pitchFamily="34" charset="0"/>
              <a:buChar char="•"/>
            </a:pPr>
            <a:r>
              <a:rPr lang="en-US" b="0" kern="0" dirty="0"/>
              <a:t>Frequency calibration interval for changing TX channel may be even longer</a:t>
            </a:r>
          </a:p>
          <a:p>
            <a:pPr>
              <a:buFont typeface="Arial" panose="020B0604020202020204" pitchFamily="34" charset="0"/>
              <a:buChar char="•"/>
            </a:pPr>
            <a:endParaRPr lang="en-US" b="0" kern="0" dirty="0"/>
          </a:p>
          <a:p>
            <a:pPr>
              <a:buFont typeface="Arial" panose="020B0604020202020204" pitchFamily="34" charset="0"/>
              <a:buChar char="•"/>
            </a:pPr>
            <a:r>
              <a:rPr lang="en-US" b="0" kern="0" dirty="0"/>
              <a:t>A trade-off exists between EIRP and energy per bit and may dictate an inverse proportion between range and data rate</a:t>
            </a:r>
          </a:p>
          <a:p>
            <a:pPr>
              <a:buFont typeface="Arial" panose="020B0604020202020204" pitchFamily="34" charset="0"/>
              <a:buChar char="•"/>
            </a:pPr>
            <a:endParaRPr lang="en-US" b="0" kern="0" dirty="0"/>
          </a:p>
          <a:p>
            <a:pPr marL="0" indent="0">
              <a:tabLst>
                <a:tab pos="357188" algn="l"/>
                <a:tab pos="1827213" algn="l"/>
                <a:tab pos="2741613" algn="l"/>
                <a:tab pos="3656013" algn="l"/>
                <a:tab pos="4570413" algn="l"/>
                <a:tab pos="5484813" algn="l"/>
                <a:tab pos="6399213" algn="l"/>
                <a:tab pos="7313613" algn="l"/>
                <a:tab pos="8228013" algn="l"/>
                <a:tab pos="9142413" algn="l"/>
                <a:tab pos="10056813" algn="l"/>
              </a:tabLst>
            </a:pPr>
            <a:endParaRPr lang="en-US" kern="0" dirty="0"/>
          </a:p>
        </p:txBody>
      </p:sp>
    </p:spTree>
    <p:extLst>
      <p:ext uri="{BB962C8B-B14F-4D97-AF65-F5344CB8AC3E}">
        <p14:creationId xmlns:p14="http://schemas.microsoft.com/office/powerpoint/2010/main" val="2881279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80106" y="685728"/>
            <a:ext cx="10361084" cy="74162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E" sz="2800" dirty="0"/>
              <a:t>Further TX Transmitter Trade-Offs</a:t>
            </a:r>
            <a:endParaRPr lang="en-GB" sz="28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7</a:t>
            </a:fld>
            <a:endParaRPr lang="en-GB"/>
          </a:p>
        </p:txBody>
      </p:sp>
      <p:sp>
        <p:nvSpPr>
          <p:cNvPr id="5" name="Footer Placeholder 4"/>
          <p:cNvSpPr>
            <a:spLocks noGrp="1"/>
          </p:cNvSpPr>
          <p:nvPr>
            <p:ph type="ftr" idx="14"/>
          </p:nvPr>
        </p:nvSpPr>
        <p:spPr/>
        <p:txBody>
          <a:bodyPr/>
          <a:lstStyle/>
          <a:p>
            <a:r>
              <a:rPr lang="en-GB" dirty="0"/>
              <a:t>Dror Regev, Huawei</a:t>
            </a:r>
          </a:p>
        </p:txBody>
      </p:sp>
      <p:sp>
        <p:nvSpPr>
          <p:cNvPr id="4" name="Date Placeholder 3"/>
          <p:cNvSpPr>
            <a:spLocks noGrp="1"/>
          </p:cNvSpPr>
          <p:nvPr>
            <p:ph type="dt" idx="15"/>
          </p:nvPr>
        </p:nvSpPr>
        <p:spPr/>
        <p:txBody>
          <a:bodyPr/>
          <a:lstStyle/>
          <a:p>
            <a:r>
              <a:rPr lang="en-US"/>
              <a:t>Sept 2025</a:t>
            </a:r>
            <a:endParaRPr lang="en-GB" dirty="0"/>
          </a:p>
        </p:txBody>
      </p:sp>
      <p:sp>
        <p:nvSpPr>
          <p:cNvPr id="29" name="Content Placeholder 2">
            <a:extLst>
              <a:ext uri="{FF2B5EF4-FFF2-40B4-BE49-F238E27FC236}">
                <a16:creationId xmlns:a16="http://schemas.microsoft.com/office/drawing/2014/main" id="{21FE745F-5666-4A18-A758-79FC375412A4}"/>
              </a:ext>
            </a:extLst>
          </p:cNvPr>
          <p:cNvSpPr txBox="1">
            <a:spLocks/>
          </p:cNvSpPr>
          <p:nvPr/>
        </p:nvSpPr>
        <p:spPr bwMode="auto">
          <a:xfrm>
            <a:off x="1127448" y="1525162"/>
            <a:ext cx="2314472" cy="39167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endParaRPr lang="en-US" kern="0" dirty="0"/>
          </a:p>
        </p:txBody>
      </p:sp>
      <p:sp>
        <p:nvSpPr>
          <p:cNvPr id="49" name="Rectangle 2">
            <a:extLst>
              <a:ext uri="{FF2B5EF4-FFF2-40B4-BE49-F238E27FC236}">
                <a16:creationId xmlns:a16="http://schemas.microsoft.com/office/drawing/2014/main" id="{57CF805D-0FE7-47FC-AA42-B85D6D83ED02}"/>
              </a:ext>
            </a:extLst>
          </p:cNvPr>
          <p:cNvSpPr txBox="1">
            <a:spLocks noChangeArrowheads="1"/>
          </p:cNvSpPr>
          <p:nvPr/>
        </p:nvSpPr>
        <p:spPr bwMode="auto">
          <a:xfrm>
            <a:off x="809535" y="1624092"/>
            <a:ext cx="10903089" cy="465458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sz="2800" b="0" kern="0" dirty="0"/>
              <a:t>Antenna gain/directivity increases EIRP in active tags, yet decreases spatial coverage</a:t>
            </a:r>
          </a:p>
          <a:p>
            <a:pPr>
              <a:buFont typeface="Arial" panose="020B0604020202020204" pitchFamily="34" charset="0"/>
              <a:buChar char="•"/>
            </a:pPr>
            <a:endParaRPr lang="en-US" sz="2800" b="0" kern="0" dirty="0"/>
          </a:p>
          <a:p>
            <a:pPr>
              <a:buFont typeface="Arial" panose="020B0604020202020204" pitchFamily="34" charset="0"/>
              <a:buChar char="•"/>
            </a:pPr>
            <a:r>
              <a:rPr lang="en-US" sz="2800" b="0" kern="0" dirty="0"/>
              <a:t>Hence, TX range maybe highly dependent on the tag orientation</a:t>
            </a:r>
          </a:p>
          <a:p>
            <a:pPr>
              <a:buFont typeface="Arial" panose="020B0604020202020204" pitchFamily="34" charset="0"/>
              <a:buChar char="•"/>
            </a:pPr>
            <a:endParaRPr lang="en-US" sz="2800" b="0" kern="0" dirty="0"/>
          </a:p>
          <a:p>
            <a:pPr>
              <a:buFont typeface="Arial" panose="020B0604020202020204" pitchFamily="34" charset="0"/>
              <a:buChar char="•"/>
            </a:pPr>
            <a:endParaRPr lang="en-US" sz="2800" b="0" kern="0" dirty="0"/>
          </a:p>
          <a:p>
            <a:pPr marL="0" indent="0">
              <a:tabLst>
                <a:tab pos="357188" algn="l"/>
                <a:tab pos="1827213" algn="l"/>
                <a:tab pos="2741613" algn="l"/>
                <a:tab pos="3656013" algn="l"/>
                <a:tab pos="4570413" algn="l"/>
                <a:tab pos="5484813" algn="l"/>
                <a:tab pos="6399213" algn="l"/>
                <a:tab pos="7313613" algn="l"/>
                <a:tab pos="8228013" algn="l"/>
                <a:tab pos="9142413" algn="l"/>
                <a:tab pos="10056813" algn="l"/>
              </a:tabLst>
            </a:pPr>
            <a:endParaRPr lang="en-US" sz="2800" kern="0" dirty="0"/>
          </a:p>
        </p:txBody>
      </p:sp>
    </p:spTree>
    <p:extLst>
      <p:ext uri="{BB962C8B-B14F-4D97-AF65-F5344CB8AC3E}">
        <p14:creationId xmlns:p14="http://schemas.microsoft.com/office/powerpoint/2010/main" val="8913897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80106" y="685728"/>
            <a:ext cx="10361084" cy="74162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E" sz="2800" dirty="0"/>
              <a:t>AMP Antenna Gains and Distance vs. Energy Harvesting Power </a:t>
            </a:r>
            <a:endParaRPr lang="en-GB" sz="28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8</a:t>
            </a:fld>
            <a:endParaRPr lang="en-GB"/>
          </a:p>
        </p:txBody>
      </p:sp>
      <p:sp>
        <p:nvSpPr>
          <p:cNvPr id="5" name="Footer Placeholder 4"/>
          <p:cNvSpPr>
            <a:spLocks noGrp="1"/>
          </p:cNvSpPr>
          <p:nvPr>
            <p:ph type="ftr" idx="14"/>
          </p:nvPr>
        </p:nvSpPr>
        <p:spPr/>
        <p:txBody>
          <a:bodyPr/>
          <a:lstStyle/>
          <a:p>
            <a:r>
              <a:rPr lang="en-GB" dirty="0"/>
              <a:t>Dror Regev, Huawei</a:t>
            </a:r>
          </a:p>
        </p:txBody>
      </p:sp>
      <p:sp>
        <p:nvSpPr>
          <p:cNvPr id="4" name="Date Placeholder 3"/>
          <p:cNvSpPr>
            <a:spLocks noGrp="1"/>
          </p:cNvSpPr>
          <p:nvPr>
            <p:ph type="dt" idx="15"/>
          </p:nvPr>
        </p:nvSpPr>
        <p:spPr/>
        <p:txBody>
          <a:bodyPr/>
          <a:lstStyle/>
          <a:p>
            <a:r>
              <a:rPr lang="en-US"/>
              <a:t>Sept 2025</a:t>
            </a:r>
            <a:endParaRPr lang="en-GB" dirty="0"/>
          </a:p>
        </p:txBody>
      </p:sp>
      <p:sp>
        <p:nvSpPr>
          <p:cNvPr id="29" name="Content Placeholder 2">
            <a:extLst>
              <a:ext uri="{FF2B5EF4-FFF2-40B4-BE49-F238E27FC236}">
                <a16:creationId xmlns:a16="http://schemas.microsoft.com/office/drawing/2014/main" id="{21FE745F-5666-4A18-A758-79FC375412A4}"/>
              </a:ext>
            </a:extLst>
          </p:cNvPr>
          <p:cNvSpPr txBox="1">
            <a:spLocks/>
          </p:cNvSpPr>
          <p:nvPr/>
        </p:nvSpPr>
        <p:spPr bwMode="auto">
          <a:xfrm>
            <a:off x="1127448" y="1525162"/>
            <a:ext cx="2314472" cy="39167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endParaRPr lang="en-US" kern="0" dirty="0"/>
          </a:p>
        </p:txBody>
      </p:sp>
      <p:sp>
        <p:nvSpPr>
          <p:cNvPr id="57" name="Rectangle 2">
            <a:extLst>
              <a:ext uri="{FF2B5EF4-FFF2-40B4-BE49-F238E27FC236}">
                <a16:creationId xmlns:a16="http://schemas.microsoft.com/office/drawing/2014/main" id="{0874603D-A1AF-410A-9ECA-6F069DD1D8A0}"/>
              </a:ext>
            </a:extLst>
          </p:cNvPr>
          <p:cNvSpPr txBox="1">
            <a:spLocks noChangeArrowheads="1"/>
          </p:cNvSpPr>
          <p:nvPr/>
        </p:nvSpPr>
        <p:spPr bwMode="auto">
          <a:xfrm>
            <a:off x="757427" y="5666058"/>
            <a:ext cx="10975780" cy="82857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b="0" kern="0" dirty="0"/>
              <a:t>Tags at </a:t>
            </a:r>
            <a:r>
              <a:rPr lang="en-US" kern="0" dirty="0"/>
              <a:t>10 meter </a:t>
            </a:r>
            <a:r>
              <a:rPr lang="en-US" b="0" kern="0" dirty="0"/>
              <a:t>from the energizer, will be energized much faster when the total product of both tag and energizer gains is higher than 0 dB</a:t>
            </a:r>
            <a:endParaRPr lang="en-US" kern="0" dirty="0"/>
          </a:p>
        </p:txBody>
      </p:sp>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9A5210E3-429B-4864-8996-9049FCBB2C33}"/>
                  </a:ext>
                </a:extLst>
              </p:cNvPr>
              <p:cNvSpPr txBox="1"/>
              <p:nvPr/>
            </p:nvSpPr>
            <p:spPr>
              <a:xfrm>
                <a:off x="912348" y="1509620"/>
                <a:ext cx="7105460" cy="3126818"/>
              </a:xfrm>
              <a:prstGeom prst="rect">
                <a:avLst/>
              </a:prstGeom>
              <a:noFill/>
            </p:spPr>
            <p:txBody>
              <a:bodyPr wrap="square" rtlCol="1">
                <a:spAutoFit/>
              </a:bodyPr>
              <a:lstStyle/>
              <a:p>
                <a:pPr defTabSz="914400" eaLnBrk="1" hangingPunct="1">
                  <a:spcBef>
                    <a:spcPts val="600"/>
                  </a:spcBef>
                  <a:spcAft>
                    <a:spcPts val="0"/>
                  </a:spcAft>
                  <a:buClr>
                    <a:srgbClr val="000000">
                      <a:lumMod val="85000"/>
                      <a:lumOff val="15000"/>
                    </a:srgbClr>
                  </a:buClr>
                  <a:buSzTx/>
                  <a:buFontTx/>
                  <a:buNone/>
                  <a:defRPr/>
                </a:pPr>
                <a:r>
                  <a:rPr lang="en-US" sz="1400" dirty="0">
                    <a:solidFill>
                      <a:srgbClr val="000000">
                        <a:lumMod val="75000"/>
                        <a:lumOff val="25000"/>
                      </a:srgbClr>
                    </a:solidFill>
                    <a:latin typeface="Arial Unicode MS" pitchFamily="34" charset="-128"/>
                    <a:ea typeface="Arial Unicode MS" pitchFamily="34" charset="-128"/>
                    <a:cs typeface="Arial Unicode MS" pitchFamily="34" charset="-128"/>
                  </a:rPr>
                  <a:t>In this mode, the AP assigns an RF energizer device to charge the AMP active tag at S1G frequency (e.g. 900 MHz). Wireless power transfer (WPT), to the </a:t>
                </a:r>
                <a:r>
                  <a:rPr lang="en-US" sz="1400" i="1" dirty="0">
                    <a:solidFill>
                      <a:srgbClr val="000000">
                        <a:lumMod val="75000"/>
                        <a:lumOff val="25000"/>
                      </a:srgbClr>
                    </a:solidFill>
                    <a:latin typeface="Arial Unicode MS" pitchFamily="34" charset="-128"/>
                    <a:ea typeface="Arial Unicode MS" pitchFamily="34" charset="-128"/>
                    <a:cs typeface="Arial Unicode MS" pitchFamily="34" charset="-128"/>
                  </a:rPr>
                  <a:t>i</a:t>
                </a:r>
                <a:r>
                  <a:rPr lang="en-US" sz="1400" i="1" baseline="-25000" dirty="0">
                    <a:solidFill>
                      <a:srgbClr val="000000">
                        <a:lumMod val="75000"/>
                        <a:lumOff val="25000"/>
                      </a:srgbClr>
                    </a:solidFill>
                    <a:latin typeface="Arial Unicode MS" pitchFamily="34" charset="-128"/>
                    <a:ea typeface="Arial Unicode MS" pitchFamily="34" charset="-128"/>
                    <a:cs typeface="Arial Unicode MS" pitchFamily="34" charset="-128"/>
                  </a:rPr>
                  <a:t>th</a:t>
                </a:r>
                <a:r>
                  <a:rPr lang="en-US" sz="1400" dirty="0">
                    <a:solidFill>
                      <a:srgbClr val="000000">
                        <a:lumMod val="75000"/>
                        <a:lumOff val="25000"/>
                      </a:srgbClr>
                    </a:solidFill>
                    <a:latin typeface="Arial Unicode MS" pitchFamily="34" charset="-128"/>
                    <a:ea typeface="Arial Unicode MS" pitchFamily="34" charset="-128"/>
                    <a:cs typeface="Arial Unicode MS" pitchFamily="34" charset="-128"/>
                  </a:rPr>
                  <a:t> tag, highly depends on the respective antenna gain and for FRIIS model, is given by:</a:t>
                </a:r>
              </a:p>
              <a:p>
                <a:pPr algn="ctr" defTabSz="914400" eaLnBrk="1" hangingPunct="1">
                  <a:spcBef>
                    <a:spcPts val="600"/>
                  </a:spcBef>
                  <a:spcAft>
                    <a:spcPts val="0"/>
                  </a:spcAft>
                  <a:buClr>
                    <a:srgbClr val="000000">
                      <a:lumMod val="85000"/>
                      <a:lumOff val="15000"/>
                    </a:srgbClr>
                  </a:buClr>
                  <a:buSzTx/>
                  <a:buFontTx/>
                  <a:buNone/>
                  <a:defRPr/>
                </a:pPr>
                <a14:m>
                  <m:oMath xmlns:m="http://schemas.openxmlformats.org/officeDocument/2006/math">
                    <m:sSub>
                      <m:sSubPr>
                        <m:ctrlPr>
                          <a:rPr lang="en-US" sz="1800" i="1">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smtClean="0">
                                <a:solidFill>
                                  <a:srgbClr val="000000"/>
                                </a:solidFill>
                                <a:latin typeface="Cambria Math" panose="02040503050406030204" pitchFamily="18" charset="0"/>
                              </a:rPr>
                              <m:t>𝐸𝐻</m:t>
                            </m:r>
                          </m:sub>
                        </m:sSub>
                      </m:e>
                      <m:sub>
                        <m:r>
                          <a:rPr lang="en-US" sz="1800" i="1">
                            <a:solidFill>
                              <a:srgbClr val="000000"/>
                            </a:solidFill>
                            <a:latin typeface="Cambria Math" panose="02040503050406030204" pitchFamily="18" charset="0"/>
                          </a:rPr>
                          <m:t>𝑖</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smtClean="0">
                                <a:solidFill>
                                  <a:srgbClr val="000000"/>
                                </a:solidFill>
                                <a:latin typeface="Cambria Math" panose="02040503050406030204" pitchFamily="18" charset="0"/>
                              </a:rPr>
                              <m:t>𝑇𝑋</m:t>
                            </m:r>
                          </m:sub>
                        </m:sSub>
                      </m:e>
                      <m:sub>
                        <m:r>
                          <a:rPr lang="en-US" sz="1800" i="1" smtClean="0">
                            <a:solidFill>
                              <a:srgbClr val="000000"/>
                            </a:solidFill>
                            <a:latin typeface="Cambria Math" panose="02040503050406030204" pitchFamily="18" charset="0"/>
                          </a:rPr>
                          <m:t>𝑗</m:t>
                        </m:r>
                      </m:sub>
                    </m:sSub>
                    <m:r>
                      <a:rPr lang="en-US" sz="1800" i="1">
                        <a:solidFill>
                          <a:srgbClr val="000000"/>
                        </a:solidFill>
                        <a:latin typeface="Cambria Math" panose="02040503050406030204" pitchFamily="18" charset="0"/>
                      </a:rPr>
                      <m:t>∙</m:t>
                    </m:r>
                    <m:f>
                      <m:fPr>
                        <m:ctrlPr>
                          <a:rPr lang="en-US" sz="1800" i="1">
                            <a:solidFill>
                              <a:srgbClr val="000000"/>
                            </a:solidFill>
                            <a:latin typeface="Cambria Math" panose="02040503050406030204" pitchFamily="18" charset="0"/>
                          </a:rPr>
                        </m:ctrlPr>
                      </m:fPr>
                      <m:num>
                        <m:sSub>
                          <m:sSubPr>
                            <m:ctrlPr>
                              <a:rPr lang="en-US" sz="1800" i="1">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𝐺</m:t>
                                </m:r>
                              </m:e>
                              <m:sub>
                                <m:r>
                                  <a:rPr lang="en-US" sz="1800" i="1" smtClean="0">
                                    <a:solidFill>
                                      <a:srgbClr val="000000"/>
                                    </a:solidFill>
                                    <a:latin typeface="Cambria Math" panose="02040503050406030204" pitchFamily="18" charset="0"/>
                                  </a:rPr>
                                  <m:t>𝐸</m:t>
                                </m:r>
                              </m:sub>
                            </m:sSub>
                          </m:e>
                          <m:sub>
                            <m:r>
                              <a:rPr lang="en-US" sz="1800" i="1">
                                <a:solidFill>
                                  <a:srgbClr val="000000"/>
                                </a:solidFill>
                                <a:latin typeface="Cambria Math" panose="02040503050406030204" pitchFamily="18" charset="0"/>
                              </a:rPr>
                              <m:t>𝑖</m:t>
                            </m:r>
                            <m:r>
                              <a:rPr lang="en-US" sz="1800" i="1" smtClean="0">
                                <a:solidFill>
                                  <a:srgbClr val="000000"/>
                                </a:solidFill>
                                <a:latin typeface="Cambria Math" panose="02040503050406030204" pitchFamily="18" charset="0"/>
                              </a:rPr>
                              <m:t>𝑗</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𝐺</m:t>
                                </m:r>
                              </m:e>
                              <m:sub>
                                <m:r>
                                  <a:rPr lang="en-US" sz="1800" i="1">
                                    <a:solidFill>
                                      <a:srgbClr val="000000"/>
                                    </a:solidFill>
                                    <a:latin typeface="Cambria Math" panose="02040503050406030204" pitchFamily="18" charset="0"/>
                                  </a:rPr>
                                  <m:t>𝑇</m:t>
                                </m:r>
                              </m:sub>
                            </m:sSub>
                          </m:e>
                          <m:sub>
                            <m:r>
                              <a:rPr lang="en-US" sz="1800" i="1" smtClean="0">
                                <a:solidFill>
                                  <a:srgbClr val="000000"/>
                                </a:solidFill>
                                <a:latin typeface="Cambria Math" panose="02040503050406030204" pitchFamily="18" charset="0"/>
                              </a:rPr>
                              <m:t>𝑗</m:t>
                            </m:r>
                            <m:r>
                              <a:rPr lang="en-US" sz="1800" i="1">
                                <a:solidFill>
                                  <a:srgbClr val="000000"/>
                                </a:solidFill>
                                <a:latin typeface="Cambria Math" panose="02040503050406030204" pitchFamily="18" charset="0"/>
                              </a:rPr>
                              <m:t>𝑖</m:t>
                            </m:r>
                          </m:sub>
                        </m:sSub>
                      </m:num>
                      <m:den>
                        <m:sSup>
                          <m:sSupPr>
                            <m:ctrlPr>
                              <a:rPr lang="en-US" sz="1800" i="1">
                                <a:solidFill>
                                  <a:srgbClr val="000000"/>
                                </a:solidFill>
                                <a:latin typeface="Cambria Math" panose="02040503050406030204" pitchFamily="18" charset="0"/>
                              </a:rPr>
                            </m:ctrlPr>
                          </m:sSupPr>
                          <m:e>
                            <m:sSub>
                              <m:sSubPr>
                                <m:ctrlPr>
                                  <a:rPr lang="en-US" sz="1800" i="1">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𝐷</m:t>
                                    </m:r>
                                  </m:e>
                                  <m:sub>
                                    <m:r>
                                      <a:rPr lang="en-US" sz="1800" i="1">
                                        <a:solidFill>
                                          <a:srgbClr val="000000"/>
                                        </a:solidFill>
                                        <a:latin typeface="Cambria Math" panose="02040503050406030204" pitchFamily="18" charset="0"/>
                                      </a:rPr>
                                      <m:t>𝐴</m:t>
                                    </m:r>
                                  </m:sub>
                                </m:sSub>
                              </m:e>
                              <m:sub>
                                <m:r>
                                  <a:rPr lang="en-US" sz="1800" i="1">
                                    <a:solidFill>
                                      <a:srgbClr val="000000"/>
                                    </a:solidFill>
                                    <a:latin typeface="Cambria Math" panose="02040503050406030204" pitchFamily="18" charset="0"/>
                                  </a:rPr>
                                  <m:t>𝑖</m:t>
                                </m:r>
                                <m:r>
                                  <a:rPr lang="en-US" sz="1800" i="1" smtClean="0">
                                    <a:solidFill>
                                      <a:srgbClr val="000000"/>
                                    </a:solidFill>
                                    <a:latin typeface="Cambria Math" panose="02040503050406030204" pitchFamily="18" charset="0"/>
                                  </a:rPr>
                                  <m:t>𝑗</m:t>
                                </m:r>
                              </m:sub>
                            </m:sSub>
                          </m:e>
                          <m:sup>
                            <m:r>
                              <a:rPr lang="en-US" sz="1800" i="1">
                                <a:solidFill>
                                  <a:srgbClr val="000000"/>
                                </a:solidFill>
                                <a:latin typeface="Cambria Math" panose="02040503050406030204" pitchFamily="18" charset="0"/>
                              </a:rPr>
                              <m:t>2</m:t>
                            </m:r>
                          </m:sup>
                        </m:sSup>
                      </m:den>
                    </m:f>
                    <m:sSup>
                      <m:sSupPr>
                        <m:ctrlPr>
                          <a:rPr lang="en-US" sz="1800" i="1">
                            <a:solidFill>
                              <a:srgbClr val="000000"/>
                            </a:solidFill>
                            <a:latin typeface="Cambria Math" panose="02040503050406030204" pitchFamily="18" charset="0"/>
                          </a:rPr>
                        </m:ctrlPr>
                      </m:sSupPr>
                      <m:e>
                        <m:d>
                          <m:dPr>
                            <m:ctrlPr>
                              <a:rPr lang="en-US" sz="1800" i="1">
                                <a:solidFill>
                                  <a:srgbClr val="000000"/>
                                </a:solidFill>
                                <a:latin typeface="Cambria Math" panose="02040503050406030204" pitchFamily="18" charset="0"/>
                              </a:rPr>
                            </m:ctrlPr>
                          </m:dPr>
                          <m:e>
                            <m:f>
                              <m:fPr>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𝑐</m:t>
                                </m:r>
                              </m:num>
                              <m:den>
                                <m:r>
                                  <a:rPr lang="en-US" sz="1800" i="1">
                                    <a:solidFill>
                                      <a:srgbClr val="000000"/>
                                    </a:solidFill>
                                    <a:latin typeface="Cambria Math" panose="02040503050406030204" pitchFamily="18" charset="0"/>
                                  </a:rPr>
                                  <m:t>4</m:t>
                                </m:r>
                                <m:r>
                                  <a:rPr lang="en-US" sz="1800" i="1">
                                    <a:solidFill>
                                      <a:srgbClr val="000000"/>
                                    </a:solidFill>
                                    <a:latin typeface="Cambria Math" panose="02040503050406030204" pitchFamily="18" charset="0"/>
                                  </a:rPr>
                                  <m:t>𝜋</m:t>
                                </m:r>
                                <m:r>
                                  <a:rPr lang="en-US" sz="1800" i="1">
                                    <a:solidFill>
                                      <a:srgbClr val="000000"/>
                                    </a:solidFill>
                                    <a:latin typeface="Cambria Math" panose="02040503050406030204" pitchFamily="18" charset="0"/>
                                  </a:rPr>
                                  <m:t>𝑓</m:t>
                                </m:r>
                              </m:den>
                            </m:f>
                          </m:e>
                        </m:d>
                      </m:e>
                      <m:sup>
                        <m:r>
                          <a:rPr lang="en-US" sz="1800" i="1" smtClean="0">
                            <a:solidFill>
                              <a:srgbClr val="000000"/>
                            </a:solidFill>
                            <a:latin typeface="Cambria Math" panose="02040503050406030204" pitchFamily="18" charset="0"/>
                          </a:rPr>
                          <m:t>2</m:t>
                        </m:r>
                      </m:sup>
                    </m:sSup>
                  </m:oMath>
                </a14:m>
                <a:r>
                  <a:rPr lang="en-US" sz="1800" dirty="0">
                    <a:solidFill>
                      <a:srgbClr val="000000"/>
                    </a:solidFill>
                    <a:latin typeface="Arial Unicode MS" pitchFamily="34" charset="-128"/>
                    <a:ea typeface="Arial Unicode MS" pitchFamily="34" charset="-128"/>
                    <a:cs typeface="Arial Unicode MS" pitchFamily="34" charset="-128"/>
                  </a:rPr>
                  <a:t>                (1)</a:t>
                </a:r>
              </a:p>
              <a:p>
                <a:pPr defTabSz="914400" eaLnBrk="1" hangingPunct="1">
                  <a:buClrTx/>
                  <a:buSzTx/>
                  <a:buFontTx/>
                  <a:buNone/>
                </a:pPr>
                <a:r>
                  <a:rPr lang="en-US" sz="1400" dirty="0">
                    <a:solidFill>
                      <a:srgbClr val="000000"/>
                    </a:solidFill>
                    <a:latin typeface="Calibri" pitchFamily="34" charset="0"/>
                    <a:ea typeface="宋体" charset="-122"/>
                  </a:rPr>
                  <a:t>Where: </a:t>
                </a:r>
              </a:p>
              <a:p>
                <a:pPr defTabSz="914400" eaLnBrk="1" hangingPunct="1">
                  <a:buClrTx/>
                  <a:buSzTx/>
                  <a:buFontTx/>
                  <a:buNone/>
                </a:pPr>
                <a14:m>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𝑃</m:t>
                        </m:r>
                      </m:e>
                      <m:sub>
                        <m:r>
                          <a:rPr lang="en-US" sz="1400" i="1">
                            <a:solidFill>
                              <a:srgbClr val="000000"/>
                            </a:solidFill>
                            <a:latin typeface="Cambria Math" panose="02040503050406030204" pitchFamily="18" charset="0"/>
                          </a:rPr>
                          <m:t>𝐸𝐻</m:t>
                        </m:r>
                        <m:r>
                          <a:rPr lang="en-US" sz="1400" i="1" smtClean="0">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𝑊</m:t>
                    </m:r>
                    <m:r>
                      <a:rPr lang="en-US" sz="1400" i="1">
                        <a:solidFill>
                          <a:srgbClr val="000000"/>
                        </a:solidFill>
                        <a:latin typeface="Cambria Math" panose="02040503050406030204" pitchFamily="18" charset="0"/>
                      </a:rPr>
                      <m:t>]−</m:t>
                    </m:r>
                  </m:oMath>
                </a14:m>
                <a:r>
                  <a:rPr lang="en-US" sz="1400" dirty="0">
                    <a:solidFill>
                      <a:srgbClr val="000000"/>
                    </a:solidFill>
                    <a:latin typeface="Calibri" pitchFamily="34" charset="0"/>
                    <a:ea typeface="宋体" charset="-122"/>
                  </a:rPr>
                  <a:t> is the power available for harvesting at the </a:t>
                </a:r>
                <a:r>
                  <a:rPr lang="en-US" sz="1400" i="1" dirty="0">
                    <a:solidFill>
                      <a:srgbClr val="000000">
                        <a:lumMod val="75000"/>
                        <a:lumOff val="25000"/>
                      </a:srgbClr>
                    </a:solidFill>
                    <a:latin typeface="Arial Unicode MS" pitchFamily="34" charset="-128"/>
                    <a:ea typeface="Arial Unicode MS" pitchFamily="34" charset="-128"/>
                    <a:cs typeface="Arial Unicode MS" pitchFamily="34" charset="-128"/>
                  </a:rPr>
                  <a:t>i</a:t>
                </a:r>
                <a:r>
                  <a:rPr lang="en-US" sz="1400" i="1" baseline="-25000" dirty="0">
                    <a:solidFill>
                      <a:srgbClr val="000000">
                        <a:lumMod val="75000"/>
                        <a:lumOff val="25000"/>
                      </a:srgbClr>
                    </a:solidFill>
                    <a:latin typeface="Arial Unicode MS" pitchFamily="34" charset="-128"/>
                    <a:ea typeface="Arial Unicode MS" pitchFamily="34" charset="-128"/>
                    <a:cs typeface="Arial Unicode MS" pitchFamily="34" charset="-128"/>
                  </a:rPr>
                  <a:t>th</a:t>
                </a:r>
                <a:r>
                  <a:rPr lang="en-US" sz="1400" dirty="0">
                    <a:solidFill>
                      <a:srgbClr val="000000"/>
                    </a:solidFill>
                    <a:latin typeface="Calibri" pitchFamily="34" charset="0"/>
                    <a:ea typeface="宋体" charset="-122"/>
                  </a:rPr>
                  <a:t> tag antenna output terminal </a:t>
                </a:r>
              </a:p>
              <a:p>
                <a:pPr defTabSz="914400" eaLnBrk="1" hangingPunct="1">
                  <a:buClrTx/>
                  <a:buSzTx/>
                  <a:buFontTx/>
                  <a:buNone/>
                </a:pPr>
                <a14:m>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𝑃</m:t>
                        </m:r>
                      </m:e>
                      <m:sub>
                        <m:r>
                          <a:rPr lang="en-US" sz="1400" i="1" smtClean="0">
                            <a:solidFill>
                              <a:srgbClr val="000000"/>
                            </a:solidFill>
                            <a:latin typeface="Cambria Math" panose="02040503050406030204" pitchFamily="18" charset="0"/>
                          </a:rPr>
                          <m:t>𝑇𝑋𝑗</m:t>
                        </m:r>
                      </m:sub>
                    </m:sSub>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𝑊</m:t>
                    </m:r>
                    <m:r>
                      <a:rPr lang="en-US" sz="1400" i="1">
                        <a:solidFill>
                          <a:srgbClr val="000000"/>
                        </a:solidFill>
                        <a:latin typeface="Cambria Math" panose="02040503050406030204" pitchFamily="18" charset="0"/>
                      </a:rPr>
                      <m:t>]−</m:t>
                    </m:r>
                  </m:oMath>
                </a14:m>
                <a:r>
                  <a:rPr lang="en-US" sz="1400" dirty="0">
                    <a:solidFill>
                      <a:srgbClr val="000000"/>
                    </a:solidFill>
                    <a:latin typeface="Calibri" pitchFamily="34" charset="0"/>
                    <a:ea typeface="宋体" charset="-122"/>
                  </a:rPr>
                  <a:t> is the power fed into the </a:t>
                </a:r>
                <a:r>
                  <a:rPr lang="en-US" sz="1400" i="1" dirty="0" err="1">
                    <a:solidFill>
                      <a:srgbClr val="000000">
                        <a:lumMod val="75000"/>
                        <a:lumOff val="25000"/>
                      </a:srgbClr>
                    </a:solidFill>
                    <a:latin typeface="Arial Unicode MS" pitchFamily="34" charset="-128"/>
                    <a:ea typeface="Arial Unicode MS" pitchFamily="34" charset="-128"/>
                    <a:cs typeface="Arial Unicode MS" pitchFamily="34" charset="-128"/>
                  </a:rPr>
                  <a:t>j</a:t>
                </a:r>
                <a:r>
                  <a:rPr lang="en-US" sz="1400" i="1" baseline="-25000" dirty="0" err="1">
                    <a:solidFill>
                      <a:srgbClr val="000000">
                        <a:lumMod val="75000"/>
                        <a:lumOff val="25000"/>
                      </a:srgbClr>
                    </a:solidFill>
                    <a:latin typeface="Arial Unicode MS" pitchFamily="34" charset="-128"/>
                    <a:ea typeface="Arial Unicode MS" pitchFamily="34" charset="-128"/>
                    <a:cs typeface="Arial Unicode MS" pitchFamily="34" charset="-128"/>
                  </a:rPr>
                  <a:t>th</a:t>
                </a:r>
                <a:r>
                  <a:rPr lang="en-US" sz="1400" dirty="0">
                    <a:solidFill>
                      <a:srgbClr val="000000"/>
                    </a:solidFill>
                    <a:latin typeface="Calibri" pitchFamily="34" charset="0"/>
                    <a:ea typeface="宋体" charset="-122"/>
                  </a:rPr>
                  <a:t> energizing antenna input terminal</a:t>
                </a:r>
              </a:p>
              <a:p>
                <a:pPr defTabSz="914400" eaLnBrk="1" hangingPunct="1">
                  <a:buClrTx/>
                  <a:buSzTx/>
                  <a:buFontTx/>
                  <a:buNone/>
                </a:pPr>
                <a14:m>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𝐺</m:t>
                        </m:r>
                      </m:e>
                      <m:sub>
                        <m:r>
                          <a:rPr lang="en-US" sz="1400" i="1">
                            <a:solidFill>
                              <a:srgbClr val="000000"/>
                            </a:solidFill>
                            <a:latin typeface="Cambria Math" panose="02040503050406030204" pitchFamily="18" charset="0"/>
                          </a:rPr>
                          <m:t>𝑇</m:t>
                        </m:r>
                        <m:r>
                          <a:rPr lang="en-US" sz="1400" i="1" smtClean="0">
                            <a:solidFill>
                              <a:srgbClr val="000000"/>
                            </a:solidFill>
                            <a:latin typeface="Cambria Math" panose="02040503050406030204" pitchFamily="18" charset="0"/>
                          </a:rPr>
                          <m:t>𝑗𝑖</m:t>
                        </m:r>
                      </m:sub>
                    </m:sSub>
                    <m:r>
                      <a:rPr lang="en-US" sz="1400" i="1">
                        <a:solidFill>
                          <a:srgbClr val="000000"/>
                        </a:solidFill>
                        <a:latin typeface="Cambria Math" panose="02040503050406030204" pitchFamily="18" charset="0"/>
                      </a:rPr>
                      <m:t>−</m:t>
                    </m:r>
                  </m:oMath>
                </a14:m>
                <a:r>
                  <a:rPr lang="en-US" sz="1400" dirty="0">
                    <a:solidFill>
                      <a:srgbClr val="000000"/>
                    </a:solidFill>
                    <a:latin typeface="Calibri" pitchFamily="34" charset="0"/>
                    <a:ea typeface="宋体" charset="-122"/>
                  </a:rPr>
                  <a:t> is the power gain of the </a:t>
                </a:r>
                <a:r>
                  <a:rPr lang="en-US" sz="1400" i="1" dirty="0">
                    <a:solidFill>
                      <a:srgbClr val="000000">
                        <a:lumMod val="75000"/>
                        <a:lumOff val="25000"/>
                      </a:srgbClr>
                    </a:solidFill>
                    <a:latin typeface="Arial Unicode MS" pitchFamily="34" charset="-128"/>
                    <a:ea typeface="Arial Unicode MS" pitchFamily="34" charset="-128"/>
                    <a:cs typeface="Arial Unicode MS" pitchFamily="34" charset="-128"/>
                  </a:rPr>
                  <a:t>i</a:t>
                </a:r>
                <a:r>
                  <a:rPr lang="en-US" sz="1400" i="1" baseline="-25000" dirty="0">
                    <a:solidFill>
                      <a:srgbClr val="000000">
                        <a:lumMod val="75000"/>
                        <a:lumOff val="25000"/>
                      </a:srgbClr>
                    </a:solidFill>
                    <a:latin typeface="Arial Unicode MS" pitchFamily="34" charset="-128"/>
                    <a:ea typeface="Arial Unicode MS" pitchFamily="34" charset="-128"/>
                    <a:cs typeface="Arial Unicode MS" pitchFamily="34" charset="-128"/>
                  </a:rPr>
                  <a:t>th </a:t>
                </a:r>
                <a:r>
                  <a:rPr lang="en-US" sz="1400" dirty="0">
                    <a:solidFill>
                      <a:srgbClr val="000000"/>
                    </a:solidFill>
                    <a:latin typeface="Calibri" pitchFamily="34" charset="0"/>
                    <a:ea typeface="宋体" charset="-122"/>
                  </a:rPr>
                  <a:t>tag antenna in the direction of the </a:t>
                </a:r>
                <a:r>
                  <a:rPr lang="en-US" sz="1400" i="1" dirty="0" err="1">
                    <a:solidFill>
                      <a:srgbClr val="000000">
                        <a:lumMod val="75000"/>
                        <a:lumOff val="25000"/>
                      </a:srgbClr>
                    </a:solidFill>
                    <a:latin typeface="Arial Unicode MS" pitchFamily="34" charset="-128"/>
                    <a:ea typeface="Arial Unicode MS" pitchFamily="34" charset="-128"/>
                    <a:cs typeface="Arial Unicode MS" pitchFamily="34" charset="-128"/>
                  </a:rPr>
                  <a:t>j</a:t>
                </a:r>
                <a:r>
                  <a:rPr lang="en-US" sz="1400" i="1" baseline="-25000" dirty="0" err="1">
                    <a:solidFill>
                      <a:srgbClr val="000000">
                        <a:lumMod val="75000"/>
                        <a:lumOff val="25000"/>
                      </a:srgbClr>
                    </a:solidFill>
                    <a:latin typeface="Arial Unicode MS" pitchFamily="34" charset="-128"/>
                    <a:ea typeface="Arial Unicode MS" pitchFamily="34" charset="-128"/>
                    <a:cs typeface="Arial Unicode MS" pitchFamily="34" charset="-128"/>
                  </a:rPr>
                  <a:t>th</a:t>
                </a:r>
                <a:r>
                  <a:rPr lang="en-US" sz="1400" i="1" baseline="-25000" dirty="0">
                    <a:solidFill>
                      <a:srgbClr val="000000">
                        <a:lumMod val="75000"/>
                        <a:lumOff val="25000"/>
                      </a:srgbClr>
                    </a:solidFill>
                    <a:latin typeface="Arial Unicode MS" pitchFamily="34" charset="-128"/>
                    <a:ea typeface="Arial Unicode MS" pitchFamily="34" charset="-128"/>
                    <a:cs typeface="Arial Unicode MS" pitchFamily="34" charset="-128"/>
                  </a:rPr>
                  <a:t> </a:t>
                </a:r>
                <a:r>
                  <a:rPr lang="en-US" sz="1400" dirty="0">
                    <a:solidFill>
                      <a:srgbClr val="000000"/>
                    </a:solidFill>
                    <a:latin typeface="Calibri" pitchFamily="34" charset="0"/>
                    <a:ea typeface="宋体" charset="-122"/>
                  </a:rPr>
                  <a:t>energizer</a:t>
                </a:r>
              </a:p>
              <a:p>
                <a:pPr defTabSz="914400" eaLnBrk="1" hangingPunct="1">
                  <a:buClrTx/>
                  <a:buSzTx/>
                  <a:buFontTx/>
                  <a:buNone/>
                </a:pPr>
                <a14:m>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𝐺</m:t>
                        </m:r>
                      </m:e>
                      <m:sub>
                        <m:r>
                          <a:rPr lang="en-US" sz="1400" i="1">
                            <a:solidFill>
                              <a:srgbClr val="000000"/>
                            </a:solidFill>
                            <a:latin typeface="Cambria Math" panose="02040503050406030204" pitchFamily="18" charset="0"/>
                          </a:rPr>
                          <m:t>𝐸</m:t>
                        </m:r>
                        <m:r>
                          <a:rPr lang="en-US" sz="1400" i="1" smtClean="0">
                            <a:solidFill>
                              <a:srgbClr val="000000"/>
                            </a:solidFill>
                            <a:latin typeface="Cambria Math" panose="02040503050406030204" pitchFamily="18" charset="0"/>
                          </a:rPr>
                          <m:t>𝑖𝑗</m:t>
                        </m:r>
                      </m:sub>
                    </m:sSub>
                    <m:r>
                      <a:rPr lang="en-US" sz="1400" i="1">
                        <a:solidFill>
                          <a:srgbClr val="000000"/>
                        </a:solidFill>
                        <a:latin typeface="Cambria Math" panose="02040503050406030204" pitchFamily="18" charset="0"/>
                      </a:rPr>
                      <m:t>−</m:t>
                    </m:r>
                  </m:oMath>
                </a14:m>
                <a:r>
                  <a:rPr lang="en-US" sz="1400" dirty="0">
                    <a:solidFill>
                      <a:srgbClr val="000000"/>
                    </a:solidFill>
                    <a:latin typeface="Calibri" pitchFamily="34" charset="0"/>
                    <a:ea typeface="宋体" charset="-122"/>
                  </a:rPr>
                  <a:t> is the power gain of the </a:t>
                </a:r>
                <a:r>
                  <a:rPr lang="en-US" sz="1400" i="1" dirty="0" err="1">
                    <a:solidFill>
                      <a:srgbClr val="000000">
                        <a:lumMod val="75000"/>
                        <a:lumOff val="25000"/>
                      </a:srgbClr>
                    </a:solidFill>
                    <a:latin typeface="Arial Unicode MS" pitchFamily="34" charset="-128"/>
                    <a:ea typeface="Arial Unicode MS" pitchFamily="34" charset="-128"/>
                    <a:cs typeface="Arial Unicode MS" pitchFamily="34" charset="-128"/>
                  </a:rPr>
                  <a:t>j</a:t>
                </a:r>
                <a:r>
                  <a:rPr lang="en-US" sz="1400" i="1" baseline="-25000" dirty="0" err="1">
                    <a:solidFill>
                      <a:srgbClr val="000000">
                        <a:lumMod val="75000"/>
                        <a:lumOff val="25000"/>
                      </a:srgbClr>
                    </a:solidFill>
                    <a:latin typeface="Arial Unicode MS" pitchFamily="34" charset="-128"/>
                    <a:ea typeface="Arial Unicode MS" pitchFamily="34" charset="-128"/>
                    <a:cs typeface="Arial Unicode MS" pitchFamily="34" charset="-128"/>
                  </a:rPr>
                  <a:t>th</a:t>
                </a:r>
                <a:r>
                  <a:rPr lang="en-US" sz="1400" i="1" baseline="-25000" dirty="0">
                    <a:solidFill>
                      <a:srgbClr val="000000">
                        <a:lumMod val="75000"/>
                        <a:lumOff val="25000"/>
                      </a:srgbClr>
                    </a:solidFill>
                    <a:latin typeface="Arial Unicode MS" pitchFamily="34" charset="-128"/>
                    <a:ea typeface="Arial Unicode MS" pitchFamily="34" charset="-128"/>
                    <a:cs typeface="Arial Unicode MS" pitchFamily="34" charset="-128"/>
                  </a:rPr>
                  <a:t> </a:t>
                </a:r>
                <a:r>
                  <a:rPr lang="en-US" sz="1400" dirty="0">
                    <a:solidFill>
                      <a:srgbClr val="000000"/>
                    </a:solidFill>
                    <a:latin typeface="Calibri" pitchFamily="34" charset="0"/>
                    <a:ea typeface="宋体" charset="-122"/>
                  </a:rPr>
                  <a:t>exciter/energizer in the direction of the </a:t>
                </a:r>
                <a:r>
                  <a:rPr lang="en-US" sz="1400" i="1" dirty="0">
                    <a:solidFill>
                      <a:srgbClr val="000000">
                        <a:lumMod val="75000"/>
                        <a:lumOff val="25000"/>
                      </a:srgbClr>
                    </a:solidFill>
                    <a:latin typeface="Arial Unicode MS" pitchFamily="34" charset="-128"/>
                    <a:ea typeface="Arial Unicode MS" pitchFamily="34" charset="-128"/>
                    <a:cs typeface="Arial Unicode MS" pitchFamily="34" charset="-128"/>
                  </a:rPr>
                  <a:t>i</a:t>
                </a:r>
                <a:r>
                  <a:rPr lang="en-US" sz="1400" i="1" baseline="-25000" dirty="0">
                    <a:solidFill>
                      <a:srgbClr val="000000">
                        <a:lumMod val="75000"/>
                        <a:lumOff val="25000"/>
                      </a:srgbClr>
                    </a:solidFill>
                    <a:latin typeface="Arial Unicode MS" pitchFamily="34" charset="-128"/>
                    <a:ea typeface="Arial Unicode MS" pitchFamily="34" charset="-128"/>
                    <a:cs typeface="Arial Unicode MS" pitchFamily="34" charset="-128"/>
                  </a:rPr>
                  <a:t>th </a:t>
                </a:r>
                <a:r>
                  <a:rPr lang="en-US" sz="1400" dirty="0">
                    <a:solidFill>
                      <a:srgbClr val="000000"/>
                    </a:solidFill>
                    <a:latin typeface="Calibri" pitchFamily="34" charset="0"/>
                    <a:ea typeface="宋体" charset="-122"/>
                  </a:rPr>
                  <a:t>tag </a:t>
                </a:r>
                <a:endParaRPr lang="en-US" sz="1400" i="1" dirty="0">
                  <a:solidFill>
                    <a:srgbClr val="000000"/>
                  </a:solidFill>
                  <a:latin typeface="Cambria Math" panose="02040503050406030204" pitchFamily="18" charset="0"/>
                </a:endParaRPr>
              </a:p>
              <a:p>
                <a:pPr defTabSz="914400" eaLnBrk="1" hangingPunct="1">
                  <a:buClrTx/>
                  <a:buSzTx/>
                  <a:buFontTx/>
                  <a:buNone/>
                </a:pPr>
                <a14:m>
                  <m:oMath xmlns:m="http://schemas.openxmlformats.org/officeDocument/2006/math">
                    <m:r>
                      <a:rPr lang="en-US" sz="1400" i="1">
                        <a:solidFill>
                          <a:srgbClr val="000000"/>
                        </a:solidFill>
                        <a:latin typeface="Cambria Math" panose="02040503050406030204" pitchFamily="18" charset="0"/>
                      </a:rPr>
                      <m:t>𝐷</m:t>
                    </m:r>
                    <m:r>
                      <a:rPr lang="en-US" sz="1400" i="1" baseline="-25000" smtClean="0">
                        <a:solidFill>
                          <a:srgbClr val="000000"/>
                        </a:solidFill>
                        <a:latin typeface="Cambria Math" panose="02040503050406030204" pitchFamily="18" charset="0"/>
                      </a:rPr>
                      <m:t>𝐴𝑖𝑗</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𝑀</m:t>
                    </m:r>
                    <m:r>
                      <a:rPr lang="en-US" sz="1400" i="1">
                        <a:solidFill>
                          <a:srgbClr val="000000"/>
                        </a:solidFill>
                        <a:latin typeface="Cambria Math" panose="02040503050406030204" pitchFamily="18" charset="0"/>
                      </a:rPr>
                      <m:t>]−</m:t>
                    </m:r>
                  </m:oMath>
                </a14:m>
                <a:r>
                  <a:rPr lang="en-US" sz="1400" dirty="0">
                    <a:solidFill>
                      <a:srgbClr val="000000"/>
                    </a:solidFill>
                    <a:latin typeface="Calibri" pitchFamily="34" charset="0"/>
                    <a:ea typeface="宋体" charset="-122"/>
                  </a:rPr>
                  <a:t> is the distance between the energizing and harvesting antennas</a:t>
                </a:r>
              </a:p>
              <a:p>
                <a:pPr defTabSz="914400" eaLnBrk="1" hangingPunct="1">
                  <a:buClrTx/>
                  <a:buSzTx/>
                  <a:buFontTx/>
                  <a:buNone/>
                </a:pPr>
                <a14:m>
                  <m:oMath xmlns:m="http://schemas.openxmlformats.org/officeDocument/2006/math">
                    <m:r>
                      <a:rPr lang="en-US" sz="1400" i="1">
                        <a:solidFill>
                          <a:srgbClr val="000000"/>
                        </a:solidFill>
                        <a:latin typeface="Cambria Math" panose="02040503050406030204" pitchFamily="18" charset="0"/>
                      </a:rPr>
                      <m:t>𝑓</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𝐻𝑧</m:t>
                    </m:r>
                    <m:r>
                      <a:rPr lang="en-US" sz="1400" i="1">
                        <a:solidFill>
                          <a:srgbClr val="000000"/>
                        </a:solidFill>
                        <a:latin typeface="Cambria Math" panose="02040503050406030204" pitchFamily="18" charset="0"/>
                      </a:rPr>
                      <m:t>]−</m:t>
                    </m:r>
                  </m:oMath>
                </a14:m>
                <a:r>
                  <a:rPr lang="en-US" sz="1400" dirty="0">
                    <a:solidFill>
                      <a:srgbClr val="000000"/>
                    </a:solidFill>
                    <a:latin typeface="Calibri" pitchFamily="34" charset="0"/>
                    <a:ea typeface="宋体" charset="-122"/>
                  </a:rPr>
                  <a:t> is the wireless energizing frequency</a:t>
                </a:r>
              </a:p>
              <a:p>
                <a:pPr defTabSz="914400" eaLnBrk="1" hangingPunct="1">
                  <a:buClrTx/>
                  <a:buSzTx/>
                  <a:buFontTx/>
                  <a:buNone/>
                </a:pPr>
                <a14:m>
                  <m:oMath xmlns:m="http://schemas.openxmlformats.org/officeDocument/2006/math">
                    <m:r>
                      <a:rPr lang="en-US" sz="1400" i="1">
                        <a:solidFill>
                          <a:srgbClr val="000000"/>
                        </a:solidFill>
                        <a:latin typeface="Cambria Math" panose="02040503050406030204" pitchFamily="18" charset="0"/>
                      </a:rPr>
                      <m:t>𝑐</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𝑀</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𝑆𝑒𝑐</m:t>
                    </m:r>
                    <m:r>
                      <a:rPr lang="en-US" sz="1400" i="1">
                        <a:solidFill>
                          <a:srgbClr val="000000"/>
                        </a:solidFill>
                        <a:latin typeface="Cambria Math" panose="02040503050406030204" pitchFamily="18" charset="0"/>
                      </a:rPr>
                      <m:t>]−</m:t>
                    </m:r>
                  </m:oMath>
                </a14:m>
                <a:r>
                  <a:rPr lang="en-US" sz="1400" dirty="0">
                    <a:solidFill>
                      <a:srgbClr val="000000"/>
                    </a:solidFill>
                    <a:latin typeface="Calibri" pitchFamily="34" charset="0"/>
                    <a:ea typeface="宋体" charset="-122"/>
                  </a:rPr>
                  <a:t> is the speed of light</a:t>
                </a:r>
              </a:p>
            </p:txBody>
          </p:sp>
        </mc:Choice>
        <mc:Fallback>
          <p:sp>
            <p:nvSpPr>
              <p:cNvPr id="61" name="TextBox 60">
                <a:extLst>
                  <a:ext uri="{FF2B5EF4-FFF2-40B4-BE49-F238E27FC236}">
                    <a16:creationId xmlns:a16="http://schemas.microsoft.com/office/drawing/2014/main" id="{9A5210E3-429B-4864-8996-9049FCBB2C33}"/>
                  </a:ext>
                </a:extLst>
              </p:cNvPr>
              <p:cNvSpPr txBox="1">
                <a:spLocks noRot="1" noChangeAspect="1" noMove="1" noResize="1" noEditPoints="1" noAdjustHandles="1" noChangeArrowheads="1" noChangeShapeType="1" noTextEdit="1"/>
              </p:cNvSpPr>
              <p:nvPr/>
            </p:nvSpPr>
            <p:spPr>
              <a:xfrm>
                <a:off x="912348" y="1509620"/>
                <a:ext cx="7105460" cy="3126818"/>
              </a:xfrm>
              <a:prstGeom prst="rect">
                <a:avLst/>
              </a:prstGeom>
              <a:blipFill>
                <a:blip r:embed="rId3"/>
                <a:stretch>
                  <a:fillRect l="-258" t="-585" b="-1559"/>
                </a:stretch>
              </a:blipFill>
            </p:spPr>
            <p:txBody>
              <a:bodyPr/>
              <a:lstStyle/>
              <a:p>
                <a:r>
                  <a:rPr lang="en-US">
                    <a:noFill/>
                  </a:rPr>
                  <a:t> </a:t>
                </a:r>
              </a:p>
            </p:txBody>
          </p:sp>
        </mc:Fallback>
      </mc:AlternateContent>
      <p:grpSp>
        <p:nvGrpSpPr>
          <p:cNvPr id="62" name="Group 61">
            <a:extLst>
              <a:ext uri="{FF2B5EF4-FFF2-40B4-BE49-F238E27FC236}">
                <a16:creationId xmlns:a16="http://schemas.microsoft.com/office/drawing/2014/main" id="{B9A16041-4BCF-4260-87EB-69414E6D539C}"/>
              </a:ext>
            </a:extLst>
          </p:cNvPr>
          <p:cNvGrpSpPr/>
          <p:nvPr/>
        </p:nvGrpSpPr>
        <p:grpSpPr>
          <a:xfrm>
            <a:off x="7896200" y="1052736"/>
            <a:ext cx="4057559" cy="3600462"/>
            <a:chOff x="6048899" y="1703590"/>
            <a:chExt cx="4057559" cy="3600462"/>
          </a:xfrm>
        </p:grpSpPr>
        <p:grpSp>
          <p:nvGrpSpPr>
            <p:cNvPr id="63" name="Group 62">
              <a:extLst>
                <a:ext uri="{FF2B5EF4-FFF2-40B4-BE49-F238E27FC236}">
                  <a16:creationId xmlns:a16="http://schemas.microsoft.com/office/drawing/2014/main" id="{04B46AAD-F3FA-45CC-8E8F-1829840598A9}"/>
                </a:ext>
              </a:extLst>
            </p:cNvPr>
            <p:cNvGrpSpPr/>
            <p:nvPr/>
          </p:nvGrpSpPr>
          <p:grpSpPr>
            <a:xfrm>
              <a:off x="6048899" y="3502643"/>
              <a:ext cx="3391906" cy="1801409"/>
              <a:chOff x="5633858" y="3071055"/>
              <a:chExt cx="3391906" cy="1801409"/>
            </a:xfrm>
          </p:grpSpPr>
          <p:sp>
            <p:nvSpPr>
              <p:cNvPr id="80" name="Oval 79">
                <a:extLst>
                  <a:ext uri="{FF2B5EF4-FFF2-40B4-BE49-F238E27FC236}">
                    <a16:creationId xmlns:a16="http://schemas.microsoft.com/office/drawing/2014/main" id="{860610DB-7E44-425B-903D-EF9E155DEAA4}"/>
                  </a:ext>
                </a:extLst>
              </p:cNvPr>
              <p:cNvSpPr/>
              <p:nvPr/>
            </p:nvSpPr>
            <p:spPr bwMode="auto">
              <a:xfrm rot="16200000">
                <a:off x="5905978" y="3262530"/>
                <a:ext cx="1134834" cy="1168457"/>
              </a:xfrm>
              <a:prstGeom prst="ellipse">
                <a:avLst/>
              </a:prstGeom>
              <a:solidFill>
                <a:schemeClr val="accent3">
                  <a:lumMod val="65000"/>
                </a:schemeClr>
              </a:solidFill>
              <a:ln w="6350" cap="flat" cmpd="sng" algn="ctr">
                <a:solidFill>
                  <a:schemeClr val="bg1">
                    <a:lumMod val="75000"/>
                  </a:schemeClr>
                </a:solidFill>
                <a:prstDash val="dash"/>
                <a:round/>
                <a:headEnd type="none" w="med" len="med"/>
                <a:tailEnd type="none" w="med" len="med"/>
              </a:ln>
              <a:effectLst>
                <a:glow rad="101600">
                  <a:schemeClr val="accent4">
                    <a:satMod val="175000"/>
                    <a:alpha val="40000"/>
                  </a:schemeClr>
                </a:glo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sp>
            <p:nvSpPr>
              <p:cNvPr id="81" name="Oval 80">
                <a:extLst>
                  <a:ext uri="{FF2B5EF4-FFF2-40B4-BE49-F238E27FC236}">
                    <a16:creationId xmlns:a16="http://schemas.microsoft.com/office/drawing/2014/main" id="{9D6B8231-69FC-4588-9A85-51B307D0FA53}"/>
                  </a:ext>
                </a:extLst>
              </p:cNvPr>
              <p:cNvSpPr/>
              <p:nvPr/>
            </p:nvSpPr>
            <p:spPr bwMode="auto">
              <a:xfrm rot="16200000">
                <a:off x="6044166" y="3429144"/>
                <a:ext cx="849193" cy="840742"/>
              </a:xfrm>
              <a:prstGeom prst="ellipse">
                <a:avLst/>
              </a:prstGeom>
              <a:solidFill>
                <a:schemeClr val="accent3">
                  <a:lumMod val="75000"/>
                </a:schemeClr>
              </a:solidFill>
              <a:ln w="6350" cap="flat" cmpd="sng" algn="ctr">
                <a:solidFill>
                  <a:schemeClr val="bg1">
                    <a:lumMod val="75000"/>
                  </a:schemeClr>
                </a:solidFill>
                <a:prstDash val="dash"/>
                <a:round/>
                <a:headEnd type="none" w="med" len="med"/>
                <a:tailEnd type="none" w="med" len="med"/>
              </a:ln>
              <a:effectLst>
                <a:glow rad="101600">
                  <a:schemeClr val="accent4">
                    <a:satMod val="175000"/>
                    <a:alpha val="40000"/>
                  </a:schemeClr>
                </a:glo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cxnSp>
            <p:nvCxnSpPr>
              <p:cNvPr id="82" name="Straight Arrow Connector 81">
                <a:extLst>
                  <a:ext uri="{FF2B5EF4-FFF2-40B4-BE49-F238E27FC236}">
                    <a16:creationId xmlns:a16="http://schemas.microsoft.com/office/drawing/2014/main" id="{8B77C0E4-3F27-4F16-B534-845171EEC11A}"/>
                  </a:ext>
                </a:extLst>
              </p:cNvPr>
              <p:cNvCxnSpPr>
                <a:cxnSpLocks/>
              </p:cNvCxnSpPr>
              <p:nvPr/>
            </p:nvCxnSpPr>
            <p:spPr bwMode="auto">
              <a:xfrm>
                <a:off x="6468259" y="3844367"/>
                <a:ext cx="2518691" cy="6321"/>
              </a:xfrm>
              <a:prstGeom prst="straightConnector1">
                <a:avLst/>
              </a:prstGeom>
              <a:noFill/>
              <a:ln w="22225"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3" name="Group 82">
                <a:extLst>
                  <a:ext uri="{FF2B5EF4-FFF2-40B4-BE49-F238E27FC236}">
                    <a16:creationId xmlns:a16="http://schemas.microsoft.com/office/drawing/2014/main" id="{992F25C5-A1F7-4089-8926-77C2B1E2E92B}"/>
                  </a:ext>
                </a:extLst>
              </p:cNvPr>
              <p:cNvGrpSpPr/>
              <p:nvPr/>
            </p:nvGrpSpPr>
            <p:grpSpPr>
              <a:xfrm>
                <a:off x="6468259" y="3491823"/>
                <a:ext cx="2305013" cy="717729"/>
                <a:chOff x="5364090" y="3848669"/>
                <a:chExt cx="3182025" cy="819750"/>
              </a:xfrm>
            </p:grpSpPr>
            <p:grpSp>
              <p:nvGrpSpPr>
                <p:cNvPr id="95" name="Group 94">
                  <a:extLst>
                    <a:ext uri="{FF2B5EF4-FFF2-40B4-BE49-F238E27FC236}">
                      <a16:creationId xmlns:a16="http://schemas.microsoft.com/office/drawing/2014/main" id="{9417BD7F-5374-4897-B881-B12F190DFC38}"/>
                    </a:ext>
                  </a:extLst>
                </p:cNvPr>
                <p:cNvGrpSpPr/>
                <p:nvPr/>
              </p:nvGrpSpPr>
              <p:grpSpPr>
                <a:xfrm>
                  <a:off x="5364090" y="3848669"/>
                  <a:ext cx="3182025" cy="819750"/>
                  <a:chOff x="5364090" y="3848669"/>
                  <a:chExt cx="3182025" cy="819750"/>
                </a:xfrm>
                <a:solidFill>
                  <a:schemeClr val="bg1">
                    <a:lumMod val="65000"/>
                  </a:schemeClr>
                </a:solidFill>
              </p:grpSpPr>
              <p:sp>
                <p:nvSpPr>
                  <p:cNvPr id="99" name="Flowchart: Connector 98">
                    <a:extLst>
                      <a:ext uri="{FF2B5EF4-FFF2-40B4-BE49-F238E27FC236}">
                        <a16:creationId xmlns:a16="http://schemas.microsoft.com/office/drawing/2014/main" id="{4734F4FD-04FE-488B-9B4C-CB2A39A74DEF}"/>
                      </a:ext>
                    </a:extLst>
                  </p:cNvPr>
                  <p:cNvSpPr/>
                  <p:nvPr/>
                </p:nvSpPr>
                <p:spPr bwMode="auto">
                  <a:xfrm>
                    <a:off x="5881819" y="3848669"/>
                    <a:ext cx="2664296" cy="819750"/>
                  </a:xfrm>
                  <a:prstGeom prst="flowChartConnector">
                    <a:avLst/>
                  </a:prstGeom>
                  <a:solidFill>
                    <a:srgbClr val="0070C0"/>
                  </a:solidFill>
                  <a:ln w="9525" cap="flat" cmpd="sng" algn="ctr">
                    <a:noFill/>
                    <a:prstDash val="solid"/>
                    <a:round/>
                    <a:headEnd type="none" w="med" len="med"/>
                    <a:tailEnd type="none" w="med" len="med"/>
                  </a:ln>
                  <a:effectLst>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100" name="Flowchart: Extract 99">
                    <a:extLst>
                      <a:ext uri="{FF2B5EF4-FFF2-40B4-BE49-F238E27FC236}">
                        <a16:creationId xmlns:a16="http://schemas.microsoft.com/office/drawing/2014/main" id="{6ACC594E-0A23-4BE6-A914-08A937D2AF17}"/>
                      </a:ext>
                    </a:extLst>
                  </p:cNvPr>
                  <p:cNvSpPr/>
                  <p:nvPr/>
                </p:nvSpPr>
                <p:spPr bwMode="auto">
                  <a:xfrm rot="16200000">
                    <a:off x="5526905" y="3811496"/>
                    <a:ext cx="576064" cy="901694"/>
                  </a:xfrm>
                  <a:prstGeom prst="flowChartExtract">
                    <a:avLst/>
                  </a:prstGeom>
                  <a:solidFill>
                    <a:srgbClr val="0070C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grpSp>
            <p:sp>
              <p:nvSpPr>
                <p:cNvPr id="96" name="Flowchart: Connector 95">
                  <a:extLst>
                    <a:ext uri="{FF2B5EF4-FFF2-40B4-BE49-F238E27FC236}">
                      <a16:creationId xmlns:a16="http://schemas.microsoft.com/office/drawing/2014/main" id="{E2F977D7-88FB-4889-8E39-49644EAC1710}"/>
                    </a:ext>
                  </a:extLst>
                </p:cNvPr>
                <p:cNvSpPr/>
                <p:nvPr/>
              </p:nvSpPr>
              <p:spPr bwMode="auto">
                <a:xfrm>
                  <a:off x="6084168" y="3953550"/>
                  <a:ext cx="2184645" cy="603369"/>
                </a:xfrm>
                <a:prstGeom prst="flowChartConnector">
                  <a:avLst/>
                </a:prstGeom>
                <a:solidFill>
                  <a:srgbClr val="0EC8DC">
                    <a:alpha val="5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97" name="Flowchart: Connector 96">
                  <a:extLst>
                    <a:ext uri="{FF2B5EF4-FFF2-40B4-BE49-F238E27FC236}">
                      <a16:creationId xmlns:a16="http://schemas.microsoft.com/office/drawing/2014/main" id="{4BE0E211-1001-4DD2-87D0-1001CB90967C}"/>
                    </a:ext>
                  </a:extLst>
                </p:cNvPr>
                <p:cNvSpPr/>
                <p:nvPr/>
              </p:nvSpPr>
              <p:spPr bwMode="auto">
                <a:xfrm>
                  <a:off x="6549304" y="4077094"/>
                  <a:ext cx="1335064" cy="360040"/>
                </a:xfrm>
                <a:prstGeom prst="flowChartConnector">
                  <a:avLst/>
                </a:prstGeom>
                <a:solidFill>
                  <a:srgbClr val="C3E3E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98" name="Flowchart: Connector 97">
                  <a:extLst>
                    <a:ext uri="{FF2B5EF4-FFF2-40B4-BE49-F238E27FC236}">
                      <a16:creationId xmlns:a16="http://schemas.microsoft.com/office/drawing/2014/main" id="{553B2989-E2D7-4039-B8E7-4244BF1E0801}"/>
                    </a:ext>
                  </a:extLst>
                </p:cNvPr>
                <p:cNvSpPr/>
                <p:nvPr/>
              </p:nvSpPr>
              <p:spPr bwMode="auto">
                <a:xfrm flipV="1">
                  <a:off x="6770788" y="4166188"/>
                  <a:ext cx="865461" cy="180625"/>
                </a:xfrm>
                <a:prstGeom prst="flowChartConnector">
                  <a:avLst/>
                </a:prstGeom>
                <a:solidFill>
                  <a:schemeClr val="bg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grpSp>
          <p:sp>
            <p:nvSpPr>
              <p:cNvPr id="84" name="TextBox 83">
                <a:extLst>
                  <a:ext uri="{FF2B5EF4-FFF2-40B4-BE49-F238E27FC236}">
                    <a16:creationId xmlns:a16="http://schemas.microsoft.com/office/drawing/2014/main" id="{3501299A-2692-4B2F-93E4-FAC3EE326BD2}"/>
                  </a:ext>
                </a:extLst>
              </p:cNvPr>
              <p:cNvSpPr txBox="1"/>
              <p:nvPr/>
            </p:nvSpPr>
            <p:spPr>
              <a:xfrm>
                <a:off x="5633858" y="3328917"/>
                <a:ext cx="675494" cy="307777"/>
              </a:xfrm>
              <a:prstGeom prst="rect">
                <a:avLst/>
              </a:prstGeom>
              <a:noFill/>
            </p:spPr>
            <p:txBody>
              <a:bodyPr wrap="square" rtlCol="0">
                <a:spAutoFit/>
              </a:bodyPr>
              <a:lstStyle/>
              <a:p>
                <a:pPr algn="ctr"/>
                <a:r>
                  <a:rPr lang="en-US" sz="1400" b="1" dirty="0">
                    <a:solidFill>
                      <a:schemeClr val="tx1"/>
                    </a:solidFill>
                  </a:rPr>
                  <a:t>0 dBi</a:t>
                </a:r>
                <a:endParaRPr lang="en-US" sz="1400" b="1" baseline="-25000" dirty="0">
                  <a:solidFill>
                    <a:schemeClr val="tx1"/>
                  </a:solidFill>
                </a:endParaRPr>
              </a:p>
            </p:txBody>
          </p:sp>
          <p:sp>
            <p:nvSpPr>
              <p:cNvPr id="85" name="TextBox 84">
                <a:extLst>
                  <a:ext uri="{FF2B5EF4-FFF2-40B4-BE49-F238E27FC236}">
                    <a16:creationId xmlns:a16="http://schemas.microsoft.com/office/drawing/2014/main" id="{2D941533-727C-4A30-94EC-D2473EF77FD4}"/>
                  </a:ext>
                </a:extLst>
              </p:cNvPr>
              <p:cNvSpPr txBox="1"/>
              <p:nvPr/>
            </p:nvSpPr>
            <p:spPr>
              <a:xfrm>
                <a:off x="8688017" y="3599931"/>
                <a:ext cx="337747" cy="307777"/>
              </a:xfrm>
              <a:prstGeom prst="rect">
                <a:avLst/>
              </a:prstGeom>
              <a:noFill/>
            </p:spPr>
            <p:txBody>
              <a:bodyPr wrap="square" rtlCol="0">
                <a:spAutoFit/>
              </a:bodyPr>
              <a:lstStyle/>
              <a:p>
                <a:pPr algn="ctr"/>
                <a:r>
                  <a:rPr lang="en-US" sz="1400" b="1" dirty="0"/>
                  <a:t>Z</a:t>
                </a:r>
                <a:endParaRPr lang="en-US" sz="1400" b="1" baseline="-25000" dirty="0"/>
              </a:p>
            </p:txBody>
          </p:sp>
          <p:sp>
            <p:nvSpPr>
              <p:cNvPr id="86" name="TextBox 85">
                <a:extLst>
                  <a:ext uri="{FF2B5EF4-FFF2-40B4-BE49-F238E27FC236}">
                    <a16:creationId xmlns:a16="http://schemas.microsoft.com/office/drawing/2014/main" id="{832EB9A9-DD5D-4EBB-A750-75030B0D5697}"/>
                  </a:ext>
                </a:extLst>
              </p:cNvPr>
              <p:cNvSpPr txBox="1"/>
              <p:nvPr/>
            </p:nvSpPr>
            <p:spPr>
              <a:xfrm>
                <a:off x="5730701" y="4064739"/>
                <a:ext cx="337747" cy="269473"/>
              </a:xfrm>
              <a:prstGeom prst="rect">
                <a:avLst/>
              </a:prstGeom>
              <a:noFill/>
            </p:spPr>
            <p:txBody>
              <a:bodyPr wrap="square" rtlCol="0">
                <a:spAutoFit/>
              </a:bodyPr>
              <a:lstStyle/>
              <a:p>
                <a:pPr algn="ctr"/>
                <a:r>
                  <a:rPr lang="en-US" sz="1400" b="1" dirty="0"/>
                  <a:t>Y</a:t>
                </a:r>
                <a:endParaRPr lang="en-US" sz="1400" b="1" baseline="-25000" dirty="0"/>
              </a:p>
            </p:txBody>
          </p:sp>
          <p:sp>
            <p:nvSpPr>
              <p:cNvPr id="87" name="TextBox 86">
                <a:extLst>
                  <a:ext uri="{FF2B5EF4-FFF2-40B4-BE49-F238E27FC236}">
                    <a16:creationId xmlns:a16="http://schemas.microsoft.com/office/drawing/2014/main" id="{0E75B4CE-C16E-43A4-BD43-42C1F1A98F1D}"/>
                  </a:ext>
                </a:extLst>
              </p:cNvPr>
              <p:cNvSpPr txBox="1"/>
              <p:nvPr/>
            </p:nvSpPr>
            <p:spPr>
              <a:xfrm>
                <a:off x="6014064" y="4187181"/>
                <a:ext cx="962151" cy="523220"/>
              </a:xfrm>
              <a:prstGeom prst="rect">
                <a:avLst/>
              </a:prstGeom>
              <a:noFill/>
            </p:spPr>
            <p:txBody>
              <a:bodyPr wrap="square" rtlCol="0">
                <a:spAutoFit/>
              </a:bodyPr>
              <a:lstStyle/>
              <a:p>
                <a:pPr algn="ctr"/>
                <a:r>
                  <a:rPr lang="en-US" sz="1400" b="1" dirty="0">
                    <a:solidFill>
                      <a:schemeClr val="tx1"/>
                    </a:solidFill>
                  </a:rPr>
                  <a:t>Isotropic Antenna</a:t>
                </a:r>
              </a:p>
            </p:txBody>
          </p:sp>
          <p:sp>
            <p:nvSpPr>
              <p:cNvPr id="88" name="TextBox 87">
                <a:extLst>
                  <a:ext uri="{FF2B5EF4-FFF2-40B4-BE49-F238E27FC236}">
                    <a16:creationId xmlns:a16="http://schemas.microsoft.com/office/drawing/2014/main" id="{12A4301A-723C-49FD-99AE-6BBB590D7A2E}"/>
                  </a:ext>
                </a:extLst>
              </p:cNvPr>
              <p:cNvSpPr txBox="1"/>
              <p:nvPr/>
            </p:nvSpPr>
            <p:spPr>
              <a:xfrm>
                <a:off x="6199607" y="3071055"/>
                <a:ext cx="337747" cy="307777"/>
              </a:xfrm>
              <a:prstGeom prst="rect">
                <a:avLst/>
              </a:prstGeom>
              <a:noFill/>
            </p:spPr>
            <p:txBody>
              <a:bodyPr wrap="square" rtlCol="0">
                <a:spAutoFit/>
              </a:bodyPr>
              <a:lstStyle/>
              <a:p>
                <a:pPr algn="ctr"/>
                <a:r>
                  <a:rPr lang="en-US" sz="1400" b="1" dirty="0">
                    <a:solidFill>
                      <a:schemeClr val="tx1"/>
                    </a:solidFill>
                  </a:rPr>
                  <a:t>X</a:t>
                </a:r>
                <a:endParaRPr lang="en-US" sz="1400" b="1" baseline="-25000" dirty="0">
                  <a:solidFill>
                    <a:schemeClr val="tx1"/>
                  </a:solidFill>
                </a:endParaRPr>
              </a:p>
            </p:txBody>
          </p:sp>
          <p:sp>
            <p:nvSpPr>
              <p:cNvPr id="89" name="TextBox 88">
                <a:extLst>
                  <a:ext uri="{FF2B5EF4-FFF2-40B4-BE49-F238E27FC236}">
                    <a16:creationId xmlns:a16="http://schemas.microsoft.com/office/drawing/2014/main" id="{E1C8D8B7-E2C0-4738-AE17-21C9033937B3}"/>
                  </a:ext>
                </a:extLst>
              </p:cNvPr>
              <p:cNvSpPr txBox="1"/>
              <p:nvPr/>
            </p:nvSpPr>
            <p:spPr>
              <a:xfrm>
                <a:off x="7285626" y="4133800"/>
                <a:ext cx="1030176" cy="738664"/>
              </a:xfrm>
              <a:prstGeom prst="rect">
                <a:avLst/>
              </a:prstGeom>
              <a:noFill/>
            </p:spPr>
            <p:txBody>
              <a:bodyPr wrap="square" rtlCol="0">
                <a:spAutoFit/>
              </a:bodyPr>
              <a:lstStyle/>
              <a:p>
                <a:pPr algn="ctr"/>
                <a:r>
                  <a:rPr lang="en-US" sz="1400" b="1" dirty="0">
                    <a:solidFill>
                      <a:schemeClr val="tx1"/>
                    </a:solidFill>
                  </a:rPr>
                  <a:t>Antenna with </a:t>
                </a:r>
              </a:p>
              <a:p>
                <a:pPr algn="ctr"/>
                <a:r>
                  <a:rPr lang="en-US" sz="1400" b="1" dirty="0">
                    <a:solidFill>
                      <a:schemeClr val="tx1"/>
                    </a:solidFill>
                  </a:rPr>
                  <a:t>High Gain</a:t>
                </a:r>
              </a:p>
            </p:txBody>
          </p:sp>
          <p:sp>
            <p:nvSpPr>
              <p:cNvPr id="90" name="Oval 89">
                <a:extLst>
                  <a:ext uri="{FF2B5EF4-FFF2-40B4-BE49-F238E27FC236}">
                    <a16:creationId xmlns:a16="http://schemas.microsoft.com/office/drawing/2014/main" id="{82D70038-94D7-4783-A7B1-2AE4198027C0}"/>
                  </a:ext>
                </a:extLst>
              </p:cNvPr>
              <p:cNvSpPr/>
              <p:nvPr/>
            </p:nvSpPr>
            <p:spPr bwMode="auto">
              <a:xfrm rot="16200000">
                <a:off x="6199490" y="3558655"/>
                <a:ext cx="547280" cy="572366"/>
              </a:xfrm>
              <a:prstGeom prst="ellipse">
                <a:avLst/>
              </a:prstGeom>
              <a:solidFill>
                <a:schemeClr val="accent3">
                  <a:lumMod val="85000"/>
                </a:schemeClr>
              </a:solidFill>
              <a:ln w="6350" cap="flat" cmpd="sng" algn="ctr">
                <a:solidFill>
                  <a:schemeClr val="bg1">
                    <a:lumMod val="75000"/>
                  </a:schemeClr>
                </a:solidFill>
                <a:prstDash val="dash"/>
                <a:round/>
                <a:headEnd type="none" w="med" len="med"/>
                <a:tailEnd type="none" w="med" len="med"/>
              </a:ln>
              <a:effectLst>
                <a:glow rad="101600">
                  <a:schemeClr val="accent4">
                    <a:satMod val="175000"/>
                    <a:alpha val="40000"/>
                  </a:schemeClr>
                </a:glo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cxnSp>
            <p:nvCxnSpPr>
              <p:cNvPr id="91" name="Straight Arrow Connector 90">
                <a:extLst>
                  <a:ext uri="{FF2B5EF4-FFF2-40B4-BE49-F238E27FC236}">
                    <a16:creationId xmlns:a16="http://schemas.microsoft.com/office/drawing/2014/main" id="{C03ACF76-D718-4A34-AF8C-D6AD29B0A4A4}"/>
                  </a:ext>
                </a:extLst>
              </p:cNvPr>
              <p:cNvCxnSpPr>
                <a:cxnSpLocks/>
              </p:cNvCxnSpPr>
              <p:nvPr/>
            </p:nvCxnSpPr>
            <p:spPr bwMode="auto">
              <a:xfrm flipV="1">
                <a:off x="6468259" y="3104606"/>
                <a:ext cx="0" cy="742153"/>
              </a:xfrm>
              <a:prstGeom prst="straightConnector1">
                <a:avLst/>
              </a:prstGeom>
              <a:noFill/>
              <a:ln w="22225"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Arrow Connector 91">
                <a:extLst>
                  <a:ext uri="{FF2B5EF4-FFF2-40B4-BE49-F238E27FC236}">
                    <a16:creationId xmlns:a16="http://schemas.microsoft.com/office/drawing/2014/main" id="{6599F902-D5CE-4A94-BC31-4E0913BB6B10}"/>
                  </a:ext>
                </a:extLst>
              </p:cNvPr>
              <p:cNvCxnSpPr>
                <a:cxnSpLocks/>
              </p:cNvCxnSpPr>
              <p:nvPr/>
            </p:nvCxnSpPr>
            <p:spPr bwMode="auto">
              <a:xfrm flipH="1">
                <a:off x="5963050" y="3842600"/>
                <a:ext cx="505798" cy="438335"/>
              </a:xfrm>
              <a:prstGeom prst="straightConnector1">
                <a:avLst/>
              </a:prstGeom>
              <a:noFill/>
              <a:ln w="22225"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Arrow Connector 92">
                <a:extLst>
                  <a:ext uri="{FF2B5EF4-FFF2-40B4-BE49-F238E27FC236}">
                    <a16:creationId xmlns:a16="http://schemas.microsoft.com/office/drawing/2014/main" id="{767D32A1-F3F8-499E-A8FC-90913A3E8D13}"/>
                  </a:ext>
                </a:extLst>
              </p:cNvPr>
              <p:cNvCxnSpPr>
                <a:cxnSpLocks/>
              </p:cNvCxnSpPr>
              <p:nvPr/>
            </p:nvCxnSpPr>
            <p:spPr bwMode="auto">
              <a:xfrm flipV="1">
                <a:off x="6490042" y="3843864"/>
                <a:ext cx="2283230" cy="1277"/>
              </a:xfrm>
              <a:prstGeom prst="straightConnector1">
                <a:avLst/>
              </a:prstGeom>
              <a:noFill/>
              <a:ln w="22225" cap="flat" cmpd="sng" algn="ctr">
                <a:solidFill>
                  <a:schemeClr val="tx1"/>
                </a:solidFill>
                <a:prstDash val="dash"/>
                <a:round/>
                <a:headEnd type="none"/>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Straight Arrow Connector 93">
                <a:extLst>
                  <a:ext uri="{FF2B5EF4-FFF2-40B4-BE49-F238E27FC236}">
                    <a16:creationId xmlns:a16="http://schemas.microsoft.com/office/drawing/2014/main" id="{4A139342-8F64-49DF-A528-257371CC5DEB}"/>
                  </a:ext>
                </a:extLst>
              </p:cNvPr>
              <p:cNvCxnSpPr>
                <a:cxnSpLocks/>
              </p:cNvCxnSpPr>
              <p:nvPr/>
            </p:nvCxnSpPr>
            <p:spPr bwMode="auto">
              <a:xfrm flipH="1" flipV="1">
                <a:off x="5904035" y="3605888"/>
                <a:ext cx="553886" cy="244110"/>
              </a:xfrm>
              <a:prstGeom prst="straightConnector1">
                <a:avLst/>
              </a:prstGeom>
              <a:noFill/>
              <a:ln w="9525" cap="flat" cmpd="sng" algn="ctr">
                <a:solidFill>
                  <a:schemeClr val="tx1"/>
                </a:solidFill>
                <a:prstDash val="solid"/>
                <a:round/>
                <a:headEnd type="none"/>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4" name="TextBox 63">
              <a:extLst>
                <a:ext uri="{FF2B5EF4-FFF2-40B4-BE49-F238E27FC236}">
                  <a16:creationId xmlns:a16="http://schemas.microsoft.com/office/drawing/2014/main" id="{9B092FBA-57DC-41D3-9EE8-C43B0E0A2543}"/>
                </a:ext>
              </a:extLst>
            </p:cNvPr>
            <p:cNvSpPr txBox="1"/>
            <p:nvPr/>
          </p:nvSpPr>
          <p:spPr>
            <a:xfrm>
              <a:off x="9579329" y="4797508"/>
              <a:ext cx="447558" cy="369332"/>
            </a:xfrm>
            <a:prstGeom prst="rect">
              <a:avLst/>
            </a:prstGeom>
            <a:noFill/>
          </p:spPr>
          <p:txBody>
            <a:bodyPr wrap="none" rtlCol="0">
              <a:spAutoFit/>
            </a:bodyPr>
            <a:lstStyle/>
            <a:p>
              <a:pPr algn="ctr"/>
              <a:r>
                <a:rPr lang="en-US" b="1" dirty="0">
                  <a:solidFill>
                    <a:schemeClr val="tx1"/>
                  </a:solidFill>
                </a:rPr>
                <a:t>AP</a:t>
              </a:r>
            </a:p>
          </p:txBody>
        </p:sp>
        <p:sp>
          <p:nvSpPr>
            <p:cNvPr id="65" name="Rectangle 64">
              <a:extLst>
                <a:ext uri="{FF2B5EF4-FFF2-40B4-BE49-F238E27FC236}">
                  <a16:creationId xmlns:a16="http://schemas.microsoft.com/office/drawing/2014/main" id="{28E05BB7-6268-4BFC-AE07-6B627F9485FA}"/>
                </a:ext>
              </a:extLst>
            </p:cNvPr>
            <p:cNvSpPr/>
            <p:nvPr/>
          </p:nvSpPr>
          <p:spPr>
            <a:xfrm>
              <a:off x="6662028" y="3100258"/>
              <a:ext cx="771365" cy="369332"/>
            </a:xfrm>
            <a:prstGeom prst="rect">
              <a:avLst/>
            </a:prstGeom>
          </p:spPr>
          <p:txBody>
            <a:bodyPr wrap="none">
              <a:spAutoFit/>
            </a:bodyPr>
            <a:lstStyle/>
            <a:p>
              <a:r>
                <a:rPr lang="en-US" sz="1800" b="1" kern="0" dirty="0">
                  <a:solidFill>
                    <a:srgbClr val="000000"/>
                  </a:solidFill>
                  <a:latin typeface="Calibri" pitchFamily="34" charset="0"/>
                  <a:ea typeface="宋体" charset="-122"/>
                </a:rPr>
                <a:t>i</a:t>
              </a:r>
              <a:r>
                <a:rPr lang="en-US" sz="1800" b="1" kern="0" baseline="-25000" dirty="0">
                  <a:solidFill>
                    <a:srgbClr val="000000"/>
                  </a:solidFill>
                  <a:latin typeface="Calibri" pitchFamily="34" charset="0"/>
                  <a:ea typeface="宋体" charset="-122"/>
                </a:rPr>
                <a:t>th</a:t>
              </a:r>
              <a:r>
                <a:rPr lang="en-US" sz="1800" b="1" kern="0" dirty="0">
                  <a:solidFill>
                    <a:srgbClr val="000000"/>
                  </a:solidFill>
                  <a:latin typeface="Calibri" pitchFamily="34" charset="0"/>
                  <a:ea typeface="宋体" charset="-122"/>
                </a:rPr>
                <a:t> Tag</a:t>
              </a:r>
              <a:endParaRPr lang="en-US" sz="1800" dirty="0"/>
            </a:p>
          </p:txBody>
        </p:sp>
        <p:grpSp>
          <p:nvGrpSpPr>
            <p:cNvPr id="66" name="Group 65">
              <a:extLst>
                <a:ext uri="{FF2B5EF4-FFF2-40B4-BE49-F238E27FC236}">
                  <a16:creationId xmlns:a16="http://schemas.microsoft.com/office/drawing/2014/main" id="{2D2CDAAE-D14D-490A-827A-1812D395A832}"/>
                </a:ext>
              </a:extLst>
            </p:cNvPr>
            <p:cNvGrpSpPr/>
            <p:nvPr/>
          </p:nvGrpSpPr>
          <p:grpSpPr>
            <a:xfrm rot="13144135">
              <a:off x="9065291" y="1703590"/>
              <a:ext cx="612151" cy="615968"/>
              <a:chOff x="6639254" y="3729240"/>
              <a:chExt cx="612151" cy="551360"/>
            </a:xfrm>
          </p:grpSpPr>
          <p:sp>
            <p:nvSpPr>
              <p:cNvPr id="76" name="Teardrop 75">
                <a:extLst>
                  <a:ext uri="{FF2B5EF4-FFF2-40B4-BE49-F238E27FC236}">
                    <a16:creationId xmlns:a16="http://schemas.microsoft.com/office/drawing/2014/main" id="{8BBD1E14-8888-4D9D-BAF8-681263FDB029}"/>
                  </a:ext>
                </a:extLst>
              </p:cNvPr>
              <p:cNvSpPr/>
              <p:nvPr/>
            </p:nvSpPr>
            <p:spPr bwMode="auto">
              <a:xfrm rot="10975086">
                <a:off x="6736792" y="3729240"/>
                <a:ext cx="514613" cy="488599"/>
              </a:xfrm>
              <a:prstGeom prst="teardrop">
                <a:avLst/>
              </a:prstGeom>
              <a:noFill/>
              <a:ln w="952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grpSp>
            <p:nvGrpSpPr>
              <p:cNvPr id="77" name="Group 76">
                <a:extLst>
                  <a:ext uri="{FF2B5EF4-FFF2-40B4-BE49-F238E27FC236}">
                    <a16:creationId xmlns:a16="http://schemas.microsoft.com/office/drawing/2014/main" id="{7889325A-80B3-469C-893A-B928D002B6D1}"/>
                  </a:ext>
                </a:extLst>
              </p:cNvPr>
              <p:cNvGrpSpPr/>
              <p:nvPr/>
            </p:nvGrpSpPr>
            <p:grpSpPr>
              <a:xfrm>
                <a:off x="6639254" y="4181618"/>
                <a:ext cx="112254" cy="98982"/>
                <a:chOff x="5719354" y="3804880"/>
                <a:chExt cx="137025" cy="126295"/>
              </a:xfrm>
            </p:grpSpPr>
            <p:sp>
              <p:nvSpPr>
                <p:cNvPr id="78" name="Isosceles Triangle 77">
                  <a:extLst>
                    <a:ext uri="{FF2B5EF4-FFF2-40B4-BE49-F238E27FC236}">
                      <a16:creationId xmlns:a16="http://schemas.microsoft.com/office/drawing/2014/main" id="{0D12B2D1-88AF-45CF-BE09-F1A5A514780E}"/>
                    </a:ext>
                  </a:extLst>
                </p:cNvPr>
                <p:cNvSpPr/>
                <p:nvPr/>
              </p:nvSpPr>
              <p:spPr bwMode="auto">
                <a:xfrm rot="2731228" flipV="1">
                  <a:off x="5748765" y="3823561"/>
                  <a:ext cx="126295" cy="88933"/>
                </a:xfrm>
                <a:prstGeom prst="triangl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cxnSp>
              <p:nvCxnSpPr>
                <p:cNvPr id="79" name="Straight Connector 78">
                  <a:extLst>
                    <a:ext uri="{FF2B5EF4-FFF2-40B4-BE49-F238E27FC236}">
                      <a16:creationId xmlns:a16="http://schemas.microsoft.com/office/drawing/2014/main" id="{BFA1DEAE-C791-4649-8FED-58A9F1E605CD}"/>
                    </a:ext>
                  </a:extLst>
                </p:cNvPr>
                <p:cNvCxnSpPr/>
                <p:nvPr/>
              </p:nvCxnSpPr>
              <p:spPr bwMode="auto">
                <a:xfrm rot="2731228">
                  <a:off x="5754495" y="3889271"/>
                  <a:ext cx="0" cy="7028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67" name="Group 66">
              <a:extLst>
                <a:ext uri="{FF2B5EF4-FFF2-40B4-BE49-F238E27FC236}">
                  <a16:creationId xmlns:a16="http://schemas.microsoft.com/office/drawing/2014/main" id="{14924CBB-18CD-4A6C-A24B-871E107852EF}"/>
                </a:ext>
              </a:extLst>
            </p:cNvPr>
            <p:cNvGrpSpPr/>
            <p:nvPr/>
          </p:nvGrpSpPr>
          <p:grpSpPr>
            <a:xfrm rot="13144135">
              <a:off x="9519565" y="4298696"/>
              <a:ext cx="586893" cy="572667"/>
              <a:chOff x="6639254" y="3767999"/>
              <a:chExt cx="586893" cy="512601"/>
            </a:xfrm>
          </p:grpSpPr>
          <p:sp>
            <p:nvSpPr>
              <p:cNvPr id="72" name="Teardrop 71">
                <a:extLst>
                  <a:ext uri="{FF2B5EF4-FFF2-40B4-BE49-F238E27FC236}">
                    <a16:creationId xmlns:a16="http://schemas.microsoft.com/office/drawing/2014/main" id="{DAF257BD-115F-45E1-ACE0-12F5F8177DAA}"/>
                  </a:ext>
                </a:extLst>
              </p:cNvPr>
              <p:cNvSpPr/>
              <p:nvPr/>
            </p:nvSpPr>
            <p:spPr bwMode="auto">
              <a:xfrm rot="10975086">
                <a:off x="6711534" y="3767999"/>
                <a:ext cx="514613" cy="488599"/>
              </a:xfrm>
              <a:prstGeom prst="teardrop">
                <a:avLst/>
              </a:prstGeom>
              <a:noFill/>
              <a:ln w="952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grpSp>
            <p:nvGrpSpPr>
              <p:cNvPr id="73" name="Group 72">
                <a:extLst>
                  <a:ext uri="{FF2B5EF4-FFF2-40B4-BE49-F238E27FC236}">
                    <a16:creationId xmlns:a16="http://schemas.microsoft.com/office/drawing/2014/main" id="{E5FE5102-10D2-45E7-A631-FE478468F7BB}"/>
                  </a:ext>
                </a:extLst>
              </p:cNvPr>
              <p:cNvGrpSpPr/>
              <p:nvPr/>
            </p:nvGrpSpPr>
            <p:grpSpPr>
              <a:xfrm>
                <a:off x="6639254" y="4181618"/>
                <a:ext cx="112254" cy="98982"/>
                <a:chOff x="5719354" y="3804880"/>
                <a:chExt cx="137025" cy="126295"/>
              </a:xfrm>
            </p:grpSpPr>
            <p:sp>
              <p:nvSpPr>
                <p:cNvPr id="74" name="Isosceles Triangle 73">
                  <a:extLst>
                    <a:ext uri="{FF2B5EF4-FFF2-40B4-BE49-F238E27FC236}">
                      <a16:creationId xmlns:a16="http://schemas.microsoft.com/office/drawing/2014/main" id="{8D46A12A-6281-418B-8A58-E4841F43CAED}"/>
                    </a:ext>
                  </a:extLst>
                </p:cNvPr>
                <p:cNvSpPr/>
                <p:nvPr/>
              </p:nvSpPr>
              <p:spPr bwMode="auto">
                <a:xfrm rot="2731228" flipV="1">
                  <a:off x="5748765" y="3823561"/>
                  <a:ext cx="126295" cy="88933"/>
                </a:xfrm>
                <a:prstGeom prst="triangl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cxnSp>
              <p:nvCxnSpPr>
                <p:cNvPr id="75" name="Straight Connector 74">
                  <a:extLst>
                    <a:ext uri="{FF2B5EF4-FFF2-40B4-BE49-F238E27FC236}">
                      <a16:creationId xmlns:a16="http://schemas.microsoft.com/office/drawing/2014/main" id="{EFFF10CB-AB9B-4693-9A82-8B0D834BFB55}"/>
                    </a:ext>
                  </a:extLst>
                </p:cNvPr>
                <p:cNvCxnSpPr/>
                <p:nvPr/>
              </p:nvCxnSpPr>
              <p:spPr bwMode="auto">
                <a:xfrm rot="2731228">
                  <a:off x="5754495" y="3889271"/>
                  <a:ext cx="0" cy="7028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68" name="Straight Arrow Connector 67">
              <a:extLst>
                <a:ext uri="{FF2B5EF4-FFF2-40B4-BE49-F238E27FC236}">
                  <a16:creationId xmlns:a16="http://schemas.microsoft.com/office/drawing/2014/main" id="{3CAC38A4-55AA-4732-A966-8D0E09A5C1AA}"/>
                </a:ext>
              </a:extLst>
            </p:cNvPr>
            <p:cNvCxnSpPr>
              <a:cxnSpLocks/>
              <a:stCxn id="78" idx="3"/>
            </p:cNvCxnSpPr>
            <p:nvPr/>
          </p:nvCxnSpPr>
          <p:spPr bwMode="auto">
            <a:xfrm flipH="1">
              <a:off x="6991461" y="1963935"/>
              <a:ext cx="2681664" cy="2267157"/>
            </a:xfrm>
            <a:prstGeom prst="straightConnector1">
              <a:avLst/>
            </a:prstGeom>
            <a:ln w="9525" cap="flat" cmpd="sng" algn="ctr">
              <a:solidFill>
                <a:schemeClr val="accent4"/>
              </a:solidFill>
              <a:prstDash val="solid"/>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tx1"/>
            </a:fontRef>
          </p:style>
        </p:cxnSp>
        <p:cxnSp>
          <p:nvCxnSpPr>
            <p:cNvPr id="69" name="Straight Arrow Connector 68">
              <a:extLst>
                <a:ext uri="{FF2B5EF4-FFF2-40B4-BE49-F238E27FC236}">
                  <a16:creationId xmlns:a16="http://schemas.microsoft.com/office/drawing/2014/main" id="{37CE2E61-717D-47E8-A674-F7F13C0F3C2E}"/>
                </a:ext>
              </a:extLst>
            </p:cNvPr>
            <p:cNvCxnSpPr>
              <a:cxnSpLocks/>
              <a:endCxn id="74" idx="3"/>
            </p:cNvCxnSpPr>
            <p:nvPr/>
          </p:nvCxnSpPr>
          <p:spPr bwMode="auto">
            <a:xfrm rot="21245251">
              <a:off x="7024473" y="4149689"/>
              <a:ext cx="3046368" cy="554930"/>
            </a:xfrm>
            <a:prstGeom prst="straightConnector1">
              <a:avLst/>
            </a:prstGeom>
            <a:ln w="9525" cap="flat" cmpd="sng" algn="ctr">
              <a:solidFill>
                <a:schemeClr val="accent4"/>
              </a:solidFill>
              <a:prstDash val="solid"/>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tx1"/>
            </a:fontRef>
          </p:style>
        </p:cxnSp>
        <p:sp>
          <p:nvSpPr>
            <p:cNvPr id="70" name="TextBox 69">
              <a:extLst>
                <a:ext uri="{FF2B5EF4-FFF2-40B4-BE49-F238E27FC236}">
                  <a16:creationId xmlns:a16="http://schemas.microsoft.com/office/drawing/2014/main" id="{E3E15087-C066-41DD-837A-E8A38936F6F2}"/>
                </a:ext>
              </a:extLst>
            </p:cNvPr>
            <p:cNvSpPr txBox="1"/>
            <p:nvPr/>
          </p:nvSpPr>
          <p:spPr>
            <a:xfrm>
              <a:off x="7384758" y="2100817"/>
              <a:ext cx="1895071" cy="461665"/>
            </a:xfrm>
            <a:prstGeom prst="rect">
              <a:avLst/>
            </a:prstGeom>
            <a:noFill/>
          </p:spPr>
          <p:txBody>
            <a:bodyPr wrap="none" rtlCol="0">
              <a:spAutoFit/>
            </a:bodyPr>
            <a:lstStyle/>
            <a:p>
              <a:pPr algn="ctr"/>
              <a:r>
                <a:rPr lang="en-US" b="1" dirty="0">
                  <a:solidFill>
                    <a:schemeClr val="tx1"/>
                  </a:solidFill>
                </a:rPr>
                <a:t>J</a:t>
              </a:r>
              <a:r>
                <a:rPr lang="en-US" b="1" baseline="-25000" dirty="0">
                  <a:solidFill>
                    <a:schemeClr val="tx1"/>
                  </a:solidFill>
                </a:rPr>
                <a:t>th</a:t>
              </a:r>
              <a:r>
                <a:rPr lang="en-US" b="1" dirty="0">
                  <a:solidFill>
                    <a:schemeClr val="tx1"/>
                  </a:solidFill>
                </a:rPr>
                <a:t> Energizer</a:t>
              </a:r>
            </a:p>
          </p:txBody>
        </p:sp>
      </p:grpSp>
      <mc:AlternateContent xmlns:mc="http://schemas.openxmlformats.org/markup-compatibility/2006" xmlns:a14="http://schemas.microsoft.com/office/drawing/2010/main">
        <mc:Choice Requires="a14">
          <p:graphicFrame>
            <p:nvGraphicFramePr>
              <p:cNvPr id="101" name="Table 100">
                <a:extLst>
                  <a:ext uri="{FF2B5EF4-FFF2-40B4-BE49-F238E27FC236}">
                    <a16:creationId xmlns:a16="http://schemas.microsoft.com/office/drawing/2014/main" id="{8FF41989-D405-47BA-88CB-DB730E585240}"/>
                  </a:ext>
                </a:extLst>
              </p:cNvPr>
              <p:cNvGraphicFramePr>
                <a:graphicFrameLocks noGrp="1"/>
              </p:cNvGraphicFramePr>
              <p:nvPr>
                <p:extLst>
                  <p:ext uri="{D42A27DB-BD31-4B8C-83A1-F6EECF244321}">
                    <p14:modId xmlns:p14="http://schemas.microsoft.com/office/powerpoint/2010/main" val="3133370822"/>
                  </p:ext>
                </p:extLst>
              </p:nvPr>
            </p:nvGraphicFramePr>
            <p:xfrm>
              <a:off x="2500689" y="4702760"/>
              <a:ext cx="7489257" cy="936245"/>
            </p:xfrm>
            <a:graphic>
              <a:graphicData uri="http://schemas.openxmlformats.org/drawingml/2006/table">
                <a:tbl>
                  <a:tblPr>
                    <a:tableStyleId>{5C22544A-7EE6-4342-B048-85BDC9FD1C3A}</a:tableStyleId>
                  </a:tblPr>
                  <a:tblGrid>
                    <a:gridCol w="2952328">
                      <a:extLst>
                        <a:ext uri="{9D8B030D-6E8A-4147-A177-3AD203B41FA5}">
                          <a16:colId xmlns:a16="http://schemas.microsoft.com/office/drawing/2014/main" val="2868189921"/>
                        </a:ext>
                      </a:extLst>
                    </a:gridCol>
                    <a:gridCol w="1161275">
                      <a:extLst>
                        <a:ext uri="{9D8B030D-6E8A-4147-A177-3AD203B41FA5}">
                          <a16:colId xmlns:a16="http://schemas.microsoft.com/office/drawing/2014/main" val="3394018203"/>
                        </a:ext>
                      </a:extLst>
                    </a:gridCol>
                    <a:gridCol w="1161275">
                      <a:extLst>
                        <a:ext uri="{9D8B030D-6E8A-4147-A177-3AD203B41FA5}">
                          <a16:colId xmlns:a16="http://schemas.microsoft.com/office/drawing/2014/main" val="2824931695"/>
                        </a:ext>
                      </a:extLst>
                    </a:gridCol>
                    <a:gridCol w="1088695">
                      <a:extLst>
                        <a:ext uri="{9D8B030D-6E8A-4147-A177-3AD203B41FA5}">
                          <a16:colId xmlns:a16="http://schemas.microsoft.com/office/drawing/2014/main" val="1348503198"/>
                        </a:ext>
                      </a:extLst>
                    </a:gridCol>
                    <a:gridCol w="1125684">
                      <a:extLst>
                        <a:ext uri="{9D8B030D-6E8A-4147-A177-3AD203B41FA5}">
                          <a16:colId xmlns:a16="http://schemas.microsoft.com/office/drawing/2014/main" val="1070418123"/>
                        </a:ext>
                      </a:extLst>
                    </a:gridCol>
                  </a:tblGrid>
                  <a:tr h="203200">
                    <a:tc>
                      <a:txBody>
                        <a:bodyPr/>
                        <a:lstStyle/>
                        <a:p>
                          <a:pPr algn="ctr" fontAlgn="b"/>
                          <a14:m>
                            <m:oMath xmlns:m="http://schemas.openxmlformats.org/officeDocument/2006/math">
                              <m:sSub>
                                <m:sSubPr>
                                  <m:ctrlPr>
                                    <a:rPr lang="en-US" sz="1800" i="1" smtClean="0">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𝐺</m:t>
                                      </m:r>
                                    </m:e>
                                    <m:sub>
                                      <m:r>
                                        <a:rPr lang="en-US" sz="1800" i="1" smtClean="0">
                                          <a:solidFill>
                                            <a:srgbClr val="000000"/>
                                          </a:solidFill>
                                          <a:latin typeface="Cambria Math" panose="02040503050406030204" pitchFamily="18" charset="0"/>
                                        </a:rPr>
                                        <m:t>𝐸</m:t>
                                      </m:r>
                                    </m:sub>
                                  </m:sSub>
                                </m:e>
                                <m:sub>
                                  <m:r>
                                    <a:rPr lang="en-US" sz="1800" i="1">
                                      <a:solidFill>
                                        <a:srgbClr val="000000"/>
                                      </a:solidFill>
                                      <a:latin typeface="Cambria Math" panose="02040503050406030204" pitchFamily="18" charset="0"/>
                                    </a:rPr>
                                    <m:t>𝑖</m:t>
                                  </m:r>
                                  <m:r>
                                    <a:rPr lang="en-US" sz="1800" i="1" smtClean="0">
                                      <a:solidFill>
                                        <a:srgbClr val="000000"/>
                                      </a:solidFill>
                                      <a:latin typeface="Cambria Math" panose="02040503050406030204" pitchFamily="18" charset="0"/>
                                    </a:rPr>
                                    <m:t>𝑗</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𝐺</m:t>
                                      </m:r>
                                    </m:e>
                                    <m:sub>
                                      <m:r>
                                        <a:rPr lang="en-US" sz="1800" i="1">
                                          <a:solidFill>
                                            <a:srgbClr val="000000"/>
                                          </a:solidFill>
                                          <a:latin typeface="Cambria Math" panose="02040503050406030204" pitchFamily="18" charset="0"/>
                                        </a:rPr>
                                        <m:t>𝑇</m:t>
                                      </m:r>
                                    </m:sub>
                                  </m:sSub>
                                </m:e>
                                <m:sub>
                                  <m:r>
                                    <a:rPr lang="en-US" sz="1800" i="1" smtClean="0">
                                      <a:solidFill>
                                        <a:srgbClr val="000000"/>
                                      </a:solidFill>
                                      <a:latin typeface="Cambria Math" panose="02040503050406030204" pitchFamily="18" charset="0"/>
                                    </a:rPr>
                                    <m:t>𝑗</m:t>
                                  </m:r>
                                  <m:r>
                                    <a:rPr lang="en-US" sz="1800" i="1">
                                      <a:solidFill>
                                        <a:srgbClr val="000000"/>
                                      </a:solidFill>
                                      <a:latin typeface="Cambria Math" panose="02040503050406030204" pitchFamily="18" charset="0"/>
                                    </a:rPr>
                                    <m:t>𝑖</m:t>
                                  </m:r>
                                </m:sub>
                              </m:sSub>
                            </m:oMath>
                          </a14:m>
                          <a:r>
                            <a:rPr lang="en-US" sz="1800" b="0" i="0" u="none" strike="noStrike" dirty="0">
                              <a:solidFill>
                                <a:srgbClr val="000000"/>
                              </a:solidFill>
                              <a:effectLst/>
                              <a:latin typeface="Aptos Narrow" panose="020B0004020202020204" pitchFamily="34" charset="0"/>
                            </a:rPr>
                            <a:t> </a:t>
                          </a:r>
                          <a:r>
                            <a:rPr lang="en-US" sz="1800" b="0" i="0" u="none" strike="noStrike" kern="1200" dirty="0">
                              <a:solidFill>
                                <a:srgbClr val="000000"/>
                              </a:solidFill>
                              <a:effectLst/>
                              <a:latin typeface="+mn-lt"/>
                              <a:ea typeface="+mn-ea"/>
                              <a:cs typeface="+mn-cs"/>
                            </a:rPr>
                            <a:t>[dB]</a:t>
                          </a: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10853350"/>
                      </a:ext>
                    </a:extLst>
                  </a:tr>
                  <a:tr h="203200">
                    <a:tc>
                      <a:txBody>
                        <a:bodyPr/>
                        <a:lstStyle/>
                        <a:p>
                          <a:pPr algn="ctr" fontAlgn="b"/>
                          <a14:m>
                            <m:oMathPara xmlns:m="http://schemas.openxmlformats.org/officeDocument/2006/math">
                              <m:oMathParaPr>
                                <m:jc m:val="centerGroup"/>
                              </m:oMathParaPr>
                              <m:oMath xmlns:m="http://schemas.openxmlformats.org/officeDocument/2006/math">
                                <m:r>
                                  <a:rPr lang="en-US" sz="1800" i="1" smtClean="0">
                                    <a:solidFill>
                                      <a:srgbClr val="000000"/>
                                    </a:solidFill>
                                    <a:latin typeface="Cambria Math" panose="02040503050406030204" pitchFamily="18" charset="0"/>
                                  </a:rPr>
                                  <m:t>𝐷</m:t>
                                </m:r>
                                <m:r>
                                  <a:rPr lang="en-US" sz="1800" i="1" baseline="-25000" smtClean="0">
                                    <a:solidFill>
                                      <a:srgbClr val="000000"/>
                                    </a:solidFill>
                                    <a:latin typeface="Cambria Math" panose="02040503050406030204" pitchFamily="18" charset="0"/>
                                  </a:rPr>
                                  <m:t>𝐴𝑖𝑗</m:t>
                                </m:r>
                                <m:r>
                                  <a:rPr lang="en-US" sz="1800" i="1">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𝑀</m:t>
                                </m:r>
                                <m:r>
                                  <a:rPr lang="en-US" sz="1800" i="1">
                                    <a:solidFill>
                                      <a:srgbClr val="000000"/>
                                    </a:solidFill>
                                    <a:latin typeface="Cambria Math" panose="02040503050406030204" pitchFamily="18" charset="0"/>
                                  </a:rPr>
                                  <m:t>]</m:t>
                                </m:r>
                              </m:oMath>
                            </m:oMathPara>
                          </a14:m>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39310268"/>
                      </a:ext>
                    </a:extLst>
                  </a:tr>
                  <a:tr h="0">
                    <a:tc>
                      <a:txBody>
                        <a:bodyPr/>
                        <a:lstStyle/>
                        <a:p>
                          <a:pPr algn="ctr" fontAlgn="b"/>
                          <a14:m>
                            <m:oMath xmlns:m="http://schemas.openxmlformats.org/officeDocument/2006/math">
                              <m:sSub>
                                <m:sSubPr>
                                  <m:ctrlPr>
                                    <a:rPr lang="en-US" sz="1800" i="1" smtClean="0">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smtClean="0">
                                          <a:solidFill>
                                            <a:srgbClr val="000000"/>
                                          </a:solidFill>
                                          <a:latin typeface="Cambria Math" panose="02040503050406030204" pitchFamily="18" charset="0"/>
                                        </a:rPr>
                                        <m:t>𝐸𝐻</m:t>
                                      </m:r>
                                    </m:sub>
                                  </m:sSub>
                                </m:e>
                                <m:sub>
                                  <m:r>
                                    <a:rPr lang="en-US" sz="1800" i="1">
                                      <a:solidFill>
                                        <a:srgbClr val="000000"/>
                                      </a:solidFill>
                                      <a:latin typeface="Cambria Math" panose="02040503050406030204" pitchFamily="18" charset="0"/>
                                    </a:rPr>
                                    <m:t>𝑖</m:t>
                                  </m:r>
                                </m:sub>
                              </m:sSub>
                            </m:oMath>
                          </a14:m>
                          <a:r>
                            <a:rPr lang="en-US" sz="1800" b="0" i="0" u="none" strike="noStrike" dirty="0">
                              <a:solidFill>
                                <a:srgbClr val="000000"/>
                              </a:solidFill>
                              <a:effectLst/>
                              <a:latin typeface="+mn-lt"/>
                            </a:rPr>
                            <a:t>[dBm] @ 900 MHz</a:t>
                          </a:r>
                        </a:p>
                      </a:txBody>
                      <a:tcPr marL="9525" marR="9525" marT="9525" marB="0" anchor="b"/>
                    </a:tc>
                    <a:tc>
                      <a:txBody>
                        <a:bodyPr/>
                        <a:lstStyle/>
                        <a:p>
                          <a:pPr marL="0" algn="ctr" defTabSz="914400" rtl="1" eaLnBrk="1" fontAlgn="b" latinLnBrk="0" hangingPunct="1"/>
                          <a:r>
                            <a:rPr lang="en-US" sz="1800" b="0" i="0" u="none" strike="noStrike" dirty="0">
                              <a:solidFill>
                                <a:srgbClr val="00B050"/>
                              </a:solidFill>
                              <a:effectLst/>
                              <a:latin typeface="+mn-lt"/>
                            </a:rPr>
                            <a:t>-11.5</a:t>
                          </a:r>
                          <a:endParaRPr lang="en-IL" sz="1800" b="0" i="0" u="none" strike="noStrike" dirty="0">
                            <a:solidFill>
                              <a:srgbClr val="00B050"/>
                            </a:solidFill>
                            <a:effectLst/>
                            <a:latin typeface="+mn-lt"/>
                          </a:endParaRPr>
                        </a:p>
                      </a:txBody>
                      <a:tcPr marL="9525" marR="9525" marT="9525" marB="0" anchor="b"/>
                    </a:tc>
                    <a:tc>
                      <a:txBody>
                        <a:bodyPr/>
                        <a:lstStyle/>
                        <a:p>
                          <a:pPr marL="0" algn="ctr" defTabSz="914400" rtl="1" eaLnBrk="1" fontAlgn="b" latinLnBrk="0" hangingPunct="1"/>
                          <a:r>
                            <a:rPr lang="en-US" sz="1800" b="1" i="0" u="none" strike="noStrike" dirty="0">
                              <a:solidFill>
                                <a:srgbClr val="FFC000"/>
                              </a:solidFill>
                              <a:effectLst/>
                              <a:latin typeface="+mn-lt"/>
                            </a:rPr>
                            <a:t>-31.5</a:t>
                          </a:r>
                          <a:endParaRPr lang="en-IL" sz="1800" b="1" i="0" u="none" strike="noStrike" dirty="0">
                            <a:solidFill>
                              <a:srgbClr val="FFC000"/>
                            </a:solidFill>
                            <a:effectLst/>
                            <a:latin typeface="+mn-lt"/>
                          </a:endParaRPr>
                        </a:p>
                      </a:txBody>
                      <a:tcPr marL="9525" marR="9525" marT="9525" marB="0" anchor="b"/>
                    </a:tc>
                    <a:tc>
                      <a:txBody>
                        <a:bodyPr/>
                        <a:lstStyle/>
                        <a:p>
                          <a:pPr marL="0" algn="ctr" defTabSz="914400" rtl="1" eaLnBrk="1" fontAlgn="b" latinLnBrk="0" hangingPunct="1"/>
                          <a:r>
                            <a:rPr lang="en-US" sz="1800" b="1" i="0" u="none" strike="noStrike" dirty="0">
                              <a:solidFill>
                                <a:schemeClr val="tx1"/>
                              </a:solidFill>
                              <a:effectLst/>
                              <a:latin typeface="+mn-lt"/>
                            </a:rPr>
                            <a:t>-21.5</a:t>
                          </a:r>
                          <a:endParaRPr lang="en-IL" sz="1800" b="1" i="0" u="none" strike="noStrike" dirty="0">
                            <a:solidFill>
                              <a:schemeClr val="tx1"/>
                            </a:solidFill>
                            <a:effectLst/>
                            <a:latin typeface="+mn-lt"/>
                          </a:endParaRPr>
                        </a:p>
                      </a:txBody>
                      <a:tcPr marL="9525" marR="9525" marT="9525" marB="0" anchor="b"/>
                    </a:tc>
                    <a:tc>
                      <a:txBody>
                        <a:bodyPr/>
                        <a:lstStyle/>
                        <a:p>
                          <a:pPr marL="0" algn="ctr" defTabSz="914400" rtl="1" eaLnBrk="1" fontAlgn="b" latinLnBrk="0" hangingPunct="1"/>
                          <a:r>
                            <a:rPr lang="en-US" sz="1800" b="0" i="0" u="none" strike="noStrike" dirty="0">
                              <a:solidFill>
                                <a:srgbClr val="00B050"/>
                              </a:solidFill>
                              <a:effectLst/>
                              <a:latin typeface="+mn-lt"/>
                            </a:rPr>
                            <a:t>-11.5</a:t>
                          </a:r>
                          <a:endParaRPr lang="en-IL" sz="1800" b="0" i="0" u="none" strike="noStrike" dirty="0">
                            <a:solidFill>
                              <a:srgbClr val="00B050"/>
                            </a:solidFill>
                            <a:effectLst/>
                            <a:latin typeface="+mn-lt"/>
                          </a:endParaRPr>
                        </a:p>
                      </a:txBody>
                      <a:tcPr marL="9525" marR="9525" marT="9525" marB="0" anchor="b"/>
                    </a:tc>
                    <a:extLst>
                      <a:ext uri="{0D108BD9-81ED-4DB2-BD59-A6C34878D82A}">
                        <a16:rowId xmlns:a16="http://schemas.microsoft.com/office/drawing/2014/main" val="1159258661"/>
                      </a:ext>
                    </a:extLst>
                  </a:tr>
                </a:tbl>
              </a:graphicData>
            </a:graphic>
          </p:graphicFrame>
        </mc:Choice>
        <mc:Fallback xmlns="">
          <p:graphicFrame>
            <p:nvGraphicFramePr>
              <p:cNvPr id="101" name="Table 100">
                <a:extLst>
                  <a:ext uri="{FF2B5EF4-FFF2-40B4-BE49-F238E27FC236}">
                    <a16:creationId xmlns:a16="http://schemas.microsoft.com/office/drawing/2014/main" id="{8FF41989-D405-47BA-88CB-DB730E585240}"/>
                  </a:ext>
                </a:extLst>
              </p:cNvPr>
              <p:cNvGraphicFramePr>
                <a:graphicFrameLocks noGrp="1"/>
              </p:cNvGraphicFramePr>
              <p:nvPr>
                <p:extLst>
                  <p:ext uri="{D42A27DB-BD31-4B8C-83A1-F6EECF244321}">
                    <p14:modId xmlns:p14="http://schemas.microsoft.com/office/powerpoint/2010/main" val="3133370822"/>
                  </p:ext>
                </p:extLst>
              </p:nvPr>
            </p:nvGraphicFramePr>
            <p:xfrm>
              <a:off x="2500689" y="4702760"/>
              <a:ext cx="7489257" cy="936245"/>
            </p:xfrm>
            <a:graphic>
              <a:graphicData uri="http://schemas.openxmlformats.org/drawingml/2006/table">
                <a:tbl>
                  <a:tblPr>
                    <a:tableStyleId>{5C22544A-7EE6-4342-B048-85BDC9FD1C3A}</a:tableStyleId>
                  </a:tblPr>
                  <a:tblGrid>
                    <a:gridCol w="2952328">
                      <a:extLst>
                        <a:ext uri="{9D8B030D-6E8A-4147-A177-3AD203B41FA5}">
                          <a16:colId xmlns:a16="http://schemas.microsoft.com/office/drawing/2014/main" val="2868189921"/>
                        </a:ext>
                      </a:extLst>
                    </a:gridCol>
                    <a:gridCol w="1161275">
                      <a:extLst>
                        <a:ext uri="{9D8B030D-6E8A-4147-A177-3AD203B41FA5}">
                          <a16:colId xmlns:a16="http://schemas.microsoft.com/office/drawing/2014/main" val="3394018203"/>
                        </a:ext>
                      </a:extLst>
                    </a:gridCol>
                    <a:gridCol w="1161275">
                      <a:extLst>
                        <a:ext uri="{9D8B030D-6E8A-4147-A177-3AD203B41FA5}">
                          <a16:colId xmlns:a16="http://schemas.microsoft.com/office/drawing/2014/main" val="2824931695"/>
                        </a:ext>
                      </a:extLst>
                    </a:gridCol>
                    <a:gridCol w="1088695">
                      <a:extLst>
                        <a:ext uri="{9D8B030D-6E8A-4147-A177-3AD203B41FA5}">
                          <a16:colId xmlns:a16="http://schemas.microsoft.com/office/drawing/2014/main" val="1348503198"/>
                        </a:ext>
                      </a:extLst>
                    </a:gridCol>
                    <a:gridCol w="1125684">
                      <a:extLst>
                        <a:ext uri="{9D8B030D-6E8A-4147-A177-3AD203B41FA5}">
                          <a16:colId xmlns:a16="http://schemas.microsoft.com/office/drawing/2014/main" val="1070418123"/>
                        </a:ext>
                      </a:extLst>
                    </a:gridCol>
                  </a:tblGrid>
                  <a:tr h="341694">
                    <a:tc>
                      <a:txBody>
                        <a:bodyPr/>
                        <a:lstStyle/>
                        <a:p>
                          <a:endParaRPr lang="en-US"/>
                        </a:p>
                      </a:txBody>
                      <a:tcPr marL="9525" marR="9525" marT="9525" marB="0" anchor="b">
                        <a:blipFill>
                          <a:blip r:embed="rId4"/>
                          <a:stretch>
                            <a:fillRect l="-207" t="-12281" r="-154339" b="-212281"/>
                          </a:stretch>
                        </a:blipFill>
                      </a:tcPr>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10853350"/>
                      </a:ext>
                    </a:extLst>
                  </a:tr>
                  <a:tr h="283845">
                    <a:tc>
                      <a:txBody>
                        <a:bodyPr/>
                        <a:lstStyle/>
                        <a:p>
                          <a:endParaRPr lang="en-US"/>
                        </a:p>
                      </a:txBody>
                      <a:tcPr marL="9525" marR="9525" marT="9525" marB="0" anchor="b">
                        <a:blipFill>
                          <a:blip r:embed="rId4"/>
                          <a:stretch>
                            <a:fillRect l="-207" t="-136170" r="-154339" b="-157447"/>
                          </a:stretch>
                        </a:blipFill>
                      </a:tcPr>
                    </a:tc>
                    <a:tc>
                      <a:txBody>
                        <a:bodyPr/>
                        <a:lstStyle/>
                        <a:p>
                          <a:pPr algn="ctr" fontAlgn="b"/>
                          <a:r>
                            <a:rPr lang="en-US" sz="1800" u="none" strike="noStrike" dirty="0">
                              <a:effectLst/>
                            </a:rPr>
                            <a:t>1</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10</a:t>
                          </a:r>
                          <a:endParaRPr lang="en-IL"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39310268"/>
                      </a:ext>
                    </a:extLst>
                  </a:tr>
                  <a:tr h="310706">
                    <a:tc>
                      <a:txBody>
                        <a:bodyPr/>
                        <a:lstStyle/>
                        <a:p>
                          <a:endParaRPr lang="en-US"/>
                        </a:p>
                      </a:txBody>
                      <a:tcPr marL="9525" marR="9525" marT="9525" marB="0" anchor="b">
                        <a:blipFill>
                          <a:blip r:embed="rId4"/>
                          <a:stretch>
                            <a:fillRect l="-207" t="-217647" r="-154339" b="-45098"/>
                          </a:stretch>
                        </a:blipFill>
                      </a:tcPr>
                    </a:tc>
                    <a:tc>
                      <a:txBody>
                        <a:bodyPr/>
                        <a:lstStyle/>
                        <a:p>
                          <a:pPr marL="0" algn="ctr" defTabSz="914400" rtl="1" eaLnBrk="1" fontAlgn="b" latinLnBrk="0" hangingPunct="1"/>
                          <a:r>
                            <a:rPr lang="en-US" sz="1800" b="0" i="0" u="none" strike="noStrike" dirty="0">
                              <a:solidFill>
                                <a:srgbClr val="00B050"/>
                              </a:solidFill>
                              <a:effectLst/>
                              <a:latin typeface="+mn-lt"/>
                            </a:rPr>
                            <a:t>-11.5</a:t>
                          </a:r>
                          <a:endParaRPr lang="en-IL" sz="1800" b="0" i="0" u="none" strike="noStrike" dirty="0">
                            <a:solidFill>
                              <a:srgbClr val="00B050"/>
                            </a:solidFill>
                            <a:effectLst/>
                            <a:latin typeface="+mn-lt"/>
                          </a:endParaRPr>
                        </a:p>
                      </a:txBody>
                      <a:tcPr marL="9525" marR="9525" marT="9525" marB="0" anchor="b"/>
                    </a:tc>
                    <a:tc>
                      <a:txBody>
                        <a:bodyPr/>
                        <a:lstStyle/>
                        <a:p>
                          <a:pPr marL="0" algn="ctr" defTabSz="914400" rtl="1" eaLnBrk="1" fontAlgn="b" latinLnBrk="0" hangingPunct="1"/>
                          <a:r>
                            <a:rPr lang="en-US" sz="1800" b="1" i="0" u="none" strike="noStrike" dirty="0">
                              <a:solidFill>
                                <a:srgbClr val="FFC000"/>
                              </a:solidFill>
                              <a:effectLst/>
                              <a:latin typeface="+mn-lt"/>
                            </a:rPr>
                            <a:t>-31.5</a:t>
                          </a:r>
                          <a:endParaRPr lang="en-IL" sz="1800" b="1" i="0" u="none" strike="noStrike" dirty="0">
                            <a:solidFill>
                              <a:srgbClr val="FFC000"/>
                            </a:solidFill>
                            <a:effectLst/>
                            <a:latin typeface="+mn-lt"/>
                          </a:endParaRPr>
                        </a:p>
                      </a:txBody>
                      <a:tcPr marL="9525" marR="9525" marT="9525" marB="0" anchor="b"/>
                    </a:tc>
                    <a:tc>
                      <a:txBody>
                        <a:bodyPr/>
                        <a:lstStyle/>
                        <a:p>
                          <a:pPr marL="0" algn="ctr" defTabSz="914400" rtl="1" eaLnBrk="1" fontAlgn="b" latinLnBrk="0" hangingPunct="1"/>
                          <a:r>
                            <a:rPr lang="en-US" sz="1800" b="1" i="0" u="none" strike="noStrike" dirty="0">
                              <a:solidFill>
                                <a:schemeClr val="tx1"/>
                              </a:solidFill>
                              <a:effectLst/>
                              <a:latin typeface="+mn-lt"/>
                            </a:rPr>
                            <a:t>-21.5</a:t>
                          </a:r>
                          <a:endParaRPr lang="en-IL" sz="1800" b="1" i="0" u="none" strike="noStrike" dirty="0">
                            <a:solidFill>
                              <a:schemeClr val="tx1"/>
                            </a:solidFill>
                            <a:effectLst/>
                            <a:latin typeface="+mn-lt"/>
                          </a:endParaRPr>
                        </a:p>
                      </a:txBody>
                      <a:tcPr marL="9525" marR="9525" marT="9525" marB="0" anchor="b"/>
                    </a:tc>
                    <a:tc>
                      <a:txBody>
                        <a:bodyPr/>
                        <a:lstStyle/>
                        <a:p>
                          <a:pPr marL="0" algn="ctr" defTabSz="914400" rtl="1" eaLnBrk="1" fontAlgn="b" latinLnBrk="0" hangingPunct="1"/>
                          <a:r>
                            <a:rPr lang="en-US" sz="1800" b="0" i="0" u="none" strike="noStrike" dirty="0">
                              <a:solidFill>
                                <a:srgbClr val="00B050"/>
                              </a:solidFill>
                              <a:effectLst/>
                              <a:latin typeface="+mn-lt"/>
                            </a:rPr>
                            <a:t>-11.5</a:t>
                          </a:r>
                          <a:endParaRPr lang="en-IL" sz="1800" b="0" i="0" u="none" strike="noStrike" dirty="0">
                            <a:solidFill>
                              <a:srgbClr val="00B050"/>
                            </a:solidFill>
                            <a:effectLst/>
                            <a:latin typeface="+mn-lt"/>
                          </a:endParaRPr>
                        </a:p>
                      </a:txBody>
                      <a:tcPr marL="9525" marR="9525" marT="9525" marB="0" anchor="b"/>
                    </a:tc>
                    <a:extLst>
                      <a:ext uri="{0D108BD9-81ED-4DB2-BD59-A6C34878D82A}">
                        <a16:rowId xmlns:a16="http://schemas.microsoft.com/office/drawing/2014/main" val="1159258661"/>
                      </a:ext>
                    </a:extLst>
                  </a:tr>
                </a:tbl>
              </a:graphicData>
            </a:graphic>
          </p:graphicFrame>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01DD3473-E46E-40D3-977B-2C71D10CF863}"/>
                  </a:ext>
                </a:extLst>
              </p:cNvPr>
              <p:cNvSpPr txBox="1"/>
              <p:nvPr/>
            </p:nvSpPr>
            <p:spPr>
              <a:xfrm>
                <a:off x="195250" y="4911047"/>
                <a:ext cx="2305439" cy="539507"/>
              </a:xfrm>
              <a:prstGeom prst="rect">
                <a:avLst/>
              </a:prstGeom>
              <a:noFill/>
              <a:ln w="12700">
                <a:solidFill>
                  <a:schemeClr val="tx1"/>
                </a:solidFill>
              </a:ln>
            </p:spPr>
            <p:txBody>
              <a:bodyPr wrap="none" rtlCol="0">
                <a:spAutoFit/>
              </a:bodyPr>
              <a:lstStyle/>
              <a:p>
                <a:pPr algn="ctr"/>
                <a14:m>
                  <m:oMath xmlns:m="http://schemas.openxmlformats.org/officeDocument/2006/math">
                    <m:sSub>
                      <m:sSubPr>
                        <m:ctrlPr>
                          <a:rPr lang="en-US" i="1">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𝑇𝑋</m:t>
                            </m:r>
                          </m:sub>
                        </m:sSub>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 </m:t>
                    </m:r>
                  </m:oMath>
                </a14:m>
                <a:r>
                  <a:rPr lang="en-US" b="1" dirty="0">
                    <a:solidFill>
                      <a:schemeClr val="tx1"/>
                    </a:solidFill>
                  </a:rPr>
                  <a:t>= 30 dBm :</a:t>
                </a:r>
              </a:p>
            </p:txBody>
          </p:sp>
        </mc:Choice>
        <mc:Fallback xmlns="">
          <p:sp>
            <p:nvSpPr>
              <p:cNvPr id="102" name="TextBox 101">
                <a:extLst>
                  <a:ext uri="{FF2B5EF4-FFF2-40B4-BE49-F238E27FC236}">
                    <a16:creationId xmlns:a16="http://schemas.microsoft.com/office/drawing/2014/main" id="{01DD3473-E46E-40D3-977B-2C71D10CF863}"/>
                  </a:ext>
                </a:extLst>
              </p:cNvPr>
              <p:cNvSpPr txBox="1">
                <a:spLocks noRot="1" noChangeAspect="1" noMove="1" noResize="1" noEditPoints="1" noAdjustHandles="1" noChangeArrowheads="1" noChangeShapeType="1" noTextEdit="1"/>
              </p:cNvSpPr>
              <p:nvPr/>
            </p:nvSpPr>
            <p:spPr>
              <a:xfrm>
                <a:off x="195250" y="4911047"/>
                <a:ext cx="2305439" cy="539507"/>
              </a:xfrm>
              <a:prstGeom prst="rect">
                <a:avLst/>
              </a:prstGeom>
              <a:blipFill>
                <a:blip r:embed="rId5"/>
                <a:stretch>
                  <a:fillRect t="-7778" r="-3421" b="-10000"/>
                </a:stretch>
              </a:blipFill>
              <a:ln w="1270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3CADF248-7151-4AC0-B58C-69E3C6EF0CB1}"/>
                  </a:ext>
                </a:extLst>
              </p:cNvPr>
              <p:cNvSpPr txBox="1"/>
              <p:nvPr/>
            </p:nvSpPr>
            <p:spPr>
              <a:xfrm>
                <a:off x="9971377" y="2373590"/>
                <a:ext cx="810286" cy="53950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𝐴</m:t>
                              </m:r>
                            </m:sub>
                          </m:sSub>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𝑗</m:t>
                          </m:r>
                        </m:sub>
                      </m:sSub>
                    </m:oMath>
                  </m:oMathPara>
                </a14:m>
                <a:endParaRPr lang="en-US" dirty="0"/>
              </a:p>
            </p:txBody>
          </p:sp>
        </mc:Choice>
        <mc:Fallback>
          <p:sp>
            <p:nvSpPr>
              <p:cNvPr id="2" name="TextBox 1">
                <a:extLst>
                  <a:ext uri="{FF2B5EF4-FFF2-40B4-BE49-F238E27FC236}">
                    <a16:creationId xmlns:a16="http://schemas.microsoft.com/office/drawing/2014/main" id="{3CADF248-7151-4AC0-B58C-69E3C6EF0CB1}"/>
                  </a:ext>
                </a:extLst>
              </p:cNvPr>
              <p:cNvSpPr txBox="1">
                <a:spLocks noRot="1" noChangeAspect="1" noMove="1" noResize="1" noEditPoints="1" noAdjustHandles="1" noChangeArrowheads="1" noChangeShapeType="1" noTextEdit="1"/>
              </p:cNvSpPr>
              <p:nvPr/>
            </p:nvSpPr>
            <p:spPr>
              <a:xfrm>
                <a:off x="9971377" y="2373590"/>
                <a:ext cx="810286" cy="539507"/>
              </a:xfrm>
              <a:prstGeom prst="rect">
                <a:avLst/>
              </a:prstGeom>
              <a:blipFill>
                <a:blip r:embed="rId6"/>
                <a:stretch>
                  <a:fillRect b="-8989"/>
                </a:stretch>
              </a:blipFill>
            </p:spPr>
            <p:txBody>
              <a:bodyPr/>
              <a:lstStyle/>
              <a:p>
                <a:r>
                  <a:rPr lang="en-US">
                    <a:noFill/>
                  </a:rPr>
                  <a:t> </a:t>
                </a:r>
              </a:p>
            </p:txBody>
          </p:sp>
        </mc:Fallback>
      </mc:AlternateContent>
    </p:spTree>
    <p:extLst>
      <p:ext uri="{BB962C8B-B14F-4D97-AF65-F5344CB8AC3E}">
        <p14:creationId xmlns:p14="http://schemas.microsoft.com/office/powerpoint/2010/main" val="41180208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80106" y="685728"/>
            <a:ext cx="10361084" cy="74162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E" sz="2800" dirty="0"/>
              <a:t>High Antenna Gain / EIRP and Active Tag Deployment</a:t>
            </a:r>
            <a:endParaRPr lang="en-GB" sz="28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9</a:t>
            </a:fld>
            <a:endParaRPr lang="en-GB"/>
          </a:p>
        </p:txBody>
      </p:sp>
      <p:sp>
        <p:nvSpPr>
          <p:cNvPr id="5" name="Footer Placeholder 4"/>
          <p:cNvSpPr>
            <a:spLocks noGrp="1"/>
          </p:cNvSpPr>
          <p:nvPr>
            <p:ph type="ftr" idx="14"/>
          </p:nvPr>
        </p:nvSpPr>
        <p:spPr/>
        <p:txBody>
          <a:bodyPr/>
          <a:lstStyle/>
          <a:p>
            <a:r>
              <a:rPr lang="en-GB" dirty="0"/>
              <a:t>Dror Regev, Huawei</a:t>
            </a:r>
          </a:p>
        </p:txBody>
      </p:sp>
      <p:sp>
        <p:nvSpPr>
          <p:cNvPr id="4" name="Date Placeholder 3"/>
          <p:cNvSpPr>
            <a:spLocks noGrp="1"/>
          </p:cNvSpPr>
          <p:nvPr>
            <p:ph type="dt" idx="15"/>
          </p:nvPr>
        </p:nvSpPr>
        <p:spPr/>
        <p:txBody>
          <a:bodyPr/>
          <a:lstStyle/>
          <a:p>
            <a:r>
              <a:rPr lang="en-US"/>
              <a:t>Sept 2025</a:t>
            </a:r>
            <a:endParaRPr lang="en-GB" dirty="0"/>
          </a:p>
        </p:txBody>
      </p:sp>
      <p:sp>
        <p:nvSpPr>
          <p:cNvPr id="49" name="Rectangle 2">
            <a:extLst>
              <a:ext uri="{FF2B5EF4-FFF2-40B4-BE49-F238E27FC236}">
                <a16:creationId xmlns:a16="http://schemas.microsoft.com/office/drawing/2014/main" id="{57CF805D-0FE7-47FC-AA42-B85D6D83ED02}"/>
              </a:ext>
            </a:extLst>
          </p:cNvPr>
          <p:cNvSpPr txBox="1">
            <a:spLocks noChangeArrowheads="1"/>
          </p:cNvSpPr>
          <p:nvPr/>
        </p:nvSpPr>
        <p:spPr bwMode="auto">
          <a:xfrm>
            <a:off x="417126" y="4726063"/>
            <a:ext cx="11238178" cy="179928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b="0" kern="0" dirty="0"/>
              <a:t>EIRP is reported for the antenna maximum gain direction. EIRP leveraging high antenna gain maybe efficient when the AP and energizer are “effectively” collocated. </a:t>
            </a:r>
          </a:p>
          <a:p>
            <a:pPr>
              <a:buFont typeface="Arial" panose="020B0604020202020204" pitchFamily="34" charset="0"/>
              <a:buChar char="•"/>
            </a:pPr>
            <a:r>
              <a:rPr lang="en-US" b="0" kern="0" dirty="0"/>
              <a:t>However, in other scenarios such tag directivity can result  a “hidden tag”.</a:t>
            </a:r>
          </a:p>
          <a:p>
            <a:pPr>
              <a:buFont typeface="Arial" panose="020B0604020202020204" pitchFamily="34" charset="0"/>
              <a:buChar char="•"/>
            </a:pPr>
            <a:r>
              <a:rPr lang="en-US" b="0" kern="0" dirty="0"/>
              <a:t>Hence, increasing EIRP through higher antenna gain may not be always desirable.</a:t>
            </a:r>
          </a:p>
          <a:p>
            <a:pPr>
              <a:buFont typeface="Arial" panose="020B0604020202020204" pitchFamily="34" charset="0"/>
              <a:buChar char="•"/>
            </a:pPr>
            <a:endParaRPr lang="en-US" b="0" kern="0" dirty="0"/>
          </a:p>
          <a:p>
            <a:pPr>
              <a:buFont typeface="Arial" panose="020B0604020202020204" pitchFamily="34" charset="0"/>
              <a:buChar char="•"/>
              <a:tabLst>
                <a:tab pos="357188" algn="l"/>
                <a:tab pos="1827213" algn="l"/>
                <a:tab pos="2741613" algn="l"/>
                <a:tab pos="3656013" algn="l"/>
                <a:tab pos="4570413" algn="l"/>
                <a:tab pos="5484813" algn="l"/>
                <a:tab pos="6399213" algn="l"/>
                <a:tab pos="7313613" algn="l"/>
                <a:tab pos="8228013" algn="l"/>
                <a:tab pos="9142413" algn="l"/>
                <a:tab pos="10056813" algn="l"/>
              </a:tabLst>
            </a:pPr>
            <a:endParaRPr lang="en-US" kern="0" dirty="0"/>
          </a:p>
        </p:txBody>
      </p:sp>
      <p:grpSp>
        <p:nvGrpSpPr>
          <p:cNvPr id="4096" name="Group 4095">
            <a:extLst>
              <a:ext uri="{FF2B5EF4-FFF2-40B4-BE49-F238E27FC236}">
                <a16:creationId xmlns:a16="http://schemas.microsoft.com/office/drawing/2014/main" id="{67C0FB85-60AC-4B48-8134-E297C82C238C}"/>
              </a:ext>
            </a:extLst>
          </p:cNvPr>
          <p:cNvGrpSpPr/>
          <p:nvPr/>
        </p:nvGrpSpPr>
        <p:grpSpPr>
          <a:xfrm>
            <a:off x="580106" y="1525162"/>
            <a:ext cx="4466083" cy="2711110"/>
            <a:chOff x="580106" y="1525162"/>
            <a:chExt cx="4466083" cy="2711110"/>
          </a:xfrm>
        </p:grpSpPr>
        <p:sp>
          <p:nvSpPr>
            <p:cNvPr id="29" name="Content Placeholder 2">
              <a:extLst>
                <a:ext uri="{FF2B5EF4-FFF2-40B4-BE49-F238E27FC236}">
                  <a16:creationId xmlns:a16="http://schemas.microsoft.com/office/drawing/2014/main" id="{21FE745F-5666-4A18-A758-79FC375412A4}"/>
                </a:ext>
              </a:extLst>
            </p:cNvPr>
            <p:cNvSpPr txBox="1">
              <a:spLocks/>
            </p:cNvSpPr>
            <p:nvPr/>
          </p:nvSpPr>
          <p:spPr bwMode="auto">
            <a:xfrm>
              <a:off x="1127448" y="1525162"/>
              <a:ext cx="2314472" cy="39167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endParaRPr lang="en-US" kern="0" dirty="0"/>
            </a:p>
          </p:txBody>
        </p:sp>
        <p:grpSp>
          <p:nvGrpSpPr>
            <p:cNvPr id="8" name="Group 7">
              <a:extLst>
                <a:ext uri="{FF2B5EF4-FFF2-40B4-BE49-F238E27FC236}">
                  <a16:creationId xmlns:a16="http://schemas.microsoft.com/office/drawing/2014/main" id="{0EE82756-0083-4E27-BEB5-54CFE569AA3B}"/>
                </a:ext>
              </a:extLst>
            </p:cNvPr>
            <p:cNvGrpSpPr/>
            <p:nvPr/>
          </p:nvGrpSpPr>
          <p:grpSpPr>
            <a:xfrm>
              <a:off x="580106" y="2434863"/>
              <a:ext cx="3295063" cy="1801409"/>
              <a:chOff x="5730701" y="3071055"/>
              <a:chExt cx="3295063" cy="1801409"/>
            </a:xfrm>
          </p:grpSpPr>
          <p:sp>
            <p:nvSpPr>
              <p:cNvPr id="9" name="Oval 8">
                <a:extLst>
                  <a:ext uri="{FF2B5EF4-FFF2-40B4-BE49-F238E27FC236}">
                    <a16:creationId xmlns:a16="http://schemas.microsoft.com/office/drawing/2014/main" id="{42CE16A7-A670-4136-AC5C-DB21686C4484}"/>
                  </a:ext>
                </a:extLst>
              </p:cNvPr>
              <p:cNvSpPr/>
              <p:nvPr/>
            </p:nvSpPr>
            <p:spPr bwMode="auto">
              <a:xfrm rot="16200000">
                <a:off x="5905978" y="3262530"/>
                <a:ext cx="1134834" cy="1168457"/>
              </a:xfrm>
              <a:prstGeom prst="ellipse">
                <a:avLst/>
              </a:prstGeom>
              <a:solidFill>
                <a:schemeClr val="accent3">
                  <a:lumMod val="65000"/>
                </a:schemeClr>
              </a:solidFill>
              <a:ln w="6350" cap="flat" cmpd="sng" algn="ctr">
                <a:solidFill>
                  <a:schemeClr val="bg1">
                    <a:lumMod val="75000"/>
                  </a:schemeClr>
                </a:solidFill>
                <a:prstDash val="dash"/>
                <a:round/>
                <a:headEnd type="none" w="med" len="med"/>
                <a:tailEnd type="none" w="med" len="med"/>
              </a:ln>
              <a:effectLst>
                <a:glow rad="101600">
                  <a:schemeClr val="accent4">
                    <a:satMod val="175000"/>
                    <a:alpha val="40000"/>
                  </a:schemeClr>
                </a:glo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sp>
            <p:nvSpPr>
              <p:cNvPr id="10" name="Oval 9">
                <a:extLst>
                  <a:ext uri="{FF2B5EF4-FFF2-40B4-BE49-F238E27FC236}">
                    <a16:creationId xmlns:a16="http://schemas.microsoft.com/office/drawing/2014/main" id="{3D55306B-75FF-4B78-9FE0-323CD9D3196C}"/>
                  </a:ext>
                </a:extLst>
              </p:cNvPr>
              <p:cNvSpPr/>
              <p:nvPr/>
            </p:nvSpPr>
            <p:spPr bwMode="auto">
              <a:xfrm rot="16200000">
                <a:off x="6044166" y="3429144"/>
                <a:ext cx="849193" cy="840742"/>
              </a:xfrm>
              <a:prstGeom prst="ellipse">
                <a:avLst/>
              </a:prstGeom>
              <a:solidFill>
                <a:schemeClr val="accent3">
                  <a:lumMod val="75000"/>
                </a:schemeClr>
              </a:solidFill>
              <a:ln w="6350" cap="flat" cmpd="sng" algn="ctr">
                <a:solidFill>
                  <a:schemeClr val="bg1">
                    <a:lumMod val="75000"/>
                  </a:schemeClr>
                </a:solidFill>
                <a:prstDash val="dash"/>
                <a:round/>
                <a:headEnd type="none" w="med" len="med"/>
                <a:tailEnd type="none" w="med" len="med"/>
              </a:ln>
              <a:effectLst>
                <a:glow rad="101600">
                  <a:schemeClr val="accent4">
                    <a:satMod val="175000"/>
                    <a:alpha val="40000"/>
                  </a:schemeClr>
                </a:glo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cxnSp>
            <p:nvCxnSpPr>
              <p:cNvPr id="11" name="Straight Arrow Connector 10">
                <a:extLst>
                  <a:ext uri="{FF2B5EF4-FFF2-40B4-BE49-F238E27FC236}">
                    <a16:creationId xmlns:a16="http://schemas.microsoft.com/office/drawing/2014/main" id="{F443CD73-2EC1-4800-920E-B685FB36556F}"/>
                  </a:ext>
                </a:extLst>
              </p:cNvPr>
              <p:cNvCxnSpPr>
                <a:cxnSpLocks/>
              </p:cNvCxnSpPr>
              <p:nvPr/>
            </p:nvCxnSpPr>
            <p:spPr bwMode="auto">
              <a:xfrm>
                <a:off x="6468259" y="3844367"/>
                <a:ext cx="2518691" cy="6321"/>
              </a:xfrm>
              <a:prstGeom prst="straightConnector1">
                <a:avLst/>
              </a:prstGeom>
              <a:noFill/>
              <a:ln w="22225"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oup 11">
                <a:extLst>
                  <a:ext uri="{FF2B5EF4-FFF2-40B4-BE49-F238E27FC236}">
                    <a16:creationId xmlns:a16="http://schemas.microsoft.com/office/drawing/2014/main" id="{E9499129-A19D-4AE8-BC04-61E15FCFCAF9}"/>
                  </a:ext>
                </a:extLst>
              </p:cNvPr>
              <p:cNvGrpSpPr/>
              <p:nvPr/>
            </p:nvGrpSpPr>
            <p:grpSpPr>
              <a:xfrm>
                <a:off x="6468259" y="3491823"/>
                <a:ext cx="2305013" cy="717729"/>
                <a:chOff x="5364090" y="3848669"/>
                <a:chExt cx="3182025" cy="819750"/>
              </a:xfrm>
            </p:grpSpPr>
            <p:grpSp>
              <p:nvGrpSpPr>
                <p:cNvPr id="24" name="Group 23">
                  <a:extLst>
                    <a:ext uri="{FF2B5EF4-FFF2-40B4-BE49-F238E27FC236}">
                      <a16:creationId xmlns:a16="http://schemas.microsoft.com/office/drawing/2014/main" id="{D2753A7A-C8F8-43DF-A9EB-02762DDCE107}"/>
                    </a:ext>
                  </a:extLst>
                </p:cNvPr>
                <p:cNvGrpSpPr/>
                <p:nvPr/>
              </p:nvGrpSpPr>
              <p:grpSpPr>
                <a:xfrm>
                  <a:off x="5364090" y="3848669"/>
                  <a:ext cx="3182025" cy="819750"/>
                  <a:chOff x="5364090" y="3848669"/>
                  <a:chExt cx="3182025" cy="819750"/>
                </a:xfrm>
                <a:solidFill>
                  <a:schemeClr val="bg1">
                    <a:lumMod val="65000"/>
                  </a:schemeClr>
                </a:solidFill>
              </p:grpSpPr>
              <p:sp>
                <p:nvSpPr>
                  <p:cNvPr id="28" name="Flowchart: Connector 27">
                    <a:extLst>
                      <a:ext uri="{FF2B5EF4-FFF2-40B4-BE49-F238E27FC236}">
                        <a16:creationId xmlns:a16="http://schemas.microsoft.com/office/drawing/2014/main" id="{DA2A36C4-5FD4-49CB-A706-633BB5FBABF6}"/>
                      </a:ext>
                    </a:extLst>
                  </p:cNvPr>
                  <p:cNvSpPr/>
                  <p:nvPr/>
                </p:nvSpPr>
                <p:spPr bwMode="auto">
                  <a:xfrm>
                    <a:off x="5881819" y="3848669"/>
                    <a:ext cx="2664296" cy="819750"/>
                  </a:xfrm>
                  <a:prstGeom prst="flowChartConnector">
                    <a:avLst/>
                  </a:prstGeom>
                  <a:solidFill>
                    <a:srgbClr val="0070C0"/>
                  </a:solidFill>
                  <a:ln w="9525" cap="flat" cmpd="sng" algn="ctr">
                    <a:noFill/>
                    <a:prstDash val="solid"/>
                    <a:round/>
                    <a:headEnd type="none" w="med" len="med"/>
                    <a:tailEnd type="none" w="med" len="med"/>
                  </a:ln>
                  <a:effectLst>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30" name="Flowchart: Extract 29">
                    <a:extLst>
                      <a:ext uri="{FF2B5EF4-FFF2-40B4-BE49-F238E27FC236}">
                        <a16:creationId xmlns:a16="http://schemas.microsoft.com/office/drawing/2014/main" id="{0D8D4403-24C0-4D91-8CB3-B7635CB0EA1B}"/>
                      </a:ext>
                    </a:extLst>
                  </p:cNvPr>
                  <p:cNvSpPr/>
                  <p:nvPr/>
                </p:nvSpPr>
                <p:spPr bwMode="auto">
                  <a:xfrm rot="16200000">
                    <a:off x="5526905" y="3811496"/>
                    <a:ext cx="576064" cy="901694"/>
                  </a:xfrm>
                  <a:prstGeom prst="flowChartExtract">
                    <a:avLst/>
                  </a:prstGeom>
                  <a:solidFill>
                    <a:srgbClr val="0070C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grpSp>
            <p:sp>
              <p:nvSpPr>
                <p:cNvPr id="25" name="Flowchart: Connector 24">
                  <a:extLst>
                    <a:ext uri="{FF2B5EF4-FFF2-40B4-BE49-F238E27FC236}">
                      <a16:creationId xmlns:a16="http://schemas.microsoft.com/office/drawing/2014/main" id="{4C0D1EA3-29CD-4D66-866F-E93DF3C83DEC}"/>
                    </a:ext>
                  </a:extLst>
                </p:cNvPr>
                <p:cNvSpPr/>
                <p:nvPr/>
              </p:nvSpPr>
              <p:spPr bwMode="auto">
                <a:xfrm>
                  <a:off x="6084168" y="3953550"/>
                  <a:ext cx="2184645" cy="603369"/>
                </a:xfrm>
                <a:prstGeom prst="flowChartConnector">
                  <a:avLst/>
                </a:prstGeom>
                <a:solidFill>
                  <a:srgbClr val="0EC8DC">
                    <a:alpha val="5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26" name="Flowchart: Connector 25">
                  <a:extLst>
                    <a:ext uri="{FF2B5EF4-FFF2-40B4-BE49-F238E27FC236}">
                      <a16:creationId xmlns:a16="http://schemas.microsoft.com/office/drawing/2014/main" id="{DA9D035D-FC6D-40B3-84D4-2209048FECBE}"/>
                    </a:ext>
                  </a:extLst>
                </p:cNvPr>
                <p:cNvSpPr/>
                <p:nvPr/>
              </p:nvSpPr>
              <p:spPr bwMode="auto">
                <a:xfrm>
                  <a:off x="6549304" y="4077094"/>
                  <a:ext cx="1335064" cy="360040"/>
                </a:xfrm>
                <a:prstGeom prst="flowChartConnector">
                  <a:avLst/>
                </a:prstGeom>
                <a:solidFill>
                  <a:srgbClr val="C3E3E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27" name="Flowchart: Connector 26">
                  <a:extLst>
                    <a:ext uri="{FF2B5EF4-FFF2-40B4-BE49-F238E27FC236}">
                      <a16:creationId xmlns:a16="http://schemas.microsoft.com/office/drawing/2014/main" id="{DE0D6B09-C479-4CCA-9D7F-6AA8B5E60466}"/>
                    </a:ext>
                  </a:extLst>
                </p:cNvPr>
                <p:cNvSpPr/>
                <p:nvPr/>
              </p:nvSpPr>
              <p:spPr bwMode="auto">
                <a:xfrm flipV="1">
                  <a:off x="6770788" y="4166188"/>
                  <a:ext cx="865461" cy="180625"/>
                </a:xfrm>
                <a:prstGeom prst="flowChartConnector">
                  <a:avLst/>
                </a:prstGeom>
                <a:solidFill>
                  <a:schemeClr val="bg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grpSp>
          <p:sp>
            <p:nvSpPr>
              <p:cNvPr id="13" name="TextBox 12">
                <a:extLst>
                  <a:ext uri="{FF2B5EF4-FFF2-40B4-BE49-F238E27FC236}">
                    <a16:creationId xmlns:a16="http://schemas.microsoft.com/office/drawing/2014/main" id="{F27484D9-603E-4C6A-B872-1D749C14D09A}"/>
                  </a:ext>
                </a:extLst>
              </p:cNvPr>
              <p:cNvSpPr txBox="1"/>
              <p:nvPr/>
            </p:nvSpPr>
            <p:spPr>
              <a:xfrm>
                <a:off x="6667666" y="3298111"/>
                <a:ext cx="675494" cy="307777"/>
              </a:xfrm>
              <a:prstGeom prst="rect">
                <a:avLst/>
              </a:prstGeom>
              <a:noFill/>
            </p:spPr>
            <p:txBody>
              <a:bodyPr wrap="square" rtlCol="0">
                <a:spAutoFit/>
              </a:bodyPr>
              <a:lstStyle/>
              <a:p>
                <a:pPr algn="ctr"/>
                <a:r>
                  <a:rPr lang="en-US" sz="1400" b="1" dirty="0">
                    <a:solidFill>
                      <a:schemeClr val="tx1"/>
                    </a:solidFill>
                  </a:rPr>
                  <a:t>0 dBi</a:t>
                </a:r>
                <a:endParaRPr lang="en-US" sz="1400" b="1" baseline="-25000" dirty="0">
                  <a:solidFill>
                    <a:schemeClr val="tx1"/>
                  </a:solidFill>
                </a:endParaRPr>
              </a:p>
            </p:txBody>
          </p:sp>
          <p:sp>
            <p:nvSpPr>
              <p:cNvPr id="14" name="TextBox 13">
                <a:extLst>
                  <a:ext uri="{FF2B5EF4-FFF2-40B4-BE49-F238E27FC236}">
                    <a16:creationId xmlns:a16="http://schemas.microsoft.com/office/drawing/2014/main" id="{4EE3D4E3-3262-445B-8877-67FD0A44D287}"/>
                  </a:ext>
                </a:extLst>
              </p:cNvPr>
              <p:cNvSpPr txBox="1"/>
              <p:nvPr/>
            </p:nvSpPr>
            <p:spPr>
              <a:xfrm>
                <a:off x="8688017" y="3599931"/>
                <a:ext cx="337747" cy="307777"/>
              </a:xfrm>
              <a:prstGeom prst="rect">
                <a:avLst/>
              </a:prstGeom>
              <a:noFill/>
            </p:spPr>
            <p:txBody>
              <a:bodyPr wrap="square" rtlCol="0">
                <a:spAutoFit/>
              </a:bodyPr>
              <a:lstStyle/>
              <a:p>
                <a:pPr algn="ctr"/>
                <a:r>
                  <a:rPr lang="en-US" sz="1400" b="1" dirty="0"/>
                  <a:t>Z</a:t>
                </a:r>
                <a:endParaRPr lang="en-US" sz="1400" b="1" baseline="-25000" dirty="0"/>
              </a:p>
            </p:txBody>
          </p:sp>
          <p:sp>
            <p:nvSpPr>
              <p:cNvPr id="15" name="TextBox 14">
                <a:extLst>
                  <a:ext uri="{FF2B5EF4-FFF2-40B4-BE49-F238E27FC236}">
                    <a16:creationId xmlns:a16="http://schemas.microsoft.com/office/drawing/2014/main" id="{46FAC2C8-B477-4ED2-A41F-FC2009D381D7}"/>
                  </a:ext>
                </a:extLst>
              </p:cNvPr>
              <p:cNvSpPr txBox="1"/>
              <p:nvPr/>
            </p:nvSpPr>
            <p:spPr>
              <a:xfrm>
                <a:off x="5730701" y="4064739"/>
                <a:ext cx="337747" cy="269473"/>
              </a:xfrm>
              <a:prstGeom prst="rect">
                <a:avLst/>
              </a:prstGeom>
              <a:noFill/>
            </p:spPr>
            <p:txBody>
              <a:bodyPr wrap="square" rtlCol="0">
                <a:spAutoFit/>
              </a:bodyPr>
              <a:lstStyle/>
              <a:p>
                <a:pPr algn="ctr"/>
                <a:r>
                  <a:rPr lang="en-US" sz="1400" b="1" dirty="0"/>
                  <a:t>Y</a:t>
                </a:r>
                <a:endParaRPr lang="en-US" sz="1400" b="1" baseline="-25000" dirty="0"/>
              </a:p>
            </p:txBody>
          </p:sp>
          <p:sp>
            <p:nvSpPr>
              <p:cNvPr id="16" name="TextBox 15">
                <a:extLst>
                  <a:ext uri="{FF2B5EF4-FFF2-40B4-BE49-F238E27FC236}">
                    <a16:creationId xmlns:a16="http://schemas.microsoft.com/office/drawing/2014/main" id="{6401E2D2-0D51-4E29-952B-FE95DC21B8C0}"/>
                  </a:ext>
                </a:extLst>
              </p:cNvPr>
              <p:cNvSpPr txBox="1"/>
              <p:nvPr/>
            </p:nvSpPr>
            <p:spPr>
              <a:xfrm>
                <a:off x="6014064" y="4187181"/>
                <a:ext cx="962151" cy="523220"/>
              </a:xfrm>
              <a:prstGeom prst="rect">
                <a:avLst/>
              </a:prstGeom>
              <a:noFill/>
            </p:spPr>
            <p:txBody>
              <a:bodyPr wrap="square" rtlCol="0">
                <a:spAutoFit/>
              </a:bodyPr>
              <a:lstStyle/>
              <a:p>
                <a:pPr algn="ctr"/>
                <a:r>
                  <a:rPr lang="en-US" sz="1400" b="1" dirty="0">
                    <a:solidFill>
                      <a:schemeClr val="tx1"/>
                    </a:solidFill>
                  </a:rPr>
                  <a:t>Isotropic Antenna</a:t>
                </a:r>
              </a:p>
            </p:txBody>
          </p:sp>
          <p:sp>
            <p:nvSpPr>
              <p:cNvPr id="17" name="TextBox 16">
                <a:extLst>
                  <a:ext uri="{FF2B5EF4-FFF2-40B4-BE49-F238E27FC236}">
                    <a16:creationId xmlns:a16="http://schemas.microsoft.com/office/drawing/2014/main" id="{DD22E1A3-61C8-44CF-BCEC-6062B375BCAE}"/>
                  </a:ext>
                </a:extLst>
              </p:cNvPr>
              <p:cNvSpPr txBox="1"/>
              <p:nvPr/>
            </p:nvSpPr>
            <p:spPr>
              <a:xfrm>
                <a:off x="6199607" y="3071055"/>
                <a:ext cx="337747" cy="307777"/>
              </a:xfrm>
              <a:prstGeom prst="rect">
                <a:avLst/>
              </a:prstGeom>
              <a:noFill/>
            </p:spPr>
            <p:txBody>
              <a:bodyPr wrap="square" rtlCol="0">
                <a:spAutoFit/>
              </a:bodyPr>
              <a:lstStyle/>
              <a:p>
                <a:pPr algn="ctr"/>
                <a:r>
                  <a:rPr lang="en-US" sz="1400" b="1" dirty="0">
                    <a:solidFill>
                      <a:schemeClr val="tx1"/>
                    </a:solidFill>
                  </a:rPr>
                  <a:t>X</a:t>
                </a:r>
                <a:endParaRPr lang="en-US" sz="1400" b="1" baseline="-25000" dirty="0">
                  <a:solidFill>
                    <a:schemeClr val="tx1"/>
                  </a:solidFill>
                </a:endParaRPr>
              </a:p>
            </p:txBody>
          </p:sp>
          <p:sp>
            <p:nvSpPr>
              <p:cNvPr id="18" name="TextBox 17">
                <a:extLst>
                  <a:ext uri="{FF2B5EF4-FFF2-40B4-BE49-F238E27FC236}">
                    <a16:creationId xmlns:a16="http://schemas.microsoft.com/office/drawing/2014/main" id="{93ED44B4-A64C-440F-BA0A-3EFBB744F57A}"/>
                  </a:ext>
                </a:extLst>
              </p:cNvPr>
              <p:cNvSpPr txBox="1"/>
              <p:nvPr/>
            </p:nvSpPr>
            <p:spPr>
              <a:xfrm>
                <a:off x="7285626" y="4133800"/>
                <a:ext cx="1030176" cy="738664"/>
              </a:xfrm>
              <a:prstGeom prst="rect">
                <a:avLst/>
              </a:prstGeom>
              <a:noFill/>
            </p:spPr>
            <p:txBody>
              <a:bodyPr wrap="square" rtlCol="0">
                <a:spAutoFit/>
              </a:bodyPr>
              <a:lstStyle/>
              <a:p>
                <a:pPr algn="ctr"/>
                <a:r>
                  <a:rPr lang="en-US" sz="1400" b="1" dirty="0">
                    <a:solidFill>
                      <a:schemeClr val="tx1"/>
                    </a:solidFill>
                  </a:rPr>
                  <a:t>Antenna with </a:t>
                </a:r>
              </a:p>
              <a:p>
                <a:pPr algn="ctr"/>
                <a:r>
                  <a:rPr lang="en-US" sz="1400" b="1" dirty="0">
                    <a:solidFill>
                      <a:schemeClr val="tx1"/>
                    </a:solidFill>
                  </a:rPr>
                  <a:t>High Gain</a:t>
                </a:r>
              </a:p>
            </p:txBody>
          </p:sp>
          <p:sp>
            <p:nvSpPr>
              <p:cNvPr id="19" name="Oval 18">
                <a:extLst>
                  <a:ext uri="{FF2B5EF4-FFF2-40B4-BE49-F238E27FC236}">
                    <a16:creationId xmlns:a16="http://schemas.microsoft.com/office/drawing/2014/main" id="{310FB565-125A-4192-93FA-F92A33A7A8F0}"/>
                  </a:ext>
                </a:extLst>
              </p:cNvPr>
              <p:cNvSpPr/>
              <p:nvPr/>
            </p:nvSpPr>
            <p:spPr bwMode="auto">
              <a:xfrm rot="16200000">
                <a:off x="6199490" y="3558655"/>
                <a:ext cx="547280" cy="572366"/>
              </a:xfrm>
              <a:prstGeom prst="ellipse">
                <a:avLst/>
              </a:prstGeom>
              <a:solidFill>
                <a:schemeClr val="accent3">
                  <a:lumMod val="85000"/>
                </a:schemeClr>
              </a:solidFill>
              <a:ln w="6350" cap="flat" cmpd="sng" algn="ctr">
                <a:solidFill>
                  <a:schemeClr val="bg1">
                    <a:lumMod val="75000"/>
                  </a:schemeClr>
                </a:solidFill>
                <a:prstDash val="dash"/>
                <a:round/>
                <a:headEnd type="none" w="med" len="med"/>
                <a:tailEnd type="none" w="med" len="med"/>
              </a:ln>
              <a:effectLst>
                <a:glow rad="101600">
                  <a:schemeClr val="accent4">
                    <a:satMod val="175000"/>
                    <a:alpha val="40000"/>
                  </a:schemeClr>
                </a:glo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cxnSp>
            <p:nvCxnSpPr>
              <p:cNvPr id="20" name="Straight Arrow Connector 19">
                <a:extLst>
                  <a:ext uri="{FF2B5EF4-FFF2-40B4-BE49-F238E27FC236}">
                    <a16:creationId xmlns:a16="http://schemas.microsoft.com/office/drawing/2014/main" id="{290BBA94-E9A5-4740-8603-CF59CA806218}"/>
                  </a:ext>
                </a:extLst>
              </p:cNvPr>
              <p:cNvCxnSpPr>
                <a:cxnSpLocks/>
              </p:cNvCxnSpPr>
              <p:nvPr/>
            </p:nvCxnSpPr>
            <p:spPr bwMode="auto">
              <a:xfrm flipV="1">
                <a:off x="6468259" y="3104606"/>
                <a:ext cx="0" cy="742153"/>
              </a:xfrm>
              <a:prstGeom prst="straightConnector1">
                <a:avLst/>
              </a:prstGeom>
              <a:noFill/>
              <a:ln w="22225"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AA3106FF-0FEF-4EA6-896A-F57491CBA897}"/>
                  </a:ext>
                </a:extLst>
              </p:cNvPr>
              <p:cNvCxnSpPr>
                <a:cxnSpLocks/>
              </p:cNvCxnSpPr>
              <p:nvPr/>
            </p:nvCxnSpPr>
            <p:spPr bwMode="auto">
              <a:xfrm flipH="1">
                <a:off x="5963050" y="3842600"/>
                <a:ext cx="505798" cy="438335"/>
              </a:xfrm>
              <a:prstGeom prst="straightConnector1">
                <a:avLst/>
              </a:prstGeom>
              <a:noFill/>
              <a:ln w="22225"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5D154E2C-E3C0-4281-BE1D-8A64888A6A9B}"/>
                  </a:ext>
                </a:extLst>
              </p:cNvPr>
              <p:cNvCxnSpPr>
                <a:cxnSpLocks/>
              </p:cNvCxnSpPr>
              <p:nvPr/>
            </p:nvCxnSpPr>
            <p:spPr bwMode="auto">
              <a:xfrm flipV="1">
                <a:off x="6490042" y="3843864"/>
                <a:ext cx="2283230" cy="1277"/>
              </a:xfrm>
              <a:prstGeom prst="straightConnector1">
                <a:avLst/>
              </a:prstGeom>
              <a:noFill/>
              <a:ln w="22225" cap="flat" cmpd="sng" algn="ctr">
                <a:solidFill>
                  <a:schemeClr val="tx1"/>
                </a:solidFill>
                <a:prstDash val="dash"/>
                <a:round/>
                <a:headEnd type="none"/>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C7A84B35-C778-4F19-95CC-67441D550677}"/>
                  </a:ext>
                </a:extLst>
              </p:cNvPr>
              <p:cNvCxnSpPr>
                <a:cxnSpLocks/>
              </p:cNvCxnSpPr>
              <p:nvPr/>
            </p:nvCxnSpPr>
            <p:spPr bwMode="auto">
              <a:xfrm flipV="1">
                <a:off x="6457921" y="3532782"/>
                <a:ext cx="538052" cy="317215"/>
              </a:xfrm>
              <a:prstGeom prst="straightConnector1">
                <a:avLst/>
              </a:prstGeom>
              <a:noFill/>
              <a:ln w="9525" cap="flat" cmpd="sng" algn="ctr">
                <a:solidFill>
                  <a:schemeClr val="tx1"/>
                </a:solidFill>
                <a:prstDash val="solid"/>
                <a:round/>
                <a:headEnd type="none"/>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2" name="TextBox 31">
              <a:extLst>
                <a:ext uri="{FF2B5EF4-FFF2-40B4-BE49-F238E27FC236}">
                  <a16:creationId xmlns:a16="http://schemas.microsoft.com/office/drawing/2014/main" id="{324606CD-85BF-4519-9148-BC3468373CB3}"/>
                </a:ext>
              </a:extLst>
            </p:cNvPr>
            <p:cNvSpPr txBox="1"/>
            <p:nvPr/>
          </p:nvSpPr>
          <p:spPr>
            <a:xfrm>
              <a:off x="4013693" y="3729728"/>
              <a:ext cx="447558" cy="369332"/>
            </a:xfrm>
            <a:prstGeom prst="rect">
              <a:avLst/>
            </a:prstGeom>
            <a:noFill/>
          </p:spPr>
          <p:txBody>
            <a:bodyPr wrap="none" rtlCol="0">
              <a:spAutoFit/>
            </a:bodyPr>
            <a:lstStyle/>
            <a:p>
              <a:pPr algn="ctr"/>
              <a:r>
                <a:rPr lang="en-US" b="1" dirty="0">
                  <a:solidFill>
                    <a:schemeClr val="tx1"/>
                  </a:solidFill>
                </a:rPr>
                <a:t>AP</a:t>
              </a:r>
            </a:p>
          </p:txBody>
        </p:sp>
        <p:sp>
          <p:nvSpPr>
            <p:cNvPr id="33" name="Rectangle 32">
              <a:extLst>
                <a:ext uri="{FF2B5EF4-FFF2-40B4-BE49-F238E27FC236}">
                  <a16:creationId xmlns:a16="http://schemas.microsoft.com/office/drawing/2014/main" id="{21DC6F8B-B089-4D02-9E47-625B9DF8B969}"/>
                </a:ext>
              </a:extLst>
            </p:cNvPr>
            <p:cNvSpPr/>
            <p:nvPr/>
          </p:nvSpPr>
          <p:spPr>
            <a:xfrm>
              <a:off x="1096392" y="2032478"/>
              <a:ext cx="521297" cy="369332"/>
            </a:xfrm>
            <a:prstGeom prst="rect">
              <a:avLst/>
            </a:prstGeom>
          </p:spPr>
          <p:txBody>
            <a:bodyPr wrap="none">
              <a:spAutoFit/>
            </a:bodyPr>
            <a:lstStyle/>
            <a:p>
              <a:r>
                <a:rPr lang="en-US" sz="1800" b="1" kern="0" dirty="0">
                  <a:solidFill>
                    <a:srgbClr val="000000"/>
                  </a:solidFill>
                  <a:latin typeface="Calibri" pitchFamily="34" charset="0"/>
                  <a:ea typeface="宋体" charset="-122"/>
                </a:rPr>
                <a:t>Tag</a:t>
              </a:r>
              <a:endParaRPr lang="en-US" sz="1800" dirty="0"/>
            </a:p>
          </p:txBody>
        </p:sp>
        <p:grpSp>
          <p:nvGrpSpPr>
            <p:cNvPr id="7" name="Group 6">
              <a:extLst>
                <a:ext uri="{FF2B5EF4-FFF2-40B4-BE49-F238E27FC236}">
                  <a16:creationId xmlns:a16="http://schemas.microsoft.com/office/drawing/2014/main" id="{E3343F26-2FD0-4B42-B991-7E30E2D4762C}"/>
                </a:ext>
              </a:extLst>
            </p:cNvPr>
            <p:cNvGrpSpPr/>
            <p:nvPr/>
          </p:nvGrpSpPr>
          <p:grpSpPr>
            <a:xfrm rot="21245251">
              <a:off x="1380516" y="2239523"/>
              <a:ext cx="3109189" cy="1696952"/>
              <a:chOff x="1386635" y="2377279"/>
              <a:chExt cx="3109189" cy="1696952"/>
            </a:xfrm>
          </p:grpSpPr>
          <p:grpSp>
            <p:nvGrpSpPr>
              <p:cNvPr id="34" name="Group 33">
                <a:extLst>
                  <a:ext uri="{FF2B5EF4-FFF2-40B4-BE49-F238E27FC236}">
                    <a16:creationId xmlns:a16="http://schemas.microsoft.com/office/drawing/2014/main" id="{C886AE00-8243-43AB-BA68-45E3C093D571}"/>
                  </a:ext>
                </a:extLst>
              </p:cNvPr>
              <p:cNvGrpSpPr/>
              <p:nvPr/>
            </p:nvGrpSpPr>
            <p:grpSpPr>
              <a:xfrm rot="13498884">
                <a:off x="3908931" y="2377279"/>
                <a:ext cx="586893" cy="572667"/>
                <a:chOff x="6639254" y="3767999"/>
                <a:chExt cx="586893" cy="512601"/>
              </a:xfrm>
            </p:grpSpPr>
            <p:sp>
              <p:nvSpPr>
                <p:cNvPr id="61" name="Teardrop 60">
                  <a:extLst>
                    <a:ext uri="{FF2B5EF4-FFF2-40B4-BE49-F238E27FC236}">
                      <a16:creationId xmlns:a16="http://schemas.microsoft.com/office/drawing/2014/main" id="{B240A2F0-A52C-470A-A34E-B7932EAF0A3C}"/>
                    </a:ext>
                  </a:extLst>
                </p:cNvPr>
                <p:cNvSpPr/>
                <p:nvPr/>
              </p:nvSpPr>
              <p:spPr bwMode="auto">
                <a:xfrm rot="10975086">
                  <a:off x="6711534" y="3767999"/>
                  <a:ext cx="514613" cy="488599"/>
                </a:xfrm>
                <a:prstGeom prst="teardrop">
                  <a:avLst/>
                </a:prstGeom>
                <a:noFill/>
                <a:ln w="952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grpSp>
              <p:nvGrpSpPr>
                <p:cNvPr id="62" name="Group 61">
                  <a:extLst>
                    <a:ext uri="{FF2B5EF4-FFF2-40B4-BE49-F238E27FC236}">
                      <a16:creationId xmlns:a16="http://schemas.microsoft.com/office/drawing/2014/main" id="{CB35F9F6-717E-430F-810D-257169F7C40D}"/>
                    </a:ext>
                  </a:extLst>
                </p:cNvPr>
                <p:cNvGrpSpPr/>
                <p:nvPr/>
              </p:nvGrpSpPr>
              <p:grpSpPr>
                <a:xfrm>
                  <a:off x="6639254" y="4181618"/>
                  <a:ext cx="112254" cy="98982"/>
                  <a:chOff x="5719354" y="3804880"/>
                  <a:chExt cx="137025" cy="126295"/>
                </a:xfrm>
              </p:grpSpPr>
              <p:sp>
                <p:nvSpPr>
                  <p:cNvPr id="63" name="Isosceles Triangle 62">
                    <a:extLst>
                      <a:ext uri="{FF2B5EF4-FFF2-40B4-BE49-F238E27FC236}">
                        <a16:creationId xmlns:a16="http://schemas.microsoft.com/office/drawing/2014/main" id="{8BDF078D-7A59-45DE-B1FA-2CED8B20358F}"/>
                      </a:ext>
                    </a:extLst>
                  </p:cNvPr>
                  <p:cNvSpPr/>
                  <p:nvPr/>
                </p:nvSpPr>
                <p:spPr bwMode="auto">
                  <a:xfrm rot="2731228" flipV="1">
                    <a:off x="5748765" y="3823561"/>
                    <a:ext cx="126295" cy="88933"/>
                  </a:xfrm>
                  <a:prstGeom prst="triangl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cxnSp>
                <p:nvCxnSpPr>
                  <p:cNvPr id="64" name="Straight Connector 63">
                    <a:extLst>
                      <a:ext uri="{FF2B5EF4-FFF2-40B4-BE49-F238E27FC236}">
                        <a16:creationId xmlns:a16="http://schemas.microsoft.com/office/drawing/2014/main" id="{214B31D0-15FA-4AFA-8FEF-2243A89A796C}"/>
                      </a:ext>
                    </a:extLst>
                  </p:cNvPr>
                  <p:cNvCxnSpPr/>
                  <p:nvPr/>
                </p:nvCxnSpPr>
                <p:spPr bwMode="auto">
                  <a:xfrm rot="2731228">
                    <a:off x="5754495" y="3889271"/>
                    <a:ext cx="0" cy="7028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5" name="Group 34">
                <a:extLst>
                  <a:ext uri="{FF2B5EF4-FFF2-40B4-BE49-F238E27FC236}">
                    <a16:creationId xmlns:a16="http://schemas.microsoft.com/office/drawing/2014/main" id="{B97B64D9-CFBA-413C-AB30-D95FF155AFF1}"/>
                  </a:ext>
                </a:extLst>
              </p:cNvPr>
              <p:cNvGrpSpPr/>
              <p:nvPr/>
            </p:nvGrpSpPr>
            <p:grpSpPr>
              <a:xfrm rot="13498884">
                <a:off x="3908850" y="3501564"/>
                <a:ext cx="586893" cy="572667"/>
                <a:chOff x="6639254" y="3767999"/>
                <a:chExt cx="586893" cy="512601"/>
              </a:xfrm>
            </p:grpSpPr>
            <p:sp>
              <p:nvSpPr>
                <p:cNvPr id="57" name="Teardrop 56">
                  <a:extLst>
                    <a:ext uri="{FF2B5EF4-FFF2-40B4-BE49-F238E27FC236}">
                      <a16:creationId xmlns:a16="http://schemas.microsoft.com/office/drawing/2014/main" id="{98A79DCD-A558-4F52-A4C7-DB2CFB0AF6B6}"/>
                    </a:ext>
                  </a:extLst>
                </p:cNvPr>
                <p:cNvSpPr/>
                <p:nvPr/>
              </p:nvSpPr>
              <p:spPr bwMode="auto">
                <a:xfrm rot="10975086">
                  <a:off x="6711534" y="3767999"/>
                  <a:ext cx="514613" cy="488599"/>
                </a:xfrm>
                <a:prstGeom prst="teardrop">
                  <a:avLst/>
                </a:prstGeom>
                <a:noFill/>
                <a:ln w="952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grpSp>
              <p:nvGrpSpPr>
                <p:cNvPr id="58" name="Group 57">
                  <a:extLst>
                    <a:ext uri="{FF2B5EF4-FFF2-40B4-BE49-F238E27FC236}">
                      <a16:creationId xmlns:a16="http://schemas.microsoft.com/office/drawing/2014/main" id="{943809FB-5CA2-4771-8F85-0CCFAF76A9D8}"/>
                    </a:ext>
                  </a:extLst>
                </p:cNvPr>
                <p:cNvGrpSpPr/>
                <p:nvPr/>
              </p:nvGrpSpPr>
              <p:grpSpPr>
                <a:xfrm>
                  <a:off x="6639254" y="4181618"/>
                  <a:ext cx="112254" cy="98982"/>
                  <a:chOff x="5719354" y="3804880"/>
                  <a:chExt cx="137025" cy="126295"/>
                </a:xfrm>
              </p:grpSpPr>
              <p:sp>
                <p:nvSpPr>
                  <p:cNvPr id="59" name="Isosceles Triangle 58">
                    <a:extLst>
                      <a:ext uri="{FF2B5EF4-FFF2-40B4-BE49-F238E27FC236}">
                        <a16:creationId xmlns:a16="http://schemas.microsoft.com/office/drawing/2014/main" id="{27246531-8F38-4385-A755-5A8BE927606E}"/>
                      </a:ext>
                    </a:extLst>
                  </p:cNvPr>
                  <p:cNvSpPr/>
                  <p:nvPr/>
                </p:nvSpPr>
                <p:spPr bwMode="auto">
                  <a:xfrm rot="2731228" flipV="1">
                    <a:off x="5748765" y="3823561"/>
                    <a:ext cx="126295" cy="88933"/>
                  </a:xfrm>
                  <a:prstGeom prst="triangl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cxnSp>
                <p:nvCxnSpPr>
                  <p:cNvPr id="60" name="Straight Connector 59">
                    <a:extLst>
                      <a:ext uri="{FF2B5EF4-FFF2-40B4-BE49-F238E27FC236}">
                        <a16:creationId xmlns:a16="http://schemas.microsoft.com/office/drawing/2014/main" id="{AC68179F-F269-4A09-B280-7E1211D6DFDD}"/>
                      </a:ext>
                    </a:extLst>
                  </p:cNvPr>
                  <p:cNvCxnSpPr/>
                  <p:nvPr/>
                </p:nvCxnSpPr>
                <p:spPr bwMode="auto">
                  <a:xfrm rot="2731228">
                    <a:off x="5754495" y="3889271"/>
                    <a:ext cx="0" cy="7028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36" name="Straight Arrow Connector 35">
                <a:extLst>
                  <a:ext uri="{FF2B5EF4-FFF2-40B4-BE49-F238E27FC236}">
                    <a16:creationId xmlns:a16="http://schemas.microsoft.com/office/drawing/2014/main" id="{6D2571CD-E63C-49E1-B11C-0AAAEEF590C8}"/>
                  </a:ext>
                </a:extLst>
              </p:cNvPr>
              <p:cNvCxnSpPr>
                <a:cxnSpLocks/>
              </p:cNvCxnSpPr>
              <p:nvPr/>
            </p:nvCxnSpPr>
            <p:spPr bwMode="auto">
              <a:xfrm flipH="1">
                <a:off x="1386635" y="2654019"/>
                <a:ext cx="3093611" cy="526211"/>
              </a:xfrm>
              <a:prstGeom prst="straightConnector1">
                <a:avLst/>
              </a:prstGeom>
              <a:ln w="9525" cap="flat" cmpd="sng" algn="ctr">
                <a:solidFill>
                  <a:schemeClr val="accent4"/>
                </a:solidFill>
                <a:prstDash val="solid"/>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285C311D-84E0-4639-BB2A-DB13F27C27FC}"/>
                  </a:ext>
                </a:extLst>
              </p:cNvPr>
              <p:cNvCxnSpPr>
                <a:cxnSpLocks/>
                <a:endCxn id="59" idx="3"/>
              </p:cNvCxnSpPr>
              <p:nvPr/>
            </p:nvCxnSpPr>
            <p:spPr bwMode="auto">
              <a:xfrm>
                <a:off x="1436752" y="3223054"/>
                <a:ext cx="3046368" cy="554930"/>
              </a:xfrm>
              <a:prstGeom prst="straightConnector1">
                <a:avLst/>
              </a:prstGeom>
              <a:ln w="9525" cap="flat" cmpd="sng" algn="ctr">
                <a:solidFill>
                  <a:schemeClr val="accent4"/>
                </a:solidFill>
                <a:prstDash val="solid"/>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tx1"/>
              </a:fontRef>
            </p:style>
          </p:cxnSp>
        </p:grpSp>
        <p:sp>
          <p:nvSpPr>
            <p:cNvPr id="38" name="TextBox 37">
              <a:extLst>
                <a:ext uri="{FF2B5EF4-FFF2-40B4-BE49-F238E27FC236}">
                  <a16:creationId xmlns:a16="http://schemas.microsoft.com/office/drawing/2014/main" id="{B53CBF1F-FC91-4C20-9B87-8E199319FDF7}"/>
                </a:ext>
              </a:extLst>
            </p:cNvPr>
            <p:cNvSpPr txBox="1"/>
            <p:nvPr/>
          </p:nvSpPr>
          <p:spPr>
            <a:xfrm>
              <a:off x="3564693" y="2577811"/>
              <a:ext cx="1481496" cy="461665"/>
            </a:xfrm>
            <a:prstGeom prst="rect">
              <a:avLst/>
            </a:prstGeom>
            <a:noFill/>
          </p:spPr>
          <p:txBody>
            <a:bodyPr wrap="none" rtlCol="0">
              <a:spAutoFit/>
            </a:bodyPr>
            <a:lstStyle/>
            <a:p>
              <a:pPr algn="ctr"/>
              <a:r>
                <a:rPr lang="en-US" b="1" dirty="0">
                  <a:solidFill>
                    <a:schemeClr val="tx1"/>
                  </a:solidFill>
                </a:rPr>
                <a:t>Energizer</a:t>
              </a:r>
            </a:p>
          </p:txBody>
        </p:sp>
      </p:grpSp>
      <p:sp>
        <p:nvSpPr>
          <p:cNvPr id="4099" name="TextBox 4098">
            <a:extLst>
              <a:ext uri="{FF2B5EF4-FFF2-40B4-BE49-F238E27FC236}">
                <a16:creationId xmlns:a16="http://schemas.microsoft.com/office/drawing/2014/main" id="{0B330736-92FB-4E74-AC87-A622557A1584}"/>
              </a:ext>
            </a:extLst>
          </p:cNvPr>
          <p:cNvSpPr txBox="1"/>
          <p:nvPr/>
        </p:nvSpPr>
        <p:spPr>
          <a:xfrm>
            <a:off x="2136094" y="1365028"/>
            <a:ext cx="990977" cy="1323439"/>
          </a:xfrm>
          <a:prstGeom prst="rect">
            <a:avLst/>
          </a:prstGeom>
          <a:noFill/>
        </p:spPr>
        <p:txBody>
          <a:bodyPr wrap="none" rtlCol="0">
            <a:spAutoFit/>
          </a:bodyPr>
          <a:lstStyle/>
          <a:p>
            <a:r>
              <a:rPr lang="en-US" sz="8000" dirty="0">
                <a:solidFill>
                  <a:srgbClr val="00B050"/>
                </a:solidFill>
                <a:sym typeface="Wingdings" panose="05000000000000000000" pitchFamily="2" charset="2"/>
              </a:rPr>
              <a:t></a:t>
            </a:r>
            <a:endParaRPr lang="en-US" sz="8000" dirty="0">
              <a:solidFill>
                <a:srgbClr val="00B050"/>
              </a:solidFill>
            </a:endParaRPr>
          </a:p>
        </p:txBody>
      </p:sp>
      <p:grpSp>
        <p:nvGrpSpPr>
          <p:cNvPr id="4105" name="Group 4104">
            <a:extLst>
              <a:ext uri="{FF2B5EF4-FFF2-40B4-BE49-F238E27FC236}">
                <a16:creationId xmlns:a16="http://schemas.microsoft.com/office/drawing/2014/main" id="{89CC6CA6-0AED-458E-97ED-B37EFDD46341}"/>
              </a:ext>
            </a:extLst>
          </p:cNvPr>
          <p:cNvGrpSpPr/>
          <p:nvPr/>
        </p:nvGrpSpPr>
        <p:grpSpPr>
          <a:xfrm>
            <a:off x="7236645" y="1008412"/>
            <a:ext cx="4057559" cy="3600462"/>
            <a:chOff x="6048899" y="1703590"/>
            <a:chExt cx="4057559" cy="3600462"/>
          </a:xfrm>
        </p:grpSpPr>
        <p:grpSp>
          <p:nvGrpSpPr>
            <p:cNvPr id="71" name="Group 70">
              <a:extLst>
                <a:ext uri="{FF2B5EF4-FFF2-40B4-BE49-F238E27FC236}">
                  <a16:creationId xmlns:a16="http://schemas.microsoft.com/office/drawing/2014/main" id="{8051A044-A2A2-4B42-B6AA-076FD2F9936C}"/>
                </a:ext>
              </a:extLst>
            </p:cNvPr>
            <p:cNvGrpSpPr/>
            <p:nvPr/>
          </p:nvGrpSpPr>
          <p:grpSpPr>
            <a:xfrm>
              <a:off x="6048899" y="3502643"/>
              <a:ext cx="3391906" cy="1801409"/>
              <a:chOff x="5633858" y="3071055"/>
              <a:chExt cx="3391906" cy="1801409"/>
            </a:xfrm>
          </p:grpSpPr>
          <p:sp>
            <p:nvSpPr>
              <p:cNvPr id="88" name="Oval 87">
                <a:extLst>
                  <a:ext uri="{FF2B5EF4-FFF2-40B4-BE49-F238E27FC236}">
                    <a16:creationId xmlns:a16="http://schemas.microsoft.com/office/drawing/2014/main" id="{D6754BF5-F1FE-4E0F-A07D-63897A98D810}"/>
                  </a:ext>
                </a:extLst>
              </p:cNvPr>
              <p:cNvSpPr/>
              <p:nvPr/>
            </p:nvSpPr>
            <p:spPr bwMode="auto">
              <a:xfrm rot="16200000">
                <a:off x="5905978" y="3262530"/>
                <a:ext cx="1134834" cy="1168457"/>
              </a:xfrm>
              <a:prstGeom prst="ellipse">
                <a:avLst/>
              </a:prstGeom>
              <a:solidFill>
                <a:schemeClr val="accent3">
                  <a:lumMod val="65000"/>
                </a:schemeClr>
              </a:solidFill>
              <a:ln w="6350" cap="flat" cmpd="sng" algn="ctr">
                <a:solidFill>
                  <a:schemeClr val="bg1">
                    <a:lumMod val="75000"/>
                  </a:schemeClr>
                </a:solidFill>
                <a:prstDash val="dash"/>
                <a:round/>
                <a:headEnd type="none" w="med" len="med"/>
                <a:tailEnd type="none" w="med" len="med"/>
              </a:ln>
              <a:effectLst>
                <a:glow rad="101600">
                  <a:schemeClr val="accent4">
                    <a:satMod val="175000"/>
                    <a:alpha val="40000"/>
                  </a:schemeClr>
                </a:glo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sp>
            <p:nvSpPr>
              <p:cNvPr id="89" name="Oval 88">
                <a:extLst>
                  <a:ext uri="{FF2B5EF4-FFF2-40B4-BE49-F238E27FC236}">
                    <a16:creationId xmlns:a16="http://schemas.microsoft.com/office/drawing/2014/main" id="{0660E93D-BE8B-43BD-9438-55D72DE19FED}"/>
                  </a:ext>
                </a:extLst>
              </p:cNvPr>
              <p:cNvSpPr/>
              <p:nvPr/>
            </p:nvSpPr>
            <p:spPr bwMode="auto">
              <a:xfrm rot="16200000">
                <a:off x="6044166" y="3429144"/>
                <a:ext cx="849193" cy="840742"/>
              </a:xfrm>
              <a:prstGeom prst="ellipse">
                <a:avLst/>
              </a:prstGeom>
              <a:solidFill>
                <a:schemeClr val="accent3">
                  <a:lumMod val="75000"/>
                </a:schemeClr>
              </a:solidFill>
              <a:ln w="6350" cap="flat" cmpd="sng" algn="ctr">
                <a:solidFill>
                  <a:schemeClr val="bg1">
                    <a:lumMod val="75000"/>
                  </a:schemeClr>
                </a:solidFill>
                <a:prstDash val="dash"/>
                <a:round/>
                <a:headEnd type="none" w="med" len="med"/>
                <a:tailEnd type="none" w="med" len="med"/>
              </a:ln>
              <a:effectLst>
                <a:glow rad="101600">
                  <a:schemeClr val="accent4">
                    <a:satMod val="175000"/>
                    <a:alpha val="40000"/>
                  </a:schemeClr>
                </a:glo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cxnSp>
            <p:nvCxnSpPr>
              <p:cNvPr id="90" name="Straight Arrow Connector 89">
                <a:extLst>
                  <a:ext uri="{FF2B5EF4-FFF2-40B4-BE49-F238E27FC236}">
                    <a16:creationId xmlns:a16="http://schemas.microsoft.com/office/drawing/2014/main" id="{B055D77E-F07D-47C5-B326-C8E6AB1D2FDA}"/>
                  </a:ext>
                </a:extLst>
              </p:cNvPr>
              <p:cNvCxnSpPr>
                <a:cxnSpLocks/>
              </p:cNvCxnSpPr>
              <p:nvPr/>
            </p:nvCxnSpPr>
            <p:spPr bwMode="auto">
              <a:xfrm>
                <a:off x="6468259" y="3844367"/>
                <a:ext cx="2518691" cy="6321"/>
              </a:xfrm>
              <a:prstGeom prst="straightConnector1">
                <a:avLst/>
              </a:prstGeom>
              <a:noFill/>
              <a:ln w="22225"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1" name="Group 90">
                <a:extLst>
                  <a:ext uri="{FF2B5EF4-FFF2-40B4-BE49-F238E27FC236}">
                    <a16:creationId xmlns:a16="http://schemas.microsoft.com/office/drawing/2014/main" id="{432A92A7-B745-43AD-B3EB-C3FD833E896F}"/>
                  </a:ext>
                </a:extLst>
              </p:cNvPr>
              <p:cNvGrpSpPr/>
              <p:nvPr/>
            </p:nvGrpSpPr>
            <p:grpSpPr>
              <a:xfrm>
                <a:off x="6468259" y="3491823"/>
                <a:ext cx="2305013" cy="717729"/>
                <a:chOff x="5364090" y="3848669"/>
                <a:chExt cx="3182025" cy="819750"/>
              </a:xfrm>
            </p:grpSpPr>
            <p:grpSp>
              <p:nvGrpSpPr>
                <p:cNvPr id="103" name="Group 102">
                  <a:extLst>
                    <a:ext uri="{FF2B5EF4-FFF2-40B4-BE49-F238E27FC236}">
                      <a16:creationId xmlns:a16="http://schemas.microsoft.com/office/drawing/2014/main" id="{449E4236-BC13-49C6-AE82-700884BC6585}"/>
                    </a:ext>
                  </a:extLst>
                </p:cNvPr>
                <p:cNvGrpSpPr/>
                <p:nvPr/>
              </p:nvGrpSpPr>
              <p:grpSpPr>
                <a:xfrm>
                  <a:off x="5364090" y="3848669"/>
                  <a:ext cx="3182025" cy="819750"/>
                  <a:chOff x="5364090" y="3848669"/>
                  <a:chExt cx="3182025" cy="819750"/>
                </a:xfrm>
                <a:solidFill>
                  <a:schemeClr val="bg1">
                    <a:lumMod val="65000"/>
                  </a:schemeClr>
                </a:solidFill>
              </p:grpSpPr>
              <p:sp>
                <p:nvSpPr>
                  <p:cNvPr id="107" name="Flowchart: Connector 106">
                    <a:extLst>
                      <a:ext uri="{FF2B5EF4-FFF2-40B4-BE49-F238E27FC236}">
                        <a16:creationId xmlns:a16="http://schemas.microsoft.com/office/drawing/2014/main" id="{CEACF55F-AF5E-43CC-A62F-AEDB495A5C83}"/>
                      </a:ext>
                    </a:extLst>
                  </p:cNvPr>
                  <p:cNvSpPr/>
                  <p:nvPr/>
                </p:nvSpPr>
                <p:spPr bwMode="auto">
                  <a:xfrm>
                    <a:off x="5881819" y="3848669"/>
                    <a:ext cx="2664296" cy="819750"/>
                  </a:xfrm>
                  <a:prstGeom prst="flowChartConnector">
                    <a:avLst/>
                  </a:prstGeom>
                  <a:solidFill>
                    <a:srgbClr val="0070C0"/>
                  </a:solidFill>
                  <a:ln w="9525" cap="flat" cmpd="sng" algn="ctr">
                    <a:noFill/>
                    <a:prstDash val="solid"/>
                    <a:round/>
                    <a:headEnd type="none" w="med" len="med"/>
                    <a:tailEnd type="none" w="med" len="med"/>
                  </a:ln>
                  <a:effectLst>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108" name="Flowchart: Extract 107">
                    <a:extLst>
                      <a:ext uri="{FF2B5EF4-FFF2-40B4-BE49-F238E27FC236}">
                        <a16:creationId xmlns:a16="http://schemas.microsoft.com/office/drawing/2014/main" id="{F2FA2855-FADF-43B5-8ED4-69B057D6828B}"/>
                      </a:ext>
                    </a:extLst>
                  </p:cNvPr>
                  <p:cNvSpPr/>
                  <p:nvPr/>
                </p:nvSpPr>
                <p:spPr bwMode="auto">
                  <a:xfrm rot="16200000">
                    <a:off x="5526905" y="3811496"/>
                    <a:ext cx="576064" cy="901694"/>
                  </a:xfrm>
                  <a:prstGeom prst="flowChartExtract">
                    <a:avLst/>
                  </a:prstGeom>
                  <a:solidFill>
                    <a:srgbClr val="0070C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grpSp>
            <p:sp>
              <p:nvSpPr>
                <p:cNvPr id="104" name="Flowchart: Connector 103">
                  <a:extLst>
                    <a:ext uri="{FF2B5EF4-FFF2-40B4-BE49-F238E27FC236}">
                      <a16:creationId xmlns:a16="http://schemas.microsoft.com/office/drawing/2014/main" id="{767BA37D-9655-4226-A350-34EA7DFB7DCB}"/>
                    </a:ext>
                  </a:extLst>
                </p:cNvPr>
                <p:cNvSpPr/>
                <p:nvPr/>
              </p:nvSpPr>
              <p:spPr bwMode="auto">
                <a:xfrm>
                  <a:off x="6084168" y="3953550"/>
                  <a:ext cx="2184645" cy="603369"/>
                </a:xfrm>
                <a:prstGeom prst="flowChartConnector">
                  <a:avLst/>
                </a:prstGeom>
                <a:solidFill>
                  <a:srgbClr val="0EC8DC">
                    <a:alpha val="5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105" name="Flowchart: Connector 104">
                  <a:extLst>
                    <a:ext uri="{FF2B5EF4-FFF2-40B4-BE49-F238E27FC236}">
                      <a16:creationId xmlns:a16="http://schemas.microsoft.com/office/drawing/2014/main" id="{8606C541-1FF8-4D4C-8160-6C1FF56BFEE9}"/>
                    </a:ext>
                  </a:extLst>
                </p:cNvPr>
                <p:cNvSpPr/>
                <p:nvPr/>
              </p:nvSpPr>
              <p:spPr bwMode="auto">
                <a:xfrm>
                  <a:off x="6549304" y="4077094"/>
                  <a:ext cx="1335064" cy="360040"/>
                </a:xfrm>
                <a:prstGeom prst="flowChartConnector">
                  <a:avLst/>
                </a:prstGeom>
                <a:solidFill>
                  <a:srgbClr val="C3E3E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106" name="Flowchart: Connector 105">
                  <a:extLst>
                    <a:ext uri="{FF2B5EF4-FFF2-40B4-BE49-F238E27FC236}">
                      <a16:creationId xmlns:a16="http://schemas.microsoft.com/office/drawing/2014/main" id="{F7A907EF-EBF4-4A55-A930-11195250260C}"/>
                    </a:ext>
                  </a:extLst>
                </p:cNvPr>
                <p:cNvSpPr/>
                <p:nvPr/>
              </p:nvSpPr>
              <p:spPr bwMode="auto">
                <a:xfrm flipV="1">
                  <a:off x="6770788" y="4166188"/>
                  <a:ext cx="865461" cy="180625"/>
                </a:xfrm>
                <a:prstGeom prst="flowChartConnector">
                  <a:avLst/>
                </a:prstGeom>
                <a:solidFill>
                  <a:schemeClr val="bg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grpSp>
          <p:sp>
            <p:nvSpPr>
              <p:cNvPr id="92" name="TextBox 91">
                <a:extLst>
                  <a:ext uri="{FF2B5EF4-FFF2-40B4-BE49-F238E27FC236}">
                    <a16:creationId xmlns:a16="http://schemas.microsoft.com/office/drawing/2014/main" id="{ECC53454-C19F-41FB-B0B3-85AD58689C96}"/>
                  </a:ext>
                </a:extLst>
              </p:cNvPr>
              <p:cNvSpPr txBox="1"/>
              <p:nvPr/>
            </p:nvSpPr>
            <p:spPr>
              <a:xfrm>
                <a:off x="5633858" y="3328917"/>
                <a:ext cx="675494" cy="307777"/>
              </a:xfrm>
              <a:prstGeom prst="rect">
                <a:avLst/>
              </a:prstGeom>
              <a:noFill/>
            </p:spPr>
            <p:txBody>
              <a:bodyPr wrap="square" rtlCol="0">
                <a:spAutoFit/>
              </a:bodyPr>
              <a:lstStyle/>
              <a:p>
                <a:pPr algn="ctr"/>
                <a:r>
                  <a:rPr lang="en-US" sz="1400" b="1" dirty="0">
                    <a:solidFill>
                      <a:schemeClr val="tx1"/>
                    </a:solidFill>
                  </a:rPr>
                  <a:t>0 dBi</a:t>
                </a:r>
                <a:endParaRPr lang="en-US" sz="1400" b="1" baseline="-25000" dirty="0">
                  <a:solidFill>
                    <a:schemeClr val="tx1"/>
                  </a:solidFill>
                </a:endParaRPr>
              </a:p>
            </p:txBody>
          </p:sp>
          <p:sp>
            <p:nvSpPr>
              <p:cNvPr id="93" name="TextBox 92">
                <a:extLst>
                  <a:ext uri="{FF2B5EF4-FFF2-40B4-BE49-F238E27FC236}">
                    <a16:creationId xmlns:a16="http://schemas.microsoft.com/office/drawing/2014/main" id="{3072307B-D27D-4622-A0E9-A497A5EAC13E}"/>
                  </a:ext>
                </a:extLst>
              </p:cNvPr>
              <p:cNvSpPr txBox="1"/>
              <p:nvPr/>
            </p:nvSpPr>
            <p:spPr>
              <a:xfrm>
                <a:off x="8688017" y="3599931"/>
                <a:ext cx="337747" cy="307777"/>
              </a:xfrm>
              <a:prstGeom prst="rect">
                <a:avLst/>
              </a:prstGeom>
              <a:noFill/>
            </p:spPr>
            <p:txBody>
              <a:bodyPr wrap="square" rtlCol="0">
                <a:spAutoFit/>
              </a:bodyPr>
              <a:lstStyle/>
              <a:p>
                <a:pPr algn="ctr"/>
                <a:r>
                  <a:rPr lang="en-US" sz="1400" b="1" dirty="0"/>
                  <a:t>Z</a:t>
                </a:r>
                <a:endParaRPr lang="en-US" sz="1400" b="1" baseline="-25000" dirty="0"/>
              </a:p>
            </p:txBody>
          </p:sp>
          <p:sp>
            <p:nvSpPr>
              <p:cNvPr id="94" name="TextBox 93">
                <a:extLst>
                  <a:ext uri="{FF2B5EF4-FFF2-40B4-BE49-F238E27FC236}">
                    <a16:creationId xmlns:a16="http://schemas.microsoft.com/office/drawing/2014/main" id="{4FF2C171-6B5F-42C5-B093-BCC532244BA5}"/>
                  </a:ext>
                </a:extLst>
              </p:cNvPr>
              <p:cNvSpPr txBox="1"/>
              <p:nvPr/>
            </p:nvSpPr>
            <p:spPr>
              <a:xfrm>
                <a:off x="5730701" y="4064739"/>
                <a:ext cx="337747" cy="269473"/>
              </a:xfrm>
              <a:prstGeom prst="rect">
                <a:avLst/>
              </a:prstGeom>
              <a:noFill/>
            </p:spPr>
            <p:txBody>
              <a:bodyPr wrap="square" rtlCol="0">
                <a:spAutoFit/>
              </a:bodyPr>
              <a:lstStyle/>
              <a:p>
                <a:pPr algn="ctr"/>
                <a:r>
                  <a:rPr lang="en-US" sz="1400" b="1" dirty="0"/>
                  <a:t>Y</a:t>
                </a:r>
                <a:endParaRPr lang="en-US" sz="1400" b="1" baseline="-25000" dirty="0"/>
              </a:p>
            </p:txBody>
          </p:sp>
          <p:sp>
            <p:nvSpPr>
              <p:cNvPr id="95" name="TextBox 94">
                <a:extLst>
                  <a:ext uri="{FF2B5EF4-FFF2-40B4-BE49-F238E27FC236}">
                    <a16:creationId xmlns:a16="http://schemas.microsoft.com/office/drawing/2014/main" id="{0261CB4D-EFCC-4B57-88ED-FBBB12A62735}"/>
                  </a:ext>
                </a:extLst>
              </p:cNvPr>
              <p:cNvSpPr txBox="1"/>
              <p:nvPr/>
            </p:nvSpPr>
            <p:spPr>
              <a:xfrm>
                <a:off x="6014064" y="4187181"/>
                <a:ext cx="962151" cy="523220"/>
              </a:xfrm>
              <a:prstGeom prst="rect">
                <a:avLst/>
              </a:prstGeom>
              <a:noFill/>
            </p:spPr>
            <p:txBody>
              <a:bodyPr wrap="square" rtlCol="0">
                <a:spAutoFit/>
              </a:bodyPr>
              <a:lstStyle/>
              <a:p>
                <a:pPr algn="ctr"/>
                <a:r>
                  <a:rPr lang="en-US" sz="1400" b="1" dirty="0">
                    <a:solidFill>
                      <a:schemeClr val="tx1"/>
                    </a:solidFill>
                  </a:rPr>
                  <a:t>Isotropic Antenna</a:t>
                </a:r>
              </a:p>
            </p:txBody>
          </p:sp>
          <p:sp>
            <p:nvSpPr>
              <p:cNvPr id="96" name="TextBox 95">
                <a:extLst>
                  <a:ext uri="{FF2B5EF4-FFF2-40B4-BE49-F238E27FC236}">
                    <a16:creationId xmlns:a16="http://schemas.microsoft.com/office/drawing/2014/main" id="{100CA3CE-B874-4233-B851-BEA68D9AD49D}"/>
                  </a:ext>
                </a:extLst>
              </p:cNvPr>
              <p:cNvSpPr txBox="1"/>
              <p:nvPr/>
            </p:nvSpPr>
            <p:spPr>
              <a:xfrm>
                <a:off x="6199607" y="3071055"/>
                <a:ext cx="337747" cy="307777"/>
              </a:xfrm>
              <a:prstGeom prst="rect">
                <a:avLst/>
              </a:prstGeom>
              <a:noFill/>
            </p:spPr>
            <p:txBody>
              <a:bodyPr wrap="square" rtlCol="0">
                <a:spAutoFit/>
              </a:bodyPr>
              <a:lstStyle/>
              <a:p>
                <a:pPr algn="ctr"/>
                <a:r>
                  <a:rPr lang="en-US" sz="1400" b="1" dirty="0">
                    <a:solidFill>
                      <a:schemeClr val="tx1"/>
                    </a:solidFill>
                  </a:rPr>
                  <a:t>X</a:t>
                </a:r>
                <a:endParaRPr lang="en-US" sz="1400" b="1" baseline="-25000" dirty="0">
                  <a:solidFill>
                    <a:schemeClr val="tx1"/>
                  </a:solidFill>
                </a:endParaRPr>
              </a:p>
            </p:txBody>
          </p:sp>
          <p:sp>
            <p:nvSpPr>
              <p:cNvPr id="97" name="TextBox 96">
                <a:extLst>
                  <a:ext uri="{FF2B5EF4-FFF2-40B4-BE49-F238E27FC236}">
                    <a16:creationId xmlns:a16="http://schemas.microsoft.com/office/drawing/2014/main" id="{F6C7F982-C8C0-445E-A9C2-FEDD22E28327}"/>
                  </a:ext>
                </a:extLst>
              </p:cNvPr>
              <p:cNvSpPr txBox="1"/>
              <p:nvPr/>
            </p:nvSpPr>
            <p:spPr>
              <a:xfrm>
                <a:off x="7285626" y="4133800"/>
                <a:ext cx="1030176" cy="738664"/>
              </a:xfrm>
              <a:prstGeom prst="rect">
                <a:avLst/>
              </a:prstGeom>
              <a:noFill/>
            </p:spPr>
            <p:txBody>
              <a:bodyPr wrap="square" rtlCol="0">
                <a:spAutoFit/>
              </a:bodyPr>
              <a:lstStyle/>
              <a:p>
                <a:pPr algn="ctr"/>
                <a:r>
                  <a:rPr lang="en-US" sz="1400" b="1" dirty="0">
                    <a:solidFill>
                      <a:schemeClr val="tx1"/>
                    </a:solidFill>
                  </a:rPr>
                  <a:t>Antenna with </a:t>
                </a:r>
              </a:p>
              <a:p>
                <a:pPr algn="ctr"/>
                <a:r>
                  <a:rPr lang="en-US" sz="1400" b="1" dirty="0">
                    <a:solidFill>
                      <a:schemeClr val="tx1"/>
                    </a:solidFill>
                  </a:rPr>
                  <a:t>High Gain</a:t>
                </a:r>
              </a:p>
            </p:txBody>
          </p:sp>
          <p:sp>
            <p:nvSpPr>
              <p:cNvPr id="98" name="Oval 97">
                <a:extLst>
                  <a:ext uri="{FF2B5EF4-FFF2-40B4-BE49-F238E27FC236}">
                    <a16:creationId xmlns:a16="http://schemas.microsoft.com/office/drawing/2014/main" id="{530C2EA3-3A88-4F30-85C9-FE032958133C}"/>
                  </a:ext>
                </a:extLst>
              </p:cNvPr>
              <p:cNvSpPr/>
              <p:nvPr/>
            </p:nvSpPr>
            <p:spPr bwMode="auto">
              <a:xfrm rot="16200000">
                <a:off x="6199490" y="3558655"/>
                <a:ext cx="547280" cy="572366"/>
              </a:xfrm>
              <a:prstGeom prst="ellipse">
                <a:avLst/>
              </a:prstGeom>
              <a:solidFill>
                <a:schemeClr val="accent3">
                  <a:lumMod val="85000"/>
                </a:schemeClr>
              </a:solidFill>
              <a:ln w="6350" cap="flat" cmpd="sng" algn="ctr">
                <a:solidFill>
                  <a:schemeClr val="bg1">
                    <a:lumMod val="75000"/>
                  </a:schemeClr>
                </a:solidFill>
                <a:prstDash val="dash"/>
                <a:round/>
                <a:headEnd type="none" w="med" len="med"/>
                <a:tailEnd type="none" w="med" len="med"/>
              </a:ln>
              <a:effectLst>
                <a:glow rad="101600">
                  <a:schemeClr val="accent4">
                    <a:satMod val="175000"/>
                    <a:alpha val="40000"/>
                  </a:schemeClr>
                </a:glo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cxnSp>
            <p:nvCxnSpPr>
              <p:cNvPr id="99" name="Straight Arrow Connector 98">
                <a:extLst>
                  <a:ext uri="{FF2B5EF4-FFF2-40B4-BE49-F238E27FC236}">
                    <a16:creationId xmlns:a16="http://schemas.microsoft.com/office/drawing/2014/main" id="{2A03AA9D-023F-4AC1-A7A4-88F9FF8374AB}"/>
                  </a:ext>
                </a:extLst>
              </p:cNvPr>
              <p:cNvCxnSpPr>
                <a:cxnSpLocks/>
              </p:cNvCxnSpPr>
              <p:nvPr/>
            </p:nvCxnSpPr>
            <p:spPr bwMode="auto">
              <a:xfrm flipV="1">
                <a:off x="6468259" y="3104606"/>
                <a:ext cx="0" cy="742153"/>
              </a:xfrm>
              <a:prstGeom prst="straightConnector1">
                <a:avLst/>
              </a:prstGeom>
              <a:noFill/>
              <a:ln w="22225"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Arrow Connector 99">
                <a:extLst>
                  <a:ext uri="{FF2B5EF4-FFF2-40B4-BE49-F238E27FC236}">
                    <a16:creationId xmlns:a16="http://schemas.microsoft.com/office/drawing/2014/main" id="{4C540F0E-BA73-49E0-A8CD-DEF81A79BEF3}"/>
                  </a:ext>
                </a:extLst>
              </p:cNvPr>
              <p:cNvCxnSpPr>
                <a:cxnSpLocks/>
              </p:cNvCxnSpPr>
              <p:nvPr/>
            </p:nvCxnSpPr>
            <p:spPr bwMode="auto">
              <a:xfrm flipH="1">
                <a:off x="5963050" y="3842600"/>
                <a:ext cx="505798" cy="438335"/>
              </a:xfrm>
              <a:prstGeom prst="straightConnector1">
                <a:avLst/>
              </a:prstGeom>
              <a:noFill/>
              <a:ln w="22225"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Arrow Connector 100">
                <a:extLst>
                  <a:ext uri="{FF2B5EF4-FFF2-40B4-BE49-F238E27FC236}">
                    <a16:creationId xmlns:a16="http://schemas.microsoft.com/office/drawing/2014/main" id="{8E561187-8A9A-4637-BD40-312AF5568777}"/>
                  </a:ext>
                </a:extLst>
              </p:cNvPr>
              <p:cNvCxnSpPr>
                <a:cxnSpLocks/>
              </p:cNvCxnSpPr>
              <p:nvPr/>
            </p:nvCxnSpPr>
            <p:spPr bwMode="auto">
              <a:xfrm flipV="1">
                <a:off x="6490042" y="3843864"/>
                <a:ext cx="2283230" cy="1277"/>
              </a:xfrm>
              <a:prstGeom prst="straightConnector1">
                <a:avLst/>
              </a:prstGeom>
              <a:noFill/>
              <a:ln w="22225" cap="flat" cmpd="sng" algn="ctr">
                <a:solidFill>
                  <a:schemeClr val="tx1"/>
                </a:solidFill>
                <a:prstDash val="dash"/>
                <a:round/>
                <a:headEnd type="none"/>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Straight Arrow Connector 101">
                <a:extLst>
                  <a:ext uri="{FF2B5EF4-FFF2-40B4-BE49-F238E27FC236}">
                    <a16:creationId xmlns:a16="http://schemas.microsoft.com/office/drawing/2014/main" id="{05ABE07C-3BC7-427F-9E5F-2C43FE6F3EDA}"/>
                  </a:ext>
                </a:extLst>
              </p:cNvPr>
              <p:cNvCxnSpPr>
                <a:cxnSpLocks/>
              </p:cNvCxnSpPr>
              <p:nvPr/>
            </p:nvCxnSpPr>
            <p:spPr bwMode="auto">
              <a:xfrm flipH="1" flipV="1">
                <a:off x="5904035" y="3605888"/>
                <a:ext cx="553886" cy="244110"/>
              </a:xfrm>
              <a:prstGeom prst="straightConnector1">
                <a:avLst/>
              </a:prstGeom>
              <a:noFill/>
              <a:ln w="9525" cap="flat" cmpd="sng" algn="ctr">
                <a:solidFill>
                  <a:schemeClr val="tx1"/>
                </a:solidFill>
                <a:prstDash val="solid"/>
                <a:round/>
                <a:headEnd type="none"/>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2" name="TextBox 71">
              <a:extLst>
                <a:ext uri="{FF2B5EF4-FFF2-40B4-BE49-F238E27FC236}">
                  <a16:creationId xmlns:a16="http://schemas.microsoft.com/office/drawing/2014/main" id="{FF8EE608-13B2-454B-AD7D-B7A8AAF3E11B}"/>
                </a:ext>
              </a:extLst>
            </p:cNvPr>
            <p:cNvSpPr txBox="1"/>
            <p:nvPr/>
          </p:nvSpPr>
          <p:spPr>
            <a:xfrm>
              <a:off x="9579329" y="4797508"/>
              <a:ext cx="447558" cy="369332"/>
            </a:xfrm>
            <a:prstGeom prst="rect">
              <a:avLst/>
            </a:prstGeom>
            <a:noFill/>
          </p:spPr>
          <p:txBody>
            <a:bodyPr wrap="none" rtlCol="0">
              <a:spAutoFit/>
            </a:bodyPr>
            <a:lstStyle/>
            <a:p>
              <a:pPr algn="ctr"/>
              <a:r>
                <a:rPr lang="en-US" b="1" dirty="0">
                  <a:solidFill>
                    <a:schemeClr val="tx1"/>
                  </a:solidFill>
                </a:rPr>
                <a:t>AP</a:t>
              </a:r>
            </a:p>
          </p:txBody>
        </p:sp>
        <p:sp>
          <p:nvSpPr>
            <p:cNvPr id="73" name="Rectangle 72">
              <a:extLst>
                <a:ext uri="{FF2B5EF4-FFF2-40B4-BE49-F238E27FC236}">
                  <a16:creationId xmlns:a16="http://schemas.microsoft.com/office/drawing/2014/main" id="{B7CA7274-CC0B-4223-858B-9B8327151970}"/>
                </a:ext>
              </a:extLst>
            </p:cNvPr>
            <p:cNvSpPr/>
            <p:nvPr/>
          </p:nvSpPr>
          <p:spPr>
            <a:xfrm>
              <a:off x="6662028" y="3100258"/>
              <a:ext cx="521297" cy="369332"/>
            </a:xfrm>
            <a:prstGeom prst="rect">
              <a:avLst/>
            </a:prstGeom>
          </p:spPr>
          <p:txBody>
            <a:bodyPr wrap="none">
              <a:spAutoFit/>
            </a:bodyPr>
            <a:lstStyle/>
            <a:p>
              <a:r>
                <a:rPr lang="en-US" sz="1800" b="1" kern="0" dirty="0">
                  <a:solidFill>
                    <a:srgbClr val="000000"/>
                  </a:solidFill>
                  <a:latin typeface="Calibri" pitchFamily="34" charset="0"/>
                  <a:ea typeface="宋体" charset="-122"/>
                </a:rPr>
                <a:t>Tag</a:t>
              </a:r>
              <a:endParaRPr lang="en-US" sz="1800" dirty="0"/>
            </a:p>
          </p:txBody>
        </p:sp>
        <p:grpSp>
          <p:nvGrpSpPr>
            <p:cNvPr id="76" name="Group 75">
              <a:extLst>
                <a:ext uri="{FF2B5EF4-FFF2-40B4-BE49-F238E27FC236}">
                  <a16:creationId xmlns:a16="http://schemas.microsoft.com/office/drawing/2014/main" id="{907F2FB5-5281-4B89-808C-9EDA504AD017}"/>
                </a:ext>
              </a:extLst>
            </p:cNvPr>
            <p:cNvGrpSpPr/>
            <p:nvPr/>
          </p:nvGrpSpPr>
          <p:grpSpPr>
            <a:xfrm rot="13144135">
              <a:off x="9065291" y="1703590"/>
              <a:ext cx="612151" cy="615968"/>
              <a:chOff x="6639254" y="3729240"/>
              <a:chExt cx="612151" cy="551360"/>
            </a:xfrm>
          </p:grpSpPr>
          <p:sp>
            <p:nvSpPr>
              <p:cNvPr id="84" name="Teardrop 83">
                <a:extLst>
                  <a:ext uri="{FF2B5EF4-FFF2-40B4-BE49-F238E27FC236}">
                    <a16:creationId xmlns:a16="http://schemas.microsoft.com/office/drawing/2014/main" id="{C248D9C5-AB7A-42C2-B24E-151B9A880724}"/>
                  </a:ext>
                </a:extLst>
              </p:cNvPr>
              <p:cNvSpPr/>
              <p:nvPr/>
            </p:nvSpPr>
            <p:spPr bwMode="auto">
              <a:xfrm rot="10975086">
                <a:off x="6736792" y="3729240"/>
                <a:ext cx="514613" cy="488599"/>
              </a:xfrm>
              <a:prstGeom prst="teardrop">
                <a:avLst/>
              </a:prstGeom>
              <a:noFill/>
              <a:ln w="952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grpSp>
            <p:nvGrpSpPr>
              <p:cNvPr id="85" name="Group 84">
                <a:extLst>
                  <a:ext uri="{FF2B5EF4-FFF2-40B4-BE49-F238E27FC236}">
                    <a16:creationId xmlns:a16="http://schemas.microsoft.com/office/drawing/2014/main" id="{1AF42E66-6D4A-4EA2-8BC9-DD40D1DDA6CE}"/>
                  </a:ext>
                </a:extLst>
              </p:cNvPr>
              <p:cNvGrpSpPr/>
              <p:nvPr/>
            </p:nvGrpSpPr>
            <p:grpSpPr>
              <a:xfrm>
                <a:off x="6639254" y="4181618"/>
                <a:ext cx="112254" cy="98982"/>
                <a:chOff x="5719354" y="3804880"/>
                <a:chExt cx="137025" cy="126295"/>
              </a:xfrm>
            </p:grpSpPr>
            <p:sp>
              <p:nvSpPr>
                <p:cNvPr id="86" name="Isosceles Triangle 85">
                  <a:extLst>
                    <a:ext uri="{FF2B5EF4-FFF2-40B4-BE49-F238E27FC236}">
                      <a16:creationId xmlns:a16="http://schemas.microsoft.com/office/drawing/2014/main" id="{5C141607-E3E0-40A4-A197-8D533BFFF39B}"/>
                    </a:ext>
                  </a:extLst>
                </p:cNvPr>
                <p:cNvSpPr/>
                <p:nvPr/>
              </p:nvSpPr>
              <p:spPr bwMode="auto">
                <a:xfrm rot="2731228" flipV="1">
                  <a:off x="5748765" y="3823561"/>
                  <a:ext cx="126295" cy="88933"/>
                </a:xfrm>
                <a:prstGeom prst="triangl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cxnSp>
              <p:nvCxnSpPr>
                <p:cNvPr id="87" name="Straight Connector 86">
                  <a:extLst>
                    <a:ext uri="{FF2B5EF4-FFF2-40B4-BE49-F238E27FC236}">
                      <a16:creationId xmlns:a16="http://schemas.microsoft.com/office/drawing/2014/main" id="{4564EE0E-47FD-4281-8BE8-1C7325BC9128}"/>
                    </a:ext>
                  </a:extLst>
                </p:cNvPr>
                <p:cNvCxnSpPr/>
                <p:nvPr/>
              </p:nvCxnSpPr>
              <p:spPr bwMode="auto">
                <a:xfrm rot="2731228">
                  <a:off x="5754495" y="3889271"/>
                  <a:ext cx="0" cy="7028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77" name="Group 76">
              <a:extLst>
                <a:ext uri="{FF2B5EF4-FFF2-40B4-BE49-F238E27FC236}">
                  <a16:creationId xmlns:a16="http://schemas.microsoft.com/office/drawing/2014/main" id="{9532B2E6-0C4A-48E7-962D-8B687CFF8FCB}"/>
                </a:ext>
              </a:extLst>
            </p:cNvPr>
            <p:cNvGrpSpPr/>
            <p:nvPr/>
          </p:nvGrpSpPr>
          <p:grpSpPr>
            <a:xfrm rot="13144135">
              <a:off x="9519565" y="4298696"/>
              <a:ext cx="586893" cy="572667"/>
              <a:chOff x="6639254" y="3767999"/>
              <a:chExt cx="586893" cy="512601"/>
            </a:xfrm>
          </p:grpSpPr>
          <p:sp>
            <p:nvSpPr>
              <p:cNvPr id="80" name="Teardrop 79">
                <a:extLst>
                  <a:ext uri="{FF2B5EF4-FFF2-40B4-BE49-F238E27FC236}">
                    <a16:creationId xmlns:a16="http://schemas.microsoft.com/office/drawing/2014/main" id="{3DD16CFC-E272-4E74-B4F3-A53C909B268F}"/>
                  </a:ext>
                </a:extLst>
              </p:cNvPr>
              <p:cNvSpPr/>
              <p:nvPr/>
            </p:nvSpPr>
            <p:spPr bwMode="auto">
              <a:xfrm rot="10975086">
                <a:off x="6711534" y="3767999"/>
                <a:ext cx="514613" cy="488599"/>
              </a:xfrm>
              <a:prstGeom prst="teardrop">
                <a:avLst/>
              </a:prstGeom>
              <a:noFill/>
              <a:ln w="952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grpSp>
            <p:nvGrpSpPr>
              <p:cNvPr id="81" name="Group 80">
                <a:extLst>
                  <a:ext uri="{FF2B5EF4-FFF2-40B4-BE49-F238E27FC236}">
                    <a16:creationId xmlns:a16="http://schemas.microsoft.com/office/drawing/2014/main" id="{B1728CEB-93DC-467B-B451-36685530B4A6}"/>
                  </a:ext>
                </a:extLst>
              </p:cNvPr>
              <p:cNvGrpSpPr/>
              <p:nvPr/>
            </p:nvGrpSpPr>
            <p:grpSpPr>
              <a:xfrm>
                <a:off x="6639254" y="4181618"/>
                <a:ext cx="112254" cy="98982"/>
                <a:chOff x="5719354" y="3804880"/>
                <a:chExt cx="137025" cy="126295"/>
              </a:xfrm>
            </p:grpSpPr>
            <p:sp>
              <p:nvSpPr>
                <p:cNvPr id="82" name="Isosceles Triangle 81">
                  <a:extLst>
                    <a:ext uri="{FF2B5EF4-FFF2-40B4-BE49-F238E27FC236}">
                      <a16:creationId xmlns:a16="http://schemas.microsoft.com/office/drawing/2014/main" id="{6BDE1346-2404-4460-95C9-78332830368A}"/>
                    </a:ext>
                  </a:extLst>
                </p:cNvPr>
                <p:cNvSpPr/>
                <p:nvPr/>
              </p:nvSpPr>
              <p:spPr bwMode="auto">
                <a:xfrm rot="2731228" flipV="1">
                  <a:off x="5748765" y="3823561"/>
                  <a:ext cx="126295" cy="88933"/>
                </a:xfrm>
                <a:prstGeom prst="triangl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lang="en-US" sz="16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cxnSp>
              <p:nvCxnSpPr>
                <p:cNvPr id="83" name="Straight Connector 82">
                  <a:extLst>
                    <a:ext uri="{FF2B5EF4-FFF2-40B4-BE49-F238E27FC236}">
                      <a16:creationId xmlns:a16="http://schemas.microsoft.com/office/drawing/2014/main" id="{5B05B899-46D3-439A-9939-231AA7545EB0}"/>
                    </a:ext>
                  </a:extLst>
                </p:cNvPr>
                <p:cNvCxnSpPr/>
                <p:nvPr/>
              </p:nvCxnSpPr>
              <p:spPr bwMode="auto">
                <a:xfrm rot="2731228">
                  <a:off x="5754495" y="3889271"/>
                  <a:ext cx="0" cy="7028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78" name="Straight Arrow Connector 77">
              <a:extLst>
                <a:ext uri="{FF2B5EF4-FFF2-40B4-BE49-F238E27FC236}">
                  <a16:creationId xmlns:a16="http://schemas.microsoft.com/office/drawing/2014/main" id="{A66292D3-3F68-4219-84C2-08E442DDF243}"/>
                </a:ext>
              </a:extLst>
            </p:cNvPr>
            <p:cNvCxnSpPr>
              <a:cxnSpLocks/>
              <a:stCxn id="86" idx="3"/>
            </p:cNvCxnSpPr>
            <p:nvPr/>
          </p:nvCxnSpPr>
          <p:spPr bwMode="auto">
            <a:xfrm flipH="1">
              <a:off x="6991461" y="1963935"/>
              <a:ext cx="2681664" cy="2267157"/>
            </a:xfrm>
            <a:prstGeom prst="straightConnector1">
              <a:avLst/>
            </a:prstGeom>
            <a:ln w="9525" cap="flat" cmpd="sng" algn="ctr">
              <a:solidFill>
                <a:schemeClr val="accent4"/>
              </a:solidFill>
              <a:prstDash val="solid"/>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tx1"/>
            </a:fontRef>
          </p:style>
        </p:cxnSp>
        <p:cxnSp>
          <p:nvCxnSpPr>
            <p:cNvPr id="79" name="Straight Arrow Connector 78">
              <a:extLst>
                <a:ext uri="{FF2B5EF4-FFF2-40B4-BE49-F238E27FC236}">
                  <a16:creationId xmlns:a16="http://schemas.microsoft.com/office/drawing/2014/main" id="{CFD2E013-86B0-4157-B203-B1314A4385F8}"/>
                </a:ext>
              </a:extLst>
            </p:cNvPr>
            <p:cNvCxnSpPr>
              <a:cxnSpLocks/>
              <a:endCxn id="82" idx="3"/>
            </p:cNvCxnSpPr>
            <p:nvPr/>
          </p:nvCxnSpPr>
          <p:spPr bwMode="auto">
            <a:xfrm rot="21245251">
              <a:off x="7024473" y="4149689"/>
              <a:ext cx="3046368" cy="554930"/>
            </a:xfrm>
            <a:prstGeom prst="straightConnector1">
              <a:avLst/>
            </a:prstGeom>
            <a:ln w="9525" cap="flat" cmpd="sng" algn="ctr">
              <a:solidFill>
                <a:schemeClr val="accent4"/>
              </a:solidFill>
              <a:prstDash val="solid"/>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tx1"/>
            </a:fontRef>
          </p:style>
        </p:cxnSp>
        <p:sp>
          <p:nvSpPr>
            <p:cNvPr id="75" name="TextBox 74">
              <a:extLst>
                <a:ext uri="{FF2B5EF4-FFF2-40B4-BE49-F238E27FC236}">
                  <a16:creationId xmlns:a16="http://schemas.microsoft.com/office/drawing/2014/main" id="{2306111A-44C9-4F84-9927-BC320031BF96}"/>
                </a:ext>
              </a:extLst>
            </p:cNvPr>
            <p:cNvSpPr txBox="1"/>
            <p:nvPr/>
          </p:nvSpPr>
          <p:spPr>
            <a:xfrm>
              <a:off x="7696778" y="2071946"/>
              <a:ext cx="1481496" cy="461665"/>
            </a:xfrm>
            <a:prstGeom prst="rect">
              <a:avLst/>
            </a:prstGeom>
            <a:noFill/>
          </p:spPr>
          <p:txBody>
            <a:bodyPr wrap="none" rtlCol="0">
              <a:spAutoFit/>
            </a:bodyPr>
            <a:lstStyle/>
            <a:p>
              <a:pPr algn="ctr"/>
              <a:r>
                <a:rPr lang="en-US" b="1" dirty="0">
                  <a:solidFill>
                    <a:schemeClr val="tx1"/>
                  </a:solidFill>
                </a:rPr>
                <a:t>Energizer</a:t>
              </a:r>
            </a:p>
          </p:txBody>
        </p:sp>
        <p:sp>
          <p:nvSpPr>
            <p:cNvPr id="112" name="TextBox 111">
              <a:extLst>
                <a:ext uri="{FF2B5EF4-FFF2-40B4-BE49-F238E27FC236}">
                  <a16:creationId xmlns:a16="http://schemas.microsoft.com/office/drawing/2014/main" id="{513BAF22-F77F-4EFC-A4D7-184BF20B9648}"/>
                </a:ext>
              </a:extLst>
            </p:cNvPr>
            <p:cNvSpPr txBox="1"/>
            <p:nvPr/>
          </p:nvSpPr>
          <p:spPr>
            <a:xfrm>
              <a:off x="6607694" y="2018981"/>
              <a:ext cx="877163" cy="1323439"/>
            </a:xfrm>
            <a:prstGeom prst="rect">
              <a:avLst/>
            </a:prstGeom>
            <a:noFill/>
          </p:spPr>
          <p:txBody>
            <a:bodyPr wrap="none" rtlCol="0">
              <a:spAutoFit/>
            </a:bodyPr>
            <a:lstStyle/>
            <a:p>
              <a:r>
                <a:rPr lang="en-US" sz="8000" dirty="0">
                  <a:solidFill>
                    <a:srgbClr val="FF0000"/>
                  </a:solidFill>
                  <a:sym typeface="Wingdings" panose="05000000000000000000" pitchFamily="2" charset="2"/>
                </a:rPr>
                <a:t></a:t>
              </a:r>
              <a:endParaRPr lang="en-US" sz="8000" dirty="0">
                <a:solidFill>
                  <a:srgbClr val="FF0000"/>
                </a:solidFill>
              </a:endParaRPr>
            </a:p>
          </p:txBody>
        </p:sp>
      </p:grpSp>
    </p:spTree>
    <p:extLst>
      <p:ext uri="{BB962C8B-B14F-4D97-AF65-F5344CB8AC3E}">
        <p14:creationId xmlns:p14="http://schemas.microsoft.com/office/powerpoint/2010/main" val="19458816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(3)</Template>
  <TotalTime>240988</TotalTime>
  <Words>1625</Words>
  <Application>Microsoft Office PowerPoint</Application>
  <PresentationFormat>Widescreen</PresentationFormat>
  <Paragraphs>252</Paragraphs>
  <Slides>13</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4" baseType="lpstr">
      <vt:lpstr>MS Gothic</vt:lpstr>
      <vt:lpstr>宋体</vt:lpstr>
      <vt:lpstr>Aptos Narrow</vt:lpstr>
      <vt:lpstr>Arial</vt:lpstr>
      <vt:lpstr>Arial Unicode MS</vt:lpstr>
      <vt:lpstr>Calibri</vt:lpstr>
      <vt:lpstr>Cambria Math</vt:lpstr>
      <vt:lpstr>Times New Roman</vt:lpstr>
      <vt:lpstr>Wingdings</vt:lpstr>
      <vt:lpstr>Office Theme</vt:lpstr>
      <vt:lpstr>Document</vt:lpstr>
      <vt:lpstr>AMP Tag Active Mode Performance Example and Review </vt:lpstr>
      <vt:lpstr>Abstract</vt:lpstr>
      <vt:lpstr>AMP Active Tag Top Level Schematic [1]</vt:lpstr>
      <vt:lpstr>AMP Active Tag TX Frequency Accuracy [1]</vt:lpstr>
      <vt:lpstr>AMP Active Mode Power Consumption [1]</vt:lpstr>
      <vt:lpstr>Discussion and Trade-Offs [1]</vt:lpstr>
      <vt:lpstr>Further TX Transmitter Trade-Offs</vt:lpstr>
      <vt:lpstr>AMP Antenna Gains and Distance vs. Energy Harvesting Power </vt:lpstr>
      <vt:lpstr>High Antenna Gain / EIRP and Active Tag Deployment</vt:lpstr>
      <vt:lpstr>AMP Antennas Gain and Distance vs. AP RX Signal Power </vt:lpstr>
      <vt:lpstr>AMP Tag Antennas Gain Range and Tag ED Sensitivity</vt:lpstr>
      <vt:lpstr>Summary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Solomon Trainin</dc:creator>
  <cp:keywords/>
  <cp:lastModifiedBy>Dror Regev (A)</cp:lastModifiedBy>
  <cp:revision>1464</cp:revision>
  <cp:lastPrinted>1601-01-01T00:00:00Z</cp:lastPrinted>
  <dcterms:created xsi:type="dcterms:W3CDTF">2024-04-23T10:05:01Z</dcterms:created>
  <dcterms:modified xsi:type="dcterms:W3CDTF">2025-09-01T15:11:20Z</dcterms:modified>
  <cp:category>Name, Affiliation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(2)6Hsy3w7rQ0T/nlkfxIqdX9/ndL/bBUoQP214+sgcX3la0uNEopbTpUicZw1DopvvDI2T3Yon
tIcCS5m9pUosiRKiSSpW7J2Oc3aFoacf3ukwL7EVmThHVODYDGawSJcytI2aIOwaZUiDrcgq
EaVeYJEMShsv67NXNAfeOLeB8chgSMETKXC4NipHEWKufQcI9h4EgdoNjen3wUS2gBPdeas6
MBSHZrjWMmT3PA/G8X</vt:lpwstr>
  </property>
  <property fmtid="{D5CDD505-2E9C-101B-9397-08002B2CF9AE}" pid="3" name="_2015_ms_pID_7253431">
    <vt:lpwstr>2I5/F/05Vv2yOGgfKZStjB9fUXEyv3HQd2qhoD6M8H4tyPkcLOlHRR
/TB1P6w5j1d0ATCqY/+nXwRRSh8w4uceuXMe94lEz2s+vyjgkD2KhyHwVTVxbQtoUrq1KX6t
/ZUIxoAWkCD+FGgFaPImzeaMDqXdrsLtjHwOiO1fV2bDrYb2W+ZMeY4s03oI+krMOXLQghpU
PQgfvfNPjW6jcab0</vt:lpwstr>
  </property>
</Properties>
</file>