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308" r:id="rId4"/>
    <p:sldId id="313" r:id="rId5"/>
    <p:sldId id="314" r:id="rId6"/>
    <p:sldId id="315" r:id="rId7"/>
    <p:sldId id="318" r:id="rId8"/>
    <p:sldId id="321" r:id="rId9"/>
    <p:sldId id="322" r:id="rId10"/>
    <p:sldId id="285" r:id="rId11"/>
    <p:sldId id="302" r:id="rId12"/>
    <p:sldId id="319" r:id="rId13"/>
    <p:sldId id="320" r:id="rId14"/>
    <p:sldId id="274" r:id="rId15"/>
    <p:sldId id="310" r:id="rId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2913E8-33CA-461C-8541-FCDD76815F2B}">
          <p14:sldIdLst>
            <p14:sldId id="256"/>
            <p14:sldId id="275"/>
            <p14:sldId id="308"/>
            <p14:sldId id="313"/>
            <p14:sldId id="314"/>
            <p14:sldId id="315"/>
            <p14:sldId id="318"/>
            <p14:sldId id="321"/>
            <p14:sldId id="322"/>
            <p14:sldId id="285"/>
            <p14:sldId id="302"/>
            <p14:sldId id="319"/>
            <p14:sldId id="320"/>
            <p14:sldId id="274"/>
          </p14:sldIdLst>
        </p14:section>
        <p14:section name="Backup slides" id="{AE74EBFC-D2D2-4A4B-B071-B79D0C3B5604}">
          <p14:sldIdLst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0" autoAdjust="0"/>
    <p:restoredTop sz="94656" autoAdjust="0"/>
  </p:normalViewPr>
  <p:slideViewPr>
    <p:cSldViewPr>
      <p:cViewPr varScale="1">
        <p:scale>
          <a:sx n="116" d="100"/>
          <a:sy n="116" d="100"/>
        </p:scale>
        <p:origin x="120" y="26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802.11-25/1229r0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works.com/help/wlan/ref/wlanlltf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Interference Mitigation in Bistatic Backscatter, Part 2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2025-07-27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ABF493-1A88-E623-F361-460486192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392677"/>
              </p:ext>
            </p:extLst>
          </p:nvPr>
        </p:nvGraphicFramePr>
        <p:xfrm>
          <a:off x="875420" y="2933700"/>
          <a:ext cx="10441160" cy="1676400"/>
        </p:xfrm>
        <a:graphic>
          <a:graphicData uri="http://schemas.openxmlformats.org/drawingml/2006/table">
            <a:tbl>
              <a:tblPr firstRow="1" bandRow="1"/>
              <a:tblGrid>
                <a:gridCol w="2734353">
                  <a:extLst>
                    <a:ext uri="{9D8B030D-6E8A-4147-A177-3AD203B41FA5}">
                      <a16:colId xmlns:a16="http://schemas.microsoft.com/office/drawing/2014/main" val="2667250619"/>
                    </a:ext>
                  </a:extLst>
                </a:gridCol>
                <a:gridCol w="1436633">
                  <a:extLst>
                    <a:ext uri="{9D8B030D-6E8A-4147-A177-3AD203B41FA5}">
                      <a16:colId xmlns:a16="http://schemas.microsoft.com/office/drawing/2014/main" val="3699826672"/>
                    </a:ext>
                  </a:extLst>
                </a:gridCol>
                <a:gridCol w="1599518">
                  <a:extLst>
                    <a:ext uri="{9D8B030D-6E8A-4147-A177-3AD203B41FA5}">
                      <a16:colId xmlns:a16="http://schemas.microsoft.com/office/drawing/2014/main" val="3280705360"/>
                    </a:ext>
                  </a:extLst>
                </a:gridCol>
                <a:gridCol w="1459409">
                  <a:extLst>
                    <a:ext uri="{9D8B030D-6E8A-4147-A177-3AD203B41FA5}">
                      <a16:colId xmlns:a16="http://schemas.microsoft.com/office/drawing/2014/main" val="39476791"/>
                    </a:ext>
                  </a:extLst>
                </a:gridCol>
                <a:gridCol w="3211247">
                  <a:extLst>
                    <a:ext uri="{9D8B030D-6E8A-4147-A177-3AD203B41FA5}">
                      <a16:colId xmlns:a16="http://schemas.microsoft.com/office/drawing/2014/main" val="2052730938"/>
                    </a:ext>
                  </a:extLst>
                </a:gridCol>
              </a:tblGrid>
              <a:tr h="2641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515829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Nelson Costa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HaiLa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Technologies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Suite 403, 460 Saint-Catherine St. W. Montreal, QC. Canada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nelson@haila.io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61847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Kamran Nishat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kamran@haila.io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263282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Vytas </a:t>
                      </a:r>
                      <a:r>
                        <a:rPr lang="en-CA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Kezys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vytas@haila.io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417414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Patricia Bower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pbower@haila.io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9934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5236-F562-BE6C-B2D7-DF1EB75F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7482"/>
            <a:ext cx="10361084" cy="1065213"/>
          </a:xfrm>
        </p:spPr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880F5-E7E9-3162-74E5-7312FF44B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56792"/>
            <a:ext cx="10361084" cy="49186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We discussed interference mitigation for bistatic backscatter using frequency separation.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We explored three different scenarios where we reuse the same channel.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Using a 10 MHz L-LTF in a 20 MHz channel (10 MHz separation).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Using a 20 MHz TGbp-modified L-LTF in a 40 MHz channel.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Using a three different 10 MHz waveforms in a 40 MHz channel (20 MHz separation).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We propose optionally using a 10 MHz L-LTF as an excitation waveform.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We provided a receiver sensitivity model and simulation results for all the scenarios above.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Using 10 MHz L-LTF with 20 MHz separation inside of a 40 MHz channel provided the best receiver performance and self-interference mitigation.   </a:t>
            </a:r>
          </a:p>
          <a:p>
            <a:pPr marL="457200" lvl="1" indent="0"/>
            <a:endParaRPr lang="en-CA" dirty="0"/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9CF7F-E71B-18A0-AE25-4AF5F292A0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7AD87-A691-F192-3265-FEFC8C0496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2CA5BD-29A6-E6B7-1A63-BB312B8A7A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40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5C59-72CF-CC98-2BA9-9597936A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Straw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793A5-62F7-C016-C0EC-430D1AE1D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add the following to the </a:t>
            </a:r>
            <a:r>
              <a:rPr lang="en-US" dirty="0" err="1"/>
              <a:t>TGbp</a:t>
            </a:r>
            <a:r>
              <a:rPr lang="en-US" dirty="0"/>
              <a:t> SFD?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11bp defines at least one mode of bistatic backscatter that can use frequency shifting within a 40 MHz channel.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Existing 40 MHz medium protection mechanisms will be leveraged.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References: 11-25/1228, 11-25/1229, 11-24/2128, 11-24/2002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0A12E-8445-355C-6B22-44F6B856E7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357CB-4BD1-3F4F-BFD0-88B4C42954A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370FF0-AD5A-FCB2-8542-8632682EA1D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88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C54C3-B57C-45F2-B662-091F572E4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4A5D-858C-F3B8-392D-4E026E23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Straw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BAA68-3D07-88CA-9061-01C8EB88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that 11bp defines at least one 10 MHz excitation waveform for bistatic backscatter?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References: 11-25/1228, 11-25/1229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4210B-88E7-9F8C-124A-ECBBAB0C8D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3467-4DEC-03A8-ACCC-28BD21FB36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46B83C-343C-F3A3-98B4-B1118D8047C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84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069CF-1804-BE10-0DBB-E013CAE83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C8C4-D872-1983-64B5-A787F11B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Straw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2CE12-045B-6A07-CC39-E0F869B9F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that 11bp can reuse the Clause 17 "half-clocked" L-LTF as an optional excitation waveform?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References: 11-25/1228, 11-25/1229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A6A11-C406-014C-74B6-44B61AA2A4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07494-118C-247F-EBA2-07ECB55F2C6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D7CD39-D7C6-1158-D85B-ADC6B2D5391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664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E75A-408C-EAB5-E85A-681AC977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CD919-92C5-1710-978D-CEF3C317C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[1] </a:t>
            </a:r>
            <a:r>
              <a:rPr lang="en-US" sz="1800" dirty="0"/>
              <a:t>N. Costa et al., </a:t>
            </a:r>
            <a:r>
              <a:rPr lang="en-US" sz="1800" i="1" dirty="0"/>
              <a:t>Interference Mitigation in Bistatic Backscatter, Part 1</a:t>
            </a:r>
            <a:r>
              <a:rPr lang="en-US" sz="1800" dirty="0"/>
              <a:t>, 11-25/1228, July 2025.</a:t>
            </a:r>
          </a:p>
          <a:p>
            <a:r>
              <a:rPr lang="en-US" sz="1800" dirty="0"/>
              <a:t>[2] Online, </a:t>
            </a:r>
            <a:r>
              <a:rPr lang="en-US" sz="1800" dirty="0">
                <a:hlinkClick r:id="rId2"/>
              </a:rPr>
              <a:t>https://www.mathworks.com/help/wlan/ref/wlanlltf.html</a:t>
            </a:r>
            <a:r>
              <a:rPr lang="en-US" sz="1800" dirty="0"/>
              <a:t> </a:t>
            </a:r>
            <a:endParaRPr lang="en-GB" sz="1800" dirty="0"/>
          </a:p>
          <a:p>
            <a:endParaRPr lang="en-CA" sz="1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6656C-91E7-CB2B-494A-FE0B042AE1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0E9E-5119-1F6F-7AD6-941721ACFB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F69FFE-957F-5B7A-2436-540ABCC13A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2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B9DC-287E-24EE-6C8C-9532C038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Appendix: Why not use the 5 MHz L-LTF from 11y?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187D-8E4E-B7F4-CD3C-A3E7A46BB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The ETSI PSD limit results in a 3.8 dBm penalty in max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5B693-3D61-4719-236E-063D875BAD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906AA-4410-D527-6473-BF030A849A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5146E0-E880-F1D6-7A75-CAA50D1B4EF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12ACF2-881C-4F37-193D-509D9C797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58" y="3212976"/>
            <a:ext cx="10630170" cy="23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8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5BB16-E4AB-89A9-A907-DE78C035D4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E29E4-8124-6E6C-E89E-D15ADBF7FC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23A3F7-3B98-27DC-E5AC-EEBFD52F700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BE5797F-A50A-F682-15BD-11F974A4A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1" y="8382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Abstract</a:t>
            </a:r>
            <a:endParaRPr lang="en-GB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FDC6C80-918D-7A4F-6335-6C1FA41DE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1" y="21336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In the following, we discuss self interference mitigation techniques in bistatic backscatter. 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More specifically, we discuss different methods for using frequency separation to backscatter into one 20 MHz or one 40 MHz channel.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We show simulation results for receiver performance in these interference-limited scenarios.  </a:t>
            </a:r>
          </a:p>
        </p:txBody>
      </p:sp>
    </p:spTree>
    <p:extLst>
      <p:ext uri="{BB962C8B-B14F-4D97-AF65-F5344CB8AC3E}">
        <p14:creationId xmlns:p14="http://schemas.microsoft.com/office/powerpoint/2010/main" val="94602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DD197-0AFB-7451-DD50-4847D9F64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2598-B246-C515-D07F-CEEBEC4B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673" y="685801"/>
            <a:ext cx="8131812" cy="1065213"/>
          </a:xfrm>
        </p:spPr>
        <p:txBody>
          <a:bodyPr/>
          <a:lstStyle/>
          <a:p>
            <a:r>
              <a:rPr lang="en-CA" dirty="0"/>
              <a:t>Backscatter Within One Channel: </a:t>
            </a:r>
            <a:br>
              <a:rPr lang="en-CA" dirty="0"/>
            </a:br>
            <a:r>
              <a:rPr lang="en-CA" dirty="0"/>
              <a:t>Three possibilities in 2.4 GHz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2BE02-2C52-97D3-866F-EF690CBB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12" y="1981201"/>
            <a:ext cx="777177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In 2.4 GHz, with the restriction that we wanted to use only one 20 or 40 MHz channel, we explored three possibilities.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(a) Using a 10 MHz excitation waveform, and backscattering that into the second half of a 20 MHz channel. (</a:t>
            </a:r>
            <a:r>
              <a:rPr lang="en-CA" i="1" dirty="0"/>
              <a:t>10 MHz separation</a:t>
            </a:r>
            <a:r>
              <a:rPr lang="en-CA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(b) Using a 20 MHz excitation waveform, and backscattering that into the second half of a 40 MHz channel.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b="1" dirty="0"/>
              <a:t>(c) Using a 10 MHz excitation waveform, and backscattering that into the opposite side of a 40 MHz channel. (</a:t>
            </a:r>
            <a:r>
              <a:rPr lang="en-CA" b="1" i="1" dirty="0"/>
              <a:t>20 MHz separation</a:t>
            </a:r>
            <a:r>
              <a:rPr lang="en-CA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This last combination yields the best self interference margin.</a:t>
            </a:r>
            <a:endParaRPr lang="en-CA" b="1" dirty="0"/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6ABF5-6705-DDA1-D6F5-FA3B7B1F5D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220D4-750A-7A71-F2B9-D7AEDC30FC6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D5F0F7-799A-3A1C-F930-7EA1A73151E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6FD43E-7473-4588-8729-C7BBEBB93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b="2997"/>
          <a:stretch/>
        </p:blipFill>
        <p:spPr>
          <a:xfrm>
            <a:off x="566352" y="606425"/>
            <a:ext cx="2649327" cy="58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5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5E608-35A1-E47F-F042-5A5C8EE1D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8AE8-727E-0265-0189-89EA966C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Receiver Model for Sensitivity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4A671-E583-D574-E447-2A153BAD15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03BCF-30E9-D3B5-5443-DF89EE4D4A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B8FE90-3651-56BB-8E93-F8A82030DF9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446E10-174E-8DB4-ADDD-E6A34CAF4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692" y="2453051"/>
            <a:ext cx="11686502" cy="33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9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0C8F3F-B4C5-5557-9132-FFBEA328D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7363298" cy="60212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86B3D-8F99-6447-9459-BDBC4278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298" y="1589138"/>
            <a:ext cx="4781374" cy="46481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How does this model simulate sensitivity to self-interference?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As excess path loss increases, received power from the Backscatter AMP STA decreases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We are </a:t>
            </a:r>
            <a:r>
              <a:rPr lang="en-CA"/>
              <a:t>interference limited: With </a:t>
            </a:r>
            <a:r>
              <a:rPr lang="en-CA" dirty="0"/>
              <a:t>good filtering at the receiver, the energy leaking into the adjacent frequency is the limiting factor on receiver sensitivity.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10 MHz L-LTF centered in the two halves of a 40 MHz channel has the best BER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8E5FC-D9E8-9459-47CD-3561412600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98080-70EF-AEC6-ACF8-2EE307A717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80AFEA-65AE-7A00-062A-572BB5702C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26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FAB96-D031-A752-28A9-6DC69E97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Receiver Sensitivity: Results at 0 dBm Interference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64B75D-D595-524C-E446-8A1EC0F84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r="5666"/>
          <a:stretch/>
        </p:blipFill>
        <p:spPr>
          <a:xfrm>
            <a:off x="914401" y="1612404"/>
            <a:ext cx="5479950" cy="47261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E8DA2-661B-487B-E44A-EA91CAB828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715B6-3739-71CC-C9E2-7ED614669F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D6A2C3-0F13-B897-8C0B-06EA25322C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CDB97-C1CE-28D0-19BE-24A5E7BCF9E3}"/>
              </a:ext>
            </a:extLst>
          </p:cNvPr>
          <p:cNvSpPr txBox="1"/>
          <p:nvPr/>
        </p:nvSpPr>
        <p:spPr>
          <a:xfrm>
            <a:off x="6809921" y="2635275"/>
            <a:ext cx="52761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Within one 20 MHz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chemeClr val="tx1"/>
                </a:solidFill>
              </a:rPr>
              <a:t>10 MHz L-LTF:</a:t>
            </a:r>
            <a:r>
              <a:rPr lang="en-CA" sz="1800" dirty="0">
                <a:solidFill>
                  <a:schemeClr val="tx1"/>
                </a:solidFill>
              </a:rPr>
              <a:t> doesn’t fall below 10% BER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DA3FEB-5DBB-0911-259E-174490D18062}"/>
              </a:ext>
            </a:extLst>
          </p:cNvPr>
          <p:cNvSpPr txBox="1"/>
          <p:nvPr/>
        </p:nvSpPr>
        <p:spPr>
          <a:xfrm>
            <a:off x="6814149" y="3463922"/>
            <a:ext cx="53835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Within one 40 MHz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chemeClr val="tx1"/>
                </a:solidFill>
              </a:rPr>
              <a:t>20 MHz TGbp mod. L-LTF: </a:t>
            </a:r>
            <a:r>
              <a:rPr lang="en-CA" sz="1800" dirty="0">
                <a:solidFill>
                  <a:schemeClr val="tx1"/>
                </a:solidFill>
              </a:rPr>
              <a:t>Poor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chemeClr val="tx1"/>
                </a:solidFill>
              </a:rPr>
              <a:t>10 MHz L-LTF, 20 MHz separation: </a:t>
            </a:r>
            <a:r>
              <a:rPr lang="en-CA" sz="1800" dirty="0">
                <a:solidFill>
                  <a:schemeClr val="tx1"/>
                </a:solidFill>
              </a:rPr>
              <a:t>Good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chemeClr val="tx1"/>
                </a:solidFill>
              </a:rPr>
              <a:t>10 MHz 25/0802, “</a:t>
            </a:r>
            <a:r>
              <a:rPr lang="en-CA" sz="1800" b="1" dirty="0" err="1">
                <a:solidFill>
                  <a:schemeClr val="tx1"/>
                </a:solidFill>
              </a:rPr>
              <a:t>HalfLTF</a:t>
            </a:r>
            <a:r>
              <a:rPr lang="en-CA" sz="1800" b="1" dirty="0">
                <a:solidFill>
                  <a:schemeClr val="tx1"/>
                </a:solidFill>
              </a:rPr>
              <a:t>”, 20 MHz separation: </a:t>
            </a:r>
            <a:r>
              <a:rPr lang="en-CA" sz="1800" dirty="0">
                <a:solidFill>
                  <a:schemeClr val="tx1"/>
                </a:solidFill>
              </a:rPr>
              <a:t>slightly worse than 10 MHz L-LTF.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1800" dirty="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6997F7A-A256-17EA-9038-BFB75A333D6A}"/>
              </a:ext>
            </a:extLst>
          </p:cNvPr>
          <p:cNvSpPr/>
          <p:nvPr/>
        </p:nvSpPr>
        <p:spPr bwMode="auto">
          <a:xfrm>
            <a:off x="2071806" y="3734965"/>
            <a:ext cx="691611" cy="252166"/>
          </a:xfrm>
          <a:prstGeom prst="ellipse">
            <a:avLst/>
          </a:prstGeom>
          <a:solidFill>
            <a:srgbClr val="00B8FF">
              <a:alpha val="6000"/>
            </a:srgbClr>
          </a:solidFill>
          <a:ln w="9525" cap="flat" cmpd="sng" algn="ctr">
            <a:solidFill>
              <a:schemeClr val="tx1">
                <a:alpha val="6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4B4DA3-3697-5A17-3029-E0F0E0003F3A}"/>
              </a:ext>
            </a:extLst>
          </p:cNvPr>
          <p:cNvSpPr txBox="1"/>
          <p:nvPr/>
        </p:nvSpPr>
        <p:spPr>
          <a:xfrm>
            <a:off x="215304" y="3270739"/>
            <a:ext cx="202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ln w="952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10 MHz Waveforms</a:t>
            </a:r>
          </a:p>
          <a:p>
            <a:r>
              <a:rPr lang="en-CA" sz="1400" b="1" dirty="0">
                <a:ln w="9525"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250 kbps, 40 MHz chan.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006A382-0A23-BAC3-33EC-BD97194B0FCF}"/>
              </a:ext>
            </a:extLst>
          </p:cNvPr>
          <p:cNvSpPr/>
          <p:nvPr/>
        </p:nvSpPr>
        <p:spPr bwMode="auto">
          <a:xfrm>
            <a:off x="4165986" y="2106377"/>
            <a:ext cx="288032" cy="792088"/>
          </a:xfrm>
          <a:prstGeom prst="ellipse">
            <a:avLst/>
          </a:prstGeom>
          <a:solidFill>
            <a:srgbClr val="00B8FF">
              <a:alpha val="6000"/>
            </a:srgbClr>
          </a:solidFill>
          <a:ln w="9525" cap="flat" cmpd="sng" algn="ctr">
            <a:solidFill>
              <a:schemeClr val="tx1">
                <a:alpha val="6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E06AB7-A92D-6886-7AEF-CF4832214311}"/>
              </a:ext>
            </a:extLst>
          </p:cNvPr>
          <p:cNvSpPr txBox="1"/>
          <p:nvPr/>
        </p:nvSpPr>
        <p:spPr>
          <a:xfrm>
            <a:off x="4454018" y="1910763"/>
            <a:ext cx="2165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chemeClr val="accent2">
                    <a:lumMod val="75000"/>
                  </a:schemeClr>
                </a:solidFill>
              </a:rPr>
              <a:t>Poorer performance</a:t>
            </a:r>
          </a:p>
          <a:p>
            <a:r>
              <a:rPr lang="en-CA" sz="1400" b="1" dirty="0">
                <a:solidFill>
                  <a:schemeClr val="accent2">
                    <a:lumMod val="75000"/>
                  </a:schemeClr>
                </a:solidFill>
              </a:rPr>
              <a:t>for all other combinations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5F8DA-A6E2-4D5B-141B-1DE52A3C55F6}"/>
              </a:ext>
            </a:extLst>
          </p:cNvPr>
          <p:cNvSpPr txBox="1"/>
          <p:nvPr/>
        </p:nvSpPr>
        <p:spPr>
          <a:xfrm>
            <a:off x="3449765" y="3386122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chemeClr val="accent2">
                    <a:lumMod val="75000"/>
                  </a:schemeClr>
                </a:solidFill>
              </a:rPr>
              <a:t>10 MHz Waveforms</a:t>
            </a:r>
          </a:p>
          <a:p>
            <a:r>
              <a:rPr lang="en-CA" sz="1400" b="1" dirty="0">
                <a:solidFill>
                  <a:schemeClr val="accent2">
                    <a:lumMod val="75000"/>
                  </a:schemeClr>
                </a:solidFill>
              </a:rPr>
              <a:t>1 Mbps, 40 MHz chan.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C4BED7-E5F4-DF18-B728-15CAF3899B78}"/>
              </a:ext>
            </a:extLst>
          </p:cNvPr>
          <p:cNvSpPr/>
          <p:nvPr/>
        </p:nvSpPr>
        <p:spPr bwMode="auto">
          <a:xfrm>
            <a:off x="2737370" y="3462725"/>
            <a:ext cx="691611" cy="252166"/>
          </a:xfrm>
          <a:prstGeom prst="ellipse">
            <a:avLst/>
          </a:prstGeom>
          <a:solidFill>
            <a:srgbClr val="00B8FF">
              <a:alpha val="6000"/>
            </a:srgbClr>
          </a:solidFill>
          <a:ln w="9525" cap="flat" cmpd="sng" algn="ctr">
            <a:solidFill>
              <a:schemeClr val="tx1">
                <a:alpha val="6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8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A0B37-967B-7A3E-8B29-EA8377390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3151D6-68B5-219E-B9C8-D38D0F679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r="5503"/>
          <a:stretch/>
        </p:blipFill>
        <p:spPr>
          <a:xfrm>
            <a:off x="678537" y="1736100"/>
            <a:ext cx="5500888" cy="472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0FB7B8-7FED-8C69-2F62-6CFEEBF4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Receiver Sensitivity: Results at -20 dBm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3D66E-88DE-368D-D312-24A5D81277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ACB48-87C8-1ECB-31BC-4DBB247FB74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Nelson Costa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24E839-77B1-0536-5330-ED6C63FFAC9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9A6F8C-86A0-CEA9-AD49-1C78420DAB67}"/>
              </a:ext>
            </a:extLst>
          </p:cNvPr>
          <p:cNvSpPr txBox="1"/>
          <p:nvPr/>
        </p:nvSpPr>
        <p:spPr>
          <a:xfrm>
            <a:off x="6384032" y="1760269"/>
            <a:ext cx="5744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Within one 20 MHz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chemeClr val="tx1"/>
                </a:solidFill>
              </a:rPr>
              <a:t>10 MHz L-LTF</a:t>
            </a:r>
            <a:r>
              <a:rPr lang="en-CA" sz="1800" dirty="0">
                <a:solidFill>
                  <a:schemeClr val="tx1"/>
                </a:solidFill>
              </a:rPr>
              <a:t>: doesn’t fall below 1% BER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234E28-35FB-F9CE-5D39-B5C11F65A003}"/>
              </a:ext>
            </a:extLst>
          </p:cNvPr>
          <p:cNvSpPr txBox="1"/>
          <p:nvPr/>
        </p:nvSpPr>
        <p:spPr>
          <a:xfrm>
            <a:off x="6384032" y="3154163"/>
            <a:ext cx="57442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Within one 40 MHz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chemeClr val="tx1"/>
                </a:solidFill>
              </a:rPr>
              <a:t>20 MHz TGbp mod. L-LTF</a:t>
            </a:r>
            <a:r>
              <a:rPr lang="en-CA" sz="1800" dirty="0">
                <a:solidFill>
                  <a:schemeClr val="tx1"/>
                </a:solidFill>
              </a:rPr>
              <a:t>: go to 0 % BER at -84 dBm (250 kbps) and -73 dBm (1 Mbps).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chemeClr val="tx1"/>
                </a:solidFill>
              </a:rPr>
              <a:t>10 MHz L-LTF, 20 MHz separation:</a:t>
            </a:r>
            <a:r>
              <a:rPr lang="en-CA" sz="1800" dirty="0">
                <a:solidFill>
                  <a:schemeClr val="tx1"/>
                </a:solidFill>
              </a:rPr>
              <a:t> best performer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chemeClr val="tx1"/>
                </a:solidFill>
              </a:rPr>
              <a:t>10 MHz 25/0802: </a:t>
            </a:r>
            <a:r>
              <a:rPr lang="en-CA" sz="1800" dirty="0">
                <a:solidFill>
                  <a:schemeClr val="tx1"/>
                </a:solidFill>
              </a:rPr>
              <a:t>slightly worse than 10 MHz L-LTF.</a:t>
            </a:r>
            <a:endParaRPr lang="en-CA" sz="18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b="1" dirty="0">
                <a:solidFill>
                  <a:schemeClr val="tx1"/>
                </a:solidFill>
              </a:rPr>
              <a:t>“</a:t>
            </a:r>
            <a:r>
              <a:rPr lang="en-CA" sz="1800" b="1" dirty="0" err="1">
                <a:solidFill>
                  <a:schemeClr val="tx1"/>
                </a:solidFill>
              </a:rPr>
              <a:t>HalfLTF</a:t>
            </a:r>
            <a:r>
              <a:rPr lang="en-CA" sz="1800" b="1" dirty="0">
                <a:solidFill>
                  <a:schemeClr val="tx1"/>
                </a:solidFill>
              </a:rPr>
              <a:t>”, 20 MHz separation:</a:t>
            </a:r>
            <a:r>
              <a:rPr lang="en-CA" sz="1800" dirty="0">
                <a:solidFill>
                  <a:schemeClr val="tx1"/>
                </a:solidFill>
              </a:rPr>
              <a:t> slightly worse than 10 MHz L-LTF.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C2AF475-500E-176E-9A80-E12A01E00E25}"/>
              </a:ext>
            </a:extLst>
          </p:cNvPr>
          <p:cNvSpPr/>
          <p:nvPr/>
        </p:nvSpPr>
        <p:spPr bwMode="auto">
          <a:xfrm rot="20483920">
            <a:off x="955371" y="5622463"/>
            <a:ext cx="446512" cy="237113"/>
          </a:xfrm>
          <a:prstGeom prst="ellipse">
            <a:avLst/>
          </a:prstGeom>
          <a:solidFill>
            <a:srgbClr val="00B8FF">
              <a:alpha val="6000"/>
            </a:srgbClr>
          </a:solidFill>
          <a:ln w="9525" cap="flat" cmpd="sng" algn="ctr">
            <a:solidFill>
              <a:schemeClr val="tx1">
                <a:alpha val="6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3EF342-C3CA-7C32-228B-66F071450BE0}"/>
              </a:ext>
            </a:extLst>
          </p:cNvPr>
          <p:cNvSpPr txBox="1"/>
          <p:nvPr/>
        </p:nvSpPr>
        <p:spPr>
          <a:xfrm>
            <a:off x="335360" y="6010334"/>
            <a:ext cx="1984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chemeClr val="accent2">
                    <a:lumMod val="75000"/>
                  </a:schemeClr>
                </a:solidFill>
              </a:rPr>
              <a:t>10 MHz Waveforms </a:t>
            </a:r>
          </a:p>
          <a:p>
            <a:r>
              <a:rPr lang="en-CA" sz="1400" b="1" dirty="0">
                <a:solidFill>
                  <a:schemeClr val="accent2">
                    <a:lumMod val="75000"/>
                  </a:schemeClr>
                </a:solidFill>
              </a:rPr>
              <a:t>250kbps, 40 MHz chan.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E92A2CD-60EA-7AD6-85C2-FDF60FF96B4F}"/>
              </a:ext>
            </a:extLst>
          </p:cNvPr>
          <p:cNvSpPr/>
          <p:nvPr/>
        </p:nvSpPr>
        <p:spPr bwMode="auto">
          <a:xfrm>
            <a:off x="5341861" y="3147571"/>
            <a:ext cx="288032" cy="792088"/>
          </a:xfrm>
          <a:prstGeom prst="ellipse">
            <a:avLst/>
          </a:prstGeom>
          <a:solidFill>
            <a:srgbClr val="00B8FF">
              <a:alpha val="6000"/>
            </a:srgbClr>
          </a:solidFill>
          <a:ln w="9525" cap="flat" cmpd="sng" algn="ctr">
            <a:solidFill>
              <a:schemeClr val="tx1">
                <a:alpha val="6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9BB9D7-B384-D75C-D5C1-C62E8E47379F}"/>
              </a:ext>
            </a:extLst>
          </p:cNvPr>
          <p:cNvSpPr txBox="1"/>
          <p:nvPr/>
        </p:nvSpPr>
        <p:spPr>
          <a:xfrm>
            <a:off x="4229172" y="2838294"/>
            <a:ext cx="2546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chemeClr val="accent2">
                    <a:lumMod val="75000"/>
                  </a:schemeClr>
                </a:solidFill>
              </a:rPr>
              <a:t>10 MHz L-LTF, 20 MHz chan.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4DCF03-3081-6D11-F7AC-9443CB70B99E}"/>
              </a:ext>
            </a:extLst>
          </p:cNvPr>
          <p:cNvSpPr txBox="1"/>
          <p:nvPr/>
        </p:nvSpPr>
        <p:spPr>
          <a:xfrm>
            <a:off x="2677567" y="4113558"/>
            <a:ext cx="3001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chemeClr val="accent2">
                    <a:lumMod val="75000"/>
                  </a:schemeClr>
                </a:solidFill>
              </a:rPr>
              <a:t>20 MHz </a:t>
            </a:r>
            <a:r>
              <a:rPr lang="en-CA" sz="1400" b="1" dirty="0" err="1">
                <a:solidFill>
                  <a:schemeClr val="accent2">
                    <a:lumMod val="75000"/>
                  </a:schemeClr>
                </a:solidFill>
              </a:rPr>
              <a:t>TGbp</a:t>
            </a:r>
            <a:r>
              <a:rPr lang="en-CA" sz="1400" b="1" dirty="0">
                <a:solidFill>
                  <a:schemeClr val="accent2">
                    <a:lumMod val="75000"/>
                  </a:schemeClr>
                </a:solidFill>
              </a:rPr>
              <a:t> L-LTF, 40 MHz chan.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7DA51A-3C93-6CA5-064B-953683930E3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071664" y="3543615"/>
            <a:ext cx="488144" cy="608564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3B1071-7CC8-8D41-CC9E-46561CEFAE27}"/>
              </a:ext>
            </a:extLst>
          </p:cNvPr>
          <p:cNvCxnSpPr>
            <a:cxnSpLocks/>
          </p:cNvCxnSpPr>
          <p:nvPr/>
        </p:nvCxnSpPr>
        <p:spPr bwMode="auto">
          <a:xfrm flipV="1">
            <a:off x="3559808" y="4038279"/>
            <a:ext cx="663984" cy="11390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AABDBDC-26EF-7917-1B86-794EF387B7B3}"/>
              </a:ext>
            </a:extLst>
          </p:cNvPr>
          <p:cNvSpPr/>
          <p:nvPr/>
        </p:nvSpPr>
        <p:spPr bwMode="auto">
          <a:xfrm rot="20483920">
            <a:off x="1374564" y="4511485"/>
            <a:ext cx="605709" cy="254962"/>
          </a:xfrm>
          <a:prstGeom prst="ellipse">
            <a:avLst/>
          </a:prstGeom>
          <a:solidFill>
            <a:srgbClr val="00B8FF">
              <a:alpha val="6000"/>
            </a:srgbClr>
          </a:solidFill>
          <a:ln w="9525" cap="flat" cmpd="sng" algn="ctr">
            <a:solidFill>
              <a:schemeClr val="tx1">
                <a:alpha val="64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85A6C-0430-5D03-B809-9FA1B28B7797}"/>
              </a:ext>
            </a:extLst>
          </p:cNvPr>
          <p:cNvSpPr txBox="1"/>
          <p:nvPr/>
        </p:nvSpPr>
        <p:spPr>
          <a:xfrm>
            <a:off x="1919536" y="4461187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chemeClr val="accent2">
                    <a:lumMod val="75000"/>
                  </a:schemeClr>
                </a:solidFill>
              </a:rPr>
              <a:t>10 MHz Waveforms </a:t>
            </a:r>
          </a:p>
          <a:p>
            <a:r>
              <a:rPr lang="en-CA" sz="1400" b="1" dirty="0">
                <a:solidFill>
                  <a:schemeClr val="accent2">
                    <a:lumMod val="75000"/>
                  </a:schemeClr>
                </a:solidFill>
              </a:rPr>
              <a:t>1Mbps, 40 MHz chan.</a:t>
            </a:r>
          </a:p>
        </p:txBody>
      </p:sp>
    </p:spTree>
    <p:extLst>
      <p:ext uri="{BB962C8B-B14F-4D97-AF65-F5344CB8AC3E}">
        <p14:creationId xmlns:p14="http://schemas.microsoft.com/office/powerpoint/2010/main" val="263329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70986-9E0C-E497-6941-644C4363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Receiver AWGN Performance </a:t>
            </a:r>
            <a:br>
              <a:rPr lang="en-CA" dirty="0"/>
            </a:br>
            <a:r>
              <a:rPr lang="en-CA" dirty="0"/>
              <a:t>(20 MHz TGbp Vs. 10 MHz L-LTF)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BA735-1F88-EC04-F6B7-77010234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079" y="1981201"/>
            <a:ext cx="5256585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These simulations were done for the case where the interferer and backscatter powers are equal.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SNR sweep is done by adding AWGN to meet the target SNR.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The receiver’s AWGN performance is largely unaffected by the interferer, as we’re not interference limited.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/>
              <a:t>Because of an SNR boost, there’s roughly 2 dB improvement for the 10 MHz L-LTF waveform versus 20 MHz TGbp modified L-LTF.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E94FA-AD66-A857-B77B-0B9471489C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06C0D-389C-CC99-550B-E63FBBF6FF8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C5BA81-B99F-54C7-6BBF-C17D633C9F7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AC4EAF-57DA-5156-5712-D032BFECB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596"/>
            <a:ext cx="6351507" cy="47118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B3C5FC-D5FB-40DC-16C7-2ACDAA79349E}"/>
              </a:ext>
            </a:extLst>
          </p:cNvPr>
          <p:cNvSpPr txBox="1"/>
          <p:nvPr/>
        </p:nvSpPr>
        <p:spPr>
          <a:xfrm>
            <a:off x="3620733" y="5508012"/>
            <a:ext cx="1293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schemeClr val="accent2">
                    <a:lumMod val="75000"/>
                  </a:schemeClr>
                </a:solidFill>
              </a:rPr>
              <a:t>10 MHz L-LTF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A03EFC-B016-83CD-FB37-032646CED77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92741" y="4715924"/>
            <a:ext cx="593093" cy="79208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D77BAA-B82B-3570-94E4-7E68C73E2D13}"/>
              </a:ext>
            </a:extLst>
          </p:cNvPr>
          <p:cNvCxnSpPr>
            <a:cxnSpLocks/>
          </p:cNvCxnSpPr>
          <p:nvPr/>
        </p:nvCxnSpPr>
        <p:spPr bwMode="auto">
          <a:xfrm flipV="1">
            <a:off x="4285834" y="5219980"/>
            <a:ext cx="919075" cy="288032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10FDA11-840E-8BAE-388C-9D336569EFF5}"/>
              </a:ext>
            </a:extLst>
          </p:cNvPr>
          <p:cNvSpPr txBox="1"/>
          <p:nvPr/>
        </p:nvSpPr>
        <p:spPr>
          <a:xfrm>
            <a:off x="4988885" y="2396115"/>
            <a:ext cx="1753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schemeClr val="accent2">
                    <a:lumMod val="75000"/>
                  </a:schemeClr>
                </a:solidFill>
              </a:rPr>
              <a:t>20 MHz TGbp L-LTF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3BEAB1-D0F8-8ECF-7EFD-7FE12BBC33A3}"/>
              </a:ext>
            </a:extLst>
          </p:cNvPr>
          <p:cNvCxnSpPr>
            <a:cxnSpLocks/>
          </p:cNvCxnSpPr>
          <p:nvPr/>
        </p:nvCxnSpPr>
        <p:spPr bwMode="auto">
          <a:xfrm flipH="1">
            <a:off x="3476717" y="2703892"/>
            <a:ext cx="1728192" cy="50405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D54909-FF08-7DFC-6E31-18C3FB223CB4}"/>
              </a:ext>
            </a:extLst>
          </p:cNvPr>
          <p:cNvCxnSpPr>
            <a:cxnSpLocks/>
          </p:cNvCxnSpPr>
          <p:nvPr/>
        </p:nvCxnSpPr>
        <p:spPr bwMode="auto">
          <a:xfrm flipH="1">
            <a:off x="4988885" y="2703892"/>
            <a:ext cx="216024" cy="79208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5689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23D8-CB1B-D3C7-4127-E654E90E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Performance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37C10-AB1E-4A67-3147-382F293C0A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7C3E6-6F61-6FDE-8E61-CFE32EF4881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 (HaiLa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92495F-7CAF-92C8-AB1D-04254ADAE47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9B586C-63DD-7F76-5EEF-979D4A57B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17" y="2060848"/>
            <a:ext cx="9888330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26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74926</TotalTime>
  <Words>1087</Words>
  <Application>Microsoft Office PowerPoint</Application>
  <PresentationFormat>Widescreen</PresentationFormat>
  <Paragraphs>142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Unicode MS</vt:lpstr>
      <vt:lpstr>Times New Roman</vt:lpstr>
      <vt:lpstr>Office Theme</vt:lpstr>
      <vt:lpstr>Interference Mitigation in Bistatic Backscatter, Part 2</vt:lpstr>
      <vt:lpstr>PowerPoint Presentation</vt:lpstr>
      <vt:lpstr>Backscatter Within One Channel:  Three possibilities in 2.4 GHz</vt:lpstr>
      <vt:lpstr>Receiver Model for Sensitivity Simulations</vt:lpstr>
      <vt:lpstr>PowerPoint Presentation</vt:lpstr>
      <vt:lpstr>Receiver Sensitivity: Results at 0 dBm Interference</vt:lpstr>
      <vt:lpstr>Receiver Sensitivity: Results at -20 dBm Interference</vt:lpstr>
      <vt:lpstr>Receiver AWGN Performance  (20 MHz TGbp Vs. 10 MHz L-LTF)</vt:lpstr>
      <vt:lpstr>Performance Summary</vt:lpstr>
      <vt:lpstr>Conclusion</vt:lpstr>
      <vt:lpstr>Straw Poll 1</vt:lpstr>
      <vt:lpstr>Straw Poll 2</vt:lpstr>
      <vt:lpstr>Straw Poll 3</vt:lpstr>
      <vt:lpstr>References</vt:lpstr>
      <vt:lpstr>Appendix: Why not use the 5 MHz L-LTF from 11y?</vt:lpstr>
    </vt:vector>
  </TitlesOfParts>
  <Company>HaiLa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Interference Mitigation in Bistatic Backscatter, Part 2</dc:title>
  <dc:creator>Nelson Costa</dc:creator>
  <cp:keywords/>
  <cp:lastModifiedBy>Nelson Costa</cp:lastModifiedBy>
  <cp:revision>191</cp:revision>
  <cp:lastPrinted>1601-01-01T00:00:00Z</cp:lastPrinted>
  <dcterms:created xsi:type="dcterms:W3CDTF">2024-10-06T13:43:49Z</dcterms:created>
  <dcterms:modified xsi:type="dcterms:W3CDTF">2025-07-25T17:06:39Z</dcterms:modified>
  <cp:category>Nelson Costa (HaiLa Technologies)</cp:category>
</cp:coreProperties>
</file>