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305" r:id="rId4"/>
    <p:sldId id="307" r:id="rId5"/>
    <p:sldId id="308" r:id="rId6"/>
    <p:sldId id="309" r:id="rId7"/>
    <p:sldId id="310" r:id="rId8"/>
    <p:sldId id="313" r:id="rId9"/>
    <p:sldId id="314" r:id="rId10"/>
    <p:sldId id="311" r:id="rId11"/>
    <p:sldId id="312" r:id="rId12"/>
    <p:sldId id="285" r:id="rId13"/>
    <p:sldId id="274" r:id="rId14"/>
    <p:sldId id="283" r:id="rId15"/>
    <p:sldId id="30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305"/>
            <p14:sldId id="307"/>
            <p14:sldId id="308"/>
            <p14:sldId id="309"/>
            <p14:sldId id="310"/>
            <p14:sldId id="313"/>
            <p14:sldId id="314"/>
            <p14:sldId id="311"/>
            <p14:sldId id="312"/>
            <p14:sldId id="285"/>
            <p14:sldId id="274"/>
          </p14:sldIdLst>
        </p14:section>
        <p14:section name="Backup slides" id="{AE74EBFC-D2D2-4A4B-B071-B79D0C3B5604}">
          <p14:sldIdLst>
            <p14:sldId id="283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0" autoAdjust="0"/>
    <p:restoredTop sz="94656" autoAdjust="0"/>
  </p:normalViewPr>
  <p:slideViewPr>
    <p:cSldViewPr>
      <p:cViewPr varScale="1">
        <p:scale>
          <a:sx n="105" d="100"/>
          <a:sy n="105" d="100"/>
        </p:scale>
        <p:origin x="12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Interference Mitigation in Bistatic Backscatter, Part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ABF493-1A88-E623-F361-460486192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349035"/>
              </p:ext>
            </p:extLst>
          </p:nvPr>
        </p:nvGraphicFramePr>
        <p:xfrm>
          <a:off x="875420" y="2933700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667250619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3699826672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3280705360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39476791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52730938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1582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Nelson Costa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HaiLa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Technologies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Suite 403, 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460 Saint-Catherine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St. W. Montreal, QC.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nelson@haila.io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66184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Kamran Nishat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kamran@haila.io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632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Vytas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Kezys</a:t>
                      </a:r>
                      <a:endParaRPr lang="en-C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vytas@haila.io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174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Patricia Bower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pbower@haila.io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9934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83A4C-757F-0794-5D50-CB16C93E4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DCD9A-5758-09C1-56F3-79DD489F5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Candidate 20 MHz Excitation Waveforms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ED108A4-0CE8-E701-EBB0-5DC1F2DD5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1" r="7061"/>
          <a:stretch/>
        </p:blipFill>
        <p:spPr>
          <a:xfrm>
            <a:off x="1930238" y="1547064"/>
            <a:ext cx="8329410" cy="37411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20BE6-21CE-E746-626E-10911CB889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426C7-FB35-D51F-9635-0778990FA0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B4B101-1A16-F4BC-8A3A-1D27DA67C6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A66407-1334-554F-F212-3F1D09A2B360}"/>
              </a:ext>
            </a:extLst>
          </p:cNvPr>
          <p:cNvSpPr txBox="1">
            <a:spLocks/>
          </p:cNvSpPr>
          <p:nvPr/>
        </p:nvSpPr>
        <p:spPr bwMode="auto">
          <a:xfrm>
            <a:off x="1703512" y="5330825"/>
            <a:ext cx="10198836" cy="11445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20 MHz L-LTF from Clause 17 [8].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20 MHz “TGbp-modified” L-LTF. Uses timing proposed in SFD clause PM-27</a:t>
            </a:r>
            <a:endParaRPr lang="en-CA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600" kern="0" dirty="0"/>
          </a:p>
        </p:txBody>
      </p:sp>
    </p:spTree>
    <p:extLst>
      <p:ext uri="{BB962C8B-B14F-4D97-AF65-F5344CB8AC3E}">
        <p14:creationId xmlns:p14="http://schemas.microsoft.com/office/powerpoint/2010/main" val="408184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AD5F3-15EC-4B0C-531C-8114A5947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35E7-BE3A-A91A-0CF3-99C10711C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Comparison: 20 MHz Waveforms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AD2B185-B329-3DE5-005A-8737AFA643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253167"/>
              </p:ext>
            </p:extLst>
          </p:nvPr>
        </p:nvGraphicFramePr>
        <p:xfrm>
          <a:off x="1271464" y="4573472"/>
          <a:ext cx="7827447" cy="1645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588">
                  <a:extLst>
                    <a:ext uri="{9D8B030D-6E8A-4147-A177-3AD203B41FA5}">
                      <a16:colId xmlns:a16="http://schemas.microsoft.com/office/drawing/2014/main" val="940052709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892294294"/>
                    </a:ext>
                  </a:extLst>
                </a:gridCol>
                <a:gridCol w="2810523">
                  <a:extLst>
                    <a:ext uri="{9D8B030D-6E8A-4147-A177-3AD203B41FA5}">
                      <a16:colId xmlns:a16="http://schemas.microsoft.com/office/drawing/2014/main" val="1757236735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b="0" dirty="0"/>
                        <a:t>Max 1 MHz PSD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8.1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8.6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119004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Avg power @ 1 MHz PSD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20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20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78657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Backed off from 20 dBm limit (lost)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None, can use max power.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None, can use max power.</a:t>
                      </a:r>
                      <a:endParaRPr lang="en-CA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525907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PAPR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3.5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3.6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025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88FAE-007F-9A8F-9AAC-FF52E7ABE6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1186E-B9F6-BA7B-F99F-C86C89C3F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E0D658-ED3D-565B-1B3D-FCB39DA5C0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F38B68-2D61-F682-23E3-1FA430E0A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" r="6185"/>
          <a:stretch/>
        </p:blipFill>
        <p:spPr>
          <a:xfrm>
            <a:off x="3336060" y="2185455"/>
            <a:ext cx="2732299" cy="23384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39B4FB-55D2-3224-8E15-2C5ACFCEB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/>
        </p:blipFill>
        <p:spPr>
          <a:xfrm>
            <a:off x="6231693" y="2208712"/>
            <a:ext cx="2773680" cy="2340000"/>
          </a:xfrm>
          <a:prstGeom prst="rect">
            <a:avLst/>
          </a:prstGeom>
        </p:spPr>
      </p:pic>
      <p:graphicFrame>
        <p:nvGraphicFramePr>
          <p:cNvPr id="14" name="Content Placeholder 6">
            <a:extLst>
              <a:ext uri="{FF2B5EF4-FFF2-40B4-BE49-F238E27FC236}">
                <a16:creationId xmlns:a16="http://schemas.microsoft.com/office/drawing/2014/main" id="{647B6EE3-BB81-E0E1-065A-35E755CDC2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788703"/>
              </p:ext>
            </p:extLst>
          </p:nvPr>
        </p:nvGraphicFramePr>
        <p:xfrm>
          <a:off x="1198122" y="1856617"/>
          <a:ext cx="7827447" cy="304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588">
                  <a:extLst>
                    <a:ext uri="{9D8B030D-6E8A-4147-A177-3AD203B41FA5}">
                      <a16:colId xmlns:a16="http://schemas.microsoft.com/office/drawing/2014/main" val="940052709"/>
                    </a:ext>
                  </a:extLst>
                </a:gridCol>
                <a:gridCol w="3025670">
                  <a:extLst>
                    <a:ext uri="{9D8B030D-6E8A-4147-A177-3AD203B41FA5}">
                      <a16:colId xmlns:a16="http://schemas.microsoft.com/office/drawing/2014/main" val="892294294"/>
                    </a:ext>
                  </a:extLst>
                </a:gridCol>
                <a:gridCol w="2809189">
                  <a:extLst>
                    <a:ext uri="{9D8B030D-6E8A-4147-A177-3AD203B41FA5}">
                      <a16:colId xmlns:a16="http://schemas.microsoft.com/office/drawing/2014/main" val="1757236735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endParaRPr lang="en-C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Clause 17 20 MHz L-LTF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20 MHz  “TGbp-modified L-LTF”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119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1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7482"/>
            <a:ext cx="10361084" cy="1065213"/>
          </a:xfrm>
        </p:spPr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918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discussed interference mitigation techniques for bistatic backscatter.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Interference mitigation is an important limiting factor in overall range, coverage area.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Frequency separation is a relatively simple and effective way of achieving interference mitigation in bistatic backscatter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presented three possible ways we can use frequency separation within one channel.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presented three candidate 10 MHz excitation waveforms, and two possible 20 MHz excitation waveforms.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Making the bandwidth &gt;10 MHz </a:t>
            </a:r>
            <a:r>
              <a:rPr lang="en-CA" i="1" dirty="0"/>
              <a:t>does not guarantee we meet the ETSI PSD limit</a:t>
            </a:r>
            <a:r>
              <a:rPr lang="en-CA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Backscattering into one channel is possible in 2.4 GHz, but there are trade-offs.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In the following presentation [5], we look at receiver performance in these interference scenarios.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Y. Xin et al., </a:t>
            </a:r>
            <a:r>
              <a:rPr lang="en-GB" sz="1800" i="1" dirty="0"/>
              <a:t>Technical Report on Full Duplex for 802.11, </a:t>
            </a:r>
            <a:r>
              <a:rPr lang="en-GB" sz="1800" dirty="0"/>
              <a:t>11-18/0498r8, Sept. 2018.</a:t>
            </a:r>
          </a:p>
          <a:p>
            <a:r>
              <a:rPr lang="en-GB" sz="1800" dirty="0"/>
              <a:t>[2] P. Wang et al., </a:t>
            </a:r>
            <a:r>
              <a:rPr lang="en-GB" sz="1800" i="1" dirty="0"/>
              <a:t>Prototype of Full Duplex for 802.11, </a:t>
            </a:r>
            <a:r>
              <a:rPr lang="en-GB" sz="1800" dirty="0"/>
              <a:t>11-18/1588, Sept. 2018.</a:t>
            </a:r>
          </a:p>
          <a:p>
            <a:r>
              <a:rPr lang="en-GB" sz="1800" dirty="0"/>
              <a:t>[3] K. Nishat et al., </a:t>
            </a:r>
            <a:r>
              <a:rPr lang="en-GB" sz="1800" i="1" dirty="0"/>
              <a:t>Long-Range Backscatter Protection Mechanisms</a:t>
            </a:r>
            <a:r>
              <a:rPr lang="en-GB" sz="1800" dirty="0"/>
              <a:t>, 11-25/0264, Mar. 2025.</a:t>
            </a:r>
          </a:p>
          <a:p>
            <a:r>
              <a:rPr lang="en-GB" sz="1800" dirty="0"/>
              <a:t>[4] K. Nishat et al., </a:t>
            </a:r>
            <a:r>
              <a:rPr lang="en-US" sz="1800" i="1" dirty="0"/>
              <a:t>Bi-static Backscatter Protection Mechanisms - follow up</a:t>
            </a:r>
            <a:r>
              <a:rPr lang="en-US" sz="1800" dirty="0"/>
              <a:t>, 11-25/0772, May 2025.</a:t>
            </a:r>
          </a:p>
          <a:p>
            <a:r>
              <a:rPr lang="en-US" sz="1800" dirty="0"/>
              <a:t>[5] N. Costa et al., </a:t>
            </a:r>
            <a:r>
              <a:rPr lang="en-US" sz="1800" i="1" dirty="0"/>
              <a:t>Interference Mitigation in Bistatic Backscatter, Part 2</a:t>
            </a:r>
            <a:r>
              <a:rPr lang="en-US" sz="1800" dirty="0"/>
              <a:t>, 11-25/1229, July 2025.</a:t>
            </a:r>
          </a:p>
          <a:p>
            <a:r>
              <a:rPr lang="en-US" sz="1800" dirty="0"/>
              <a:t>[6] </a:t>
            </a:r>
            <a:r>
              <a:rPr lang="en-CA" sz="1800" dirty="0"/>
              <a:t>V. </a:t>
            </a:r>
            <a:r>
              <a:rPr lang="en-CA" sz="1800" dirty="0" err="1"/>
              <a:t>Kezys</a:t>
            </a:r>
            <a:r>
              <a:rPr lang="en-CA" sz="1800" dirty="0"/>
              <a:t>, </a:t>
            </a:r>
            <a:r>
              <a:rPr lang="en-CA" sz="1800" i="1" dirty="0"/>
              <a:t>802.11 compatible backscatter prototype, </a:t>
            </a:r>
            <a:r>
              <a:rPr lang="en-CA" sz="1800" dirty="0"/>
              <a:t>11-23/0056, Jan 2023.</a:t>
            </a:r>
          </a:p>
          <a:p>
            <a:r>
              <a:rPr lang="en-CA" sz="1800" dirty="0"/>
              <a:t>[7] K. Wang et al., </a:t>
            </a:r>
            <a:r>
              <a:rPr lang="en-CA" sz="1800" i="1" dirty="0"/>
              <a:t>OOK generation for AMP</a:t>
            </a:r>
            <a:r>
              <a:rPr lang="en-CA" sz="1800" dirty="0"/>
              <a:t>, 11-25/0802, May 2025.</a:t>
            </a:r>
          </a:p>
          <a:p>
            <a:r>
              <a:rPr lang="en-CA" sz="1800" dirty="0"/>
              <a:t>[8] IEEE 802.11-2024.</a:t>
            </a:r>
            <a:endParaRPr lang="en-GB" sz="1800" dirty="0"/>
          </a:p>
          <a:p>
            <a:endParaRPr lang="en-CA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Monostatic Transceiver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840" y="1830390"/>
            <a:ext cx="745041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Full Duplex TIG Final report [1] provides an overview of monostatic backscattering transceiver architecture and provides some information on Self-Interference cancellation techniques.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Sources of self-interference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Linear components (Tx/RX leakage, reflections in device, reflections from environment).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Interferer signal power can be equal to </a:t>
            </a:r>
            <a:r>
              <a:rPr lang="en-GB" dirty="0" err="1"/>
              <a:t>rx</a:t>
            </a:r>
            <a:r>
              <a:rPr lang="en-GB" dirty="0"/>
              <a:t> power.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Non-linear components (PA nonlinearity)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Tx noise (PA noise, phase noise)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8EA36C-5E4E-A487-2AA0-56F9401AB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1" y="1830390"/>
            <a:ext cx="4418967" cy="4026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9671D-1756-D037-61F0-12ECA813D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0376-4A9F-465F-5294-B7E0B5493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Monostatic Vs. Bistatic Transceiver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5399A-4B8C-A77B-21EC-B4C1926DC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384" y="1821853"/>
            <a:ext cx="745041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bistatic backscatter, the transmitter and receiver are not co-located.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receiver is missing the direct feedback paths to the transmitter.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For bistatic backscatter, we need to consider other interference mitigation techniques.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We’ve presented frequency separation as a low-complexity solution for bistatic backscatter.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Frequency separation does not require direct feedback paths between the transmitter and receiver.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Frequency separation has been proven in silicon and successfully demonstrated. [6]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770AB-3C5A-3165-DBF8-5163C28D6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DC519-6F4C-0EDA-BF1E-BF038CEA1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16F983-BB09-649A-F173-6976998EEC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C59B20-720B-C7A7-2A68-6CD3DC3BC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14" y="2064382"/>
            <a:ext cx="4418967" cy="4026228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099F82-CAF4-2183-28C8-A78FF989AAD9}"/>
              </a:ext>
            </a:extLst>
          </p:cNvPr>
          <p:cNvSpPr/>
          <p:nvPr/>
        </p:nvSpPr>
        <p:spPr>
          <a:xfrm>
            <a:off x="1286380" y="1628800"/>
            <a:ext cx="2142601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Segoe UI Variable Display" pitchFamily="2" charset="0"/>
              </a:rPr>
              <a:t>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A29F05-32D3-7553-DBF3-EA76F02535B8}"/>
              </a:ext>
            </a:extLst>
          </p:cNvPr>
          <p:cNvSpPr/>
          <p:nvPr/>
        </p:nvSpPr>
        <p:spPr>
          <a:xfrm>
            <a:off x="1260196" y="3712055"/>
            <a:ext cx="2142601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Segoe UI Variable Display" pitchFamily="2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5552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In the following, we discuss self interference mitigation techniques for bistatic backscatter.  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1203C-DD1A-61F6-80FB-0E0DD0CE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Bistatic Backscatter: Frequency Separation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A62E9-4317-D577-6DFE-AFBBA37C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Some members’ feedback has been focused on the MAC implications of frequency separation using two independent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[3-4] present MAC mechanisms to reserve medium on two separate 20 MHz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address these concerns, we propose a method by which we can use frequency separation within one 40 MHz channel for bistatic backscatter.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To address the MAC concerns, we propose to reuse the existing medium protection mechanisms for CBW40 channels in 2.4 GHz.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To address PHY considerations, in [5], we propose using a 10 MHz excitation waveform for bistatic backscatter within one CBW40 channel.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E71D6-0955-2B7A-34DF-A31AC85F78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47667-5EE4-AC29-DF57-2AB35DDD8B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1BBE9D-0D23-CCB3-9A97-D4EE5D556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474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1FB04-0E3E-275A-AFF8-745185B9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Backscatter Within One Channel: Advantages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BA84C-2B0F-702C-0FF1-607C74052D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D50B3-10C3-31B5-A8AB-FF4491A0E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3BE282-7BC6-3D34-860F-441160C59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3442323-0891-0D34-CAE5-EF58FB7CBFE5}"/>
              </a:ext>
            </a:extLst>
          </p:cNvPr>
          <p:cNvSpPr txBox="1">
            <a:spLocks/>
          </p:cNvSpPr>
          <p:nvPr/>
        </p:nvSpPr>
        <p:spPr bwMode="auto">
          <a:xfrm>
            <a:off x="1028700" y="207123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Using one 40 MHz channel represents the best reuse of existing medium protection mechanisms.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Advantages of using one 40 MHz channel: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Reduced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Transmitter and receiver are on the same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Reuse existing mechanisms for medium protection.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The receiver can use the excitation signal as training (timing recovery, channel estimation, interference mitigation etc.)</a:t>
            </a:r>
          </a:p>
        </p:txBody>
      </p:sp>
    </p:spTree>
    <p:extLst>
      <p:ext uri="{BB962C8B-B14F-4D97-AF65-F5344CB8AC3E}">
        <p14:creationId xmlns:p14="http://schemas.microsoft.com/office/powerpoint/2010/main" val="71000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DD197-0AFB-7451-DD50-4847D9F64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2598-B246-C515-D07F-CEEBEC4B9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673" y="685801"/>
            <a:ext cx="8131812" cy="1065213"/>
          </a:xfrm>
        </p:spPr>
        <p:txBody>
          <a:bodyPr/>
          <a:lstStyle/>
          <a:p>
            <a:r>
              <a:rPr lang="en-CA" dirty="0"/>
              <a:t>Backscatter Within One Channel: </a:t>
            </a:r>
            <a:br>
              <a:rPr lang="en-CA" dirty="0"/>
            </a:br>
            <a:r>
              <a:rPr lang="en-CA" dirty="0"/>
              <a:t>Three possibilities in 2.4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2BE02-2C52-97D3-866F-EF690CBB3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712" y="1981201"/>
            <a:ext cx="777177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2.4 GHz, with the restriction that we wanted to use only one 20 or 40 MHz channel, we explored three possibilities for channel occupancy.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(a) Using a 10 MHz excitation waveform, and backscattering that into the second half of a 20 MHz channel. (</a:t>
            </a:r>
            <a:r>
              <a:rPr lang="en-CA" b="1" i="1" dirty="0"/>
              <a:t>10 MHz separation</a:t>
            </a:r>
            <a:r>
              <a:rPr lang="en-CA" dirty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(b) Using a 20 MHz excitation waveform, and backscattering that into the second half of a 40 MHz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(c) Using a 10 MHz excitation waveform, and backscattering that into the second half of a 40 MHz channel. (</a:t>
            </a:r>
            <a:r>
              <a:rPr lang="en-CA" b="1" i="1" dirty="0"/>
              <a:t>20 MHz separation</a:t>
            </a:r>
            <a:r>
              <a:rPr lang="en-CA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results of this study will be shown in the following presentation [5].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6ABF5-6705-DDA1-D6F5-FA3B7B1F5D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220D4-750A-7A71-F2B9-D7AEDC30F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D5F0F7-799A-3A1C-F930-7EA1A73151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6FD43E-7473-4588-8729-C7BBEBB933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9936" y="606426"/>
            <a:ext cx="2515653" cy="586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5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C159-14BD-0238-AB85-E1E89D5B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Candidate 10 MHz Excitation Waveforms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CE42E0E-582F-FED0-EDB1-6F582ECAF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6" t="2338" r="8990" b="2173"/>
          <a:stretch>
            <a:fillRect/>
          </a:stretch>
        </p:blipFill>
        <p:spPr>
          <a:xfrm>
            <a:off x="1930238" y="1547064"/>
            <a:ext cx="8329410" cy="37411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9AC8F-E799-B48E-511D-5B0313C22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46299-D0E1-642B-B578-3A929FEB38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47335B-229E-80C4-EB13-1071E7B3EC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BC133B5-0662-8B55-FC7A-7BEA5F1C51B7}"/>
              </a:ext>
            </a:extLst>
          </p:cNvPr>
          <p:cNvSpPr txBox="1">
            <a:spLocks/>
          </p:cNvSpPr>
          <p:nvPr/>
        </p:nvSpPr>
        <p:spPr bwMode="auto">
          <a:xfrm>
            <a:off x="1703512" y="5330825"/>
            <a:ext cx="10198836" cy="11445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10 MHz “half-clocked” L-LTF from Clause 17 [8].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10 MHz custom waveform proposed in 25/0802 [7].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10 MHz “Half LTF”, created by taking the inside 33 carriers of a 20 MHz LTF.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600" kern="0" dirty="0"/>
          </a:p>
        </p:txBody>
      </p:sp>
    </p:spTree>
    <p:extLst>
      <p:ext uri="{BB962C8B-B14F-4D97-AF65-F5344CB8AC3E}">
        <p14:creationId xmlns:p14="http://schemas.microsoft.com/office/powerpoint/2010/main" val="296437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BB0E0-165D-D73A-EFED-56F3F8C6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Comparison: 10 MHz Waveforms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7815C9D-E8BD-58CE-B792-F7B4CF845A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81034"/>
              </p:ext>
            </p:extLst>
          </p:nvPr>
        </p:nvGraphicFramePr>
        <p:xfrm>
          <a:off x="575020" y="4534546"/>
          <a:ext cx="10633548" cy="1645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588">
                  <a:extLst>
                    <a:ext uri="{9D8B030D-6E8A-4147-A177-3AD203B41FA5}">
                      <a16:colId xmlns:a16="http://schemas.microsoft.com/office/drawing/2014/main" val="940052709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892294294"/>
                    </a:ext>
                  </a:extLst>
                </a:gridCol>
                <a:gridCol w="2810523">
                  <a:extLst>
                    <a:ext uri="{9D8B030D-6E8A-4147-A177-3AD203B41FA5}">
                      <a16:colId xmlns:a16="http://schemas.microsoft.com/office/drawing/2014/main" val="1757236735"/>
                    </a:ext>
                  </a:extLst>
                </a:gridCol>
                <a:gridCol w="2806101">
                  <a:extLst>
                    <a:ext uri="{9D8B030D-6E8A-4147-A177-3AD203B41FA5}">
                      <a16:colId xmlns:a16="http://schemas.microsoft.com/office/drawing/2014/main" val="4247068887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b="0" dirty="0"/>
                        <a:t>Max 1 MHz PSD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10.0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9.9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0" dirty="0"/>
                        <a:t>9.9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119004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Avg power @ 1 MHz PSD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19.2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18.6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19.2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78657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Backed off from 20 dBm limit (lost)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0.8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1.4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0.8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525907"/>
                  </a:ext>
                </a:extLst>
              </a:tr>
              <a:tr h="303200">
                <a:tc>
                  <a:txBody>
                    <a:bodyPr/>
                    <a:lstStyle/>
                    <a:p>
                      <a:pPr algn="r"/>
                      <a:r>
                        <a:rPr lang="en-CA" sz="1400" dirty="0"/>
                        <a:t>PAPR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3.5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6.0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4.6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0259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7C9FE-01FA-FE00-37B0-6D042AEE2E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A1FA-59D4-C500-0843-018318BB84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4A16E1-A977-8110-F52A-FF4B4A7479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AB95F8-049C-5502-96DC-A3FEE19E3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" r="6185"/>
          <a:stretch/>
        </p:blipFill>
        <p:spPr>
          <a:xfrm>
            <a:off x="2639616" y="2146529"/>
            <a:ext cx="2732299" cy="23384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8072DE9-25C3-7B84-7055-8188786351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/>
        </p:blipFill>
        <p:spPr>
          <a:xfrm>
            <a:off x="5535249" y="2169786"/>
            <a:ext cx="2773680" cy="23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4FF5B6-8C24-7047-09A4-2C0A63B024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/>
        </p:blipFill>
        <p:spPr>
          <a:xfrm>
            <a:off x="8308929" y="2169786"/>
            <a:ext cx="2773680" cy="2340000"/>
          </a:xfrm>
          <a:prstGeom prst="rect">
            <a:avLst/>
          </a:prstGeom>
        </p:spPr>
      </p:pic>
      <p:graphicFrame>
        <p:nvGraphicFramePr>
          <p:cNvPr id="14" name="Content Placeholder 6">
            <a:extLst>
              <a:ext uri="{FF2B5EF4-FFF2-40B4-BE49-F238E27FC236}">
                <a16:creationId xmlns:a16="http://schemas.microsoft.com/office/drawing/2014/main" id="{B87E930C-AB51-6A7A-B3B2-2B27EC2CA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114160"/>
              </p:ext>
            </p:extLst>
          </p:nvPr>
        </p:nvGraphicFramePr>
        <p:xfrm>
          <a:off x="501678" y="1817691"/>
          <a:ext cx="10634882" cy="304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92588">
                  <a:extLst>
                    <a:ext uri="{9D8B030D-6E8A-4147-A177-3AD203B41FA5}">
                      <a16:colId xmlns:a16="http://schemas.microsoft.com/office/drawing/2014/main" val="940052709"/>
                    </a:ext>
                  </a:extLst>
                </a:gridCol>
                <a:gridCol w="3025670">
                  <a:extLst>
                    <a:ext uri="{9D8B030D-6E8A-4147-A177-3AD203B41FA5}">
                      <a16:colId xmlns:a16="http://schemas.microsoft.com/office/drawing/2014/main" val="892294294"/>
                    </a:ext>
                  </a:extLst>
                </a:gridCol>
                <a:gridCol w="2809189">
                  <a:extLst>
                    <a:ext uri="{9D8B030D-6E8A-4147-A177-3AD203B41FA5}">
                      <a16:colId xmlns:a16="http://schemas.microsoft.com/office/drawing/2014/main" val="1757236735"/>
                    </a:ext>
                  </a:extLst>
                </a:gridCol>
                <a:gridCol w="2807435">
                  <a:extLst>
                    <a:ext uri="{9D8B030D-6E8A-4147-A177-3AD203B41FA5}">
                      <a16:colId xmlns:a16="http://schemas.microsoft.com/office/drawing/2014/main" val="4247068887"/>
                    </a:ext>
                  </a:extLst>
                </a:gridCol>
              </a:tblGrid>
              <a:tr h="303200">
                <a:tc>
                  <a:txBody>
                    <a:bodyPr/>
                    <a:lstStyle/>
                    <a:p>
                      <a:endParaRPr lang="en-C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Clause 17 10 MHz L-LTF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10 MHz  Waveform 25/0802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/>
                        <a:t>10 MHz “</a:t>
                      </a:r>
                      <a:r>
                        <a:rPr lang="en-CA" sz="1400" b="1" dirty="0" err="1"/>
                        <a:t>HalfLTF</a:t>
                      </a:r>
                      <a:r>
                        <a:rPr lang="en-CA" sz="1400" b="1" dirty="0"/>
                        <a:t>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119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43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4DAF-730B-5F07-0484-21FD484F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Excitation Waveform: 10 MHz L-LTF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FB407-735A-0E67-5238-BCE020299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4243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achieve the required frequency separation within one channel, we propose creating an excitation waveform by reusing the 10 MHz L-LTF defined in Clause 17.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This has several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waveform is simply a “half-clocked” version of the 20 MHz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Chipsets like Atheros already have the ability to transmit and receive 10 MHz signaling in the 2.4 GHz band.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L-LTF can be used for training at the infrastructure receiver.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4C401-63B4-496A-791B-A522FCE6A8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35CF3-1024-18B3-FDA9-8BACAC28BC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7EF717-E466-727E-F9D5-3BFE05ACF6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AA4FCC-7563-C908-AC74-47D326375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5085184"/>
            <a:ext cx="8573253" cy="132544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86FE624-A054-9D44-D9AC-8D2030C0FD05}"/>
              </a:ext>
            </a:extLst>
          </p:cNvPr>
          <p:cNvSpPr/>
          <p:nvPr/>
        </p:nvSpPr>
        <p:spPr bwMode="auto">
          <a:xfrm>
            <a:off x="1936498" y="5876923"/>
            <a:ext cx="8683344" cy="222239"/>
          </a:xfrm>
          <a:prstGeom prst="rect">
            <a:avLst/>
          </a:prstGeom>
          <a:solidFill>
            <a:srgbClr val="92D05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05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DB5A1-7AA1-8C4B-DCFE-886F6368B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8C51-3661-9DF9-AC16-B44082E2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Excitation Waveform: 10 MHz L-LTF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BD45-9148-A937-AB00-5AAFDE16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880" y="2058986"/>
            <a:ext cx="669165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Our proposed methodology follows closely to what has already been discussed by the group for excitation waveforms.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Use the Clause 17 L-LTF as-is; it has excellent spectral properties.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These spectral properties are especially important when backscattering into the same channel.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The L-LTF can also be used for training at the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Multiply each 16 µs sequence with a random variable [+1, -1].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FB775-B14C-12C5-D710-B90CA2B609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7588B-F1CA-4510-7253-933D15F0F3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3A993-2C9D-C1DD-2E36-CAA1441AFB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9D9F6-F868-EC4F-972D-83B20052EF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492896"/>
            <a:ext cx="4514139" cy="281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0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68877</TotalTime>
  <Words>1353</Words>
  <Application>Microsoft Office PowerPoint</Application>
  <PresentationFormat>Widescreen</PresentationFormat>
  <Paragraphs>178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Segoe UI Variable Display</vt:lpstr>
      <vt:lpstr>Times New Roman</vt:lpstr>
      <vt:lpstr>Office Theme</vt:lpstr>
      <vt:lpstr>Interference Mitigation in Bistatic Backscatter, Part 1</vt:lpstr>
      <vt:lpstr>PowerPoint Presentation</vt:lpstr>
      <vt:lpstr>Bistatic Backscatter: Frequency Separation</vt:lpstr>
      <vt:lpstr>Backscatter Within One Channel: Advantages</vt:lpstr>
      <vt:lpstr>Backscatter Within One Channel:  Three possibilities in 2.4 GHz</vt:lpstr>
      <vt:lpstr>Candidate 10 MHz Excitation Waveforms</vt:lpstr>
      <vt:lpstr>Comparison: 10 MHz Waveforms</vt:lpstr>
      <vt:lpstr>Excitation Waveform: 10 MHz L-LTF</vt:lpstr>
      <vt:lpstr>Excitation Waveform: 10 MHz L-LTF (2)</vt:lpstr>
      <vt:lpstr>Candidate 20 MHz Excitation Waveforms</vt:lpstr>
      <vt:lpstr>Comparison: 20 MHz Waveforms</vt:lpstr>
      <vt:lpstr>Conclusion</vt:lpstr>
      <vt:lpstr>References</vt:lpstr>
      <vt:lpstr>Monostatic Transceiver Architecture</vt:lpstr>
      <vt:lpstr>Monostatic Vs. Bistatic Transceiver Architecture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Interference Mitigation in Bistatic Backscatter, Part 1</dc:title>
  <dc:creator>Nelson Costa</dc:creator>
  <cp:keywords/>
  <cp:lastModifiedBy>Nelson Costa</cp:lastModifiedBy>
  <cp:revision>144</cp:revision>
  <cp:lastPrinted>1601-01-01T00:00:00Z</cp:lastPrinted>
  <dcterms:created xsi:type="dcterms:W3CDTF">2024-10-06T13:43:49Z</dcterms:created>
  <dcterms:modified xsi:type="dcterms:W3CDTF">2025-07-25T14:08:39Z</dcterms:modified>
  <cp:category>Nelson Costa (HaiLa Technologies)</cp:category>
</cp:coreProperties>
</file>