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604" r:id="rId3"/>
    <p:sldId id="634" r:id="rId4"/>
    <p:sldId id="637" r:id="rId5"/>
    <p:sldId id="614" r:id="rId6"/>
    <p:sldId id="636" r:id="rId7"/>
    <p:sldId id="629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lipanpan (D)" initials="l(" lastIdx="7" clrIdx="3">
    <p:extLst>
      <p:ext uri="{19B8F6BF-5375-455C-9EA6-DF929625EA0E}">
        <p15:presenceInfo xmlns:p15="http://schemas.microsoft.com/office/powerpoint/2012/main" userId="S-1-5-21-147214757-305610072-1517763936-104985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6" autoAdjust="0"/>
    <p:restoredTop sz="95776" autoAdjust="0"/>
  </p:normalViewPr>
  <p:slideViewPr>
    <p:cSldViewPr>
      <p:cViewPr varScale="1">
        <p:scale>
          <a:sx n="98" d="100"/>
          <a:sy n="98" d="100"/>
        </p:scale>
        <p:origin x="1424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4094" y="8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905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 sz="1800" b="1"/>
            </a:lvl1pPr>
            <a:lvl2pPr>
              <a:defRPr sz="1800"/>
            </a:lvl2pPr>
            <a:lvl3pPr marL="1085850" indent="-228600">
              <a:buFont typeface="Arial" panose="020B0604020202020204" pitchFamily="34" charset="0"/>
              <a:buChar char="•"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533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2"/>
            <a:ext cx="7772400" cy="46481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zh-CN"/>
              <a:t>Panpan Li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19C1BB8C-F310-4487-A728-D71901F75197}"/>
              </a:ext>
            </a:extLst>
          </p:cNvPr>
          <p:cNvSpPr txBox="1">
            <a:spLocks/>
          </p:cNvSpPr>
          <p:nvPr userDrawn="1"/>
        </p:nvSpPr>
        <p:spPr>
          <a:xfrm>
            <a:off x="609600" y="268579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July.</a:t>
            </a:r>
            <a:r>
              <a:rPr lang="en-US" sz="1800" b="1" dirty="0"/>
              <a:t> 2025</a:t>
            </a:r>
            <a:endParaRPr lang="en-GB" sz="1800" b="1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9E5A8537-B6D2-4949-91B2-84817C1813A8}"/>
              </a:ext>
            </a:extLst>
          </p:cNvPr>
          <p:cNvSpPr/>
          <p:nvPr userDrawn="1"/>
        </p:nvSpPr>
        <p:spPr>
          <a:xfrm>
            <a:off x="5486400" y="264652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1227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r0</a:t>
            </a:r>
            <a:endParaRPr lang="en-SG" sz="1800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ipanpan25@huawei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882240"/>
            <a:ext cx="8801100" cy="870323"/>
          </a:xfrm>
          <a:noFill/>
        </p:spPr>
        <p:txBody>
          <a:bodyPr/>
          <a:lstStyle/>
          <a:p>
            <a:r>
              <a:rPr lang="en-US" altLang="zh-CN" sz="3200" dirty="0">
                <a:solidFill>
                  <a:schemeClr val="tx1"/>
                </a:solidFill>
              </a:rPr>
              <a:t>WPT Waveform Discussion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952653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2025-07-28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423352"/>
              </p:ext>
            </p:extLst>
          </p:nvPr>
        </p:nvGraphicFramePr>
        <p:xfrm>
          <a:off x="952500" y="2701138"/>
          <a:ext cx="74676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70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7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0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8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Panpan</a:t>
                      </a:r>
                      <a:r>
                        <a:rPr lang="en-US" altLang="zh-CN" sz="1200" dirty="0"/>
                        <a:t>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Huawei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Singapore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 panose="02020603050405020304"/>
                          <a:cs typeface="Arial" panose="020B0604020202020204"/>
                          <a:hlinkClick r:id="rId3"/>
                        </a:rPr>
                        <a:t>lipanpan25@huawei.com</a:t>
                      </a: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Lei Huang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Lumin</a:t>
                      </a:r>
                      <a:r>
                        <a:rPr lang="en-US" altLang="zh-CN" sz="1200" dirty="0"/>
                        <a:t> Liu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922198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Bin Qian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Shenzhen,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China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581382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52ED8AE-202C-478D-A913-2D69842F1A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D5093-8DB1-4D32-9684-E1C84F4525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A788B-E5D4-4A39-8E6D-4F17AF7E4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Background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9798F-E974-4E3B-8DE1-35B6BB358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2"/>
            <a:ext cx="7772400" cy="4846636"/>
          </a:xfrm>
        </p:spPr>
        <p:txBody>
          <a:bodyPr/>
          <a:lstStyle/>
          <a:p>
            <a:r>
              <a:rPr lang="en-US" b="0" dirty="0"/>
              <a:t>Motion #34:</a:t>
            </a:r>
          </a:p>
          <a:p>
            <a:pPr lvl="1"/>
            <a:r>
              <a:rPr lang="en-US" dirty="0"/>
              <a:t>AMP Energizer is capable of 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transmitting WPT waveform.</a:t>
            </a:r>
          </a:p>
          <a:p>
            <a:pPr lvl="1"/>
            <a:r>
              <a:rPr lang="en-US" dirty="0"/>
              <a:t>WPT waveform is transmitted over sub1-GHz.</a:t>
            </a:r>
          </a:p>
          <a:p>
            <a:endParaRPr lang="en-US" b="0" dirty="0"/>
          </a:p>
          <a:p>
            <a:r>
              <a:rPr lang="en-US" b="0" dirty="0"/>
              <a:t>WPT waveforms have been discussed [1-4].</a:t>
            </a:r>
          </a:p>
          <a:p>
            <a:pPr lvl="1"/>
            <a:r>
              <a:rPr lang="en-SG" dirty="0"/>
              <a:t>[1]: legacy waveforms are preferred, such as OFDM, DSSS, single carrier, etc. </a:t>
            </a:r>
          </a:p>
          <a:p>
            <a:pPr lvl="1"/>
            <a:r>
              <a:rPr lang="en-SG" dirty="0"/>
              <a:t>[2-3]: OFDM is preferred due to high RF-to-DC efficiency.</a:t>
            </a:r>
          </a:p>
          <a:p>
            <a:pPr lvl="1"/>
            <a:r>
              <a:rPr lang="en-SG" dirty="0"/>
              <a:t>[4]: PPM</a:t>
            </a:r>
            <a:r>
              <a:rPr lang="en-GB" dirty="0"/>
              <a:t> (Pulse Position Modulation) waveform</a:t>
            </a:r>
            <a:r>
              <a:rPr lang="en-SG" dirty="0"/>
              <a:t> is claimed to provide 10* advantage over OFDM or constant envelope (CE).</a:t>
            </a:r>
          </a:p>
          <a:p>
            <a:endParaRPr lang="en-SG" b="0" dirty="0"/>
          </a:p>
          <a:p>
            <a:r>
              <a:rPr lang="en-SG" b="0" dirty="0"/>
              <a:t>This contribution intends to present our views on WPT waveform.</a:t>
            </a:r>
          </a:p>
          <a:p>
            <a:endParaRPr lang="en-SG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F7CE12-BF90-4584-BDE7-2EA6E72542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51AD5-3BDF-41BD-8ADD-BB3DEA4D7E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682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78378-645D-4FF5-A47D-BE3AECED2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WPT Waveform Comparison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4B628A-C53A-462A-AB89-7FDE0F484F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9347F-6668-4B5F-A74D-85A41F3CBD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7DCF8D7-727E-4D1B-BBD2-D0724FA813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970096"/>
              </p:ext>
            </p:extLst>
          </p:nvPr>
        </p:nvGraphicFramePr>
        <p:xfrm>
          <a:off x="654996" y="1676400"/>
          <a:ext cx="7772400" cy="4311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404">
                  <a:extLst>
                    <a:ext uri="{9D8B030D-6E8A-4147-A177-3AD203B41FA5}">
                      <a16:colId xmlns:a16="http://schemas.microsoft.com/office/drawing/2014/main" val="1403901153"/>
                    </a:ext>
                  </a:extLst>
                </a:gridCol>
                <a:gridCol w="3413598">
                  <a:extLst>
                    <a:ext uri="{9D8B030D-6E8A-4147-A177-3AD203B41FA5}">
                      <a16:colId xmlns:a16="http://schemas.microsoft.com/office/drawing/2014/main" val="4090125671"/>
                    </a:ext>
                  </a:extLst>
                </a:gridCol>
                <a:gridCol w="3337398">
                  <a:extLst>
                    <a:ext uri="{9D8B030D-6E8A-4147-A177-3AD203B41FA5}">
                      <a16:colId xmlns:a16="http://schemas.microsoft.com/office/drawing/2014/main" val="893254108"/>
                    </a:ext>
                  </a:extLst>
                </a:gridCol>
              </a:tblGrid>
              <a:tr h="312234">
                <a:tc>
                  <a:txBody>
                    <a:bodyPr/>
                    <a:lstStyle/>
                    <a:p>
                      <a:endParaRPr lang="en-S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Pros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1200" dirty="0"/>
                        <a:t>Cons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619493"/>
                  </a:ext>
                </a:extLst>
              </a:tr>
              <a:tr h="728546">
                <a:tc>
                  <a:txBody>
                    <a:bodyPr/>
                    <a:lstStyle/>
                    <a:p>
                      <a:r>
                        <a:rPr lang="en-SG" sz="1200" dirty="0"/>
                        <a:t>continuous wave (CW)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SG" sz="1200" dirty="0"/>
                        <a:t>Easy to generate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SG" sz="1200" dirty="0"/>
                        <a:t>S1G AMP DL/UL PPDU support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SG" sz="1200" b="1" dirty="0"/>
                        <a:t>Adopted by existing WPT devices 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SG" sz="1200" dirty="0"/>
                        <a:t>Relatively lower RF-to-DC efficiency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66489"/>
                  </a:ext>
                </a:extLst>
              </a:tr>
              <a:tr h="936702">
                <a:tc>
                  <a:txBody>
                    <a:bodyPr/>
                    <a:lstStyle/>
                    <a:p>
                      <a:r>
                        <a:rPr lang="en-SG" sz="1200" dirty="0"/>
                        <a:t>OFDM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dirty="0"/>
                        <a:t>Can be generated with current </a:t>
                      </a:r>
                      <a:r>
                        <a:rPr lang="en-US" sz="1200" dirty="0" err="1"/>
                        <a:t>WiFi</a:t>
                      </a:r>
                      <a:r>
                        <a:rPr lang="en-US" sz="1200" dirty="0"/>
                        <a:t> systems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dirty="0"/>
                        <a:t>May achieve high PAPR, thus increasing RF-to-DC conversion efficiency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SG" sz="1200" dirty="0"/>
                        <a:t>Suitable for wide bandwidth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SG" sz="1200" dirty="0"/>
                        <a:t>High generation complexity compared with CW and PPM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SG" sz="1200" dirty="0"/>
                        <a:t>Not suitable for ×100kHz narrow band system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970074"/>
                  </a:ext>
                </a:extLst>
              </a:tr>
              <a:tr h="1144859">
                <a:tc>
                  <a:txBody>
                    <a:bodyPr/>
                    <a:lstStyle/>
                    <a:p>
                      <a:r>
                        <a:rPr lang="en-SG" sz="1200" dirty="0"/>
                        <a:t>DSSS (constant envelope)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dirty="0"/>
                        <a:t>Can be generated with current </a:t>
                      </a:r>
                      <a:r>
                        <a:rPr lang="en-US" sz="1200" dirty="0" err="1"/>
                        <a:t>WiFi</a:t>
                      </a:r>
                      <a:r>
                        <a:rPr lang="en-US" sz="1200" dirty="0"/>
                        <a:t> systems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SG" sz="1200" b="1" dirty="0"/>
                        <a:t>Adopted by existing WPT devices 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SG" sz="1200" dirty="0"/>
                        <a:t>High generation complexity compared with CW and PPM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SG" sz="1200" dirty="0"/>
                        <a:t>Low PAPR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SG" sz="1200" dirty="0"/>
                        <a:t>Not suitable for ×100kHz narrow band system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437283"/>
                  </a:ext>
                </a:extLst>
              </a:tr>
              <a:tr h="1144859">
                <a:tc>
                  <a:txBody>
                    <a:bodyPr/>
                    <a:lstStyle/>
                    <a:p>
                      <a:r>
                        <a:rPr lang="en-SG" sz="1200" dirty="0"/>
                        <a:t>PPM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SG" sz="1200" dirty="0"/>
                        <a:t>very high PAPR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dirty="0"/>
                        <a:t>Lower interference impact due to lower duty cycles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dirty="0"/>
                        <a:t>PPM generally requires a wider bandwidth, </a:t>
                      </a:r>
                      <a:r>
                        <a:rPr lang="en-SG" sz="1200" dirty="0"/>
                        <a:t>not suitable for ×100kHz narrow band system</a:t>
                      </a:r>
                      <a:endParaRPr lang="en-US" sz="12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SG" sz="1200" dirty="0"/>
                        <a:t>Higher implementation complexity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dirty="0"/>
                        <a:t>Unstable output of rectifier</a:t>
                      </a:r>
                      <a:endParaRPr lang="en-SG" sz="12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200" dirty="0"/>
                        <a:t>PPM is particularly vulnerable to multipath interference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965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14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78378-645D-4FF5-A47D-BE3AECED2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Proposal: WPT waveform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1CBA9-5277-4E9F-8A21-56F533EAB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2"/>
            <a:ext cx="7772400" cy="4724398"/>
          </a:xfrm>
        </p:spPr>
        <p:txBody>
          <a:bodyPr/>
          <a:lstStyle/>
          <a:p>
            <a:r>
              <a:rPr lang="en-SG" dirty="0"/>
              <a:t>TG</a:t>
            </a:r>
            <a:r>
              <a:rPr lang="en-US" altLang="zh-CN" dirty="0"/>
              <a:t>bp</a:t>
            </a:r>
            <a:r>
              <a:rPr lang="en-SG" dirty="0"/>
              <a:t> should recommend CW as the WPT waveform.</a:t>
            </a:r>
          </a:p>
          <a:p>
            <a:pPr lvl="1"/>
            <a:r>
              <a:rPr lang="en-US" b="0" dirty="0" err="1"/>
              <a:t>TGbp</a:t>
            </a:r>
            <a:r>
              <a:rPr lang="en-US" b="0" dirty="0"/>
              <a:t> supports both communication and WPT in </a:t>
            </a:r>
            <a:r>
              <a:rPr lang="en-SG" b="0" dirty="0"/>
              <a:t>UHF RFID bands</a:t>
            </a:r>
            <a:r>
              <a:rPr lang="en-US" b="0" dirty="0"/>
              <a:t>.</a:t>
            </a:r>
          </a:p>
          <a:p>
            <a:pPr lvl="1"/>
            <a:r>
              <a:rPr lang="en-SG" b="0" dirty="0"/>
              <a:t>WPT and communication using same waveform may reduce the complexity</a:t>
            </a:r>
          </a:p>
          <a:p>
            <a:pPr lvl="1"/>
            <a:r>
              <a:rPr lang="en-SG" b="0" dirty="0"/>
              <a:t>It has been proposed to use CW as base waveform for S1G AMP communication [7]</a:t>
            </a:r>
          </a:p>
          <a:p>
            <a:pPr lvl="1"/>
            <a:r>
              <a:rPr lang="en-SG" dirty="0"/>
              <a:t>CW is easy to generate.</a:t>
            </a:r>
            <a:endParaRPr lang="en-SG" b="0" dirty="0"/>
          </a:p>
          <a:p>
            <a:pPr marL="0" indent="0">
              <a:buNone/>
            </a:pPr>
            <a:endParaRPr lang="en-SG" b="0" dirty="0"/>
          </a:p>
          <a:p>
            <a:endParaRPr lang="en-SG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4B628A-C53A-462A-AB89-7FDE0F484F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9347F-6668-4B5F-A74D-85A41F3CBD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299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CA60F-8872-4DFB-AE86-5AC2F2962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Summary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155AC6-1614-4E30-83F8-2D9B7D4E0E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3ED10-F730-474F-8DAE-6115052164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5F20404-3488-480B-84D2-361B23565915}"/>
              </a:ext>
            </a:extLst>
          </p:cNvPr>
          <p:cNvSpPr txBox="1">
            <a:spLocks/>
          </p:cNvSpPr>
          <p:nvPr/>
        </p:nvSpPr>
        <p:spPr bwMode="auto">
          <a:xfrm>
            <a:off x="685800" y="1447802"/>
            <a:ext cx="7772400" cy="48005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SG" dirty="0"/>
              <a:t>This contribution discusses the AMP WPT waveform in sub-1Ghz</a:t>
            </a:r>
          </a:p>
          <a:p>
            <a:pPr lvl="1"/>
            <a:r>
              <a:rPr lang="en-SG" sz="1800" dirty="0"/>
              <a:t>Recommend CW as WPT waveform</a:t>
            </a:r>
          </a:p>
          <a:p>
            <a:pPr lvl="1"/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362205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A7FAE-9857-452E-80E3-2F88700E6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Reference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05826-0340-486C-ABE8-8D9E2B4CB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2"/>
            <a:ext cx="7772400" cy="4648198"/>
          </a:xfrm>
        </p:spPr>
        <p:txBody>
          <a:bodyPr/>
          <a:lstStyle/>
          <a:p>
            <a:pPr marL="0" indent="0">
              <a:buNone/>
            </a:pPr>
            <a:r>
              <a:rPr lang="en-SG" dirty="0"/>
              <a:t>[1] 11-25-0029-01-00bp-wpt-protocol-waveform-and-ppdu</a:t>
            </a:r>
          </a:p>
          <a:p>
            <a:pPr marL="0" indent="0">
              <a:buNone/>
            </a:pPr>
            <a:r>
              <a:rPr lang="en-SG" dirty="0"/>
              <a:t>[2] 11-24-1551-01-00bp-wpt-waveform-discussion</a:t>
            </a:r>
          </a:p>
          <a:p>
            <a:pPr marL="0" indent="0">
              <a:buNone/>
            </a:pPr>
            <a:r>
              <a:rPr lang="en-SG" dirty="0"/>
              <a:t>[3] 11-24-1808-00-00bp-ofdm-based-wpt-waveform</a:t>
            </a:r>
          </a:p>
          <a:p>
            <a:pPr marL="0" indent="0">
              <a:buNone/>
            </a:pPr>
            <a:r>
              <a:rPr lang="en-SG" dirty="0"/>
              <a:t>[4] 11-25-0012-00-00bp-wpt-waveform-comparison</a:t>
            </a:r>
          </a:p>
          <a:p>
            <a:pPr marL="0" indent="0">
              <a:buNone/>
            </a:pPr>
            <a:r>
              <a:rPr lang="en-SG" dirty="0"/>
              <a:t>[5] https://fcc.report/FCC-ID/2AS57OSSIACOTATX203/4937596.pdf</a:t>
            </a:r>
          </a:p>
          <a:p>
            <a:pPr marL="0" indent="0">
              <a:buNone/>
            </a:pPr>
            <a:r>
              <a:rPr lang="en-SG" dirty="0"/>
              <a:t>[6] https://www.mouser.sg/new/powercast/powercast-tx91503-powerspot-transmitter/?srsltid=AfmBOorRR7_ZAHuWZFYWVawqTjj3wbZRpma3iC86cefhUbO9SkAHckkJ</a:t>
            </a:r>
          </a:p>
          <a:p>
            <a:pPr marL="0" indent="0">
              <a:buNone/>
            </a:pPr>
            <a:r>
              <a:rPr lang="en-SG" dirty="0"/>
              <a:t>[7] 11-25-0816-00-00bp-feasibility-study-of-mono-static-backscatter-in-sub-1-ghz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31CC73-1A38-4B29-A7A0-60179BE993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5D3CA-DBB9-4EE6-AFE4-5BEDF62190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263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9ABA6-5533-4A5F-862A-305A496E3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1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55133-4621-4D6B-95AC-006DC3C36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2"/>
            <a:ext cx="7772400" cy="3428998"/>
          </a:xfrm>
        </p:spPr>
        <p:txBody>
          <a:bodyPr/>
          <a:lstStyle/>
          <a:p>
            <a:r>
              <a:rPr lang="en-SG" b="1" dirty="0"/>
              <a:t>Do you agree that 11bp shall specify </a:t>
            </a:r>
            <a:r>
              <a:rPr lang="en-SG" b="1"/>
              <a:t>continuous wave (CW) </a:t>
            </a:r>
            <a:r>
              <a:rPr lang="en-SG" b="1" dirty="0"/>
              <a:t>based WPT waveform?</a:t>
            </a:r>
          </a:p>
          <a:p>
            <a:pPr lvl="1"/>
            <a:r>
              <a:rPr lang="en-SG" dirty="0"/>
              <a:t>Whether this WPT waveform is mandatory/recommended is TBD.</a:t>
            </a:r>
          </a:p>
          <a:p>
            <a:pPr lvl="1"/>
            <a:endParaRPr lang="en-SG" dirty="0"/>
          </a:p>
          <a:p>
            <a:pPr marL="400050" lvl="1" indent="0">
              <a:buNone/>
            </a:pPr>
            <a:r>
              <a:rPr lang="en-US" altLang="zh-CN" sz="1800" dirty="0"/>
              <a:t>Yes</a:t>
            </a:r>
          </a:p>
          <a:p>
            <a:pPr marL="400050" lvl="1" indent="0">
              <a:buNone/>
            </a:pPr>
            <a:r>
              <a:rPr lang="en-US" sz="1800" dirty="0"/>
              <a:t>No</a:t>
            </a:r>
          </a:p>
          <a:p>
            <a:pPr marL="400050" lvl="1" indent="0">
              <a:buNone/>
            </a:pPr>
            <a:r>
              <a:rPr lang="en-US" sz="1800" dirty="0"/>
              <a:t>Abstain</a:t>
            </a:r>
            <a:endParaRPr lang="en-SG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F6983-B140-43A3-A1F2-B9A9C02EE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2B05A-9D0F-4D02-95DA-C9FFA0CBA9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851215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marL="342900" indent="-342900">
          <a:spcBef>
            <a:spcPts val="600"/>
          </a:spcBef>
          <a:spcAft>
            <a:spcPts val="600"/>
          </a:spcAft>
          <a:buFont typeface="Wingdings" panose="05000000000000000000" pitchFamily="2" charset="2"/>
          <a:buChar char="q"/>
          <a:defRPr sz="2000"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23864</TotalTime>
  <Words>508</Words>
  <Application>Microsoft Office PowerPoint</Application>
  <PresentationFormat>On-screen Show (4:3)</PresentationFormat>
  <Paragraphs>99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ACcord Submission Template</vt:lpstr>
      <vt:lpstr>WPT Waveform Discussion</vt:lpstr>
      <vt:lpstr>Background </vt:lpstr>
      <vt:lpstr>WPT Waveform Comparison</vt:lpstr>
      <vt:lpstr>Proposal: WPT waveform</vt:lpstr>
      <vt:lpstr>Summary </vt:lpstr>
      <vt:lpstr>Reference </vt:lpstr>
      <vt:lpstr>SP 1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lipanpan (D)</cp:lastModifiedBy>
  <cp:revision>2131</cp:revision>
  <cp:lastPrinted>1998-02-10T13:28:00Z</cp:lastPrinted>
  <dcterms:created xsi:type="dcterms:W3CDTF">2009-12-02T19:05:00Z</dcterms:created>
  <dcterms:modified xsi:type="dcterms:W3CDTF">2025-07-25T08:18:44Z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(3)IHGcUtTQcVpbhaz8GbYTH0i9zEVN4Vq9D9Qq9ghDYKZm16nWNasUQL9qiur7TlGUm2khQebf
UlaXsX5MkrgWHV/wnSsShvdn2xA49jfGalI5o7nEH0cj+ktc8/eKHM5m/ojx6scxvgu1kE/+
J2xAT2Zc09ktadeLRAJr5tf+xYqbndDInPO2U+Z1dc3rqMPTuvHk5VyFG5bnL1ER5pDBjr0r
bcX+M0YcOfkxWMCEPC</vt:lpwstr>
  </property>
  <property fmtid="{D5CDD505-2E9C-101B-9397-08002B2CF9AE}" pid="10" name="_2015_ms_pID_7253431">
    <vt:lpwstr>f8ueCqg/JaidbgsSAmoY4gDhncDfkD4LbjqsqHWpYqwhjWi+kZLl/M
VDV4MPvbjzwuMe1e+HhWNceMAb1b2wvdO38tG4aXqQjBsvUXEO3yBURId4qo7LlrkJbAZHCR
78VBHLm4HWoZU3pNh44FZYY9V//CMgMwZYU+ZlLFyO/pmd4zoMyi7bzFZodHIu9+/bglJE4k
C+OUk1nJobIuMyNEZv84RbMqZGQBUTiwaMtq</vt:lpwstr>
  </property>
  <property fmtid="{D5CDD505-2E9C-101B-9397-08002B2CF9AE}" pid="11" name="_2015_ms_pID_7253432">
    <vt:lpwstr>8g==</vt:lpwstr>
  </property>
  <property fmtid="{D5CDD505-2E9C-101B-9397-08002B2CF9AE}" pid="12" name="KSOProductBuildVer">
    <vt:lpwstr>2052-10.1.0.6395</vt:lpwstr>
  </property>
  <property fmtid="{D5CDD505-2E9C-101B-9397-08002B2CF9AE}" pid="13" name="_readonly">
    <vt:lpwstr/>
  </property>
  <property fmtid="{D5CDD505-2E9C-101B-9397-08002B2CF9AE}" pid="14" name="_change">
    <vt:lpwstr/>
  </property>
  <property fmtid="{D5CDD505-2E9C-101B-9397-08002B2CF9AE}" pid="15" name="_full-control">
    <vt:lpwstr/>
  </property>
  <property fmtid="{D5CDD505-2E9C-101B-9397-08002B2CF9AE}" pid="16" name="sflag">
    <vt:lpwstr>1721014986</vt:lpwstr>
  </property>
</Properties>
</file>