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621" r:id="rId3"/>
    <p:sldId id="630" r:id="rId4"/>
    <p:sldId id="639" r:id="rId5"/>
    <p:sldId id="640" r:id="rId6"/>
    <p:sldId id="638" r:id="rId7"/>
    <p:sldId id="642" r:id="rId8"/>
    <p:sldId id="644" r:id="rId9"/>
    <p:sldId id="651" r:id="rId10"/>
    <p:sldId id="653" r:id="rId11"/>
    <p:sldId id="647" r:id="rId12"/>
    <p:sldId id="614" r:id="rId13"/>
    <p:sldId id="636" r:id="rId14"/>
    <p:sldId id="629" r:id="rId15"/>
    <p:sldId id="652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12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1212" autoAdjust="0"/>
    <p:restoredTop sz="95776" autoAdjust="0"/>
  </p:normalViewPr>
  <p:slideViewPr>
    <p:cSldViewPr>
      <p:cViewPr varScale="1">
        <p:scale>
          <a:sx n="99" d="100"/>
          <a:sy n="99" d="100"/>
        </p:scale>
        <p:origin x="11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4094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25-07-14T19:21:03.471" idx="12">
    <p:pos x="1490" y="2267"/>
    <p:text>option4: new mask, consider bockers, may need experiment, more strict one, since high power</p:text>
    <p:extLst>
      <p:ext uri="{C676402C-5697-4E1C-873F-D02D1690AC5C}">
        <p15:threadingInfo xmlns:p15="http://schemas.microsoft.com/office/powerpoint/2012/main" timeZoneBias="-4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为什么需要一个新的</a:t>
            </a:r>
            <a:r>
              <a:rPr lang="en-US" altLang="zh-CN" dirty="0"/>
              <a:t>PPDU</a:t>
            </a:r>
            <a:r>
              <a:rPr lang="zh-CN" altLang="en-US" dirty="0"/>
              <a:t>：不能满足</a:t>
            </a:r>
            <a:r>
              <a:rPr lang="en-US" altLang="zh-CN" dirty="0"/>
              <a:t>mask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把问题放在前面，</a:t>
            </a:r>
            <a:r>
              <a:rPr lang="en-US" altLang="zh-CN" dirty="0"/>
              <a:t>mask</a:t>
            </a:r>
            <a:r>
              <a:rPr lang="zh-CN" altLang="en-US" dirty="0"/>
              <a:t>问题等，理论上任何</a:t>
            </a:r>
            <a:r>
              <a:rPr lang="en-US" altLang="zh-CN" dirty="0"/>
              <a:t>WPT PPDU</a:t>
            </a:r>
            <a:r>
              <a:rPr lang="zh-CN" altLang="en-US" dirty="0"/>
              <a:t>都可以只要</a:t>
            </a:r>
            <a:r>
              <a:rPr lang="en-US" altLang="zh-CN" dirty="0"/>
              <a:t>250K</a:t>
            </a:r>
            <a:r>
              <a:rPr lang="zh-CN" altLang="en-US" dirty="0"/>
              <a:t>就</a:t>
            </a:r>
            <a:r>
              <a:rPr lang="en-US" altLang="zh-CN" dirty="0"/>
              <a:t>OK</a:t>
            </a:r>
            <a:r>
              <a:rPr lang="zh-CN" altLang="en-US" dirty="0"/>
              <a:t>，比如说</a:t>
            </a:r>
            <a:r>
              <a:rPr lang="en-US" altLang="zh-CN" dirty="0"/>
              <a:t>RFID packet. 11ah PPDU</a:t>
            </a:r>
            <a:r>
              <a:rPr lang="zh-CN" altLang="en-US" dirty="0"/>
              <a:t>的问题，最小</a:t>
            </a:r>
            <a:r>
              <a:rPr lang="en-US" altLang="zh-CN" dirty="0"/>
              <a:t>1M</a:t>
            </a:r>
            <a:r>
              <a:rPr lang="zh-CN" altLang="en-US" dirty="0"/>
              <a:t>。目前没有可用的</a:t>
            </a:r>
            <a:r>
              <a:rPr lang="en-US" altLang="zh-CN" dirty="0"/>
              <a:t>11 PPDU,</a:t>
            </a:r>
            <a:r>
              <a:rPr lang="zh-CN" altLang="en-US" dirty="0"/>
              <a:t>不排除</a:t>
            </a:r>
            <a:r>
              <a:rPr lang="en-US" altLang="zh-CN" dirty="0"/>
              <a:t>vender specific</a:t>
            </a:r>
            <a:r>
              <a:rPr lang="zh-CN" altLang="en-US" dirty="0"/>
              <a:t>，。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71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>
                <a:solidFill>
                  <a:srgbClr val="000000"/>
                </a:solidFill>
                <a:latin typeface="+mn-lt"/>
              </a:rPr>
              <a:t>1226</a:t>
            </a:r>
            <a:r>
              <a:rPr lang="en-US" altLang="zh-CN" sz="1800" b="1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882240"/>
            <a:ext cx="77724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Initial Thought on AMP-S1G Transmit Mask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456738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Lumin</a:t>
                      </a:r>
                      <a:r>
                        <a:rPr lang="en-US" altLang="zh-CN" sz="1200" dirty="0"/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140817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C3C2E-8536-43D1-A435-D6222A560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Spectrum Mask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CFDB9-53BE-4176-88AB-FE408E415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B0736-DA0B-4306-809D-15B57FBE2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88500-300B-44DB-BA7F-C135A9854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FB220CE-9AA1-4C67-8E91-84301BA3F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4031"/>
              </p:ext>
            </p:extLst>
          </p:nvPr>
        </p:nvGraphicFramePr>
        <p:xfrm>
          <a:off x="990599" y="2354580"/>
          <a:ext cx="7162801" cy="3248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921323823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val="1544524571"/>
                    </a:ext>
                  </a:extLst>
                </a:gridCol>
                <a:gridCol w="3886201">
                  <a:extLst>
                    <a:ext uri="{9D8B030D-6E8A-4147-A177-3AD203B41FA5}">
                      <a16:colId xmlns:a16="http://schemas.microsoft.com/office/drawing/2014/main" val="1628874498"/>
                    </a:ext>
                  </a:extLst>
                </a:gridCol>
              </a:tblGrid>
              <a:tr h="713382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Spectrum mask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Feature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Feature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9982245"/>
                  </a:ext>
                </a:extLst>
              </a:tr>
              <a:tr h="713382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Option 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Based on channel BW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Scaled based on IEEE 802.11 OFDM mask for 20MHz channel in 2.4G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007576"/>
                  </a:ext>
                </a:extLst>
              </a:tr>
              <a:tr h="419637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Option 2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600" dirty="0"/>
                        <a:t>Reuse UHF RFID transmit mask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7358755"/>
                  </a:ext>
                </a:extLst>
              </a:tr>
              <a:tr h="419637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Option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Based on signal BW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Different mask for different data rate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252418"/>
                  </a:ext>
                </a:extLst>
              </a:tr>
              <a:tr h="713382">
                <a:tc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Other options?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600" dirty="0"/>
                        <a:t>The numbers of adjacent channels and adjacent channel rejection ratios may be designed considering the interference under AMP-S1G scenarios.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9645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41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0061F-670A-468F-B554-FE3387B37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AMP-S1G RF Envelope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10577-AD2D-413C-B03F-E40B13079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447802"/>
            <a:ext cx="3352800" cy="3200398"/>
          </a:xfrm>
        </p:spPr>
        <p:txBody>
          <a:bodyPr/>
          <a:lstStyle/>
          <a:p>
            <a:r>
              <a:rPr lang="en-SG" dirty="0"/>
              <a:t>Example AMP-S1G RF envelope</a:t>
            </a:r>
          </a:p>
          <a:p>
            <a:pPr lvl="1"/>
            <a:r>
              <a:rPr lang="en-SG" dirty="0"/>
              <a:t>Revised based on UHF RFID Interrogator to Tag RF envelope</a:t>
            </a:r>
          </a:p>
          <a:p>
            <a:pPr lvl="2"/>
            <a:r>
              <a:rPr lang="en-SG" dirty="0"/>
              <a:t>Parameters and their ranges should be revised according to AMP-S1G MCS</a:t>
            </a:r>
          </a:p>
          <a:p>
            <a:pPr lvl="1"/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E641A-B2FF-4CC7-B391-7EA4112B08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1533C-F1D8-4527-89CE-14D6933FB9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7" name="Table 62">
                <a:extLst>
                  <a:ext uri="{FF2B5EF4-FFF2-40B4-BE49-F238E27FC236}">
                    <a16:creationId xmlns:a16="http://schemas.microsoft.com/office/drawing/2014/main" id="{805B41F8-AC61-4EA3-B292-589C925B2B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9722720"/>
                  </p:ext>
                </p:extLst>
              </p:nvPr>
            </p:nvGraphicFramePr>
            <p:xfrm>
              <a:off x="3243497" y="4343400"/>
              <a:ext cx="5544000" cy="1920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432988354"/>
                        </a:ext>
                      </a:extLst>
                    </a:gridCol>
                    <a:gridCol w="972000">
                      <a:extLst>
                        <a:ext uri="{9D8B030D-6E8A-4147-A177-3AD203B41FA5}">
                          <a16:colId xmlns:a16="http://schemas.microsoft.com/office/drawing/2014/main" val="1571210300"/>
                        </a:ext>
                      </a:extLst>
                    </a:gridCol>
                    <a:gridCol w="972000">
                      <a:extLst>
                        <a:ext uri="{9D8B030D-6E8A-4147-A177-3AD203B41FA5}">
                          <a16:colId xmlns:a16="http://schemas.microsoft.com/office/drawing/2014/main" val="520502830"/>
                        </a:ext>
                      </a:extLst>
                    </a:gridCol>
                    <a:gridCol w="972000">
                      <a:extLst>
                        <a:ext uri="{9D8B030D-6E8A-4147-A177-3AD203B41FA5}">
                          <a16:colId xmlns:a16="http://schemas.microsoft.com/office/drawing/2014/main" val="1320320381"/>
                        </a:ext>
                      </a:extLst>
                    </a:gridCol>
                    <a:gridCol w="972000">
                      <a:extLst>
                        <a:ext uri="{9D8B030D-6E8A-4147-A177-3AD203B41FA5}">
                          <a16:colId xmlns:a16="http://schemas.microsoft.com/office/drawing/2014/main" val="3474815001"/>
                        </a:ext>
                      </a:extLst>
                    </a:gridCol>
                  </a:tblGrid>
                  <a:tr h="2622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Parameter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Symbol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Min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Max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Units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202244"/>
                      </a:ext>
                    </a:extLst>
                  </a:tr>
                  <a:tr h="2622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Modulation Depth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(A-B)/A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100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5206698"/>
                      </a:ext>
                    </a:extLst>
                  </a:tr>
                  <a:tr h="2622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RF </a:t>
                          </a:r>
                          <a:r>
                            <a:rPr lang="en-US" altLang="zh-CN" sz="1200" dirty="0" err="1"/>
                            <a:t>Pulsewidth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PW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x/2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SG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SG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en-SG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3298183"/>
                      </a:ext>
                    </a:extLst>
                  </a:tr>
                  <a:tr h="2622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RF Envelope </a:t>
                          </a:r>
                          <a:r>
                            <a:rPr lang="en-US" altLang="zh-CN" sz="1200" dirty="0"/>
                            <a:t>Fall time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 err="1"/>
                            <a:t>t_f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2x/3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SG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SG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en-SG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8461510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RF Envelope Rise Time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 err="1"/>
                            <a:t>t_r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2x/3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SG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SG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en-SG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723999"/>
                      </a:ext>
                    </a:extLst>
                  </a:tr>
                  <a:tr h="2622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RF Envelope Ripple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 err="1"/>
                            <a:t>M_h</a:t>
                          </a:r>
                          <a:r>
                            <a:rPr lang="en-SG" sz="1200" dirty="0"/>
                            <a:t>=</a:t>
                          </a:r>
                          <a:r>
                            <a:rPr lang="en-SG" sz="1200" dirty="0" err="1"/>
                            <a:t>M_l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0.0.5(A-B)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Same as A/B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161309"/>
                      </a:ext>
                    </a:extLst>
                  </a:tr>
                  <a:tr h="262286">
                    <a:tc gridSpan="5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200" dirty="0"/>
                            <a:t>Note: assume the duration of one Manchester symbol is x </a:t>
                          </a:r>
                          <a14:m>
                            <m:oMath xmlns:m="http://schemas.openxmlformats.org/officeDocument/2006/math">
                              <m:r>
                                <a:rPr lang="en-SG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SG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oMath>
                          </a14:m>
                          <a:r>
                            <a:rPr lang="en-SG" sz="1200" dirty="0"/>
                            <a:t>.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15581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7" name="Table 62">
                <a:extLst>
                  <a:ext uri="{FF2B5EF4-FFF2-40B4-BE49-F238E27FC236}">
                    <a16:creationId xmlns:a16="http://schemas.microsoft.com/office/drawing/2014/main" id="{805B41F8-AC61-4EA3-B292-589C925B2B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9722720"/>
                  </p:ext>
                </p:extLst>
              </p:nvPr>
            </p:nvGraphicFramePr>
            <p:xfrm>
              <a:off x="3243497" y="4343400"/>
              <a:ext cx="5544000" cy="1920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6000">
                      <a:extLst>
                        <a:ext uri="{9D8B030D-6E8A-4147-A177-3AD203B41FA5}">
                          <a16:colId xmlns:a16="http://schemas.microsoft.com/office/drawing/2014/main" val="432988354"/>
                        </a:ext>
                      </a:extLst>
                    </a:gridCol>
                    <a:gridCol w="972000">
                      <a:extLst>
                        <a:ext uri="{9D8B030D-6E8A-4147-A177-3AD203B41FA5}">
                          <a16:colId xmlns:a16="http://schemas.microsoft.com/office/drawing/2014/main" val="1571210300"/>
                        </a:ext>
                      </a:extLst>
                    </a:gridCol>
                    <a:gridCol w="972000">
                      <a:extLst>
                        <a:ext uri="{9D8B030D-6E8A-4147-A177-3AD203B41FA5}">
                          <a16:colId xmlns:a16="http://schemas.microsoft.com/office/drawing/2014/main" val="520502830"/>
                        </a:ext>
                      </a:extLst>
                    </a:gridCol>
                    <a:gridCol w="972000">
                      <a:extLst>
                        <a:ext uri="{9D8B030D-6E8A-4147-A177-3AD203B41FA5}">
                          <a16:colId xmlns:a16="http://schemas.microsoft.com/office/drawing/2014/main" val="1320320381"/>
                        </a:ext>
                      </a:extLst>
                    </a:gridCol>
                    <a:gridCol w="972000">
                      <a:extLst>
                        <a:ext uri="{9D8B030D-6E8A-4147-A177-3AD203B41FA5}">
                          <a16:colId xmlns:a16="http://schemas.microsoft.com/office/drawing/2014/main" val="347481500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Parameter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Symbol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Min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Max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Units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20224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Modulation Depth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(A-B)/A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100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520669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RF </a:t>
                          </a:r>
                          <a:r>
                            <a:rPr lang="en-US" altLang="zh-CN" sz="1200" dirty="0" err="1"/>
                            <a:t>Pulsewidth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PW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x/2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69375" t="-202222" r="-2500" b="-41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29818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RF Envelope </a:t>
                          </a:r>
                          <a:r>
                            <a:rPr lang="en-US" altLang="zh-CN" sz="1200" dirty="0"/>
                            <a:t>Fall time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 err="1"/>
                            <a:t>t_f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2x/3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69375" t="-295652" r="-2500" b="-3086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461510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RF Envelope Rise Time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 err="1"/>
                            <a:t>t_r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2x/3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69375" t="-404444" r="-2500" b="-21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72399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RF Envelope Ripple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 err="1"/>
                            <a:t>M_h</a:t>
                          </a:r>
                          <a:r>
                            <a:rPr lang="en-SG" sz="1200" dirty="0"/>
                            <a:t>=</a:t>
                          </a:r>
                          <a:r>
                            <a:rPr lang="en-SG" sz="1200" dirty="0" err="1"/>
                            <a:t>M_l</a:t>
                          </a:r>
                          <a:endParaRPr lang="en-SG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0.0.5(A-B)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200" dirty="0"/>
                            <a:t>Same as A/B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161309"/>
                      </a:ext>
                    </a:extLst>
                  </a:tr>
                  <a:tr h="274320"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10" t="-604444" r="-440" b="-1555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155814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37CC8E2-DCBA-4B7C-B32D-88B9D84BD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9095" y="1227305"/>
            <a:ext cx="4952805" cy="297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152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48005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This contribution discusses the AMP-S1G TX requirements</a:t>
            </a:r>
          </a:p>
          <a:p>
            <a:pPr lvl="1"/>
            <a:r>
              <a:rPr lang="en-SG" sz="1800" dirty="0"/>
              <a:t>Frequency-domain: transmit spectrum mask is needed</a:t>
            </a:r>
          </a:p>
          <a:p>
            <a:pPr lvl="1"/>
            <a:r>
              <a:rPr lang="en-SG" sz="1800" dirty="0"/>
              <a:t>Time-domain: RF envelope may be needed</a:t>
            </a:r>
          </a:p>
          <a:p>
            <a:pPr lvl="1"/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62205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A7FAE-9857-452E-80E3-2F88700E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05826-0340-486C-ABE8-8D9E2B4CB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SG" dirty="0"/>
              <a:t>[1] IEEE P802.11-REVme™/D7.0, August 2024</a:t>
            </a:r>
          </a:p>
          <a:p>
            <a:pPr marL="0" indent="0">
              <a:buNone/>
            </a:pPr>
            <a:r>
              <a:rPr lang="en-SG" dirty="0"/>
              <a:t>[2] </a:t>
            </a:r>
            <a:r>
              <a:rPr lang="en-US" dirty="0"/>
              <a:t>EPC® Radio-Frequency Identity Generation-2 UHF RFID Standard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1CC73-1A38-4B29-A7A0-60179BE993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5D3CA-DBB9-4EE6-AFE4-5BEDF6219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263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 (information collection)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3428998"/>
          </a:xfrm>
        </p:spPr>
        <p:txBody>
          <a:bodyPr/>
          <a:lstStyle/>
          <a:p>
            <a:r>
              <a:rPr lang="en-US" b="1" dirty="0"/>
              <a:t>Which option you prefer to define the spectrum mask for AMP in sub-1GHz?</a:t>
            </a:r>
          </a:p>
          <a:p>
            <a:endParaRPr lang="en-US" altLang="zh-CN" sz="1800" dirty="0"/>
          </a:p>
          <a:p>
            <a:pPr marL="0" indent="0">
              <a:buNone/>
            </a:pPr>
            <a:r>
              <a:rPr lang="en-US" altLang="zh-CN" b="0" dirty="0"/>
              <a:t>       O</a:t>
            </a:r>
            <a:r>
              <a:rPr lang="en-SG" altLang="zh-CN" b="0" dirty="0"/>
              <a:t>ption</a:t>
            </a:r>
            <a:r>
              <a:rPr lang="zh-CN" altLang="en-US" b="0" dirty="0"/>
              <a:t> </a:t>
            </a:r>
            <a:r>
              <a:rPr lang="en-SG" altLang="zh-CN" b="0" dirty="0"/>
              <a:t>1</a:t>
            </a:r>
            <a:endParaRPr lang="en-US" altLang="zh-CN" b="0" dirty="0"/>
          </a:p>
          <a:p>
            <a:pPr marL="400050" lvl="1" indent="0">
              <a:buNone/>
            </a:pPr>
            <a:r>
              <a:rPr lang="en-US" dirty="0"/>
              <a:t>Option 2</a:t>
            </a:r>
          </a:p>
          <a:p>
            <a:pPr marL="400050" lvl="1" indent="0">
              <a:buNone/>
            </a:pPr>
            <a:r>
              <a:rPr lang="en-US" sz="1800" dirty="0"/>
              <a:t>Option 3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51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 (information collection)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3428998"/>
          </a:xfrm>
        </p:spPr>
        <p:txBody>
          <a:bodyPr/>
          <a:lstStyle/>
          <a:p>
            <a:r>
              <a:rPr lang="en-US" dirty="0"/>
              <a:t>Do you agree to define an RF envelope shown in slide 10 for AMP </a:t>
            </a:r>
            <a:r>
              <a:rPr lang="en-US" b="1" dirty="0"/>
              <a:t>in sub-1GHz?</a:t>
            </a:r>
            <a:endParaRPr lang="en-US" dirty="0"/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7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7480-E676-44B5-88FA-357F88E5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Abstract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7A09-892E-4894-B870-7106E15EB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Transmit spectrum mask is defined in every IEEE 802.11 PHY subclause.</a:t>
            </a:r>
          </a:p>
          <a:p>
            <a:r>
              <a:rPr lang="en-US" dirty="0"/>
              <a:t>AMP-S1G need to define different spectrum mask from 2.4G</a:t>
            </a:r>
            <a:r>
              <a:rPr lang="en-SG" dirty="0"/>
              <a:t>.</a:t>
            </a:r>
            <a:endParaRPr lang="en-US" dirty="0"/>
          </a:p>
          <a:p>
            <a:pPr lvl="1"/>
            <a:r>
              <a:rPr lang="en-US" dirty="0"/>
              <a:t>AMP-S1G is likely to use similar bands with RFID.</a:t>
            </a:r>
          </a:p>
          <a:p>
            <a:pPr lvl="1"/>
            <a:r>
              <a:rPr lang="en-US" dirty="0"/>
              <a:t>AMP-S1G spectrum mask may borrow wisdom from EPC UHF RFID standard.</a:t>
            </a:r>
          </a:p>
          <a:p>
            <a:pPr lvl="1"/>
            <a:r>
              <a:rPr lang="en-US" dirty="0"/>
              <a:t>AMP-S1G spectrum mask should also follow IEEE 802.11 “traditions”.</a:t>
            </a:r>
          </a:p>
          <a:p>
            <a:r>
              <a:rPr lang="en-SG" dirty="0"/>
              <a:t>Except spectrum mask, time-domain restrictions like RF envelope may be also needed.</a:t>
            </a:r>
          </a:p>
          <a:p>
            <a:endParaRPr lang="en-SG" dirty="0"/>
          </a:p>
          <a:p>
            <a:r>
              <a:rPr lang="en-SG" dirty="0"/>
              <a:t>This contribution intends to present some initial thoughts on AMP-S1G transmit specification from both frequency-domain and time-domain</a:t>
            </a:r>
          </a:p>
          <a:p>
            <a:pPr lvl="1"/>
            <a:r>
              <a:rPr lang="en-US" dirty="0"/>
              <a:t>Frequency-domain restriction: spectrum mask</a:t>
            </a:r>
          </a:p>
          <a:p>
            <a:pPr lvl="1"/>
            <a:r>
              <a:rPr lang="en-US" dirty="0"/>
              <a:t>Time-domain restriction: RF envelope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376E8-C848-4113-A772-A2B795762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58085-6699-4DE8-9E1A-E95DB376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3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871A8-9C1F-421A-8864-39F83548E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3588559"/>
          </a:xfrm>
        </p:spPr>
        <p:txBody>
          <a:bodyPr/>
          <a:lstStyle/>
          <a:p>
            <a:r>
              <a:rPr lang="en-SG" dirty="0"/>
              <a:t>IEEE spectrum masks [1]</a:t>
            </a:r>
            <a:endParaRPr lang="en-SG" b="0" dirty="0"/>
          </a:p>
          <a:p>
            <a:pPr lvl="1"/>
            <a:r>
              <a:rPr lang="en-SG" b="0" dirty="0"/>
              <a:t>DSSS waveform mask: Figure 15-10</a:t>
            </a:r>
          </a:p>
          <a:p>
            <a:pPr lvl="1"/>
            <a:r>
              <a:rPr lang="en-SG" b="0" dirty="0"/>
              <a:t>OFDM based waveforms’ spectrum masks </a:t>
            </a:r>
            <a:r>
              <a:rPr lang="en-US" altLang="zh-CN" b="0" dirty="0"/>
              <a:t>in</a:t>
            </a:r>
            <a:r>
              <a:rPr lang="en-SG" b="0" dirty="0"/>
              <a:t> are scaled (some plus slightly revised) from Figure 19-17</a:t>
            </a:r>
            <a:endParaRPr lang="en-SG" dirty="0"/>
          </a:p>
          <a:p>
            <a:pPr lvl="1"/>
            <a:endParaRPr lang="en-SG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4465C6-7CB9-4CAE-A5FF-08E6FADA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Background: IEEE 802.11 Spectrum Mask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B9279-A804-411B-B6C5-6133F2ED01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0EA32-AEA9-43FA-9B78-5430156B9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43AEE2-1FB5-497F-A59A-1FD505B9FE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626305"/>
            <a:ext cx="3580031" cy="180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2D90C3-ECE1-423B-A720-78268C43B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4626305"/>
            <a:ext cx="2231363" cy="180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63AAEAD-45F4-4BC5-B928-A5E7262F8B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1332" y="4626305"/>
            <a:ext cx="2675173" cy="180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FED987-446A-465E-8E4B-8EDE1E0F28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790" y="2783482"/>
            <a:ext cx="3218987" cy="1800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78AE38C-C779-4906-A5F9-C9DF89BBCD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3730" y="2783482"/>
            <a:ext cx="3979517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8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C440-779B-4A55-BF46-654FDA4A3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Background: UHF RFID Spectrum Mask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00291-4F69-47E5-81A3-8A39F6860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EPC UHF RFID standard only defines the spectrum mask for Interrogator-to-Tag communication (DL), while doesn’t specify the Tag-to-Interrogator (UL). [2]</a:t>
            </a:r>
          </a:p>
          <a:p>
            <a:pPr lvl="1"/>
            <a:r>
              <a:rPr lang="en-SG" dirty="0"/>
              <a:t>For backscatter, if DL signal is restricted, then UL signal is naturally restricted (ignoring slight bandwidth expansion caused by UL MCS)</a:t>
            </a:r>
          </a:p>
          <a:p>
            <a:pPr lvl="1"/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15C0F-DA5A-4F5B-B9DF-1C67F3812D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DCB31-5C5E-4E40-A824-B7BCF830D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A5F1DD-A41A-45C5-995B-D44D956CF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60330"/>
            <a:ext cx="3931954" cy="22522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C55BF2-9438-4D42-AA32-54DD47230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146" y="4012650"/>
            <a:ext cx="3315667" cy="214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58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C440-779B-4A55-BF46-654FDA4A3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Background: UHF RFID </a:t>
            </a:r>
            <a:r>
              <a:rPr lang="en-US" altLang="zh-CN" kern="0" dirty="0"/>
              <a:t>RF envelope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00291-4F69-47E5-81A3-8A39F6860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Interrogator-to-Tag [2]</a:t>
            </a:r>
          </a:p>
          <a:p>
            <a:pPr lvl="1"/>
            <a:r>
              <a:rPr lang="en-SG" dirty="0"/>
              <a:t>Consider pulse shaping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15C0F-DA5A-4F5B-B9DF-1C67F3812D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DCB31-5C5E-4E40-A824-B7BCF830D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D16644-619A-4B3A-B38D-C5079D113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771901"/>
            <a:ext cx="3708272" cy="21996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2E522E-25CE-4A7F-9E4C-BC59F3548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164" y="3793975"/>
            <a:ext cx="3518036" cy="21775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6220C75-C1E6-4341-86F3-7C6329B192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545" y="1685284"/>
            <a:ext cx="3813655" cy="184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4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871A8-9C1F-421A-8864-39F83548E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1"/>
            <a:ext cx="7772400" cy="5027611"/>
          </a:xfrm>
        </p:spPr>
        <p:txBody>
          <a:bodyPr/>
          <a:lstStyle/>
          <a:p>
            <a:r>
              <a:rPr lang="en-SG" dirty="0"/>
              <a:t>Definitely need transmit spectrum mask</a:t>
            </a:r>
            <a:endParaRPr lang="en-SG" sz="1600" dirty="0"/>
          </a:p>
          <a:p>
            <a:pPr lvl="1"/>
            <a:r>
              <a:rPr lang="en-SG" dirty="0"/>
              <a:t>Will be reflected in “PHY Transmit Specification” in draft</a:t>
            </a:r>
          </a:p>
          <a:p>
            <a:pPr lvl="1"/>
            <a:r>
              <a:rPr lang="en-SG" dirty="0"/>
              <a:t>Design considerations</a:t>
            </a:r>
          </a:p>
          <a:p>
            <a:pPr lvl="2"/>
            <a:r>
              <a:rPr lang="en-SG" dirty="0"/>
              <a:t>Multiple bandwidths have multiple spectrum masks</a:t>
            </a:r>
          </a:p>
          <a:p>
            <a:pPr lvl="3"/>
            <a:r>
              <a:rPr lang="en-SG" dirty="0"/>
              <a:t>Prefer a unified design, just scaled X-axis for different bandwidths</a:t>
            </a:r>
          </a:p>
          <a:p>
            <a:pPr lvl="2"/>
            <a:r>
              <a:rPr lang="en-SG" dirty="0"/>
              <a:t>How many adjacent channels should be considered</a:t>
            </a:r>
          </a:p>
          <a:p>
            <a:pPr lvl="2"/>
            <a:r>
              <a:rPr lang="en-SG" dirty="0"/>
              <a:t>How to decide the boundary of the mask</a:t>
            </a:r>
          </a:p>
          <a:p>
            <a:pPr lvl="1"/>
            <a:r>
              <a:rPr lang="en-SG" dirty="0"/>
              <a:t>Options:</a:t>
            </a:r>
          </a:p>
          <a:p>
            <a:pPr lvl="2"/>
            <a:r>
              <a:rPr lang="en-SG" dirty="0"/>
              <a:t>Option 1: IEEE 802.11 way: scale from existing masks in base standard Figure 19-17 </a:t>
            </a:r>
          </a:p>
          <a:p>
            <a:pPr lvl="2"/>
            <a:r>
              <a:rPr lang="en-SG" dirty="0"/>
              <a:t>Option 2: UHF RFID way: reuse UHF RFID spectrum mask</a:t>
            </a:r>
          </a:p>
          <a:p>
            <a:pPr lvl="2"/>
            <a:r>
              <a:rPr lang="en-SG" dirty="0"/>
              <a:t>Option 3: Design new mask</a:t>
            </a:r>
          </a:p>
          <a:p>
            <a:pPr lvl="1"/>
            <a:endParaRPr lang="en-SG" dirty="0"/>
          </a:p>
          <a:p>
            <a:r>
              <a:rPr lang="en-SG" dirty="0"/>
              <a:t>Whether AMP-S1G need time-domain restriction like RF envelope is open for discussion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4465C6-7CB9-4CAE-A5FF-08E6FADA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AMP-S1G Mask Considerations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B9279-A804-411B-B6C5-6133F2ED01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0EA32-AEA9-43FA-9B78-5430156B9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Panpan</a:t>
            </a:r>
            <a:r>
              <a:rPr lang="en-GB" dirty="0"/>
              <a:t>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86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871A8-9C1F-421A-8864-39F83548E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419598"/>
          </a:xfrm>
        </p:spPr>
        <p:txBody>
          <a:bodyPr/>
          <a:lstStyle/>
          <a:p>
            <a:r>
              <a:rPr lang="en-SG" dirty="0"/>
              <a:t>Example AMP-S1G transmit spectrum mask </a:t>
            </a:r>
          </a:p>
          <a:p>
            <a:pPr lvl="1"/>
            <a:r>
              <a:rPr lang="en-SG" dirty="0"/>
              <a:t>Scaled from IEEE 802.11 OFDM mask for 20MHz channel</a:t>
            </a:r>
          </a:p>
          <a:p>
            <a:pPr lvl="1"/>
            <a:r>
              <a:rPr lang="en-SG" dirty="0"/>
              <a:t>Assume bandwidth B, which is the max allowable channel bandwidth according to regional regulations. B=200, 250, 400, 500kHz,…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4465C6-7CB9-4CAE-A5FF-08E6FADA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Spectrum Mask Option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B9279-A804-411B-B6C5-6133F2ED01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0EA32-AEA9-43FA-9B78-5430156B9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ED7D7E2-8FCA-4753-AD4D-2180D6F9C7C9}"/>
              </a:ext>
            </a:extLst>
          </p:cNvPr>
          <p:cNvCxnSpPr>
            <a:cxnSpLocks/>
          </p:cNvCxnSpPr>
          <p:nvPr/>
        </p:nvCxnSpPr>
        <p:spPr>
          <a:xfrm>
            <a:off x="307957" y="5514108"/>
            <a:ext cx="86400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7C61A22-B946-4AA3-A1FC-D2855F3D632E}"/>
              </a:ext>
            </a:extLst>
          </p:cNvPr>
          <p:cNvCxnSpPr>
            <a:cxnSpLocks/>
          </p:cNvCxnSpPr>
          <p:nvPr/>
        </p:nvCxnSpPr>
        <p:spPr>
          <a:xfrm flipV="1">
            <a:off x="4843501" y="2878996"/>
            <a:ext cx="0" cy="263511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430B39-3724-4328-9D73-E920C205C7F6}"/>
              </a:ext>
            </a:extLst>
          </p:cNvPr>
          <p:cNvCxnSpPr>
            <a:cxnSpLocks/>
          </p:cNvCxnSpPr>
          <p:nvPr/>
        </p:nvCxnSpPr>
        <p:spPr>
          <a:xfrm flipV="1">
            <a:off x="5777899" y="55304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2494C43-9845-4DC4-AB4E-B14A2D64DEFD}"/>
              </a:ext>
            </a:extLst>
          </p:cNvPr>
          <p:cNvCxnSpPr>
            <a:cxnSpLocks/>
          </p:cNvCxnSpPr>
          <p:nvPr/>
        </p:nvCxnSpPr>
        <p:spPr>
          <a:xfrm flipV="1">
            <a:off x="3907397" y="5515431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B74ED9-AB87-4BD9-A63A-AF21247997C8}"/>
              </a:ext>
            </a:extLst>
          </p:cNvPr>
          <p:cNvCxnSpPr>
            <a:cxnSpLocks/>
          </p:cNvCxnSpPr>
          <p:nvPr/>
        </p:nvCxnSpPr>
        <p:spPr>
          <a:xfrm flipV="1">
            <a:off x="6089191" y="5520938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D95E54F-37C2-44D7-9DBF-BF88B95E6CA0}"/>
              </a:ext>
            </a:extLst>
          </p:cNvPr>
          <p:cNvCxnSpPr>
            <a:cxnSpLocks/>
          </p:cNvCxnSpPr>
          <p:nvPr/>
        </p:nvCxnSpPr>
        <p:spPr>
          <a:xfrm flipV="1">
            <a:off x="7003741" y="55304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926881-AFB0-4133-9280-19E63ECE64CF}"/>
              </a:ext>
            </a:extLst>
          </p:cNvPr>
          <p:cNvCxnSpPr>
            <a:cxnSpLocks/>
          </p:cNvCxnSpPr>
          <p:nvPr/>
        </p:nvCxnSpPr>
        <p:spPr>
          <a:xfrm flipV="1">
            <a:off x="8083862" y="55304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E6E4877-24FF-4AC3-B838-DEABF4A0AD3E}"/>
              </a:ext>
            </a:extLst>
          </p:cNvPr>
          <p:cNvCxnSpPr>
            <a:cxnSpLocks/>
          </p:cNvCxnSpPr>
          <p:nvPr/>
        </p:nvCxnSpPr>
        <p:spPr>
          <a:xfrm flipV="1">
            <a:off x="1603141" y="5514108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3B5E36C-0AD3-4B8F-A51A-07B62D8B84B4}"/>
              </a:ext>
            </a:extLst>
          </p:cNvPr>
          <p:cNvCxnSpPr>
            <a:cxnSpLocks/>
          </p:cNvCxnSpPr>
          <p:nvPr/>
        </p:nvCxnSpPr>
        <p:spPr>
          <a:xfrm flipV="1">
            <a:off x="2683261" y="55304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90C109A-C21E-4D2D-A449-45E255F4E8EC}"/>
              </a:ext>
            </a:extLst>
          </p:cNvPr>
          <p:cNvCxnSpPr>
            <a:cxnSpLocks/>
          </p:cNvCxnSpPr>
          <p:nvPr/>
        </p:nvCxnSpPr>
        <p:spPr>
          <a:xfrm flipV="1">
            <a:off x="3534604" y="5514108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5F6C0E0-E557-4DFA-B2B9-199D24226559}"/>
              </a:ext>
            </a:extLst>
          </p:cNvPr>
          <p:cNvCxnSpPr>
            <a:cxnSpLocks/>
          </p:cNvCxnSpPr>
          <p:nvPr/>
        </p:nvCxnSpPr>
        <p:spPr>
          <a:xfrm flipH="1" flipV="1">
            <a:off x="7003740" y="4303941"/>
            <a:ext cx="1080122" cy="888251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8AB1E4B-1687-48D0-918B-4FE2E1D291CD}"/>
              </a:ext>
            </a:extLst>
          </p:cNvPr>
          <p:cNvCxnSpPr>
            <a:cxnSpLocks/>
          </p:cNvCxnSpPr>
          <p:nvPr/>
        </p:nvCxnSpPr>
        <p:spPr>
          <a:xfrm flipV="1">
            <a:off x="5777899" y="3364395"/>
            <a:ext cx="0" cy="216604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DFE0709-0207-4D9E-BF3A-458A60C0B6A2}"/>
              </a:ext>
            </a:extLst>
          </p:cNvPr>
          <p:cNvCxnSpPr>
            <a:cxnSpLocks/>
          </p:cNvCxnSpPr>
          <p:nvPr/>
        </p:nvCxnSpPr>
        <p:spPr>
          <a:xfrm flipH="1" flipV="1">
            <a:off x="1586251" y="5137599"/>
            <a:ext cx="6497611" cy="5459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8EC4906-4645-4862-9207-2738771A3D9F}"/>
              </a:ext>
            </a:extLst>
          </p:cNvPr>
          <p:cNvCxnSpPr>
            <a:cxnSpLocks/>
          </p:cNvCxnSpPr>
          <p:nvPr/>
        </p:nvCxnSpPr>
        <p:spPr>
          <a:xfrm flipH="1">
            <a:off x="8097115" y="5192190"/>
            <a:ext cx="889023" cy="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39B817E-0AC1-4C87-9B28-3162C267056A}"/>
              </a:ext>
            </a:extLst>
          </p:cNvPr>
          <p:cNvCxnSpPr>
            <a:cxnSpLocks/>
          </p:cNvCxnSpPr>
          <p:nvPr/>
        </p:nvCxnSpPr>
        <p:spPr>
          <a:xfrm flipV="1">
            <a:off x="1603141" y="4268630"/>
            <a:ext cx="1083463" cy="868969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6D14B92-8DCB-4B14-8457-09049A2C6DE9}"/>
              </a:ext>
            </a:extLst>
          </p:cNvPr>
          <p:cNvCxnSpPr>
            <a:cxnSpLocks/>
          </p:cNvCxnSpPr>
          <p:nvPr/>
        </p:nvCxnSpPr>
        <p:spPr>
          <a:xfrm>
            <a:off x="3910740" y="3364395"/>
            <a:ext cx="1867159" cy="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8C04DEC-27F2-4206-B5C3-77997E24953A}"/>
              </a:ext>
            </a:extLst>
          </p:cNvPr>
          <p:cNvCxnSpPr>
            <a:cxnSpLocks/>
          </p:cNvCxnSpPr>
          <p:nvPr/>
        </p:nvCxnSpPr>
        <p:spPr>
          <a:xfrm flipV="1">
            <a:off x="3526367" y="3364396"/>
            <a:ext cx="385383" cy="703837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5FA2615-7919-4877-B304-ACBA99FEB215}"/>
              </a:ext>
            </a:extLst>
          </p:cNvPr>
          <p:cNvCxnSpPr>
            <a:cxnSpLocks/>
          </p:cNvCxnSpPr>
          <p:nvPr/>
        </p:nvCxnSpPr>
        <p:spPr>
          <a:xfrm>
            <a:off x="714118" y="5142477"/>
            <a:ext cx="889023" cy="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35BF295-8CE3-4815-8352-6F3BED441982}"/>
              </a:ext>
            </a:extLst>
          </p:cNvPr>
          <p:cNvSpPr txBox="1"/>
          <p:nvPr/>
        </p:nvSpPr>
        <p:spPr>
          <a:xfrm>
            <a:off x="4805864" y="4053635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200" dirty="0"/>
              <a:t>-28 </a:t>
            </a:r>
            <a:r>
              <a:rPr lang="en-SG" sz="1200" dirty="0" err="1"/>
              <a:t>dBr</a:t>
            </a:r>
            <a:endParaRPr lang="en-SG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6699759-4A52-4769-A0B6-685E3B0FB06E}"/>
              </a:ext>
            </a:extLst>
          </p:cNvPr>
          <p:cNvSpPr txBox="1"/>
          <p:nvPr/>
        </p:nvSpPr>
        <p:spPr>
          <a:xfrm>
            <a:off x="4805865" y="3797044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200" dirty="0"/>
              <a:t>-20 </a:t>
            </a:r>
            <a:r>
              <a:rPr lang="en-SG" sz="1200" dirty="0" err="1"/>
              <a:t>dBr</a:t>
            </a:r>
            <a:endParaRPr lang="en-SG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7B21D4-07D8-474F-8978-0BE2BC83F18D}"/>
              </a:ext>
            </a:extLst>
          </p:cNvPr>
          <p:cNvSpPr txBox="1"/>
          <p:nvPr/>
        </p:nvSpPr>
        <p:spPr>
          <a:xfrm>
            <a:off x="4814882" y="4912795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200" dirty="0"/>
              <a:t>-40 </a:t>
            </a:r>
            <a:r>
              <a:rPr lang="en-SG" sz="1200" dirty="0" err="1"/>
              <a:t>dBr</a:t>
            </a:r>
            <a:endParaRPr lang="en-SG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F2E671-F85C-494C-B4F0-1EDF8DBFC6A8}"/>
              </a:ext>
            </a:extLst>
          </p:cNvPr>
          <p:cNvSpPr txBox="1"/>
          <p:nvPr/>
        </p:nvSpPr>
        <p:spPr>
          <a:xfrm>
            <a:off x="5215231" y="5679610"/>
            <a:ext cx="72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9B/20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A579121-614B-4703-B16C-819B5ED9A841}"/>
              </a:ext>
            </a:extLst>
          </p:cNvPr>
          <p:cNvSpPr txBox="1"/>
          <p:nvPr/>
        </p:nvSpPr>
        <p:spPr>
          <a:xfrm>
            <a:off x="3729633" y="5679610"/>
            <a:ext cx="788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-9B/20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CE45FF-508B-49B2-A3C5-A78CA1127B22}"/>
              </a:ext>
            </a:extLst>
          </p:cNvPr>
          <p:cNvSpPr txBox="1"/>
          <p:nvPr/>
        </p:nvSpPr>
        <p:spPr>
          <a:xfrm>
            <a:off x="7813392" y="5679610"/>
            <a:ext cx="605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3B/2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57A855E-55EC-4F4B-BEB8-9ECC69A0531E}"/>
              </a:ext>
            </a:extLst>
          </p:cNvPr>
          <p:cNvSpPr txBox="1"/>
          <p:nvPr/>
        </p:nvSpPr>
        <p:spPr>
          <a:xfrm>
            <a:off x="5832229" y="5679610"/>
            <a:ext cx="818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11B/20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69F4911-7AB7-46AC-85F3-54A0478F7997}"/>
              </a:ext>
            </a:extLst>
          </p:cNvPr>
          <p:cNvSpPr txBox="1"/>
          <p:nvPr/>
        </p:nvSpPr>
        <p:spPr>
          <a:xfrm>
            <a:off x="6893413" y="567961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B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B1849D-4F9D-4872-B1BB-5E7D8D45981E}"/>
              </a:ext>
            </a:extLst>
          </p:cNvPr>
          <p:cNvSpPr txBox="1"/>
          <p:nvPr/>
        </p:nvSpPr>
        <p:spPr>
          <a:xfrm>
            <a:off x="2950973" y="5679610"/>
            <a:ext cx="887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-11B/20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0A7F5C5-D70F-444D-8478-202805C5B535}"/>
              </a:ext>
            </a:extLst>
          </p:cNvPr>
          <p:cNvSpPr txBox="1"/>
          <p:nvPr/>
        </p:nvSpPr>
        <p:spPr>
          <a:xfrm>
            <a:off x="2375060" y="567961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FD14D84-874E-4A7D-8F50-73A58C00B983}"/>
              </a:ext>
            </a:extLst>
          </p:cNvPr>
          <p:cNvSpPr txBox="1"/>
          <p:nvPr/>
        </p:nvSpPr>
        <p:spPr>
          <a:xfrm>
            <a:off x="1172053" y="5679610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-3B/2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AB709A-8865-410C-8DC2-7183568B38F9}"/>
              </a:ext>
            </a:extLst>
          </p:cNvPr>
          <p:cNvCxnSpPr>
            <a:cxnSpLocks/>
          </p:cNvCxnSpPr>
          <p:nvPr/>
        </p:nvCxnSpPr>
        <p:spPr>
          <a:xfrm flipV="1">
            <a:off x="3907397" y="3364395"/>
            <a:ext cx="0" cy="219632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CAD5140-9460-43B4-96CE-304665A3D7F6}"/>
              </a:ext>
            </a:extLst>
          </p:cNvPr>
          <p:cNvCxnSpPr>
            <a:cxnSpLocks/>
          </p:cNvCxnSpPr>
          <p:nvPr/>
        </p:nvCxnSpPr>
        <p:spPr>
          <a:xfrm>
            <a:off x="5778578" y="3353868"/>
            <a:ext cx="317422" cy="705991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B757E3D-E533-4A66-A878-8904C1B93305}"/>
              </a:ext>
            </a:extLst>
          </p:cNvPr>
          <p:cNvCxnSpPr>
            <a:cxnSpLocks/>
          </p:cNvCxnSpPr>
          <p:nvPr/>
        </p:nvCxnSpPr>
        <p:spPr>
          <a:xfrm>
            <a:off x="6096000" y="4059859"/>
            <a:ext cx="901241" cy="234276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B77F42A-8C81-4A40-8012-FA12709AC871}"/>
              </a:ext>
            </a:extLst>
          </p:cNvPr>
          <p:cNvCxnSpPr>
            <a:cxnSpLocks/>
          </p:cNvCxnSpPr>
          <p:nvPr/>
        </p:nvCxnSpPr>
        <p:spPr>
          <a:xfrm flipV="1">
            <a:off x="6089191" y="4025826"/>
            <a:ext cx="13618" cy="146947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4030F86-A6B4-4467-B9A1-76F6236DA0B6}"/>
              </a:ext>
            </a:extLst>
          </p:cNvPr>
          <p:cNvCxnSpPr>
            <a:cxnSpLocks/>
          </p:cNvCxnSpPr>
          <p:nvPr/>
        </p:nvCxnSpPr>
        <p:spPr>
          <a:xfrm flipV="1">
            <a:off x="3530466" y="4043712"/>
            <a:ext cx="0" cy="14867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A483A25-F622-422F-8DCD-969FF3900941}"/>
              </a:ext>
            </a:extLst>
          </p:cNvPr>
          <p:cNvCxnSpPr>
            <a:cxnSpLocks/>
          </p:cNvCxnSpPr>
          <p:nvPr/>
        </p:nvCxnSpPr>
        <p:spPr>
          <a:xfrm flipV="1">
            <a:off x="7003741" y="4310770"/>
            <a:ext cx="0" cy="120333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EE052ED-33E5-4078-B8E9-9777521DD389}"/>
              </a:ext>
            </a:extLst>
          </p:cNvPr>
          <p:cNvCxnSpPr>
            <a:cxnSpLocks/>
          </p:cNvCxnSpPr>
          <p:nvPr/>
        </p:nvCxnSpPr>
        <p:spPr>
          <a:xfrm flipH="1" flipV="1">
            <a:off x="2681556" y="4268630"/>
            <a:ext cx="1705" cy="121625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6AA9DBB-71F0-49E2-8CB4-3241654D93F5}"/>
              </a:ext>
            </a:extLst>
          </p:cNvPr>
          <p:cNvCxnSpPr>
            <a:cxnSpLocks/>
          </p:cNvCxnSpPr>
          <p:nvPr/>
        </p:nvCxnSpPr>
        <p:spPr>
          <a:xfrm flipV="1">
            <a:off x="8083862" y="5154108"/>
            <a:ext cx="0" cy="360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3198F36-089D-4217-A716-8174A6D4D213}"/>
              </a:ext>
            </a:extLst>
          </p:cNvPr>
          <p:cNvCxnSpPr>
            <a:cxnSpLocks/>
          </p:cNvCxnSpPr>
          <p:nvPr/>
        </p:nvCxnSpPr>
        <p:spPr>
          <a:xfrm flipV="1">
            <a:off x="1603141" y="5154108"/>
            <a:ext cx="0" cy="360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4AE92E3-0518-40EB-BC47-46F269FEC0EA}"/>
              </a:ext>
            </a:extLst>
          </p:cNvPr>
          <p:cNvCxnSpPr>
            <a:cxnSpLocks/>
          </p:cNvCxnSpPr>
          <p:nvPr/>
        </p:nvCxnSpPr>
        <p:spPr>
          <a:xfrm flipV="1">
            <a:off x="2681556" y="4062630"/>
            <a:ext cx="853048" cy="21042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1B9402-F761-4E1C-874C-B8A54225A141}"/>
              </a:ext>
            </a:extLst>
          </p:cNvPr>
          <p:cNvCxnSpPr>
            <a:cxnSpLocks/>
          </p:cNvCxnSpPr>
          <p:nvPr/>
        </p:nvCxnSpPr>
        <p:spPr>
          <a:xfrm flipH="1" flipV="1">
            <a:off x="2678214" y="4294135"/>
            <a:ext cx="4332280" cy="532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AC51A64-BF8B-4BC1-B72D-FC1976EE240B}"/>
              </a:ext>
            </a:extLst>
          </p:cNvPr>
          <p:cNvCxnSpPr>
            <a:cxnSpLocks/>
          </p:cNvCxnSpPr>
          <p:nvPr/>
        </p:nvCxnSpPr>
        <p:spPr>
          <a:xfrm flipH="1" flipV="1">
            <a:off x="3515731" y="4059860"/>
            <a:ext cx="2580269" cy="935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12073E5-7FB7-48E0-B1F7-F57DA256C336}"/>
              </a:ext>
            </a:extLst>
          </p:cNvPr>
          <p:cNvSpPr txBox="1"/>
          <p:nvPr/>
        </p:nvSpPr>
        <p:spPr>
          <a:xfrm>
            <a:off x="4829895" y="310817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200" dirty="0"/>
              <a:t>0 </a:t>
            </a:r>
            <a:r>
              <a:rPr lang="en-SG" sz="1200" dirty="0" err="1"/>
              <a:t>dBr</a:t>
            </a:r>
            <a:endParaRPr lang="en-SG" sz="1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70C0263-E3FF-4BE5-8425-F838CBD8E760}"/>
              </a:ext>
            </a:extLst>
          </p:cNvPr>
          <p:cNvSpPr txBox="1"/>
          <p:nvPr/>
        </p:nvSpPr>
        <p:spPr>
          <a:xfrm>
            <a:off x="1445468" y="483963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A</a:t>
            </a:r>
            <a:endParaRPr lang="en-SG" sz="12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9580DCB-2F82-4BA4-A032-246182EE99D8}"/>
              </a:ext>
            </a:extLst>
          </p:cNvPr>
          <p:cNvSpPr txBox="1"/>
          <p:nvPr/>
        </p:nvSpPr>
        <p:spPr>
          <a:xfrm>
            <a:off x="2537588" y="402579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B</a:t>
            </a:r>
            <a:endParaRPr lang="en-SG" sz="12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1541D0F-F27D-4973-A955-27F67FEB9F7A}"/>
              </a:ext>
            </a:extLst>
          </p:cNvPr>
          <p:cNvSpPr txBox="1"/>
          <p:nvPr/>
        </p:nvSpPr>
        <p:spPr>
          <a:xfrm>
            <a:off x="3304154" y="382583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C</a:t>
            </a:r>
            <a:endParaRPr lang="en-SG" sz="12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04E7394-EA8F-4EF0-83D1-63B5D93572E9}"/>
              </a:ext>
            </a:extLst>
          </p:cNvPr>
          <p:cNvSpPr txBox="1"/>
          <p:nvPr/>
        </p:nvSpPr>
        <p:spPr>
          <a:xfrm>
            <a:off x="3763102" y="311216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D</a:t>
            </a:r>
            <a:endParaRPr lang="en-SG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60D6BCA-D01E-48B6-A7B4-9A51B93FB40A}"/>
              </a:ext>
            </a:extLst>
          </p:cNvPr>
          <p:cNvSpPr txBox="1"/>
          <p:nvPr/>
        </p:nvSpPr>
        <p:spPr>
          <a:xfrm>
            <a:off x="5704492" y="311972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E</a:t>
            </a:r>
            <a:endParaRPr lang="en-SG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F84AC1B-BC5D-4229-A35B-F7F20B0B026E}"/>
              </a:ext>
            </a:extLst>
          </p:cNvPr>
          <p:cNvSpPr txBox="1"/>
          <p:nvPr/>
        </p:nvSpPr>
        <p:spPr>
          <a:xfrm>
            <a:off x="6042525" y="3820106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F</a:t>
            </a:r>
            <a:endParaRPr lang="en-SG" sz="12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212C7CC-99EA-4F1B-BCA3-D817F256E86F}"/>
              </a:ext>
            </a:extLst>
          </p:cNvPr>
          <p:cNvSpPr txBox="1"/>
          <p:nvPr/>
        </p:nvSpPr>
        <p:spPr>
          <a:xfrm>
            <a:off x="6928270" y="4043712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G</a:t>
            </a:r>
            <a:endParaRPr lang="en-SG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DE0CD89-8974-47E3-B781-05B535109015}"/>
              </a:ext>
            </a:extLst>
          </p:cNvPr>
          <p:cNvSpPr txBox="1"/>
          <p:nvPr/>
        </p:nvSpPr>
        <p:spPr>
          <a:xfrm>
            <a:off x="7982891" y="4905785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H</a:t>
            </a:r>
            <a:endParaRPr lang="en-SG" sz="1200" dirty="0"/>
          </a:p>
        </p:txBody>
      </p:sp>
    </p:spTree>
    <p:extLst>
      <p:ext uri="{BB962C8B-B14F-4D97-AF65-F5344CB8AC3E}">
        <p14:creationId xmlns:p14="http://schemas.microsoft.com/office/powerpoint/2010/main" val="4011234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E55E8-3567-4F9B-A39F-F8404625F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Spectrum Mask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914D9-B1A4-4E26-ABCD-DB9F94A8E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1551491"/>
          </a:xfrm>
        </p:spPr>
        <p:txBody>
          <a:bodyPr/>
          <a:lstStyle/>
          <a:p>
            <a:r>
              <a:rPr lang="en-SG" dirty="0"/>
              <a:t>Example AMP-S1G transmit spectrum mask </a:t>
            </a:r>
          </a:p>
          <a:p>
            <a:pPr lvl="1"/>
            <a:r>
              <a:rPr lang="en-SG" dirty="0"/>
              <a:t>Reuse UHF RFID transmit mask </a:t>
            </a:r>
          </a:p>
          <a:p>
            <a:pPr lvl="1"/>
            <a:r>
              <a:rPr lang="en-SG" dirty="0"/>
              <a:t>Assume bandwidth B, which is the max allowable channel bandwidth according to regional regulations. B=200, 250, 400, 500kHz,… </a:t>
            </a:r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EC795-9387-42D9-9D2A-292D60C5CF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EABD5-7F78-473E-B2EF-B15A727FB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B339739-88E3-4D72-80D2-57C71A478798}"/>
              </a:ext>
            </a:extLst>
          </p:cNvPr>
          <p:cNvCxnSpPr>
            <a:cxnSpLocks/>
          </p:cNvCxnSpPr>
          <p:nvPr/>
        </p:nvCxnSpPr>
        <p:spPr>
          <a:xfrm>
            <a:off x="226730" y="5972944"/>
            <a:ext cx="86400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B737311-1C2A-44EA-AD54-2B3EEAD32D8E}"/>
              </a:ext>
            </a:extLst>
          </p:cNvPr>
          <p:cNvCxnSpPr>
            <a:cxnSpLocks/>
          </p:cNvCxnSpPr>
          <p:nvPr/>
        </p:nvCxnSpPr>
        <p:spPr>
          <a:xfrm flipV="1">
            <a:off x="4571882" y="2743200"/>
            <a:ext cx="0" cy="32400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3B43FFC-DBF3-4477-B7D3-5ED368B5FF07}"/>
              </a:ext>
            </a:extLst>
          </p:cNvPr>
          <p:cNvCxnSpPr>
            <a:cxnSpLocks/>
          </p:cNvCxnSpPr>
          <p:nvPr/>
        </p:nvCxnSpPr>
        <p:spPr>
          <a:xfrm flipV="1">
            <a:off x="5010584" y="59729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4E0462C-AF93-4856-B684-60FEA84AD0CC}"/>
              </a:ext>
            </a:extLst>
          </p:cNvPr>
          <p:cNvCxnSpPr>
            <a:cxnSpLocks/>
          </p:cNvCxnSpPr>
          <p:nvPr/>
        </p:nvCxnSpPr>
        <p:spPr>
          <a:xfrm flipV="1">
            <a:off x="4115627" y="59729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15CA38F-7976-453A-B567-07BE6BC079E6}"/>
              </a:ext>
            </a:extLst>
          </p:cNvPr>
          <p:cNvCxnSpPr>
            <a:cxnSpLocks/>
          </p:cNvCxnSpPr>
          <p:nvPr/>
        </p:nvCxnSpPr>
        <p:spPr>
          <a:xfrm flipV="1">
            <a:off x="5905541" y="59729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7A742DA-62AC-41DD-A49B-783FEC81214C}"/>
              </a:ext>
            </a:extLst>
          </p:cNvPr>
          <p:cNvCxnSpPr>
            <a:cxnSpLocks/>
          </p:cNvCxnSpPr>
          <p:nvPr/>
        </p:nvCxnSpPr>
        <p:spPr>
          <a:xfrm flipV="1">
            <a:off x="6800498" y="59729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5717060-0037-4C49-8233-3B07FAFD86FE}"/>
              </a:ext>
            </a:extLst>
          </p:cNvPr>
          <p:cNvCxnSpPr>
            <a:cxnSpLocks/>
          </p:cNvCxnSpPr>
          <p:nvPr/>
        </p:nvCxnSpPr>
        <p:spPr>
          <a:xfrm flipV="1">
            <a:off x="7695452" y="59729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BB3007B-B568-45BF-BD6F-E7D83D2F6197}"/>
              </a:ext>
            </a:extLst>
          </p:cNvPr>
          <p:cNvCxnSpPr>
            <a:cxnSpLocks/>
          </p:cNvCxnSpPr>
          <p:nvPr/>
        </p:nvCxnSpPr>
        <p:spPr>
          <a:xfrm flipV="1">
            <a:off x="1430756" y="59729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78BA504-1F4B-4905-9405-F4D95877EB7B}"/>
              </a:ext>
            </a:extLst>
          </p:cNvPr>
          <p:cNvCxnSpPr>
            <a:cxnSpLocks/>
          </p:cNvCxnSpPr>
          <p:nvPr/>
        </p:nvCxnSpPr>
        <p:spPr>
          <a:xfrm flipV="1">
            <a:off x="2325713" y="59729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D5A81F1-8BA9-4B66-9081-364AB6BC24E8}"/>
              </a:ext>
            </a:extLst>
          </p:cNvPr>
          <p:cNvCxnSpPr>
            <a:cxnSpLocks/>
          </p:cNvCxnSpPr>
          <p:nvPr/>
        </p:nvCxnSpPr>
        <p:spPr>
          <a:xfrm flipV="1">
            <a:off x="3220670" y="5972944"/>
            <a:ext cx="0" cy="18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16988A5-4F73-4097-8604-45FF9BC61EE6}"/>
              </a:ext>
            </a:extLst>
          </p:cNvPr>
          <p:cNvCxnSpPr>
            <a:cxnSpLocks/>
          </p:cNvCxnSpPr>
          <p:nvPr/>
        </p:nvCxnSpPr>
        <p:spPr>
          <a:xfrm flipV="1">
            <a:off x="5008836" y="3344832"/>
            <a:ext cx="0" cy="72000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267CD14-BD1B-4891-A2A2-13D1EB527C07}"/>
              </a:ext>
            </a:extLst>
          </p:cNvPr>
          <p:cNvCxnSpPr>
            <a:cxnSpLocks/>
          </p:cNvCxnSpPr>
          <p:nvPr/>
        </p:nvCxnSpPr>
        <p:spPr>
          <a:xfrm flipV="1">
            <a:off x="5893674" y="4064912"/>
            <a:ext cx="0" cy="108000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6C5FF68-5CE2-4B3B-AB59-46E1D694DDC0}"/>
              </a:ext>
            </a:extLst>
          </p:cNvPr>
          <p:cNvCxnSpPr>
            <a:cxnSpLocks/>
          </p:cNvCxnSpPr>
          <p:nvPr/>
        </p:nvCxnSpPr>
        <p:spPr>
          <a:xfrm flipV="1">
            <a:off x="6789888" y="5144912"/>
            <a:ext cx="0" cy="36000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00D3849-0D8A-452A-9E0B-0318B81F5A53}"/>
              </a:ext>
            </a:extLst>
          </p:cNvPr>
          <p:cNvCxnSpPr>
            <a:cxnSpLocks/>
          </p:cNvCxnSpPr>
          <p:nvPr/>
        </p:nvCxnSpPr>
        <p:spPr>
          <a:xfrm flipV="1">
            <a:off x="7678911" y="5504912"/>
            <a:ext cx="0" cy="18000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57CFC8-D8E6-4026-AB51-1FEAD8F9B8E8}"/>
              </a:ext>
            </a:extLst>
          </p:cNvPr>
          <p:cNvCxnSpPr>
            <a:cxnSpLocks/>
          </p:cNvCxnSpPr>
          <p:nvPr/>
        </p:nvCxnSpPr>
        <p:spPr>
          <a:xfrm flipH="1">
            <a:off x="4115628" y="3344832"/>
            <a:ext cx="88902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102C25E-94E1-40BB-A950-E5DB12915CAE}"/>
              </a:ext>
            </a:extLst>
          </p:cNvPr>
          <p:cNvCxnSpPr>
            <a:cxnSpLocks/>
          </p:cNvCxnSpPr>
          <p:nvPr/>
        </p:nvCxnSpPr>
        <p:spPr>
          <a:xfrm flipH="1">
            <a:off x="5004651" y="4064832"/>
            <a:ext cx="889023" cy="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34190A-D2C6-4BA6-B666-15BF726F7D59}"/>
              </a:ext>
            </a:extLst>
          </p:cNvPr>
          <p:cNvCxnSpPr>
            <a:cxnSpLocks/>
          </p:cNvCxnSpPr>
          <p:nvPr/>
        </p:nvCxnSpPr>
        <p:spPr>
          <a:xfrm flipH="1">
            <a:off x="5893674" y="5144912"/>
            <a:ext cx="889023" cy="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F07283D-21B5-4EFE-AEA2-F4553099D664}"/>
              </a:ext>
            </a:extLst>
          </p:cNvPr>
          <p:cNvCxnSpPr>
            <a:cxnSpLocks/>
          </p:cNvCxnSpPr>
          <p:nvPr/>
        </p:nvCxnSpPr>
        <p:spPr>
          <a:xfrm flipH="1">
            <a:off x="6789888" y="5509818"/>
            <a:ext cx="889023" cy="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A7BBA8C-8162-4203-8D66-4AD6C1973E38}"/>
              </a:ext>
            </a:extLst>
          </p:cNvPr>
          <p:cNvCxnSpPr>
            <a:cxnSpLocks/>
          </p:cNvCxnSpPr>
          <p:nvPr/>
        </p:nvCxnSpPr>
        <p:spPr>
          <a:xfrm flipH="1">
            <a:off x="7678911" y="5684912"/>
            <a:ext cx="889023" cy="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235923-B083-4154-9C0D-AA7D796E640E}"/>
              </a:ext>
            </a:extLst>
          </p:cNvPr>
          <p:cNvGrpSpPr/>
          <p:nvPr/>
        </p:nvGrpSpPr>
        <p:grpSpPr>
          <a:xfrm flipH="1">
            <a:off x="564483" y="3344832"/>
            <a:ext cx="4452306" cy="2340080"/>
            <a:chOff x="5312762" y="2681480"/>
            <a:chExt cx="4452306" cy="2340080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40B3572-01E4-41F9-9977-DE0F888CD8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05970" y="2681480"/>
              <a:ext cx="0" cy="72000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0A0AB85A-3EC6-4B89-8D67-47D63ED3BC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90808" y="3401560"/>
              <a:ext cx="0" cy="108000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1620B74D-705F-4337-95D7-01FE14FE02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87022" y="4481560"/>
              <a:ext cx="0" cy="36000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BA4F724C-7D4E-4FC9-BBAF-A9F08F31D5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76045" y="4841560"/>
              <a:ext cx="0" cy="18000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2289A638-8276-4ABE-A4A9-32F4995745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12762" y="2681480"/>
              <a:ext cx="889023" cy="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D37BE199-5D15-448E-BF11-27FF9CF6D7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01785" y="3401480"/>
              <a:ext cx="889023" cy="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178CA7B5-380D-4819-A6C3-CBC50E48D3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90808" y="4481560"/>
              <a:ext cx="889023" cy="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18D2DBC9-F11F-490B-9418-5733A1AC37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87022" y="4846466"/>
              <a:ext cx="889023" cy="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3086E9F-45A0-417B-BA05-7206CF3C10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76045" y="5021560"/>
              <a:ext cx="889023" cy="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C0CBC6D-2066-4808-80F0-545E2EC68FED}"/>
              </a:ext>
            </a:extLst>
          </p:cNvPr>
          <p:cNvSpPr txBox="1"/>
          <p:nvPr/>
        </p:nvSpPr>
        <p:spPr>
          <a:xfrm>
            <a:off x="473602" y="5392748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-65 </a:t>
            </a:r>
            <a:r>
              <a:rPr lang="en-SG" sz="1600" dirty="0" err="1"/>
              <a:t>dBr</a:t>
            </a:r>
            <a:endParaRPr lang="en-SG" sz="1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F641E1-473E-437A-AFE1-16FA318A927B}"/>
              </a:ext>
            </a:extLst>
          </p:cNvPr>
          <p:cNvSpPr txBox="1"/>
          <p:nvPr/>
        </p:nvSpPr>
        <p:spPr>
          <a:xfrm>
            <a:off x="6825447" y="5170134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-60 </a:t>
            </a:r>
            <a:r>
              <a:rPr lang="en-SG" sz="1600" dirty="0" err="1"/>
              <a:t>dBr</a:t>
            </a:r>
            <a:endParaRPr lang="en-SG" sz="16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3F28357-93E4-44CB-A578-16017F5BA232}"/>
              </a:ext>
            </a:extLst>
          </p:cNvPr>
          <p:cNvSpPr txBox="1"/>
          <p:nvPr/>
        </p:nvSpPr>
        <p:spPr>
          <a:xfrm>
            <a:off x="5835483" y="4816200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-50 </a:t>
            </a:r>
            <a:r>
              <a:rPr lang="en-SG" sz="1600" dirty="0" err="1"/>
              <a:t>dBr</a:t>
            </a:r>
            <a:endParaRPr lang="en-SG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F029B20-0026-4E9A-A869-50E9A7BB289E}"/>
              </a:ext>
            </a:extLst>
          </p:cNvPr>
          <p:cNvSpPr txBox="1"/>
          <p:nvPr/>
        </p:nvSpPr>
        <p:spPr>
          <a:xfrm>
            <a:off x="4965394" y="3764708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-20 </a:t>
            </a:r>
            <a:r>
              <a:rPr lang="en-SG" sz="1600" dirty="0" err="1"/>
              <a:t>dBr</a:t>
            </a:r>
            <a:endParaRPr lang="en-SG" sz="16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0D1B368-5AEC-4F8C-A0C8-0C0E637C9AC1}"/>
              </a:ext>
            </a:extLst>
          </p:cNvPr>
          <p:cNvSpPr txBox="1"/>
          <p:nvPr/>
        </p:nvSpPr>
        <p:spPr>
          <a:xfrm>
            <a:off x="4111443" y="3017924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0 </a:t>
            </a:r>
            <a:r>
              <a:rPr lang="en-SG" sz="1600" dirty="0" err="1"/>
              <a:t>dBr</a:t>
            </a:r>
            <a:endParaRPr lang="en-SG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D70753C-1AB0-473C-9353-F2C9B44DD44F}"/>
              </a:ext>
            </a:extLst>
          </p:cNvPr>
          <p:cNvSpPr txBox="1"/>
          <p:nvPr/>
        </p:nvSpPr>
        <p:spPr>
          <a:xfrm>
            <a:off x="7733527" y="5367233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-65 </a:t>
            </a:r>
            <a:r>
              <a:rPr lang="en-SG" sz="1600" dirty="0" err="1"/>
              <a:t>dBr</a:t>
            </a:r>
            <a:endParaRPr lang="en-SG" sz="16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F8182C-1CE6-4872-86FA-DA9901A4DC4C}"/>
              </a:ext>
            </a:extLst>
          </p:cNvPr>
          <p:cNvSpPr txBox="1"/>
          <p:nvPr/>
        </p:nvSpPr>
        <p:spPr>
          <a:xfrm>
            <a:off x="3169074" y="3764708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-20 </a:t>
            </a:r>
            <a:r>
              <a:rPr lang="en-SG" sz="1600" dirty="0" err="1"/>
              <a:t>dBr</a:t>
            </a:r>
            <a:endParaRPr lang="en-SG" sz="16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3360E89-EC1A-4D4A-ACD6-A2B493BBA1F4}"/>
              </a:ext>
            </a:extLst>
          </p:cNvPr>
          <p:cNvSpPr txBox="1"/>
          <p:nvPr/>
        </p:nvSpPr>
        <p:spPr>
          <a:xfrm>
            <a:off x="2291137" y="4834697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-50 </a:t>
            </a:r>
            <a:r>
              <a:rPr lang="en-SG" sz="1600" dirty="0" err="1"/>
              <a:t>dBr</a:t>
            </a:r>
            <a:endParaRPr lang="en-SG" sz="16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40CED1-AC38-45B1-96DB-C86031D14E0E}"/>
              </a:ext>
            </a:extLst>
          </p:cNvPr>
          <p:cNvSpPr txBox="1"/>
          <p:nvPr/>
        </p:nvSpPr>
        <p:spPr>
          <a:xfrm>
            <a:off x="1396020" y="5185780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-60 </a:t>
            </a:r>
            <a:r>
              <a:rPr lang="en-SG" sz="1600" dirty="0" err="1"/>
              <a:t>dBr</a:t>
            </a:r>
            <a:endParaRPr lang="en-SG" sz="16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7210249-089B-4DFD-8E46-553DC16EE0FB}"/>
              </a:ext>
            </a:extLst>
          </p:cNvPr>
          <p:cNvSpPr txBox="1"/>
          <p:nvPr/>
        </p:nvSpPr>
        <p:spPr>
          <a:xfrm>
            <a:off x="4824960" y="6138446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B/2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B53168-4B46-4887-A251-85785CF1D3AF}"/>
              </a:ext>
            </a:extLst>
          </p:cNvPr>
          <p:cNvSpPr txBox="1"/>
          <p:nvPr/>
        </p:nvSpPr>
        <p:spPr>
          <a:xfrm>
            <a:off x="3860635" y="6138446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-B/2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E4DE46D-40E6-4FDF-AB31-5BEE44CE0B9F}"/>
              </a:ext>
            </a:extLst>
          </p:cNvPr>
          <p:cNvSpPr txBox="1"/>
          <p:nvPr/>
        </p:nvSpPr>
        <p:spPr>
          <a:xfrm>
            <a:off x="7427530" y="6138446"/>
            <a:ext cx="605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7B/2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24EAB28-E469-4A45-B251-98E048211EF1}"/>
              </a:ext>
            </a:extLst>
          </p:cNvPr>
          <p:cNvSpPr txBox="1"/>
          <p:nvPr/>
        </p:nvSpPr>
        <p:spPr>
          <a:xfrm>
            <a:off x="5627330" y="6138446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3B/2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58FA73A-F312-41C3-80B8-AB3251A5174F}"/>
              </a:ext>
            </a:extLst>
          </p:cNvPr>
          <p:cNvSpPr txBox="1"/>
          <p:nvPr/>
        </p:nvSpPr>
        <p:spPr>
          <a:xfrm>
            <a:off x="6491426" y="6138446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5B/2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CF02508-5E88-4EB6-B7E4-2A87B0538DE2}"/>
              </a:ext>
            </a:extLst>
          </p:cNvPr>
          <p:cNvSpPr txBox="1"/>
          <p:nvPr/>
        </p:nvSpPr>
        <p:spPr>
          <a:xfrm>
            <a:off x="2891026" y="6138446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-3B/2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3646E22-34B5-45A4-A976-BA36778F59FB}"/>
              </a:ext>
            </a:extLst>
          </p:cNvPr>
          <p:cNvSpPr txBox="1"/>
          <p:nvPr/>
        </p:nvSpPr>
        <p:spPr>
          <a:xfrm>
            <a:off x="1999817" y="6138446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-5B/2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2BC856D-15FE-4BC1-A5DC-83FEA8A87CDB}"/>
              </a:ext>
            </a:extLst>
          </p:cNvPr>
          <p:cNvSpPr txBox="1"/>
          <p:nvPr/>
        </p:nvSpPr>
        <p:spPr>
          <a:xfrm>
            <a:off x="1090826" y="6138446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/>
              <a:t>-7B/2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38DCCC7-1932-4628-9DF9-9CD24401A11C}"/>
              </a:ext>
            </a:extLst>
          </p:cNvPr>
          <p:cNvSpPr txBox="1"/>
          <p:nvPr/>
        </p:nvSpPr>
        <p:spPr>
          <a:xfrm>
            <a:off x="1331529" y="5681825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A</a:t>
            </a:r>
            <a:endParaRPr lang="en-SG" sz="12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A09153F-C438-4D0E-BEEA-73597261B7DE}"/>
              </a:ext>
            </a:extLst>
          </p:cNvPr>
          <p:cNvSpPr txBox="1"/>
          <p:nvPr/>
        </p:nvSpPr>
        <p:spPr>
          <a:xfrm>
            <a:off x="1425886" y="5447434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B</a:t>
            </a:r>
            <a:endParaRPr lang="en-SG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0E13945-C0FD-4B97-9B1E-404D5AD7E857}"/>
              </a:ext>
            </a:extLst>
          </p:cNvPr>
          <p:cNvSpPr txBox="1"/>
          <p:nvPr/>
        </p:nvSpPr>
        <p:spPr>
          <a:xfrm>
            <a:off x="2220550" y="5486845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C</a:t>
            </a:r>
            <a:endParaRPr lang="en-SG" sz="12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6859FDA-2577-46F6-94C7-9A341AC27108}"/>
              </a:ext>
            </a:extLst>
          </p:cNvPr>
          <p:cNvSpPr txBox="1"/>
          <p:nvPr/>
        </p:nvSpPr>
        <p:spPr>
          <a:xfrm>
            <a:off x="2322921" y="510157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D</a:t>
            </a:r>
            <a:endParaRPr lang="en-SG" sz="12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37073C8-2A78-4979-A505-754F4C0B3958}"/>
              </a:ext>
            </a:extLst>
          </p:cNvPr>
          <p:cNvSpPr txBox="1"/>
          <p:nvPr/>
        </p:nvSpPr>
        <p:spPr>
          <a:xfrm>
            <a:off x="3206566" y="504658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E</a:t>
            </a:r>
            <a:endParaRPr lang="en-SG" sz="1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D9BE45C-83C8-4948-849B-8538BB24C48A}"/>
              </a:ext>
            </a:extLst>
          </p:cNvPr>
          <p:cNvSpPr txBox="1"/>
          <p:nvPr/>
        </p:nvSpPr>
        <p:spPr>
          <a:xfrm>
            <a:off x="3250091" y="409752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F</a:t>
            </a:r>
            <a:endParaRPr lang="en-SG" sz="12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8FC40AD-4B91-447F-826B-8968BB7F246B}"/>
              </a:ext>
            </a:extLst>
          </p:cNvPr>
          <p:cNvSpPr txBox="1"/>
          <p:nvPr/>
        </p:nvSpPr>
        <p:spPr>
          <a:xfrm>
            <a:off x="3944908" y="408346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G</a:t>
            </a:r>
            <a:endParaRPr lang="en-SG" sz="1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3C86632-7274-4348-A476-B60ADF824AFB}"/>
              </a:ext>
            </a:extLst>
          </p:cNvPr>
          <p:cNvSpPr txBox="1"/>
          <p:nvPr/>
        </p:nvSpPr>
        <p:spPr>
          <a:xfrm>
            <a:off x="4089763" y="3410976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H</a:t>
            </a:r>
            <a:endParaRPr lang="en-SG" sz="1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EEB192E-5A37-4441-822A-6F23A39D57A4}"/>
              </a:ext>
            </a:extLst>
          </p:cNvPr>
          <p:cNvSpPr txBox="1"/>
          <p:nvPr/>
        </p:nvSpPr>
        <p:spPr>
          <a:xfrm>
            <a:off x="7552611" y="564777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</a:t>
            </a:r>
            <a:endParaRPr lang="en-SG" sz="1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A08041-C80E-4451-9279-E806FA213064}"/>
              </a:ext>
            </a:extLst>
          </p:cNvPr>
          <p:cNvSpPr txBox="1"/>
          <p:nvPr/>
        </p:nvSpPr>
        <p:spPr>
          <a:xfrm>
            <a:off x="7400165" y="547164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</a:t>
            </a:r>
            <a:endParaRPr lang="en-SG" sz="1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7CED628-D179-4DB5-9A44-BDFD2EE63DF4}"/>
              </a:ext>
            </a:extLst>
          </p:cNvPr>
          <p:cNvSpPr txBox="1"/>
          <p:nvPr/>
        </p:nvSpPr>
        <p:spPr>
          <a:xfrm>
            <a:off x="6530172" y="5438073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  <a:endParaRPr lang="en-SG" sz="12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4A13936-113B-4A4F-8C51-106C55C7C93C}"/>
              </a:ext>
            </a:extLst>
          </p:cNvPr>
          <p:cNvSpPr txBox="1"/>
          <p:nvPr/>
        </p:nvSpPr>
        <p:spPr>
          <a:xfrm>
            <a:off x="6487465" y="5126266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</a:t>
            </a:r>
            <a:endParaRPr lang="en-SG" sz="12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2762219-134B-49B5-98BC-CEFFE32B9E6D}"/>
              </a:ext>
            </a:extLst>
          </p:cNvPr>
          <p:cNvSpPr txBox="1"/>
          <p:nvPr/>
        </p:nvSpPr>
        <p:spPr>
          <a:xfrm>
            <a:off x="5623143" y="498970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</a:t>
            </a:r>
            <a:endParaRPr lang="en-SG" sz="1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2BFDE0B-1FE4-42E4-ADE9-2EA58EBB748D}"/>
              </a:ext>
            </a:extLst>
          </p:cNvPr>
          <p:cNvSpPr txBox="1"/>
          <p:nvPr/>
        </p:nvSpPr>
        <p:spPr>
          <a:xfrm>
            <a:off x="5655267" y="411738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K</a:t>
            </a:r>
            <a:endParaRPr lang="en-SG" sz="1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1AC12C9-9201-4AA0-8201-C1AA2F15EFA3}"/>
              </a:ext>
            </a:extLst>
          </p:cNvPr>
          <p:cNvSpPr txBox="1"/>
          <p:nvPr/>
        </p:nvSpPr>
        <p:spPr>
          <a:xfrm>
            <a:off x="4758728" y="400144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J</a:t>
            </a:r>
            <a:endParaRPr lang="en-SG" sz="12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5B9C222-7FB2-4469-A213-ECD981E761B8}"/>
              </a:ext>
            </a:extLst>
          </p:cNvPr>
          <p:cNvSpPr txBox="1"/>
          <p:nvPr/>
        </p:nvSpPr>
        <p:spPr>
          <a:xfrm>
            <a:off x="4747123" y="3387189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</a:t>
            </a:r>
            <a:endParaRPr lang="en-SG" sz="1200" dirty="0"/>
          </a:p>
        </p:txBody>
      </p:sp>
    </p:spTree>
    <p:extLst>
      <p:ext uri="{BB962C8B-B14F-4D97-AF65-F5344CB8AC3E}">
        <p14:creationId xmlns:p14="http://schemas.microsoft.com/office/powerpoint/2010/main" val="8561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F8C90-3190-46D5-ADA2-A54F1393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Spectrum Mask Option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04474-2051-4393-AACA-74091A268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876798"/>
          </a:xfrm>
        </p:spPr>
        <p:txBody>
          <a:bodyPr/>
          <a:lstStyle/>
          <a:p>
            <a:r>
              <a:rPr lang="en-SG" b="0" dirty="0"/>
              <a:t>Above two spectrums masks are both derived based on max </a:t>
            </a:r>
            <a:r>
              <a:rPr lang="en-SG" dirty="0"/>
              <a:t>channel bandwidths </a:t>
            </a:r>
            <a:r>
              <a:rPr lang="en-SG" b="0" dirty="0"/>
              <a:t>which regional regulations allow.</a:t>
            </a:r>
          </a:p>
          <a:p>
            <a:r>
              <a:rPr lang="en-SG" b="0" dirty="0"/>
              <a:t>However, under Manchester coding + CW assumption, different </a:t>
            </a:r>
            <a:r>
              <a:rPr lang="en-SG" dirty="0"/>
              <a:t>data rates </a:t>
            </a:r>
            <a:r>
              <a:rPr lang="en-SG" b="0" dirty="0"/>
              <a:t>will result in different </a:t>
            </a:r>
            <a:r>
              <a:rPr lang="en-SG" dirty="0"/>
              <a:t>signal bandwidths </a:t>
            </a:r>
            <a:r>
              <a:rPr lang="en-SG" b="0" dirty="0"/>
              <a:t>(main lobe width).</a:t>
            </a:r>
          </a:p>
          <a:p>
            <a:r>
              <a:rPr lang="en-SG" b="0" dirty="0"/>
              <a:t>May consider to choose different spectrum masks based on </a:t>
            </a:r>
            <a:r>
              <a:rPr lang="en-SG" dirty="0"/>
              <a:t>data rates</a:t>
            </a:r>
            <a:r>
              <a:rPr lang="en-SG" b="0" dirty="0"/>
              <a:t>.</a:t>
            </a:r>
          </a:p>
          <a:p>
            <a:pPr lvl="1"/>
            <a:r>
              <a:rPr lang="en-SG" altLang="zh-CN" dirty="0"/>
              <a:t>Spectrum masks are scaled from Option 1 or Option 2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E1085-5C65-461B-A0DB-F83157D713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D0C75-3273-40BE-94EE-C6AC31D77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985BD09-4A05-4B13-845B-D08AE920C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00757"/>
              </p:ext>
            </p:extLst>
          </p:nvPr>
        </p:nvGraphicFramePr>
        <p:xfrm>
          <a:off x="685800" y="3633947"/>
          <a:ext cx="777240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192132382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62887449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22361167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4753014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284181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Data rate (kbps)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Signal BW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Spectrum mask (B=125kHz)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Spectrum mask (B=250kHz)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Spectrum mask (B=500kHz)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9982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31.25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007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62.5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7358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252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3830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25112</TotalTime>
  <Words>1114</Words>
  <Application>Microsoft Office PowerPoint</Application>
  <PresentationFormat>On-screen Show (4:3)</PresentationFormat>
  <Paragraphs>237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Times New Roman</vt:lpstr>
      <vt:lpstr>Wingdings</vt:lpstr>
      <vt:lpstr>ACcord Submission Template</vt:lpstr>
      <vt:lpstr>Initial Thought on AMP-S1G Transmit Mask </vt:lpstr>
      <vt:lpstr>Abstract </vt:lpstr>
      <vt:lpstr>Background: IEEE 802.11 Spectrum Mask</vt:lpstr>
      <vt:lpstr>Background: UHF RFID Spectrum Mask </vt:lpstr>
      <vt:lpstr>Background: UHF RFID RF envelope</vt:lpstr>
      <vt:lpstr>AMP-S1G Mask Considerations</vt:lpstr>
      <vt:lpstr>Spectrum Mask Option 1</vt:lpstr>
      <vt:lpstr>Spectrum Mask Option 2</vt:lpstr>
      <vt:lpstr>Spectrum Mask Option 3</vt:lpstr>
      <vt:lpstr>Spectrum Mask Summary</vt:lpstr>
      <vt:lpstr>AMP-S1G RF Envelope</vt:lpstr>
      <vt:lpstr>Summary </vt:lpstr>
      <vt:lpstr>Reference </vt:lpstr>
      <vt:lpstr>SP 1 (information collection)</vt:lpstr>
      <vt:lpstr>SP 2 (information collection)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2148</cp:revision>
  <cp:lastPrinted>1998-02-10T13:28:00Z</cp:lastPrinted>
  <dcterms:created xsi:type="dcterms:W3CDTF">2009-12-02T19:05:00Z</dcterms:created>
  <dcterms:modified xsi:type="dcterms:W3CDTF">2025-07-25T08:16:06Z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