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69" r:id="rId2"/>
    <p:sldId id="621" r:id="rId3"/>
    <p:sldId id="630" r:id="rId4"/>
    <p:sldId id="639" r:id="rId5"/>
    <p:sldId id="640" r:id="rId6"/>
    <p:sldId id="638" r:id="rId7"/>
    <p:sldId id="642" r:id="rId8"/>
    <p:sldId id="644" r:id="rId9"/>
    <p:sldId id="651" r:id="rId10"/>
    <p:sldId id="653" r:id="rId11"/>
    <p:sldId id="647" r:id="rId12"/>
    <p:sldId id="614" r:id="rId13"/>
    <p:sldId id="636" r:id="rId14"/>
    <p:sldId id="629" r:id="rId15"/>
    <p:sldId id="652" r:id="rId1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iou, Laurent" initials="CL" lastIdx="1" clrIdx="0"/>
  <p:cmAuthor id="2" name="Hanxiao (Tony, CT Lab)" initials="H(CL" lastIdx="3" clrIdx="1"/>
  <p:cmAuthor id="3" name="weijie" initials="weijie" lastIdx="1" clrIdx="2"/>
  <p:cmAuthor id="4" name="lipanpan (D)" initials="l(" lastIdx="12" clrIdx="3">
    <p:extLst>
      <p:ext uri="{19B8F6BF-5375-455C-9EA6-DF929625EA0E}">
        <p15:presenceInfo xmlns:p15="http://schemas.microsoft.com/office/powerpoint/2012/main" userId="S-1-5-21-147214757-305610072-1517763936-1049857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99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21212" autoAdjust="0"/>
    <p:restoredTop sz="95776" autoAdjust="0"/>
  </p:normalViewPr>
  <p:slideViewPr>
    <p:cSldViewPr>
      <p:cViewPr varScale="1">
        <p:scale>
          <a:sx n="99" d="100"/>
          <a:sy n="99" d="100"/>
        </p:scale>
        <p:origin x="113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92" d="100"/>
          <a:sy n="92" d="100"/>
        </p:scale>
        <p:origin x="4094" y="8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4" dt="2025-07-14T19:21:03.471" idx="12">
    <p:pos x="1490" y="2267"/>
    <p:text>option4: new mask, consider bockers, may need experiment, more strict one, since high power</p:text>
    <p:extLst>
      <p:ext uri="{C676402C-5697-4E1C-873F-D02D1690AC5C}">
        <p15:threadingInfo xmlns:p15="http://schemas.microsoft.com/office/powerpoint/2012/main" timeZoneBias="-480"/>
      </p:ext>
    </p:extLs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 dirty="0"/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3662" tIns="46038" rIns="93662" bIns="46038" numCol="1" anchor="t" anchorCtr="0" compatLnSpc="1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 dirty="0"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 Title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 dirty="0"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为什么需要一个新的</a:t>
            </a:r>
            <a:r>
              <a:rPr lang="en-US" altLang="zh-CN" dirty="0"/>
              <a:t>PPDU</a:t>
            </a:r>
            <a:r>
              <a:rPr lang="zh-CN" altLang="en-US" dirty="0"/>
              <a:t>：不能满足</a:t>
            </a:r>
            <a:r>
              <a:rPr lang="en-US" altLang="zh-CN" dirty="0"/>
              <a:t>mask</a:t>
            </a:r>
          </a:p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/>
              <a:t>把问题放在前面，</a:t>
            </a:r>
            <a:r>
              <a:rPr lang="en-US" altLang="zh-CN" dirty="0"/>
              <a:t>mask</a:t>
            </a:r>
            <a:r>
              <a:rPr lang="zh-CN" altLang="en-US" dirty="0"/>
              <a:t>问题等，理论上任何</a:t>
            </a:r>
            <a:r>
              <a:rPr lang="en-US" altLang="zh-CN" dirty="0"/>
              <a:t>WPT PPDU</a:t>
            </a:r>
            <a:r>
              <a:rPr lang="zh-CN" altLang="en-US" dirty="0"/>
              <a:t>都可以只要</a:t>
            </a:r>
            <a:r>
              <a:rPr lang="en-US" altLang="zh-CN" dirty="0"/>
              <a:t>250K</a:t>
            </a:r>
            <a:r>
              <a:rPr lang="zh-CN" altLang="en-US" dirty="0"/>
              <a:t>就</a:t>
            </a:r>
            <a:r>
              <a:rPr lang="en-US" altLang="zh-CN" dirty="0"/>
              <a:t>OK</a:t>
            </a:r>
            <a:r>
              <a:rPr lang="zh-CN" altLang="en-US" dirty="0"/>
              <a:t>，比如说</a:t>
            </a:r>
            <a:r>
              <a:rPr lang="en-US" altLang="zh-CN" dirty="0"/>
              <a:t>RFID packet. 11ah PPDU</a:t>
            </a:r>
            <a:r>
              <a:rPr lang="zh-CN" altLang="en-US" dirty="0"/>
              <a:t>的问题，最小</a:t>
            </a:r>
            <a:r>
              <a:rPr lang="en-US" altLang="zh-CN" dirty="0"/>
              <a:t>1M</a:t>
            </a:r>
            <a:r>
              <a:rPr lang="zh-CN" altLang="en-US" dirty="0"/>
              <a:t>。目前没有可用的</a:t>
            </a:r>
            <a:r>
              <a:rPr lang="en-US" altLang="zh-CN" dirty="0"/>
              <a:t>11 PPDU,</a:t>
            </a:r>
            <a:r>
              <a:rPr lang="zh-CN" altLang="en-US" dirty="0"/>
              <a:t>不排除</a:t>
            </a:r>
            <a:r>
              <a:rPr lang="en-US" altLang="zh-CN" dirty="0"/>
              <a:t>vender specific</a:t>
            </a:r>
            <a:r>
              <a:rPr lang="zh-CN" altLang="en-US" dirty="0"/>
              <a:t>，。</a:t>
            </a:r>
            <a:endParaRPr lang="en-US" dirty="0"/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01718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Font typeface="Wingdings" panose="05000000000000000000" pitchFamily="2" charset="2"/>
              <a:buChar char="Ø"/>
              <a:defRPr sz="1800" b="1"/>
            </a:lvl1pPr>
            <a:lvl2pPr>
              <a:defRPr sz="1800"/>
            </a:lvl2pPr>
            <a:lvl3pPr marL="1085850" indent="-228600">
              <a:buFont typeface="Arial" panose="020B0604020202020204" pitchFamily="34" charset="0"/>
              <a:buChar char="•"/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 dirty="0"/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GB"/>
              <a:t>Panpan Li (Huawei)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53339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47802"/>
            <a:ext cx="7772400" cy="464819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altLang="zh-CN"/>
              <a:t>Panpan Li (Huawei)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1020D93E-1000-485A-B4A0-9946B8CFFE0D}" type="slidenum">
              <a:rPr lang="en-US" dirty="0"/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19C1BB8C-F310-4487-A728-D71901F75197}"/>
              </a:ext>
            </a:extLst>
          </p:cNvPr>
          <p:cNvSpPr txBox="1">
            <a:spLocks/>
          </p:cNvSpPr>
          <p:nvPr userDrawn="1"/>
        </p:nvSpPr>
        <p:spPr>
          <a:xfrm>
            <a:off x="609600" y="268579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July.</a:t>
            </a:r>
            <a:r>
              <a:rPr lang="en-US" sz="1800" b="1" dirty="0"/>
              <a:t> 2025</a:t>
            </a:r>
            <a:endParaRPr lang="en-GB" sz="1800" b="1" dirty="0"/>
          </a:p>
        </p:txBody>
      </p:sp>
      <p:sp>
        <p:nvSpPr>
          <p:cNvPr id="11" name="Rectangle 1">
            <a:extLst>
              <a:ext uri="{FF2B5EF4-FFF2-40B4-BE49-F238E27FC236}">
                <a16:creationId xmlns:a16="http://schemas.microsoft.com/office/drawing/2014/main" id="{9E5A8537-B6D2-4949-91B2-84817C1813A8}"/>
              </a:ext>
            </a:extLst>
          </p:cNvPr>
          <p:cNvSpPr/>
          <p:nvPr userDrawn="1"/>
        </p:nvSpPr>
        <p:spPr>
          <a:xfrm>
            <a:off x="5486400" y="264652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802.11-25/</a:t>
            </a:r>
            <a:r>
              <a:rPr lang="en-US" sz="1800" b="1">
                <a:solidFill>
                  <a:srgbClr val="000000"/>
                </a:solidFill>
                <a:latin typeface="+mn-lt"/>
              </a:rPr>
              <a:t>1226</a:t>
            </a:r>
            <a:r>
              <a:rPr lang="en-US" altLang="zh-CN" sz="1800" b="1">
                <a:solidFill>
                  <a:srgbClr val="000000"/>
                </a:solidFill>
                <a:latin typeface="+mn-lt"/>
              </a:rPr>
              <a:t>r0</a:t>
            </a:r>
            <a:endParaRPr lang="en-SG" sz="1800" dirty="0"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18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lipanpan25@huawei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723900" y="882240"/>
            <a:ext cx="7772400" cy="870323"/>
          </a:xfrm>
          <a:noFill/>
        </p:spPr>
        <p:txBody>
          <a:bodyPr/>
          <a:lstStyle/>
          <a:p>
            <a:r>
              <a:rPr lang="en-US" altLang="zh-CN" sz="3200" dirty="0">
                <a:solidFill>
                  <a:schemeClr val="tx1"/>
                </a:solidFill>
              </a:rPr>
              <a:t>Initial Thought on AMP-S1G Transmit Mask 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xfrm>
            <a:off x="723900" y="1952653"/>
            <a:ext cx="7772400" cy="44958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1800" dirty="0"/>
              <a:t>Date:</a:t>
            </a:r>
            <a:r>
              <a:rPr lang="en-US" sz="1800" b="0" dirty="0"/>
              <a:t> 2025-07-28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838200" y="2162576"/>
            <a:ext cx="1368339" cy="25002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5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2456738"/>
              </p:ext>
            </p:extLst>
          </p:nvPr>
        </p:nvGraphicFramePr>
        <p:xfrm>
          <a:off x="952500" y="2701138"/>
          <a:ext cx="7467600" cy="13772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708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77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703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686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/>
                        <a:t>Panpan</a:t>
                      </a:r>
                      <a:r>
                        <a:rPr lang="en-US" altLang="zh-CN" sz="1200" dirty="0"/>
                        <a:t> Li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+mn-lt"/>
                          <a:ea typeface="Times New Roman" panose="02020603050405020304"/>
                          <a:cs typeface="Arial" panose="020B0604020202020204"/>
                        </a:rPr>
                        <a:t>Huawei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Singapore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latin typeface="+mn-lt"/>
                          <a:ea typeface="Times New Roman" panose="02020603050405020304"/>
                          <a:cs typeface="Arial" panose="020B0604020202020204"/>
                          <a:hlinkClick r:id="rId3"/>
                        </a:rPr>
                        <a:t>lipanpan25@huawei.com</a:t>
                      </a:r>
                      <a:endParaRPr lang="en-US" altLang="zh-CN" sz="1200" dirty="0">
                        <a:latin typeface="+mn-lt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/>
                        <a:t>Lei Huang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200" dirty="0">
                        <a:latin typeface="+mn-lt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/>
                        <a:t>Lumin</a:t>
                      </a:r>
                      <a:r>
                        <a:rPr lang="en-US" altLang="zh-CN" sz="1200" dirty="0"/>
                        <a:t> Liu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200" dirty="0">
                        <a:latin typeface="+mn-lt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4140817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/>
                        <a:t>Bin Qian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dirty="0">
                        <a:latin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Shenzhen,</a:t>
                      </a:r>
                      <a:r>
                        <a:rPr lang="en-US" altLang="zh-CN" sz="1200" baseline="0" dirty="0">
                          <a:solidFill>
                            <a:schemeClr val="tx1"/>
                          </a:solidFill>
                        </a:rPr>
                        <a:t> China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200" dirty="0">
                        <a:latin typeface="+mn-lt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5813822"/>
                  </a:ext>
                </a:extLst>
              </a:tr>
            </a:tbl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52ED8AE-202C-478D-A913-2D69842F1A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Panpan Li (Huawei)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2D5093-8DB1-4D32-9684-E1C84F45259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1</a:t>
            </a:fld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2C3C2E-8536-43D1-A435-D6222A5601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/>
              <a:t>Spectrum Mask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ECFDB9-53BE-4176-88AB-FE408E4156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0B0736-DA0B-4306-809D-15B57FBE22D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688500-300B-44DB-BA7F-C135A98548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Panpan Li (Huawei)</a:t>
            </a:r>
            <a:endParaRPr lang="en-US" dirty="0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FFB220CE-9AA1-4C67-8E91-84301BA3F0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674031"/>
              </p:ext>
            </p:extLst>
          </p:nvPr>
        </p:nvGraphicFramePr>
        <p:xfrm>
          <a:off x="990599" y="2354580"/>
          <a:ext cx="7162801" cy="32484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1">
                  <a:extLst>
                    <a:ext uri="{9D8B030D-6E8A-4147-A177-3AD203B41FA5}">
                      <a16:colId xmlns:a16="http://schemas.microsoft.com/office/drawing/2014/main" val="1921323823"/>
                    </a:ext>
                  </a:extLst>
                </a:gridCol>
                <a:gridCol w="1752599">
                  <a:extLst>
                    <a:ext uri="{9D8B030D-6E8A-4147-A177-3AD203B41FA5}">
                      <a16:colId xmlns:a16="http://schemas.microsoft.com/office/drawing/2014/main" val="1544524571"/>
                    </a:ext>
                  </a:extLst>
                </a:gridCol>
                <a:gridCol w="3886201">
                  <a:extLst>
                    <a:ext uri="{9D8B030D-6E8A-4147-A177-3AD203B41FA5}">
                      <a16:colId xmlns:a16="http://schemas.microsoft.com/office/drawing/2014/main" val="1628874498"/>
                    </a:ext>
                  </a:extLst>
                </a:gridCol>
              </a:tblGrid>
              <a:tr h="713382">
                <a:tc>
                  <a:txBody>
                    <a:bodyPr/>
                    <a:lstStyle/>
                    <a:p>
                      <a:pPr algn="ctr"/>
                      <a:r>
                        <a:rPr lang="en-SG" sz="1600" dirty="0"/>
                        <a:t>Spectrum mask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SG" sz="1600" dirty="0"/>
                        <a:t>Feature 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SG" sz="1400" dirty="0"/>
                        <a:t>Feature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59982245"/>
                  </a:ext>
                </a:extLst>
              </a:tr>
              <a:tr h="713382">
                <a:tc>
                  <a:txBody>
                    <a:bodyPr/>
                    <a:lstStyle/>
                    <a:p>
                      <a:pPr algn="ctr"/>
                      <a:r>
                        <a:rPr lang="en-SG" sz="1600" dirty="0"/>
                        <a:t>Option 1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SG" sz="1600" dirty="0"/>
                        <a:t>Based on channel BW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600" dirty="0"/>
                        <a:t>Scaled based on IEEE 802.11 OFDM mask for 20MHz channel in 2.4G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36007576"/>
                  </a:ext>
                </a:extLst>
              </a:tr>
              <a:tr h="419637">
                <a:tc>
                  <a:txBody>
                    <a:bodyPr/>
                    <a:lstStyle/>
                    <a:p>
                      <a:pPr algn="ctr"/>
                      <a:r>
                        <a:rPr lang="en-SG" sz="1600" dirty="0"/>
                        <a:t>Option 2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SG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600" dirty="0"/>
                        <a:t>Reuse UHF RFID transmit mask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77358755"/>
                  </a:ext>
                </a:extLst>
              </a:tr>
              <a:tr h="419637">
                <a:tc>
                  <a:txBody>
                    <a:bodyPr/>
                    <a:lstStyle/>
                    <a:p>
                      <a:pPr algn="ctr"/>
                      <a:r>
                        <a:rPr lang="en-SG" sz="1600" dirty="0"/>
                        <a:t>Option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600" dirty="0"/>
                        <a:t>Based on signal BW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600" dirty="0"/>
                        <a:t>Different mask for different data rate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52252418"/>
                  </a:ext>
                </a:extLst>
              </a:tr>
              <a:tr h="713382">
                <a:tc>
                  <a:txBody>
                    <a:bodyPr/>
                    <a:lstStyle/>
                    <a:p>
                      <a:pPr algn="ctr"/>
                      <a:r>
                        <a:rPr lang="en-SG" sz="1600" dirty="0"/>
                        <a:t>Other options? 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SG" sz="1600" dirty="0"/>
                        <a:t>The numbers of adjacent channels and adjacent channel rejection ratios may be designed considering the interference under AMP-S1G scenarios.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SG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296456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3414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10061F-670A-468F-B554-FE3387B379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/>
              <a:t>AMP-S1G RF Envelope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710577-AD2D-413C-B03F-E40B13079F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" y="1447802"/>
            <a:ext cx="3352800" cy="3200398"/>
          </a:xfrm>
        </p:spPr>
        <p:txBody>
          <a:bodyPr/>
          <a:lstStyle/>
          <a:p>
            <a:r>
              <a:rPr lang="en-SG" dirty="0"/>
              <a:t>Example AMP-S1G RF envelope</a:t>
            </a:r>
          </a:p>
          <a:p>
            <a:pPr lvl="1"/>
            <a:r>
              <a:rPr lang="en-SG" dirty="0"/>
              <a:t>Revised based on UHF RFID Interrogator to Tag RF envelope</a:t>
            </a:r>
          </a:p>
          <a:p>
            <a:pPr lvl="2"/>
            <a:r>
              <a:rPr lang="en-SG" dirty="0"/>
              <a:t>Parameters and their ranges should be revised according to AMP-S1G MCS</a:t>
            </a:r>
          </a:p>
          <a:p>
            <a:pPr lvl="1"/>
            <a:endParaRPr lang="en-SG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9E641A-B2FF-4CC7-B391-7EA4112B085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61533C-F1D8-4527-89CE-14D6933FB9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Panpan Li (Huawei)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7" name="Table 62">
                <a:extLst>
                  <a:ext uri="{FF2B5EF4-FFF2-40B4-BE49-F238E27FC236}">
                    <a16:creationId xmlns:a16="http://schemas.microsoft.com/office/drawing/2014/main" id="{805B41F8-AC61-4EA3-B292-589C925B2B5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69722720"/>
                  </p:ext>
                </p:extLst>
              </p:nvPr>
            </p:nvGraphicFramePr>
            <p:xfrm>
              <a:off x="3243497" y="4343400"/>
              <a:ext cx="5544000" cy="19202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656000">
                      <a:extLst>
                        <a:ext uri="{9D8B030D-6E8A-4147-A177-3AD203B41FA5}">
                          <a16:colId xmlns:a16="http://schemas.microsoft.com/office/drawing/2014/main" val="432988354"/>
                        </a:ext>
                      </a:extLst>
                    </a:gridCol>
                    <a:gridCol w="972000">
                      <a:extLst>
                        <a:ext uri="{9D8B030D-6E8A-4147-A177-3AD203B41FA5}">
                          <a16:colId xmlns:a16="http://schemas.microsoft.com/office/drawing/2014/main" val="1571210300"/>
                        </a:ext>
                      </a:extLst>
                    </a:gridCol>
                    <a:gridCol w="972000">
                      <a:extLst>
                        <a:ext uri="{9D8B030D-6E8A-4147-A177-3AD203B41FA5}">
                          <a16:colId xmlns:a16="http://schemas.microsoft.com/office/drawing/2014/main" val="520502830"/>
                        </a:ext>
                      </a:extLst>
                    </a:gridCol>
                    <a:gridCol w="972000">
                      <a:extLst>
                        <a:ext uri="{9D8B030D-6E8A-4147-A177-3AD203B41FA5}">
                          <a16:colId xmlns:a16="http://schemas.microsoft.com/office/drawing/2014/main" val="1320320381"/>
                        </a:ext>
                      </a:extLst>
                    </a:gridCol>
                    <a:gridCol w="972000">
                      <a:extLst>
                        <a:ext uri="{9D8B030D-6E8A-4147-A177-3AD203B41FA5}">
                          <a16:colId xmlns:a16="http://schemas.microsoft.com/office/drawing/2014/main" val="3474815001"/>
                        </a:ext>
                      </a:extLst>
                    </a:gridCol>
                  </a:tblGrid>
                  <a:tr h="26228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SG" sz="1200" dirty="0"/>
                            <a:t>Parameter 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SG" sz="1200" dirty="0"/>
                            <a:t>Symbol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SG" sz="1200" dirty="0"/>
                            <a:t>Min 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SG" sz="1200" dirty="0"/>
                            <a:t>Max 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SG" sz="1200" dirty="0"/>
                            <a:t>Units 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29202244"/>
                      </a:ext>
                    </a:extLst>
                  </a:tr>
                  <a:tr h="26228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SG" sz="1200" dirty="0"/>
                            <a:t>Modulation Depth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SG" sz="1200" dirty="0"/>
                            <a:t>(A-B)/A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SG" sz="1200" dirty="0"/>
                            <a:t>80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SG" sz="1200" dirty="0"/>
                            <a:t>100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SG" sz="1200" dirty="0"/>
                            <a:t>%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765206698"/>
                      </a:ext>
                    </a:extLst>
                  </a:tr>
                  <a:tr h="26228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SG" sz="1200" dirty="0"/>
                            <a:t>RF </a:t>
                          </a:r>
                          <a:r>
                            <a:rPr lang="en-US" altLang="zh-CN" sz="1200" dirty="0" err="1"/>
                            <a:t>Pulsewidth</a:t>
                          </a:r>
                          <a:endParaRPr lang="en-SG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SG" sz="1200" dirty="0"/>
                            <a:t>PW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SG" sz="1200" dirty="0"/>
                            <a:t>x/2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SG" sz="1200" dirty="0"/>
                            <a:t>x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SG" sz="12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𝜇</m:t>
                                </m:r>
                                <m:r>
                                  <a:rPr lang="en-SG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𝑠</m:t>
                                </m:r>
                              </m:oMath>
                            </m:oMathPara>
                          </a14:m>
                          <a:endParaRPr lang="en-SG" sz="12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23298183"/>
                      </a:ext>
                    </a:extLst>
                  </a:tr>
                  <a:tr h="26228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SG" sz="1200" dirty="0"/>
                            <a:t>RF Envelope </a:t>
                          </a:r>
                          <a:r>
                            <a:rPr lang="en-US" altLang="zh-CN" sz="1200" dirty="0"/>
                            <a:t>Fall time</a:t>
                          </a:r>
                          <a:endParaRPr lang="en-SG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SG" sz="1200" dirty="0" err="1"/>
                            <a:t>t_f</a:t>
                          </a:r>
                          <a:endParaRPr lang="en-SG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SG" sz="1200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SG" sz="1200" dirty="0"/>
                            <a:t>2x/3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SG" sz="12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𝜇</m:t>
                                </m:r>
                                <m:r>
                                  <a:rPr lang="en-SG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𝑠</m:t>
                                </m:r>
                              </m:oMath>
                            </m:oMathPara>
                          </a14:m>
                          <a:endParaRPr lang="en-SG" sz="12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284615109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SG" sz="1200" dirty="0"/>
                            <a:t>RF Envelope Rise Time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SG" sz="1200" dirty="0" err="1"/>
                            <a:t>t_r</a:t>
                          </a:r>
                          <a:endParaRPr lang="en-SG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SG" sz="1200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SG" sz="1200" dirty="0"/>
                            <a:t>2x/3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SG" sz="12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𝜇</m:t>
                                </m:r>
                                <m:r>
                                  <a:rPr lang="en-SG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𝑠</m:t>
                                </m:r>
                              </m:oMath>
                            </m:oMathPara>
                          </a14:m>
                          <a:endParaRPr lang="en-SG" sz="12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00723999"/>
                      </a:ext>
                    </a:extLst>
                  </a:tr>
                  <a:tr h="26228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SG" sz="1200" dirty="0"/>
                            <a:t>RF Envelope Ripple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SG" sz="1200" dirty="0" err="1"/>
                            <a:t>M_h</a:t>
                          </a:r>
                          <a:r>
                            <a:rPr lang="en-SG" sz="1200" dirty="0"/>
                            <a:t>=</a:t>
                          </a:r>
                          <a:r>
                            <a:rPr lang="en-SG" sz="1200" dirty="0" err="1"/>
                            <a:t>M_l</a:t>
                          </a:r>
                          <a:endParaRPr lang="en-SG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SG" sz="1200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SG" sz="1200" dirty="0"/>
                            <a:t>0.0.5(A-B)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SG" sz="1200" dirty="0"/>
                            <a:t>Same as A/B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8161309"/>
                      </a:ext>
                    </a:extLst>
                  </a:tr>
                  <a:tr h="262286">
                    <a:tc gridSpan="5"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SG" sz="1200" dirty="0"/>
                            <a:t>Note: assume the duration of one Manchester symbol is x </a:t>
                          </a:r>
                          <a14:m>
                            <m:oMath xmlns:m="http://schemas.openxmlformats.org/officeDocument/2006/math">
                              <m:r>
                                <a:rPr lang="en-SG" sz="12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𝜇</m:t>
                              </m:r>
                              <m:r>
                                <a:rPr lang="en-SG" sz="1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𝑠</m:t>
                              </m:r>
                            </m:oMath>
                          </a14:m>
                          <a:r>
                            <a:rPr lang="en-SG" sz="1200" dirty="0"/>
                            <a:t>.</a:t>
                          </a:r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SG" sz="1200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SG" sz="1200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SG" sz="1200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SG" sz="12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91155814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7" name="Table 62">
                <a:extLst>
                  <a:ext uri="{FF2B5EF4-FFF2-40B4-BE49-F238E27FC236}">
                    <a16:creationId xmlns:a16="http://schemas.microsoft.com/office/drawing/2014/main" id="{805B41F8-AC61-4EA3-B292-589C925B2B5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69722720"/>
                  </p:ext>
                </p:extLst>
              </p:nvPr>
            </p:nvGraphicFramePr>
            <p:xfrm>
              <a:off x="3243497" y="4343400"/>
              <a:ext cx="5544000" cy="19202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656000">
                      <a:extLst>
                        <a:ext uri="{9D8B030D-6E8A-4147-A177-3AD203B41FA5}">
                          <a16:colId xmlns:a16="http://schemas.microsoft.com/office/drawing/2014/main" val="432988354"/>
                        </a:ext>
                      </a:extLst>
                    </a:gridCol>
                    <a:gridCol w="972000">
                      <a:extLst>
                        <a:ext uri="{9D8B030D-6E8A-4147-A177-3AD203B41FA5}">
                          <a16:colId xmlns:a16="http://schemas.microsoft.com/office/drawing/2014/main" val="1571210300"/>
                        </a:ext>
                      </a:extLst>
                    </a:gridCol>
                    <a:gridCol w="972000">
                      <a:extLst>
                        <a:ext uri="{9D8B030D-6E8A-4147-A177-3AD203B41FA5}">
                          <a16:colId xmlns:a16="http://schemas.microsoft.com/office/drawing/2014/main" val="520502830"/>
                        </a:ext>
                      </a:extLst>
                    </a:gridCol>
                    <a:gridCol w="972000">
                      <a:extLst>
                        <a:ext uri="{9D8B030D-6E8A-4147-A177-3AD203B41FA5}">
                          <a16:colId xmlns:a16="http://schemas.microsoft.com/office/drawing/2014/main" val="1320320381"/>
                        </a:ext>
                      </a:extLst>
                    </a:gridCol>
                    <a:gridCol w="972000">
                      <a:extLst>
                        <a:ext uri="{9D8B030D-6E8A-4147-A177-3AD203B41FA5}">
                          <a16:colId xmlns:a16="http://schemas.microsoft.com/office/drawing/2014/main" val="3474815001"/>
                        </a:ext>
                      </a:extLst>
                    </a:gridCol>
                  </a:tblGrid>
                  <a:tr h="27432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SG" sz="1200" dirty="0"/>
                            <a:t>Parameter 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SG" sz="1200" dirty="0"/>
                            <a:t>Symbol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SG" sz="1200" dirty="0"/>
                            <a:t>Min 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SG" sz="1200" dirty="0"/>
                            <a:t>Max 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SG" sz="1200" dirty="0"/>
                            <a:t>Units 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29202244"/>
                      </a:ext>
                    </a:extLst>
                  </a:tr>
                  <a:tr h="27432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SG" sz="1200" dirty="0"/>
                            <a:t>Modulation Depth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SG" sz="1200" dirty="0"/>
                            <a:t>(A-B)/A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SG" sz="1200" dirty="0"/>
                            <a:t>80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SG" sz="1200" dirty="0"/>
                            <a:t>100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SG" sz="1200" dirty="0"/>
                            <a:t>%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765206698"/>
                      </a:ext>
                    </a:extLst>
                  </a:tr>
                  <a:tr h="27432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SG" sz="1200" dirty="0"/>
                            <a:t>RF </a:t>
                          </a:r>
                          <a:r>
                            <a:rPr lang="en-US" altLang="zh-CN" sz="1200" dirty="0" err="1"/>
                            <a:t>Pulsewidth</a:t>
                          </a:r>
                          <a:endParaRPr lang="en-SG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SG" sz="1200" dirty="0"/>
                            <a:t>PW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SG" sz="1200" dirty="0"/>
                            <a:t>x/2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SG" sz="1200" dirty="0"/>
                            <a:t>x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469375" t="-202222" r="-2500" b="-41777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3298183"/>
                      </a:ext>
                    </a:extLst>
                  </a:tr>
                  <a:tr h="27432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SG" sz="1200" dirty="0"/>
                            <a:t>RF Envelope </a:t>
                          </a:r>
                          <a:r>
                            <a:rPr lang="en-US" altLang="zh-CN" sz="1200" dirty="0"/>
                            <a:t>Fall time</a:t>
                          </a:r>
                          <a:endParaRPr lang="en-SG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SG" sz="1200" dirty="0" err="1"/>
                            <a:t>t_f</a:t>
                          </a:r>
                          <a:endParaRPr lang="en-SG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SG" sz="1200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SG" sz="1200" dirty="0"/>
                            <a:t>2x/3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469375" t="-295652" r="-2500" b="-30869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84615109"/>
                      </a:ext>
                    </a:extLst>
                  </a:tr>
                  <a:tr h="27432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SG" sz="1200" dirty="0"/>
                            <a:t>RF Envelope Rise Time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SG" sz="1200" dirty="0" err="1"/>
                            <a:t>t_r</a:t>
                          </a:r>
                          <a:endParaRPr lang="en-SG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SG" sz="1200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SG" sz="1200" dirty="0"/>
                            <a:t>2x/3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469375" t="-404444" r="-2500" b="-21555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0723999"/>
                      </a:ext>
                    </a:extLst>
                  </a:tr>
                  <a:tr h="27432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SG" sz="1200" dirty="0"/>
                            <a:t>RF Envelope Ripple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SG" sz="1200" dirty="0" err="1"/>
                            <a:t>M_h</a:t>
                          </a:r>
                          <a:r>
                            <a:rPr lang="en-SG" sz="1200" dirty="0"/>
                            <a:t>=</a:t>
                          </a:r>
                          <a:r>
                            <a:rPr lang="en-SG" sz="1200" dirty="0" err="1"/>
                            <a:t>M_l</a:t>
                          </a:r>
                          <a:endParaRPr lang="en-SG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SG" sz="1200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SG" sz="1200" dirty="0"/>
                            <a:t>0.0.5(A-B)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SG" sz="1200" dirty="0"/>
                            <a:t>Same as A/B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8161309"/>
                      </a:ext>
                    </a:extLst>
                  </a:tr>
                  <a:tr h="274320">
                    <a:tc gridSpan="5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10" t="-604444" r="-440" b="-15556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SG" sz="1200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SG" sz="1200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SG" sz="1200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SG" sz="12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911558145"/>
                      </a:ext>
                    </a:extLst>
                  </a:tr>
                </a:tbl>
              </a:graphicData>
            </a:graphic>
          </p:graphicFrame>
        </mc:Fallback>
      </mc:AlternateContent>
      <p:pic>
        <p:nvPicPr>
          <p:cNvPr id="6" name="Picture 5">
            <a:extLst>
              <a:ext uri="{FF2B5EF4-FFF2-40B4-BE49-F238E27FC236}">
                <a16:creationId xmlns:a16="http://schemas.microsoft.com/office/drawing/2014/main" id="{937CC8E2-DCBA-4B7C-B32D-88B9D84BDA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39095" y="1227305"/>
            <a:ext cx="4952805" cy="2971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91520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BCA60F-8872-4DFB-AE86-5AC2F29628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/>
              <a:t>Summary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155AC6-1614-4E30-83F8-2D9B7D4E0E1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53ED10-F730-474F-8DAE-6115052164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Panpan Li (Huawei)</a:t>
            </a:r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5F20404-3488-480B-84D2-361B23565915}"/>
              </a:ext>
            </a:extLst>
          </p:cNvPr>
          <p:cNvSpPr txBox="1">
            <a:spLocks/>
          </p:cNvSpPr>
          <p:nvPr/>
        </p:nvSpPr>
        <p:spPr bwMode="auto">
          <a:xfrm>
            <a:off x="685800" y="1447802"/>
            <a:ext cx="7772400" cy="480059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1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5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5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SG" dirty="0"/>
              <a:t>This contribution discusses the AMP-S1G TX requirements</a:t>
            </a:r>
          </a:p>
          <a:p>
            <a:pPr lvl="1"/>
            <a:r>
              <a:rPr lang="en-SG" sz="1800" dirty="0"/>
              <a:t>Frequency-domain: transmit spectrum mask is needed</a:t>
            </a:r>
          </a:p>
          <a:p>
            <a:pPr lvl="1"/>
            <a:r>
              <a:rPr lang="en-SG" sz="1800" dirty="0"/>
              <a:t>Time-domain: RF envelope may be needed</a:t>
            </a:r>
          </a:p>
          <a:p>
            <a:pPr lvl="1"/>
            <a:endParaRPr lang="en-US" sz="1800" kern="0" dirty="0"/>
          </a:p>
        </p:txBody>
      </p:sp>
    </p:spTree>
    <p:extLst>
      <p:ext uri="{BB962C8B-B14F-4D97-AF65-F5344CB8AC3E}">
        <p14:creationId xmlns:p14="http://schemas.microsoft.com/office/powerpoint/2010/main" val="3622052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FA7FAE-9857-452E-80E3-2F88700E69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/>
              <a:t>Reference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805826-0340-486C-ABE8-8D9E2B4CB1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SG" dirty="0"/>
              <a:t>[1] IEEE P802.11-REVme™/D7.0, August 2024</a:t>
            </a:r>
          </a:p>
          <a:p>
            <a:pPr marL="0" indent="0">
              <a:buNone/>
            </a:pPr>
            <a:r>
              <a:rPr lang="en-SG" dirty="0"/>
              <a:t>[2] </a:t>
            </a:r>
            <a:r>
              <a:rPr lang="en-US" dirty="0"/>
              <a:t>EPC® Radio-Frequency Identity Generation-2 UHF RFID Standard</a:t>
            </a:r>
            <a:endParaRPr lang="en-SG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31CC73-1A38-4B29-A7A0-60179BE993D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65D3CA-DBB9-4EE6-AFE4-5BEDF62190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Panpan Li (Huawei)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22639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D9ABA6-5533-4A5F-862A-305A496E32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SP 1 (information collection)</a:t>
            </a:r>
            <a:endParaRPr lang="en-S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955133-4621-4D6B-95AC-006DC3C367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47802"/>
            <a:ext cx="7772400" cy="3428998"/>
          </a:xfrm>
        </p:spPr>
        <p:txBody>
          <a:bodyPr/>
          <a:lstStyle/>
          <a:p>
            <a:r>
              <a:rPr lang="en-US" b="1" dirty="0"/>
              <a:t>Which option you prefer to define the spectrum mask for AMP in sub-1GHz?</a:t>
            </a:r>
          </a:p>
          <a:p>
            <a:endParaRPr lang="en-US" altLang="zh-CN" sz="1800" dirty="0"/>
          </a:p>
          <a:p>
            <a:pPr marL="0" indent="0">
              <a:buNone/>
            </a:pPr>
            <a:r>
              <a:rPr lang="en-US" altLang="zh-CN" b="0" dirty="0"/>
              <a:t>       O</a:t>
            </a:r>
            <a:r>
              <a:rPr lang="en-SG" altLang="zh-CN" b="0" dirty="0"/>
              <a:t>ption</a:t>
            </a:r>
            <a:r>
              <a:rPr lang="zh-CN" altLang="en-US" b="0" dirty="0"/>
              <a:t> </a:t>
            </a:r>
            <a:r>
              <a:rPr lang="en-SG" altLang="zh-CN" b="0" dirty="0"/>
              <a:t>1</a:t>
            </a:r>
            <a:endParaRPr lang="en-US" altLang="zh-CN" b="0" dirty="0"/>
          </a:p>
          <a:p>
            <a:pPr marL="400050" lvl="1" indent="0">
              <a:buNone/>
            </a:pPr>
            <a:r>
              <a:rPr lang="en-US" dirty="0"/>
              <a:t>Option 2</a:t>
            </a:r>
          </a:p>
          <a:p>
            <a:pPr marL="400050" lvl="1" indent="0">
              <a:buNone/>
            </a:pPr>
            <a:r>
              <a:rPr lang="en-US" sz="1800" dirty="0"/>
              <a:t>Option 3</a:t>
            </a:r>
            <a:endParaRPr lang="en-SG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2F6983-B140-43A3-A1F2-B9A9C02EE9B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02B05A-9D0F-4D02-95DA-C9FFA0CBA9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Panpan Li (Huawei)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18512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D9ABA6-5533-4A5F-862A-305A496E32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SP 2 (information collection)</a:t>
            </a:r>
            <a:endParaRPr lang="en-S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955133-4621-4D6B-95AC-006DC3C367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47802"/>
            <a:ext cx="7772400" cy="3428998"/>
          </a:xfrm>
        </p:spPr>
        <p:txBody>
          <a:bodyPr/>
          <a:lstStyle/>
          <a:p>
            <a:r>
              <a:rPr lang="en-US" dirty="0"/>
              <a:t>Do you agree to define an RF envelope shown in slide 10 for AMP </a:t>
            </a:r>
            <a:r>
              <a:rPr lang="en-US" b="1" dirty="0"/>
              <a:t>in sub-1GHz?</a:t>
            </a:r>
            <a:endParaRPr lang="en-US" dirty="0"/>
          </a:p>
          <a:p>
            <a:pPr lvl="1"/>
            <a:endParaRPr lang="en-SG" dirty="0"/>
          </a:p>
          <a:p>
            <a:pPr marL="400050" lvl="1" indent="0">
              <a:buNone/>
            </a:pPr>
            <a:r>
              <a:rPr lang="en-US" altLang="zh-CN" sz="1800" dirty="0"/>
              <a:t>Yes</a:t>
            </a:r>
          </a:p>
          <a:p>
            <a:pPr marL="400050" lvl="1" indent="0">
              <a:buNone/>
            </a:pPr>
            <a:r>
              <a:rPr lang="en-US" sz="1800" dirty="0"/>
              <a:t>No</a:t>
            </a:r>
          </a:p>
          <a:p>
            <a:pPr marL="400050" lvl="1" indent="0">
              <a:buNone/>
            </a:pPr>
            <a:r>
              <a:rPr lang="en-US" sz="1800" dirty="0"/>
              <a:t>Abstain</a:t>
            </a:r>
            <a:endParaRPr lang="en-SG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2F6983-B140-43A3-A1F2-B9A9C02EE9B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02B05A-9D0F-4D02-95DA-C9FFA0CBA9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Panpan Li (Huawei)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0723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FE7480-E676-44B5-88FA-357F88E50F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/>
              <a:t>Abstract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D27A09-892E-4894-B870-7106E15EB5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Transmit spectrum mask is defined in every IEEE 802.11 PHY subclause.</a:t>
            </a:r>
          </a:p>
          <a:p>
            <a:r>
              <a:rPr lang="en-US" dirty="0"/>
              <a:t>AMP-S1G need to define different spectrum mask from 2.4G</a:t>
            </a:r>
            <a:r>
              <a:rPr lang="en-SG" dirty="0"/>
              <a:t>.</a:t>
            </a:r>
            <a:endParaRPr lang="en-US" dirty="0"/>
          </a:p>
          <a:p>
            <a:pPr lvl="1"/>
            <a:r>
              <a:rPr lang="en-US" dirty="0"/>
              <a:t>AMP-S1G is likely to use similar bands with RFID.</a:t>
            </a:r>
          </a:p>
          <a:p>
            <a:pPr lvl="1"/>
            <a:r>
              <a:rPr lang="en-US" dirty="0"/>
              <a:t>AMP-S1G spectrum mask may borrow wisdom from EPC UHF RFID standard.</a:t>
            </a:r>
          </a:p>
          <a:p>
            <a:pPr lvl="1"/>
            <a:r>
              <a:rPr lang="en-US" dirty="0"/>
              <a:t>AMP-S1G spectrum mask should also follow IEEE 802.11 “traditions”.</a:t>
            </a:r>
          </a:p>
          <a:p>
            <a:r>
              <a:rPr lang="en-SG" dirty="0"/>
              <a:t>Except spectrum mask, time-domain restrictions like RF envelope may be also needed.</a:t>
            </a:r>
          </a:p>
          <a:p>
            <a:endParaRPr lang="en-SG" dirty="0"/>
          </a:p>
          <a:p>
            <a:r>
              <a:rPr lang="en-SG" dirty="0"/>
              <a:t>This contribution intends to present some initial thoughts on AMP-S1G transmit specification from both frequency-domain and time-domain</a:t>
            </a:r>
          </a:p>
          <a:p>
            <a:pPr lvl="1"/>
            <a:r>
              <a:rPr lang="en-US" dirty="0"/>
              <a:t>Frequency-domain restriction: spectrum mask</a:t>
            </a:r>
          </a:p>
          <a:p>
            <a:pPr lvl="1"/>
            <a:r>
              <a:rPr lang="en-US" dirty="0"/>
              <a:t>Time-domain restriction: RF envelope</a:t>
            </a:r>
            <a:endParaRPr lang="en-SG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1376E8-C848-4113-A772-A2B79576252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558085-6699-4DE8-9E1A-E95DB37625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Panpan Li (Huawei)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88381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2871A8-9C1F-421A-8864-39F83548EE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47802"/>
            <a:ext cx="7772400" cy="3588559"/>
          </a:xfrm>
        </p:spPr>
        <p:txBody>
          <a:bodyPr/>
          <a:lstStyle/>
          <a:p>
            <a:r>
              <a:rPr lang="en-SG" dirty="0"/>
              <a:t>IEEE spectrum masks [1]</a:t>
            </a:r>
            <a:endParaRPr lang="en-SG" b="0" dirty="0"/>
          </a:p>
          <a:p>
            <a:pPr lvl="1"/>
            <a:r>
              <a:rPr lang="en-SG" b="0" dirty="0"/>
              <a:t>DSSS waveform mask: Figure 15-10</a:t>
            </a:r>
          </a:p>
          <a:p>
            <a:pPr lvl="1"/>
            <a:r>
              <a:rPr lang="en-SG" b="0" dirty="0"/>
              <a:t>OFDM based waveforms’ spectrum masks </a:t>
            </a:r>
            <a:r>
              <a:rPr lang="en-US" altLang="zh-CN" b="0" dirty="0"/>
              <a:t>in</a:t>
            </a:r>
            <a:r>
              <a:rPr lang="en-SG" b="0" dirty="0"/>
              <a:t> are scaled (some plus slightly revised) from Figure 19-17</a:t>
            </a:r>
            <a:endParaRPr lang="en-SG" dirty="0"/>
          </a:p>
          <a:p>
            <a:pPr lvl="1"/>
            <a:endParaRPr lang="en-SG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14465C6-7CB9-4CAE-A5FF-08E6FADA07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/>
              <a:t>Background: IEEE 802.11 Spectrum Mask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9B9279-A804-411B-B6C5-6133F2ED012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D0EA32-AEA9-43FA-9B78-5430156B9B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Panpan Li (Huawei)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543AEE2-1FB5-497F-A59A-1FD505B9FE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4626305"/>
            <a:ext cx="3580031" cy="18000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62D90C3-ECE1-423B-A720-78268C43BB9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62400" y="4626305"/>
            <a:ext cx="2231363" cy="18000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763AAEAD-45F4-4BC5-B928-A5E7262F8BC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71332" y="4626305"/>
            <a:ext cx="2675173" cy="180000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DEFED987-446A-465E-8E4B-8EDE1E0F285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89790" y="2783482"/>
            <a:ext cx="3218987" cy="180000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F78AE38C-C779-4906-A5F9-C9DF89BBCD8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43730" y="2783482"/>
            <a:ext cx="3979517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4986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07C440-779B-4A55-BF46-654FDA4A3D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/>
              <a:t>Background: UHF RFID Spectrum Mask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800291-4F69-47E5-81A3-8A39F68604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SG" dirty="0"/>
              <a:t>EPC UHF RFID standard only defines the spectrum mask for Interrogator-to-Tag communication (DL), while doesn’t specify the Tag-to-Interrogator (UL). [2]</a:t>
            </a:r>
          </a:p>
          <a:p>
            <a:pPr lvl="1"/>
            <a:r>
              <a:rPr lang="en-SG" dirty="0"/>
              <a:t>For backscatter, if DL signal is restricted, then UL signal is naturally restricted (ignoring slight bandwidth expansion caused by UL MCS)</a:t>
            </a:r>
          </a:p>
          <a:p>
            <a:pPr lvl="1"/>
            <a:endParaRPr lang="en-SG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115C0F-DA5A-4F5B-B9DF-1C67F3812DC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BDCB31-5C5E-4E40-A824-B7BCF830D2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Panpan Li (Huawei)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6A5F1DD-A41A-45C5-995B-D44D956CFD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960330"/>
            <a:ext cx="3931954" cy="225224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8C55BF2-9438-4D42-AA32-54DD47230E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94146" y="4012650"/>
            <a:ext cx="3315667" cy="2147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65848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07C440-779B-4A55-BF46-654FDA4A3D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/>
              <a:t>Background: UHF RFID </a:t>
            </a:r>
            <a:r>
              <a:rPr lang="en-US" altLang="zh-CN" kern="0" dirty="0"/>
              <a:t>RF envelope</a:t>
            </a:r>
            <a:endParaRPr lang="en-S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800291-4F69-47E5-81A3-8A39F68604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SG" dirty="0"/>
              <a:t>Interrogator-to-Tag [2]</a:t>
            </a:r>
          </a:p>
          <a:p>
            <a:pPr lvl="1"/>
            <a:r>
              <a:rPr lang="en-SG" dirty="0"/>
              <a:t>Consider pulse shaping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115C0F-DA5A-4F5B-B9DF-1C67F3812DC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BDCB31-5C5E-4E40-A824-B7BCF830D2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Panpan Li (Huawei)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3D16644-619A-4B3A-B38D-C5079D1135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3771901"/>
            <a:ext cx="3708272" cy="219963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12E522E-25CE-4A7F-9E4C-BC59F3548E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40164" y="3793975"/>
            <a:ext cx="3518036" cy="2177564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D6220C75-C1E6-4341-86F3-7C6329B1929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44545" y="1685284"/>
            <a:ext cx="3813655" cy="1845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18457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2871A8-9C1F-421A-8864-39F83548EE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47801"/>
            <a:ext cx="7772400" cy="5027611"/>
          </a:xfrm>
        </p:spPr>
        <p:txBody>
          <a:bodyPr/>
          <a:lstStyle/>
          <a:p>
            <a:r>
              <a:rPr lang="en-SG" dirty="0"/>
              <a:t>Definitely need transmit spectrum mask</a:t>
            </a:r>
            <a:endParaRPr lang="en-SG" sz="1600" dirty="0"/>
          </a:p>
          <a:p>
            <a:pPr lvl="1"/>
            <a:r>
              <a:rPr lang="en-SG" dirty="0"/>
              <a:t>Will be reflected in “PHY Transmit Specification” in draft</a:t>
            </a:r>
          </a:p>
          <a:p>
            <a:pPr lvl="1"/>
            <a:r>
              <a:rPr lang="en-SG" dirty="0"/>
              <a:t>Design considerations</a:t>
            </a:r>
          </a:p>
          <a:p>
            <a:pPr lvl="2"/>
            <a:r>
              <a:rPr lang="en-SG" dirty="0"/>
              <a:t>Multiple bandwidths have multiple spectrum masks</a:t>
            </a:r>
          </a:p>
          <a:p>
            <a:pPr lvl="3"/>
            <a:r>
              <a:rPr lang="en-SG" dirty="0"/>
              <a:t>Prefer a unified design, just scaled X-axis for different bandwidths</a:t>
            </a:r>
          </a:p>
          <a:p>
            <a:pPr lvl="2"/>
            <a:r>
              <a:rPr lang="en-SG" dirty="0"/>
              <a:t>How many adjacent channels should be considered</a:t>
            </a:r>
          </a:p>
          <a:p>
            <a:pPr lvl="2"/>
            <a:r>
              <a:rPr lang="en-SG" dirty="0"/>
              <a:t>How to decide the boundary of the mask</a:t>
            </a:r>
          </a:p>
          <a:p>
            <a:pPr lvl="1"/>
            <a:r>
              <a:rPr lang="en-SG" dirty="0"/>
              <a:t>Options:</a:t>
            </a:r>
          </a:p>
          <a:p>
            <a:pPr lvl="2"/>
            <a:r>
              <a:rPr lang="en-SG" dirty="0"/>
              <a:t>Option 1: IEEE 802.11 way: scale from existing masks in base standard Figure 19-17 </a:t>
            </a:r>
          </a:p>
          <a:p>
            <a:pPr lvl="2"/>
            <a:r>
              <a:rPr lang="en-SG" dirty="0"/>
              <a:t>Option 2: UHF RFID way: reuse UHF RFID spectrum mask</a:t>
            </a:r>
          </a:p>
          <a:p>
            <a:pPr lvl="2"/>
            <a:r>
              <a:rPr lang="en-SG" dirty="0"/>
              <a:t>Option 3: Design new mask</a:t>
            </a:r>
          </a:p>
          <a:p>
            <a:pPr lvl="1"/>
            <a:endParaRPr lang="en-SG" dirty="0"/>
          </a:p>
          <a:p>
            <a:r>
              <a:rPr lang="en-SG" dirty="0"/>
              <a:t>Whether AMP-S1G need time-domain restriction like RF envelope is open for discussion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14465C6-7CB9-4CAE-A5FF-08E6FADA07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/>
              <a:t>AMP-S1G Mask Considerations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9B9279-A804-411B-B6C5-6133F2ED012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D0EA32-AEA9-43FA-9B78-5430156B9B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dirty="0" err="1"/>
              <a:t>Panpan</a:t>
            </a:r>
            <a:r>
              <a:rPr lang="en-GB" dirty="0"/>
              <a:t> Li (Huawei)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8618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2871A8-9C1F-421A-8864-39F83548EE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47802"/>
            <a:ext cx="7772400" cy="4419598"/>
          </a:xfrm>
        </p:spPr>
        <p:txBody>
          <a:bodyPr/>
          <a:lstStyle/>
          <a:p>
            <a:r>
              <a:rPr lang="en-SG" dirty="0"/>
              <a:t>Example AMP-S1G transmit spectrum mask </a:t>
            </a:r>
          </a:p>
          <a:p>
            <a:pPr lvl="1"/>
            <a:r>
              <a:rPr lang="en-SG" dirty="0"/>
              <a:t>Scaled from IEEE 802.11 OFDM mask for 20MHz channel</a:t>
            </a:r>
          </a:p>
          <a:p>
            <a:pPr lvl="1"/>
            <a:r>
              <a:rPr lang="en-SG" dirty="0"/>
              <a:t>Assume bandwidth B, which is the max allowable channel bandwidth according to regional regulations. B=200, 250, 400, 500kHz,… 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14465C6-7CB9-4CAE-A5FF-08E6FADA07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/>
              <a:t>Spectrum Mask Option 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9B9279-A804-411B-B6C5-6133F2ED012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D0EA32-AEA9-43FA-9B78-5430156B9B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Panpan Li (Huawei)</a:t>
            </a:r>
            <a:endParaRPr lang="en-US" dirty="0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AED7D7E2-8FCA-4753-AD4D-2180D6F9C7C9}"/>
              </a:ext>
            </a:extLst>
          </p:cNvPr>
          <p:cNvCxnSpPr>
            <a:cxnSpLocks/>
          </p:cNvCxnSpPr>
          <p:nvPr/>
        </p:nvCxnSpPr>
        <p:spPr>
          <a:xfrm>
            <a:off x="307957" y="5514108"/>
            <a:ext cx="8640000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47C61A22-B946-4AA3-A1FC-D2855F3D632E}"/>
              </a:ext>
            </a:extLst>
          </p:cNvPr>
          <p:cNvCxnSpPr>
            <a:cxnSpLocks/>
          </p:cNvCxnSpPr>
          <p:nvPr/>
        </p:nvCxnSpPr>
        <p:spPr>
          <a:xfrm flipV="1">
            <a:off x="4843501" y="2878996"/>
            <a:ext cx="0" cy="2635112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AB430B39-3724-4328-9D73-E920C205C7F6}"/>
              </a:ext>
            </a:extLst>
          </p:cNvPr>
          <p:cNvCxnSpPr>
            <a:cxnSpLocks/>
          </p:cNvCxnSpPr>
          <p:nvPr/>
        </p:nvCxnSpPr>
        <p:spPr>
          <a:xfrm flipV="1">
            <a:off x="5777899" y="5530444"/>
            <a:ext cx="0" cy="18000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D2494C43-9845-4DC4-AB4E-B14A2D64DEFD}"/>
              </a:ext>
            </a:extLst>
          </p:cNvPr>
          <p:cNvCxnSpPr>
            <a:cxnSpLocks/>
          </p:cNvCxnSpPr>
          <p:nvPr/>
        </p:nvCxnSpPr>
        <p:spPr>
          <a:xfrm flipV="1">
            <a:off x="3907397" y="5515431"/>
            <a:ext cx="0" cy="18000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1FB74ED9-AB87-4BD9-A63A-AF21247997C8}"/>
              </a:ext>
            </a:extLst>
          </p:cNvPr>
          <p:cNvCxnSpPr>
            <a:cxnSpLocks/>
          </p:cNvCxnSpPr>
          <p:nvPr/>
        </p:nvCxnSpPr>
        <p:spPr>
          <a:xfrm flipV="1">
            <a:off x="6089191" y="5520938"/>
            <a:ext cx="0" cy="18000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1D95E54F-37C2-44D7-9DBF-BF88B95E6CA0}"/>
              </a:ext>
            </a:extLst>
          </p:cNvPr>
          <p:cNvCxnSpPr>
            <a:cxnSpLocks/>
          </p:cNvCxnSpPr>
          <p:nvPr/>
        </p:nvCxnSpPr>
        <p:spPr>
          <a:xfrm flipV="1">
            <a:off x="7003741" y="5530444"/>
            <a:ext cx="0" cy="18000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BC926881-AFB0-4133-9280-19E63ECE64CF}"/>
              </a:ext>
            </a:extLst>
          </p:cNvPr>
          <p:cNvCxnSpPr>
            <a:cxnSpLocks/>
          </p:cNvCxnSpPr>
          <p:nvPr/>
        </p:nvCxnSpPr>
        <p:spPr>
          <a:xfrm flipV="1">
            <a:off x="8083862" y="5530444"/>
            <a:ext cx="0" cy="18000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AE6E4877-24FF-4AC3-B838-DEABF4A0AD3E}"/>
              </a:ext>
            </a:extLst>
          </p:cNvPr>
          <p:cNvCxnSpPr>
            <a:cxnSpLocks/>
          </p:cNvCxnSpPr>
          <p:nvPr/>
        </p:nvCxnSpPr>
        <p:spPr>
          <a:xfrm flipV="1">
            <a:off x="1603141" y="5514108"/>
            <a:ext cx="0" cy="18000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C3B5E36C-0AD3-4B8F-A51A-07B62D8B84B4}"/>
              </a:ext>
            </a:extLst>
          </p:cNvPr>
          <p:cNvCxnSpPr>
            <a:cxnSpLocks/>
          </p:cNvCxnSpPr>
          <p:nvPr/>
        </p:nvCxnSpPr>
        <p:spPr>
          <a:xfrm flipV="1">
            <a:off x="2683261" y="5530444"/>
            <a:ext cx="0" cy="18000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690C109A-C21E-4D2D-A449-45E255F4E8EC}"/>
              </a:ext>
            </a:extLst>
          </p:cNvPr>
          <p:cNvCxnSpPr>
            <a:cxnSpLocks/>
          </p:cNvCxnSpPr>
          <p:nvPr/>
        </p:nvCxnSpPr>
        <p:spPr>
          <a:xfrm flipV="1">
            <a:off x="3534604" y="5514108"/>
            <a:ext cx="0" cy="18000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45F6C0E0-E557-4DFA-B2B9-199D24226559}"/>
              </a:ext>
            </a:extLst>
          </p:cNvPr>
          <p:cNvCxnSpPr>
            <a:cxnSpLocks/>
          </p:cNvCxnSpPr>
          <p:nvPr/>
        </p:nvCxnSpPr>
        <p:spPr>
          <a:xfrm flipH="1" flipV="1">
            <a:off x="7003740" y="4303941"/>
            <a:ext cx="1080122" cy="888251"/>
          </a:xfrm>
          <a:prstGeom prst="straightConnector1">
            <a:avLst/>
          </a:prstGeom>
          <a:ln w="28575">
            <a:solidFill>
              <a:srgbClr val="7030A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D8AB1E4B-1687-48D0-918B-4FE2E1D291CD}"/>
              </a:ext>
            </a:extLst>
          </p:cNvPr>
          <p:cNvCxnSpPr>
            <a:cxnSpLocks/>
          </p:cNvCxnSpPr>
          <p:nvPr/>
        </p:nvCxnSpPr>
        <p:spPr>
          <a:xfrm flipV="1">
            <a:off x="5777899" y="3364395"/>
            <a:ext cx="0" cy="2166049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EDFE0709-0207-4D9E-BF3A-458A60C0B6A2}"/>
              </a:ext>
            </a:extLst>
          </p:cNvPr>
          <p:cNvCxnSpPr>
            <a:cxnSpLocks/>
          </p:cNvCxnSpPr>
          <p:nvPr/>
        </p:nvCxnSpPr>
        <p:spPr>
          <a:xfrm flipH="1" flipV="1">
            <a:off x="1586251" y="5137599"/>
            <a:ext cx="6497611" cy="54591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78EC4906-4645-4862-9207-2738771A3D9F}"/>
              </a:ext>
            </a:extLst>
          </p:cNvPr>
          <p:cNvCxnSpPr>
            <a:cxnSpLocks/>
          </p:cNvCxnSpPr>
          <p:nvPr/>
        </p:nvCxnSpPr>
        <p:spPr>
          <a:xfrm flipH="1">
            <a:off x="8097115" y="5192190"/>
            <a:ext cx="889023" cy="0"/>
          </a:xfrm>
          <a:prstGeom prst="straightConnector1">
            <a:avLst/>
          </a:prstGeom>
          <a:ln w="28575">
            <a:solidFill>
              <a:srgbClr val="7030A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239B817E-0AC1-4C87-9B28-3162C267056A}"/>
              </a:ext>
            </a:extLst>
          </p:cNvPr>
          <p:cNvCxnSpPr>
            <a:cxnSpLocks/>
          </p:cNvCxnSpPr>
          <p:nvPr/>
        </p:nvCxnSpPr>
        <p:spPr>
          <a:xfrm flipV="1">
            <a:off x="1603141" y="4268630"/>
            <a:ext cx="1083463" cy="868969"/>
          </a:xfrm>
          <a:prstGeom prst="straightConnector1">
            <a:avLst/>
          </a:prstGeom>
          <a:ln w="28575">
            <a:solidFill>
              <a:srgbClr val="7030A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46D14B92-8DCB-4B14-8457-09049A2C6DE9}"/>
              </a:ext>
            </a:extLst>
          </p:cNvPr>
          <p:cNvCxnSpPr>
            <a:cxnSpLocks/>
          </p:cNvCxnSpPr>
          <p:nvPr/>
        </p:nvCxnSpPr>
        <p:spPr>
          <a:xfrm>
            <a:off x="3910740" y="3364395"/>
            <a:ext cx="1867159" cy="0"/>
          </a:xfrm>
          <a:prstGeom prst="straightConnector1">
            <a:avLst/>
          </a:prstGeom>
          <a:ln w="28575">
            <a:solidFill>
              <a:srgbClr val="7030A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F8C04DEC-27F2-4206-B5C3-77997E24953A}"/>
              </a:ext>
            </a:extLst>
          </p:cNvPr>
          <p:cNvCxnSpPr>
            <a:cxnSpLocks/>
          </p:cNvCxnSpPr>
          <p:nvPr/>
        </p:nvCxnSpPr>
        <p:spPr>
          <a:xfrm flipV="1">
            <a:off x="3526367" y="3364396"/>
            <a:ext cx="385383" cy="703837"/>
          </a:xfrm>
          <a:prstGeom prst="straightConnector1">
            <a:avLst/>
          </a:prstGeom>
          <a:ln w="28575">
            <a:solidFill>
              <a:srgbClr val="7030A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75FA2615-7919-4877-B304-ACBA99FEB215}"/>
              </a:ext>
            </a:extLst>
          </p:cNvPr>
          <p:cNvCxnSpPr>
            <a:cxnSpLocks/>
          </p:cNvCxnSpPr>
          <p:nvPr/>
        </p:nvCxnSpPr>
        <p:spPr>
          <a:xfrm>
            <a:off x="714118" y="5142477"/>
            <a:ext cx="889023" cy="0"/>
          </a:xfrm>
          <a:prstGeom prst="straightConnector1">
            <a:avLst/>
          </a:prstGeom>
          <a:ln w="28575">
            <a:solidFill>
              <a:srgbClr val="7030A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435BF295-8CE3-4815-8352-6F3BED441982}"/>
              </a:ext>
            </a:extLst>
          </p:cNvPr>
          <p:cNvSpPr txBox="1"/>
          <p:nvPr/>
        </p:nvSpPr>
        <p:spPr>
          <a:xfrm>
            <a:off x="4805864" y="4053635"/>
            <a:ext cx="6880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SG" sz="1200" dirty="0"/>
              <a:t>-28 </a:t>
            </a:r>
            <a:r>
              <a:rPr lang="en-SG" sz="1200" dirty="0" err="1"/>
              <a:t>dBr</a:t>
            </a:r>
            <a:endParaRPr lang="en-SG" sz="1200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6699759-4A52-4769-A0B6-685E3B0FB06E}"/>
              </a:ext>
            </a:extLst>
          </p:cNvPr>
          <p:cNvSpPr txBox="1"/>
          <p:nvPr/>
        </p:nvSpPr>
        <p:spPr>
          <a:xfrm>
            <a:off x="4805865" y="3797044"/>
            <a:ext cx="6880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SG" sz="1200" dirty="0"/>
              <a:t>-20 </a:t>
            </a:r>
            <a:r>
              <a:rPr lang="en-SG" sz="1200" dirty="0" err="1"/>
              <a:t>dBr</a:t>
            </a:r>
            <a:endParaRPr lang="en-SG" sz="1200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E7B21D4-07D8-474F-8978-0BE2BC83F18D}"/>
              </a:ext>
            </a:extLst>
          </p:cNvPr>
          <p:cNvSpPr txBox="1"/>
          <p:nvPr/>
        </p:nvSpPr>
        <p:spPr>
          <a:xfrm>
            <a:off x="4814882" y="4912795"/>
            <a:ext cx="6880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SG" sz="1200" dirty="0"/>
              <a:t>-40 </a:t>
            </a:r>
            <a:r>
              <a:rPr lang="en-SG" sz="1200" dirty="0" err="1"/>
              <a:t>dBr</a:t>
            </a:r>
            <a:endParaRPr lang="en-SG" sz="1200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AF2E671-F85C-494C-B4F0-1EDF8DBFC6A8}"/>
              </a:ext>
            </a:extLst>
          </p:cNvPr>
          <p:cNvSpPr txBox="1"/>
          <p:nvPr/>
        </p:nvSpPr>
        <p:spPr>
          <a:xfrm>
            <a:off x="5215231" y="5679610"/>
            <a:ext cx="72006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SG" sz="1600" dirty="0"/>
              <a:t>9B/20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2A579121-614B-4703-B16C-819B5ED9A841}"/>
              </a:ext>
            </a:extLst>
          </p:cNvPr>
          <p:cNvSpPr txBox="1"/>
          <p:nvPr/>
        </p:nvSpPr>
        <p:spPr>
          <a:xfrm>
            <a:off x="3729633" y="5679610"/>
            <a:ext cx="78899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SG" sz="1600" dirty="0"/>
              <a:t>-9B/20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18CE45FF-508B-49B2-A3C5-A78CA1127B22}"/>
              </a:ext>
            </a:extLst>
          </p:cNvPr>
          <p:cNvSpPr txBox="1"/>
          <p:nvPr/>
        </p:nvSpPr>
        <p:spPr>
          <a:xfrm>
            <a:off x="7813392" y="5679610"/>
            <a:ext cx="6058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1600" dirty="0"/>
              <a:t>3B/2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957A855E-55EC-4F4B-BEB8-9ECC69A0531E}"/>
              </a:ext>
            </a:extLst>
          </p:cNvPr>
          <p:cNvSpPr txBox="1"/>
          <p:nvPr/>
        </p:nvSpPr>
        <p:spPr>
          <a:xfrm>
            <a:off x="5832229" y="5679610"/>
            <a:ext cx="8186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SG" sz="1600" dirty="0"/>
              <a:t>11B/20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169F4911-7AB7-46AC-85F3-54A0478F7997}"/>
              </a:ext>
            </a:extLst>
          </p:cNvPr>
          <p:cNvSpPr txBox="1"/>
          <p:nvPr/>
        </p:nvSpPr>
        <p:spPr>
          <a:xfrm>
            <a:off x="6893413" y="5679610"/>
            <a:ext cx="3209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SG" sz="1600" dirty="0"/>
              <a:t>B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5B1849D-4F9D-4872-B1BB-5E7D8D45981E}"/>
              </a:ext>
            </a:extLst>
          </p:cNvPr>
          <p:cNvSpPr txBox="1"/>
          <p:nvPr/>
        </p:nvSpPr>
        <p:spPr>
          <a:xfrm>
            <a:off x="2950973" y="5679610"/>
            <a:ext cx="8875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SG" sz="1600" dirty="0"/>
              <a:t>-11B/20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50A7F5C5-D70F-444D-8478-202805C5B535}"/>
              </a:ext>
            </a:extLst>
          </p:cNvPr>
          <p:cNvSpPr txBox="1"/>
          <p:nvPr/>
        </p:nvSpPr>
        <p:spPr>
          <a:xfrm>
            <a:off x="2375060" y="5679610"/>
            <a:ext cx="3898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SG" sz="1600" dirty="0"/>
              <a:t>-B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BFD14D84-874E-4A7D-8F50-73A58C00B983}"/>
              </a:ext>
            </a:extLst>
          </p:cNvPr>
          <p:cNvSpPr txBox="1"/>
          <p:nvPr/>
        </p:nvSpPr>
        <p:spPr>
          <a:xfrm>
            <a:off x="1172053" y="5679610"/>
            <a:ext cx="67518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SG" sz="1600" dirty="0"/>
              <a:t>-3B/2</a:t>
            </a: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6BAB709A-8865-410C-8DC2-7183568B38F9}"/>
              </a:ext>
            </a:extLst>
          </p:cNvPr>
          <p:cNvCxnSpPr>
            <a:cxnSpLocks/>
          </p:cNvCxnSpPr>
          <p:nvPr/>
        </p:nvCxnSpPr>
        <p:spPr>
          <a:xfrm flipV="1">
            <a:off x="3907397" y="3364395"/>
            <a:ext cx="0" cy="2196322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7CAD5140-9460-43B4-96CE-304665A3D7F6}"/>
              </a:ext>
            </a:extLst>
          </p:cNvPr>
          <p:cNvCxnSpPr>
            <a:cxnSpLocks/>
          </p:cNvCxnSpPr>
          <p:nvPr/>
        </p:nvCxnSpPr>
        <p:spPr>
          <a:xfrm>
            <a:off x="5778578" y="3353868"/>
            <a:ext cx="317422" cy="705991"/>
          </a:xfrm>
          <a:prstGeom prst="straightConnector1">
            <a:avLst/>
          </a:prstGeom>
          <a:ln w="28575">
            <a:solidFill>
              <a:srgbClr val="7030A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8B757E3D-E533-4A66-A878-8904C1B93305}"/>
              </a:ext>
            </a:extLst>
          </p:cNvPr>
          <p:cNvCxnSpPr>
            <a:cxnSpLocks/>
          </p:cNvCxnSpPr>
          <p:nvPr/>
        </p:nvCxnSpPr>
        <p:spPr>
          <a:xfrm>
            <a:off x="6096000" y="4059859"/>
            <a:ext cx="901241" cy="234276"/>
          </a:xfrm>
          <a:prstGeom prst="straightConnector1">
            <a:avLst/>
          </a:prstGeom>
          <a:ln w="28575">
            <a:solidFill>
              <a:srgbClr val="7030A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CB77F42A-8C81-4A40-8012-FA12709AC871}"/>
              </a:ext>
            </a:extLst>
          </p:cNvPr>
          <p:cNvCxnSpPr>
            <a:cxnSpLocks/>
          </p:cNvCxnSpPr>
          <p:nvPr/>
        </p:nvCxnSpPr>
        <p:spPr>
          <a:xfrm flipV="1">
            <a:off x="6089191" y="4025826"/>
            <a:ext cx="13618" cy="1469470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64030F86-A6B4-4467-B9A1-76F6236DA0B6}"/>
              </a:ext>
            </a:extLst>
          </p:cNvPr>
          <p:cNvCxnSpPr>
            <a:cxnSpLocks/>
          </p:cNvCxnSpPr>
          <p:nvPr/>
        </p:nvCxnSpPr>
        <p:spPr>
          <a:xfrm flipV="1">
            <a:off x="3530466" y="4043712"/>
            <a:ext cx="0" cy="1486732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3A483A25-F622-422F-8DCD-969FF3900941}"/>
              </a:ext>
            </a:extLst>
          </p:cNvPr>
          <p:cNvCxnSpPr>
            <a:cxnSpLocks/>
          </p:cNvCxnSpPr>
          <p:nvPr/>
        </p:nvCxnSpPr>
        <p:spPr>
          <a:xfrm flipV="1">
            <a:off x="7003741" y="4310770"/>
            <a:ext cx="0" cy="1203339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AEE052ED-33E5-4078-B8E9-9777521DD389}"/>
              </a:ext>
            </a:extLst>
          </p:cNvPr>
          <p:cNvCxnSpPr>
            <a:cxnSpLocks/>
          </p:cNvCxnSpPr>
          <p:nvPr/>
        </p:nvCxnSpPr>
        <p:spPr>
          <a:xfrm flipH="1" flipV="1">
            <a:off x="2681556" y="4268630"/>
            <a:ext cx="1705" cy="1216256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D6AA9DBB-71F0-49E2-8CB4-3241654D93F5}"/>
              </a:ext>
            </a:extLst>
          </p:cNvPr>
          <p:cNvCxnSpPr>
            <a:cxnSpLocks/>
          </p:cNvCxnSpPr>
          <p:nvPr/>
        </p:nvCxnSpPr>
        <p:spPr>
          <a:xfrm flipV="1">
            <a:off x="8083862" y="5154108"/>
            <a:ext cx="0" cy="360000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C3198F36-089D-4217-A716-8174A6D4D213}"/>
              </a:ext>
            </a:extLst>
          </p:cNvPr>
          <p:cNvCxnSpPr>
            <a:cxnSpLocks/>
          </p:cNvCxnSpPr>
          <p:nvPr/>
        </p:nvCxnSpPr>
        <p:spPr>
          <a:xfrm flipV="1">
            <a:off x="1603141" y="5154108"/>
            <a:ext cx="0" cy="360000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74AE92E3-0518-40EB-BC47-46F269FEC0EA}"/>
              </a:ext>
            </a:extLst>
          </p:cNvPr>
          <p:cNvCxnSpPr>
            <a:cxnSpLocks/>
          </p:cNvCxnSpPr>
          <p:nvPr/>
        </p:nvCxnSpPr>
        <p:spPr>
          <a:xfrm flipV="1">
            <a:off x="2681556" y="4062630"/>
            <a:ext cx="853048" cy="210420"/>
          </a:xfrm>
          <a:prstGeom prst="straightConnector1">
            <a:avLst/>
          </a:prstGeom>
          <a:ln w="28575">
            <a:solidFill>
              <a:srgbClr val="7030A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441B9402-F761-4E1C-874C-B8A54225A141}"/>
              </a:ext>
            </a:extLst>
          </p:cNvPr>
          <p:cNvCxnSpPr>
            <a:cxnSpLocks/>
          </p:cNvCxnSpPr>
          <p:nvPr/>
        </p:nvCxnSpPr>
        <p:spPr>
          <a:xfrm flipH="1" flipV="1">
            <a:off x="2678214" y="4294135"/>
            <a:ext cx="4332280" cy="5329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8AC51A64-BF8B-4BC1-B72D-FC1976EE240B}"/>
              </a:ext>
            </a:extLst>
          </p:cNvPr>
          <p:cNvCxnSpPr>
            <a:cxnSpLocks/>
          </p:cNvCxnSpPr>
          <p:nvPr/>
        </p:nvCxnSpPr>
        <p:spPr>
          <a:xfrm flipH="1" flipV="1">
            <a:off x="3515731" y="4059860"/>
            <a:ext cx="2580269" cy="9357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812073E5-7FB7-48E0-B1F7-F57DA256C336}"/>
              </a:ext>
            </a:extLst>
          </p:cNvPr>
          <p:cNvSpPr txBox="1"/>
          <p:nvPr/>
        </p:nvSpPr>
        <p:spPr>
          <a:xfrm>
            <a:off x="4829895" y="3108170"/>
            <a:ext cx="5517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SG" sz="1200" dirty="0"/>
              <a:t>0 </a:t>
            </a:r>
            <a:r>
              <a:rPr lang="en-SG" sz="1200" dirty="0" err="1"/>
              <a:t>dBr</a:t>
            </a:r>
            <a:endParaRPr lang="en-SG" sz="1200" dirty="0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C70C0263-E3FF-4BE5-8425-F838CBD8E760}"/>
              </a:ext>
            </a:extLst>
          </p:cNvPr>
          <p:cNvSpPr txBox="1"/>
          <p:nvPr/>
        </p:nvSpPr>
        <p:spPr>
          <a:xfrm>
            <a:off x="1445468" y="4839630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/>
              <a:t>A</a:t>
            </a:r>
            <a:endParaRPr lang="en-SG" sz="1200" dirty="0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C9580DCB-2F82-4BA4-A032-246182EE99D8}"/>
              </a:ext>
            </a:extLst>
          </p:cNvPr>
          <p:cNvSpPr txBox="1"/>
          <p:nvPr/>
        </p:nvSpPr>
        <p:spPr>
          <a:xfrm>
            <a:off x="2537588" y="4025792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/>
              <a:t>B</a:t>
            </a:r>
            <a:endParaRPr lang="en-SG" sz="1200" dirty="0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E1541D0F-F27D-4973-A955-27F67FEB9F7A}"/>
              </a:ext>
            </a:extLst>
          </p:cNvPr>
          <p:cNvSpPr txBox="1"/>
          <p:nvPr/>
        </p:nvSpPr>
        <p:spPr>
          <a:xfrm>
            <a:off x="3304154" y="3825838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/>
              <a:t>C</a:t>
            </a:r>
            <a:endParaRPr lang="en-SG" sz="1200" dirty="0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404E7394-EA8F-4EF0-83D1-63B5D93572E9}"/>
              </a:ext>
            </a:extLst>
          </p:cNvPr>
          <p:cNvSpPr txBox="1"/>
          <p:nvPr/>
        </p:nvSpPr>
        <p:spPr>
          <a:xfrm>
            <a:off x="3763102" y="3112168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/>
              <a:t>D</a:t>
            </a:r>
            <a:endParaRPr lang="en-SG" sz="1200" dirty="0"/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A60D6BCA-D01E-48B6-A7B4-9A51B93FB40A}"/>
              </a:ext>
            </a:extLst>
          </p:cNvPr>
          <p:cNvSpPr txBox="1"/>
          <p:nvPr/>
        </p:nvSpPr>
        <p:spPr>
          <a:xfrm>
            <a:off x="5704492" y="3119720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/>
              <a:t>E</a:t>
            </a:r>
            <a:endParaRPr lang="en-SG" sz="1200" dirty="0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FF84AC1B-BC5D-4229-A35B-F7F20B0B026E}"/>
              </a:ext>
            </a:extLst>
          </p:cNvPr>
          <p:cNvSpPr txBox="1"/>
          <p:nvPr/>
        </p:nvSpPr>
        <p:spPr>
          <a:xfrm>
            <a:off x="6042525" y="3820106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/>
              <a:t>F</a:t>
            </a:r>
            <a:endParaRPr lang="en-SG" sz="1200" dirty="0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A212C7CC-99EA-4F1B-BCA3-D817F256E86F}"/>
              </a:ext>
            </a:extLst>
          </p:cNvPr>
          <p:cNvSpPr txBox="1"/>
          <p:nvPr/>
        </p:nvSpPr>
        <p:spPr>
          <a:xfrm>
            <a:off x="6928270" y="4043712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/>
              <a:t>G</a:t>
            </a:r>
            <a:endParaRPr lang="en-SG" sz="1200" dirty="0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8DE0CD89-8974-47E3-B781-05B535109015}"/>
              </a:ext>
            </a:extLst>
          </p:cNvPr>
          <p:cNvSpPr txBox="1"/>
          <p:nvPr/>
        </p:nvSpPr>
        <p:spPr>
          <a:xfrm>
            <a:off x="7982891" y="4905785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/>
              <a:t>H</a:t>
            </a:r>
            <a:endParaRPr lang="en-SG" sz="1200" dirty="0"/>
          </a:p>
        </p:txBody>
      </p:sp>
    </p:spTree>
    <p:extLst>
      <p:ext uri="{BB962C8B-B14F-4D97-AF65-F5344CB8AC3E}">
        <p14:creationId xmlns:p14="http://schemas.microsoft.com/office/powerpoint/2010/main" val="40112342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9E55E8-3567-4F9B-A39F-F8404625FB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/>
              <a:t>Spectrum Mask Option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D914D9-B1A4-4E26-ABCD-DB9F94A8E5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47802"/>
            <a:ext cx="7772400" cy="1551491"/>
          </a:xfrm>
        </p:spPr>
        <p:txBody>
          <a:bodyPr/>
          <a:lstStyle/>
          <a:p>
            <a:r>
              <a:rPr lang="en-SG" dirty="0"/>
              <a:t>Example AMP-S1G transmit spectrum mask </a:t>
            </a:r>
          </a:p>
          <a:p>
            <a:pPr lvl="1"/>
            <a:r>
              <a:rPr lang="en-SG" dirty="0"/>
              <a:t>Reuse UHF RFID transmit mask </a:t>
            </a:r>
          </a:p>
          <a:p>
            <a:pPr lvl="1"/>
            <a:r>
              <a:rPr lang="en-SG" dirty="0"/>
              <a:t>Assume bandwidth B, which is the max allowable channel bandwidth according to regional regulations. B=200, 250, 400, 500kHz,… </a:t>
            </a:r>
          </a:p>
          <a:p>
            <a:endParaRPr lang="en-SG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4EC795-9387-42D9-9D2A-292D60C5CFA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5EABD5-7F78-473E-B2EF-B15A727FBB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Panpan Li (Huawei)</a:t>
            </a:r>
            <a:endParaRPr lang="en-US" dirty="0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EB339739-88E3-4D72-80D2-57C71A478798}"/>
              </a:ext>
            </a:extLst>
          </p:cNvPr>
          <p:cNvCxnSpPr>
            <a:cxnSpLocks/>
          </p:cNvCxnSpPr>
          <p:nvPr/>
        </p:nvCxnSpPr>
        <p:spPr>
          <a:xfrm>
            <a:off x="226730" y="5972944"/>
            <a:ext cx="8640000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0B737311-1C2A-44EA-AD54-2B3EEAD32D8E}"/>
              </a:ext>
            </a:extLst>
          </p:cNvPr>
          <p:cNvCxnSpPr>
            <a:cxnSpLocks/>
          </p:cNvCxnSpPr>
          <p:nvPr/>
        </p:nvCxnSpPr>
        <p:spPr>
          <a:xfrm flipV="1">
            <a:off x="4571882" y="2743200"/>
            <a:ext cx="0" cy="324000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A3B43FFC-DBF3-4477-B7D3-5ED368B5FF07}"/>
              </a:ext>
            </a:extLst>
          </p:cNvPr>
          <p:cNvCxnSpPr>
            <a:cxnSpLocks/>
          </p:cNvCxnSpPr>
          <p:nvPr/>
        </p:nvCxnSpPr>
        <p:spPr>
          <a:xfrm flipV="1">
            <a:off x="5010584" y="5972944"/>
            <a:ext cx="0" cy="18000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44E0462C-AF93-4856-B684-60FEA84AD0CC}"/>
              </a:ext>
            </a:extLst>
          </p:cNvPr>
          <p:cNvCxnSpPr>
            <a:cxnSpLocks/>
          </p:cNvCxnSpPr>
          <p:nvPr/>
        </p:nvCxnSpPr>
        <p:spPr>
          <a:xfrm flipV="1">
            <a:off x="4115627" y="5972944"/>
            <a:ext cx="0" cy="18000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815CA38F-7976-453A-B567-07BE6BC079E6}"/>
              </a:ext>
            </a:extLst>
          </p:cNvPr>
          <p:cNvCxnSpPr>
            <a:cxnSpLocks/>
          </p:cNvCxnSpPr>
          <p:nvPr/>
        </p:nvCxnSpPr>
        <p:spPr>
          <a:xfrm flipV="1">
            <a:off x="5905541" y="5972944"/>
            <a:ext cx="0" cy="18000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E7A742DA-62AC-41DD-A49B-783FEC81214C}"/>
              </a:ext>
            </a:extLst>
          </p:cNvPr>
          <p:cNvCxnSpPr>
            <a:cxnSpLocks/>
          </p:cNvCxnSpPr>
          <p:nvPr/>
        </p:nvCxnSpPr>
        <p:spPr>
          <a:xfrm flipV="1">
            <a:off x="6800498" y="5972944"/>
            <a:ext cx="0" cy="18000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95717060-0037-4C49-8233-3B07FAFD86FE}"/>
              </a:ext>
            </a:extLst>
          </p:cNvPr>
          <p:cNvCxnSpPr>
            <a:cxnSpLocks/>
          </p:cNvCxnSpPr>
          <p:nvPr/>
        </p:nvCxnSpPr>
        <p:spPr>
          <a:xfrm flipV="1">
            <a:off x="7695452" y="5972944"/>
            <a:ext cx="0" cy="18000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ABB3007B-B568-45BF-BD6F-E7D83D2F6197}"/>
              </a:ext>
            </a:extLst>
          </p:cNvPr>
          <p:cNvCxnSpPr>
            <a:cxnSpLocks/>
          </p:cNvCxnSpPr>
          <p:nvPr/>
        </p:nvCxnSpPr>
        <p:spPr>
          <a:xfrm flipV="1">
            <a:off x="1430756" y="5972944"/>
            <a:ext cx="0" cy="18000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478BA504-1F4B-4905-9405-F4D95877EB7B}"/>
              </a:ext>
            </a:extLst>
          </p:cNvPr>
          <p:cNvCxnSpPr>
            <a:cxnSpLocks/>
          </p:cNvCxnSpPr>
          <p:nvPr/>
        </p:nvCxnSpPr>
        <p:spPr>
          <a:xfrm flipV="1">
            <a:off x="2325713" y="5972944"/>
            <a:ext cx="0" cy="18000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AD5A81F1-8BA9-4B66-9081-364AB6BC24E8}"/>
              </a:ext>
            </a:extLst>
          </p:cNvPr>
          <p:cNvCxnSpPr>
            <a:cxnSpLocks/>
          </p:cNvCxnSpPr>
          <p:nvPr/>
        </p:nvCxnSpPr>
        <p:spPr>
          <a:xfrm flipV="1">
            <a:off x="3220670" y="5972944"/>
            <a:ext cx="0" cy="18000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316988A5-4F73-4097-8604-45FF9BC61EE6}"/>
              </a:ext>
            </a:extLst>
          </p:cNvPr>
          <p:cNvCxnSpPr>
            <a:cxnSpLocks/>
          </p:cNvCxnSpPr>
          <p:nvPr/>
        </p:nvCxnSpPr>
        <p:spPr>
          <a:xfrm flipV="1">
            <a:off x="5008836" y="3344832"/>
            <a:ext cx="0" cy="720000"/>
          </a:xfrm>
          <a:prstGeom prst="straightConnector1">
            <a:avLst/>
          </a:prstGeom>
          <a:ln w="28575">
            <a:solidFill>
              <a:srgbClr val="7030A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6267CD14-BD1B-4891-A2A2-13D1EB527C07}"/>
              </a:ext>
            </a:extLst>
          </p:cNvPr>
          <p:cNvCxnSpPr>
            <a:cxnSpLocks/>
          </p:cNvCxnSpPr>
          <p:nvPr/>
        </p:nvCxnSpPr>
        <p:spPr>
          <a:xfrm flipV="1">
            <a:off x="5893674" y="4064912"/>
            <a:ext cx="0" cy="1080000"/>
          </a:xfrm>
          <a:prstGeom prst="straightConnector1">
            <a:avLst/>
          </a:prstGeom>
          <a:ln w="28575">
            <a:solidFill>
              <a:srgbClr val="7030A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36C5FF68-5CE2-4B3B-AB59-46E1D694DDC0}"/>
              </a:ext>
            </a:extLst>
          </p:cNvPr>
          <p:cNvCxnSpPr>
            <a:cxnSpLocks/>
          </p:cNvCxnSpPr>
          <p:nvPr/>
        </p:nvCxnSpPr>
        <p:spPr>
          <a:xfrm flipV="1">
            <a:off x="6789888" y="5144912"/>
            <a:ext cx="0" cy="360000"/>
          </a:xfrm>
          <a:prstGeom prst="straightConnector1">
            <a:avLst/>
          </a:prstGeom>
          <a:ln w="28575">
            <a:solidFill>
              <a:srgbClr val="7030A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D00D3849-0D8A-452A-9E0B-0318B81F5A53}"/>
              </a:ext>
            </a:extLst>
          </p:cNvPr>
          <p:cNvCxnSpPr>
            <a:cxnSpLocks/>
          </p:cNvCxnSpPr>
          <p:nvPr/>
        </p:nvCxnSpPr>
        <p:spPr>
          <a:xfrm flipV="1">
            <a:off x="7678911" y="5504912"/>
            <a:ext cx="0" cy="180000"/>
          </a:xfrm>
          <a:prstGeom prst="straightConnector1">
            <a:avLst/>
          </a:prstGeom>
          <a:ln w="28575">
            <a:solidFill>
              <a:srgbClr val="7030A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6057CFC8-D8E6-4026-AB51-1FEAD8F9B8E8}"/>
              </a:ext>
            </a:extLst>
          </p:cNvPr>
          <p:cNvCxnSpPr>
            <a:cxnSpLocks/>
          </p:cNvCxnSpPr>
          <p:nvPr/>
        </p:nvCxnSpPr>
        <p:spPr>
          <a:xfrm flipH="1">
            <a:off x="4115628" y="3344832"/>
            <a:ext cx="889023" cy="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6102C25E-94E1-40BB-A950-E5DB12915CAE}"/>
              </a:ext>
            </a:extLst>
          </p:cNvPr>
          <p:cNvCxnSpPr>
            <a:cxnSpLocks/>
          </p:cNvCxnSpPr>
          <p:nvPr/>
        </p:nvCxnSpPr>
        <p:spPr>
          <a:xfrm flipH="1">
            <a:off x="5004651" y="4064832"/>
            <a:ext cx="889023" cy="0"/>
          </a:xfrm>
          <a:prstGeom prst="straightConnector1">
            <a:avLst/>
          </a:prstGeom>
          <a:ln w="28575">
            <a:solidFill>
              <a:srgbClr val="7030A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D834190A-D2C6-4BA6-B666-15BF726F7D59}"/>
              </a:ext>
            </a:extLst>
          </p:cNvPr>
          <p:cNvCxnSpPr>
            <a:cxnSpLocks/>
          </p:cNvCxnSpPr>
          <p:nvPr/>
        </p:nvCxnSpPr>
        <p:spPr>
          <a:xfrm flipH="1">
            <a:off x="5893674" y="5144912"/>
            <a:ext cx="889023" cy="0"/>
          </a:xfrm>
          <a:prstGeom prst="straightConnector1">
            <a:avLst/>
          </a:prstGeom>
          <a:ln w="28575">
            <a:solidFill>
              <a:srgbClr val="7030A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1F07283D-21B5-4EFE-AEA2-F4553099D664}"/>
              </a:ext>
            </a:extLst>
          </p:cNvPr>
          <p:cNvCxnSpPr>
            <a:cxnSpLocks/>
          </p:cNvCxnSpPr>
          <p:nvPr/>
        </p:nvCxnSpPr>
        <p:spPr>
          <a:xfrm flipH="1">
            <a:off x="6789888" y="5509818"/>
            <a:ext cx="889023" cy="0"/>
          </a:xfrm>
          <a:prstGeom prst="straightConnector1">
            <a:avLst/>
          </a:prstGeom>
          <a:ln w="28575">
            <a:solidFill>
              <a:srgbClr val="7030A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6A7BBA8C-8162-4203-8D66-4AD6C1973E38}"/>
              </a:ext>
            </a:extLst>
          </p:cNvPr>
          <p:cNvCxnSpPr>
            <a:cxnSpLocks/>
          </p:cNvCxnSpPr>
          <p:nvPr/>
        </p:nvCxnSpPr>
        <p:spPr>
          <a:xfrm flipH="1">
            <a:off x="7678911" y="5684912"/>
            <a:ext cx="889023" cy="0"/>
          </a:xfrm>
          <a:prstGeom prst="straightConnector1">
            <a:avLst/>
          </a:prstGeom>
          <a:ln w="28575">
            <a:solidFill>
              <a:srgbClr val="7030A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6" name="Group 25">
            <a:extLst>
              <a:ext uri="{FF2B5EF4-FFF2-40B4-BE49-F238E27FC236}">
                <a16:creationId xmlns:a16="http://schemas.microsoft.com/office/drawing/2014/main" id="{B2235923-B083-4154-9C0D-AA7D796E640E}"/>
              </a:ext>
            </a:extLst>
          </p:cNvPr>
          <p:cNvGrpSpPr/>
          <p:nvPr/>
        </p:nvGrpSpPr>
        <p:grpSpPr>
          <a:xfrm flipH="1">
            <a:off x="564483" y="3344832"/>
            <a:ext cx="4452306" cy="2340080"/>
            <a:chOff x="5312762" y="2681480"/>
            <a:chExt cx="4452306" cy="2340080"/>
          </a:xfrm>
        </p:grpSpPr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id="{D40B3572-01E4-41F9-9977-DE0F888CD8E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205970" y="2681480"/>
              <a:ext cx="0" cy="720000"/>
            </a:xfrm>
            <a:prstGeom prst="straightConnector1">
              <a:avLst/>
            </a:prstGeom>
            <a:ln w="28575">
              <a:solidFill>
                <a:srgbClr val="7030A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>
              <a:extLst>
                <a:ext uri="{FF2B5EF4-FFF2-40B4-BE49-F238E27FC236}">
                  <a16:creationId xmlns:a16="http://schemas.microsoft.com/office/drawing/2014/main" id="{0A0AB85A-3EC6-4B89-8D67-47D63ED3BC6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090808" y="3401560"/>
              <a:ext cx="0" cy="1080000"/>
            </a:xfrm>
            <a:prstGeom prst="straightConnector1">
              <a:avLst/>
            </a:prstGeom>
            <a:ln w="28575">
              <a:solidFill>
                <a:srgbClr val="7030A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>
              <a:extLst>
                <a:ext uri="{FF2B5EF4-FFF2-40B4-BE49-F238E27FC236}">
                  <a16:creationId xmlns:a16="http://schemas.microsoft.com/office/drawing/2014/main" id="{1620B74D-705F-4337-95D7-01FE14FE025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987022" y="4481560"/>
              <a:ext cx="0" cy="360000"/>
            </a:xfrm>
            <a:prstGeom prst="straightConnector1">
              <a:avLst/>
            </a:prstGeom>
            <a:ln w="28575">
              <a:solidFill>
                <a:srgbClr val="7030A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>
              <a:extLst>
                <a:ext uri="{FF2B5EF4-FFF2-40B4-BE49-F238E27FC236}">
                  <a16:creationId xmlns:a16="http://schemas.microsoft.com/office/drawing/2014/main" id="{BA4F724C-7D4E-4FC9-BBAF-A9F08F31D50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876045" y="4841560"/>
              <a:ext cx="0" cy="180000"/>
            </a:xfrm>
            <a:prstGeom prst="straightConnector1">
              <a:avLst/>
            </a:prstGeom>
            <a:ln w="28575">
              <a:solidFill>
                <a:srgbClr val="7030A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>
              <a:extLst>
                <a:ext uri="{FF2B5EF4-FFF2-40B4-BE49-F238E27FC236}">
                  <a16:creationId xmlns:a16="http://schemas.microsoft.com/office/drawing/2014/main" id="{2289A638-8276-4ABE-A4A9-32F4995745E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312762" y="2681480"/>
              <a:ext cx="889023" cy="0"/>
            </a:xfrm>
            <a:prstGeom prst="straightConnector1">
              <a:avLst/>
            </a:prstGeom>
            <a:ln w="28575">
              <a:solidFill>
                <a:srgbClr val="7030A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>
              <a:extLst>
                <a:ext uri="{FF2B5EF4-FFF2-40B4-BE49-F238E27FC236}">
                  <a16:creationId xmlns:a16="http://schemas.microsoft.com/office/drawing/2014/main" id="{D37BE199-5D15-448E-BF11-27FF9CF6D75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201785" y="3401480"/>
              <a:ext cx="889023" cy="0"/>
            </a:xfrm>
            <a:prstGeom prst="straightConnector1">
              <a:avLst/>
            </a:prstGeom>
            <a:ln w="28575">
              <a:solidFill>
                <a:srgbClr val="7030A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>
              <a:extLst>
                <a:ext uri="{FF2B5EF4-FFF2-40B4-BE49-F238E27FC236}">
                  <a16:creationId xmlns:a16="http://schemas.microsoft.com/office/drawing/2014/main" id="{178CA7B5-380D-4819-A6C3-CBC50E48D32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090808" y="4481560"/>
              <a:ext cx="889023" cy="0"/>
            </a:xfrm>
            <a:prstGeom prst="straightConnector1">
              <a:avLst/>
            </a:prstGeom>
            <a:ln w="28575">
              <a:solidFill>
                <a:srgbClr val="7030A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>
              <a:extLst>
                <a:ext uri="{FF2B5EF4-FFF2-40B4-BE49-F238E27FC236}">
                  <a16:creationId xmlns:a16="http://schemas.microsoft.com/office/drawing/2014/main" id="{18D2DBC9-F11F-490B-9418-5733A1AC37F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987022" y="4846466"/>
              <a:ext cx="889023" cy="0"/>
            </a:xfrm>
            <a:prstGeom prst="straightConnector1">
              <a:avLst/>
            </a:prstGeom>
            <a:ln w="28575">
              <a:solidFill>
                <a:srgbClr val="7030A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>
              <a:extLst>
                <a:ext uri="{FF2B5EF4-FFF2-40B4-BE49-F238E27FC236}">
                  <a16:creationId xmlns:a16="http://schemas.microsoft.com/office/drawing/2014/main" id="{23086E9F-45A0-417B-BA05-7206CF3C10A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876045" y="5021560"/>
              <a:ext cx="889023" cy="0"/>
            </a:xfrm>
            <a:prstGeom prst="straightConnector1">
              <a:avLst/>
            </a:prstGeom>
            <a:ln w="28575">
              <a:solidFill>
                <a:srgbClr val="7030A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" name="TextBox 35">
            <a:extLst>
              <a:ext uri="{FF2B5EF4-FFF2-40B4-BE49-F238E27FC236}">
                <a16:creationId xmlns:a16="http://schemas.microsoft.com/office/drawing/2014/main" id="{0C0CBC6D-2066-4808-80F0-545E2EC68FED}"/>
              </a:ext>
            </a:extLst>
          </p:cNvPr>
          <p:cNvSpPr txBox="1"/>
          <p:nvPr/>
        </p:nvSpPr>
        <p:spPr>
          <a:xfrm>
            <a:off x="473602" y="5392748"/>
            <a:ext cx="8579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SG" sz="1600" dirty="0"/>
              <a:t>-65 </a:t>
            </a:r>
            <a:r>
              <a:rPr lang="en-SG" sz="1600" dirty="0" err="1"/>
              <a:t>dBr</a:t>
            </a:r>
            <a:endParaRPr lang="en-SG" sz="1600" dirty="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59F641E1-473E-437A-AFE1-16FA318A927B}"/>
              </a:ext>
            </a:extLst>
          </p:cNvPr>
          <p:cNvSpPr txBox="1"/>
          <p:nvPr/>
        </p:nvSpPr>
        <p:spPr>
          <a:xfrm>
            <a:off x="6825447" y="5170134"/>
            <a:ext cx="8579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SG" sz="1600" dirty="0"/>
              <a:t>-60 </a:t>
            </a:r>
            <a:r>
              <a:rPr lang="en-SG" sz="1600" dirty="0" err="1"/>
              <a:t>dBr</a:t>
            </a:r>
            <a:endParaRPr lang="en-SG" sz="1600" dirty="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43F28357-93E4-44CB-A578-16017F5BA232}"/>
              </a:ext>
            </a:extLst>
          </p:cNvPr>
          <p:cNvSpPr txBox="1"/>
          <p:nvPr/>
        </p:nvSpPr>
        <p:spPr>
          <a:xfrm>
            <a:off x="5835483" y="4816200"/>
            <a:ext cx="8579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SG" sz="1600" dirty="0"/>
              <a:t>-50 </a:t>
            </a:r>
            <a:r>
              <a:rPr lang="en-SG" sz="1600" dirty="0" err="1"/>
              <a:t>dBr</a:t>
            </a:r>
            <a:endParaRPr lang="en-SG" sz="1600" dirty="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6F029B20-0026-4E9A-A869-50E9A7BB289E}"/>
              </a:ext>
            </a:extLst>
          </p:cNvPr>
          <p:cNvSpPr txBox="1"/>
          <p:nvPr/>
        </p:nvSpPr>
        <p:spPr>
          <a:xfrm>
            <a:off x="4965394" y="3764708"/>
            <a:ext cx="8579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SG" sz="1600" dirty="0"/>
              <a:t>-20 </a:t>
            </a:r>
            <a:r>
              <a:rPr lang="en-SG" sz="1600" dirty="0" err="1"/>
              <a:t>dBr</a:t>
            </a:r>
            <a:endParaRPr lang="en-SG" sz="1600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80D1B368-5AEC-4F8C-A0C8-0C0E637C9AC1}"/>
              </a:ext>
            </a:extLst>
          </p:cNvPr>
          <p:cNvSpPr txBox="1"/>
          <p:nvPr/>
        </p:nvSpPr>
        <p:spPr>
          <a:xfrm>
            <a:off x="4111443" y="3017924"/>
            <a:ext cx="67518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SG" sz="1600" dirty="0"/>
              <a:t>0 </a:t>
            </a:r>
            <a:r>
              <a:rPr lang="en-SG" sz="1600" dirty="0" err="1"/>
              <a:t>dBr</a:t>
            </a:r>
            <a:endParaRPr lang="en-SG" sz="1600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CD70753C-1AB0-473C-9353-F2C9B44DD44F}"/>
              </a:ext>
            </a:extLst>
          </p:cNvPr>
          <p:cNvSpPr txBox="1"/>
          <p:nvPr/>
        </p:nvSpPr>
        <p:spPr>
          <a:xfrm>
            <a:off x="7733527" y="5367233"/>
            <a:ext cx="8579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SG" sz="1600" dirty="0"/>
              <a:t>-65 </a:t>
            </a:r>
            <a:r>
              <a:rPr lang="en-SG" sz="1600" dirty="0" err="1"/>
              <a:t>dBr</a:t>
            </a:r>
            <a:endParaRPr lang="en-SG" sz="1600" dirty="0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09F8182C-1CE6-4872-86FA-DA9901A4DC4C}"/>
              </a:ext>
            </a:extLst>
          </p:cNvPr>
          <p:cNvSpPr txBox="1"/>
          <p:nvPr/>
        </p:nvSpPr>
        <p:spPr>
          <a:xfrm>
            <a:off x="3169074" y="3764708"/>
            <a:ext cx="8579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SG" sz="1600" dirty="0"/>
              <a:t>-20 </a:t>
            </a:r>
            <a:r>
              <a:rPr lang="en-SG" sz="1600" dirty="0" err="1"/>
              <a:t>dBr</a:t>
            </a:r>
            <a:endParaRPr lang="en-SG" sz="1600" dirty="0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43360E89-EC1A-4D4A-ACD6-A2B493BBA1F4}"/>
              </a:ext>
            </a:extLst>
          </p:cNvPr>
          <p:cNvSpPr txBox="1"/>
          <p:nvPr/>
        </p:nvSpPr>
        <p:spPr>
          <a:xfrm>
            <a:off x="2291137" y="4834697"/>
            <a:ext cx="8579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SG" sz="1600" dirty="0"/>
              <a:t>-50 </a:t>
            </a:r>
            <a:r>
              <a:rPr lang="en-SG" sz="1600" dirty="0" err="1"/>
              <a:t>dBr</a:t>
            </a:r>
            <a:endParaRPr lang="en-SG" sz="1600" dirty="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AE40CED1-AC38-45B1-96DB-C86031D14E0E}"/>
              </a:ext>
            </a:extLst>
          </p:cNvPr>
          <p:cNvSpPr txBox="1"/>
          <p:nvPr/>
        </p:nvSpPr>
        <p:spPr>
          <a:xfrm>
            <a:off x="1396020" y="5185780"/>
            <a:ext cx="8579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SG" sz="1600" dirty="0"/>
              <a:t>-60 </a:t>
            </a:r>
            <a:r>
              <a:rPr lang="en-SG" sz="1600" dirty="0" err="1"/>
              <a:t>dBr</a:t>
            </a:r>
            <a:endParaRPr lang="en-SG" sz="1600" dirty="0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97210249-089B-4DFD-8E46-553DC16EE0FB}"/>
              </a:ext>
            </a:extLst>
          </p:cNvPr>
          <p:cNvSpPr txBox="1"/>
          <p:nvPr/>
        </p:nvSpPr>
        <p:spPr>
          <a:xfrm>
            <a:off x="4824960" y="6138446"/>
            <a:ext cx="4924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SG" sz="1600" dirty="0"/>
              <a:t>B/2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07B53168-4B46-4887-A251-85785CF1D3AF}"/>
              </a:ext>
            </a:extLst>
          </p:cNvPr>
          <p:cNvSpPr txBox="1"/>
          <p:nvPr/>
        </p:nvSpPr>
        <p:spPr>
          <a:xfrm>
            <a:off x="3860635" y="6138446"/>
            <a:ext cx="5613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SG" sz="1600" dirty="0"/>
              <a:t>-B/2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5E4DE46D-40E6-4FDF-AB31-5BEE44CE0B9F}"/>
              </a:ext>
            </a:extLst>
          </p:cNvPr>
          <p:cNvSpPr txBox="1"/>
          <p:nvPr/>
        </p:nvSpPr>
        <p:spPr>
          <a:xfrm>
            <a:off x="7427530" y="6138446"/>
            <a:ext cx="6058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1600" dirty="0"/>
              <a:t>7B/2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B24EAB28-E469-4A45-B251-98E048211EF1}"/>
              </a:ext>
            </a:extLst>
          </p:cNvPr>
          <p:cNvSpPr txBox="1"/>
          <p:nvPr/>
        </p:nvSpPr>
        <p:spPr>
          <a:xfrm>
            <a:off x="5627330" y="6138446"/>
            <a:ext cx="6062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SG" sz="1600" dirty="0"/>
              <a:t>3B/2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C58FA73A-F312-41C3-80B8-AB3251A5174F}"/>
              </a:ext>
            </a:extLst>
          </p:cNvPr>
          <p:cNvSpPr txBox="1"/>
          <p:nvPr/>
        </p:nvSpPr>
        <p:spPr>
          <a:xfrm>
            <a:off x="6491426" y="6138446"/>
            <a:ext cx="6062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SG" sz="1600" dirty="0"/>
              <a:t>5B/2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5CF02508-5E88-4EB6-B7E4-2A87B0538DE2}"/>
              </a:ext>
            </a:extLst>
          </p:cNvPr>
          <p:cNvSpPr txBox="1"/>
          <p:nvPr/>
        </p:nvSpPr>
        <p:spPr>
          <a:xfrm>
            <a:off x="2891026" y="6138446"/>
            <a:ext cx="67518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SG" sz="1600" dirty="0"/>
              <a:t>-3B/2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73646E22-34B5-45A4-A976-BA36778F59FB}"/>
              </a:ext>
            </a:extLst>
          </p:cNvPr>
          <p:cNvSpPr txBox="1"/>
          <p:nvPr/>
        </p:nvSpPr>
        <p:spPr>
          <a:xfrm>
            <a:off x="1999817" y="6138446"/>
            <a:ext cx="67518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SG" sz="1600" dirty="0"/>
              <a:t>-5B/2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02BC856D-15FE-4BC1-A5DC-83FEA8A87CDB}"/>
              </a:ext>
            </a:extLst>
          </p:cNvPr>
          <p:cNvSpPr txBox="1"/>
          <p:nvPr/>
        </p:nvSpPr>
        <p:spPr>
          <a:xfrm>
            <a:off x="1090826" y="6138446"/>
            <a:ext cx="67518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SG" sz="1600" dirty="0"/>
              <a:t>-7B/2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138DCCC7-1932-4628-9DF9-9CD24401A11C}"/>
              </a:ext>
            </a:extLst>
          </p:cNvPr>
          <p:cNvSpPr txBox="1"/>
          <p:nvPr/>
        </p:nvSpPr>
        <p:spPr>
          <a:xfrm>
            <a:off x="1331529" y="5681825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/>
              <a:t>A</a:t>
            </a:r>
            <a:endParaRPr lang="en-SG" sz="1200" dirty="0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FA09153F-C438-4D0E-BEEA-73597261B7DE}"/>
              </a:ext>
            </a:extLst>
          </p:cNvPr>
          <p:cNvSpPr txBox="1"/>
          <p:nvPr/>
        </p:nvSpPr>
        <p:spPr>
          <a:xfrm>
            <a:off x="1425886" y="5447434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/>
              <a:t>B</a:t>
            </a:r>
            <a:endParaRPr lang="en-SG" sz="1200" dirty="0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B0E13945-C0FD-4B97-9B1E-404D5AD7E857}"/>
              </a:ext>
            </a:extLst>
          </p:cNvPr>
          <p:cNvSpPr txBox="1"/>
          <p:nvPr/>
        </p:nvSpPr>
        <p:spPr>
          <a:xfrm>
            <a:off x="2220550" y="5486845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/>
              <a:t>C</a:t>
            </a:r>
            <a:endParaRPr lang="en-SG" sz="1200" dirty="0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F6859FDA-2577-46F6-94C7-9A341AC27108}"/>
              </a:ext>
            </a:extLst>
          </p:cNvPr>
          <p:cNvSpPr txBox="1"/>
          <p:nvPr/>
        </p:nvSpPr>
        <p:spPr>
          <a:xfrm>
            <a:off x="2322921" y="5101578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/>
              <a:t>D</a:t>
            </a:r>
            <a:endParaRPr lang="en-SG" sz="1200" dirty="0"/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437073C8-2A78-4979-A505-754F4C0B3958}"/>
              </a:ext>
            </a:extLst>
          </p:cNvPr>
          <p:cNvSpPr txBox="1"/>
          <p:nvPr/>
        </p:nvSpPr>
        <p:spPr>
          <a:xfrm>
            <a:off x="3206566" y="5046581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/>
              <a:t>E</a:t>
            </a:r>
            <a:endParaRPr lang="en-SG" sz="1200" dirty="0"/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8D9BE45C-83C8-4948-849B-8538BB24C48A}"/>
              </a:ext>
            </a:extLst>
          </p:cNvPr>
          <p:cNvSpPr txBox="1"/>
          <p:nvPr/>
        </p:nvSpPr>
        <p:spPr>
          <a:xfrm>
            <a:off x="3250091" y="4097520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/>
              <a:t>F</a:t>
            </a:r>
            <a:endParaRPr lang="en-SG" sz="1200" dirty="0"/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A8FC40AD-4B91-447F-826B-8968BB7F246B}"/>
              </a:ext>
            </a:extLst>
          </p:cNvPr>
          <p:cNvSpPr txBox="1"/>
          <p:nvPr/>
        </p:nvSpPr>
        <p:spPr>
          <a:xfrm>
            <a:off x="3944908" y="4083464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/>
              <a:t>G</a:t>
            </a:r>
            <a:endParaRPr lang="en-SG" sz="1200" dirty="0"/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E3C86632-7274-4348-A476-B60ADF824AFB}"/>
              </a:ext>
            </a:extLst>
          </p:cNvPr>
          <p:cNvSpPr txBox="1"/>
          <p:nvPr/>
        </p:nvSpPr>
        <p:spPr>
          <a:xfrm>
            <a:off x="4089763" y="3410976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/>
              <a:t>H</a:t>
            </a:r>
            <a:endParaRPr lang="en-SG" sz="1200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8EEB192E-5A37-4441-822A-6F23A39D57A4}"/>
              </a:ext>
            </a:extLst>
          </p:cNvPr>
          <p:cNvSpPr txBox="1"/>
          <p:nvPr/>
        </p:nvSpPr>
        <p:spPr>
          <a:xfrm>
            <a:off x="7552611" y="5647771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P</a:t>
            </a:r>
            <a:endParaRPr lang="en-SG" sz="1200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B2A08041-C80E-4451-9279-E806FA213064}"/>
              </a:ext>
            </a:extLst>
          </p:cNvPr>
          <p:cNvSpPr txBox="1"/>
          <p:nvPr/>
        </p:nvSpPr>
        <p:spPr>
          <a:xfrm>
            <a:off x="7400165" y="5471640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O</a:t>
            </a:r>
            <a:endParaRPr lang="en-SG" sz="1200" dirty="0"/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A7CED628-D179-4DB5-9A44-BDFD2EE63DF4}"/>
              </a:ext>
            </a:extLst>
          </p:cNvPr>
          <p:cNvSpPr txBox="1"/>
          <p:nvPr/>
        </p:nvSpPr>
        <p:spPr>
          <a:xfrm>
            <a:off x="6530172" y="5438073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N</a:t>
            </a:r>
            <a:endParaRPr lang="en-SG" sz="1200" dirty="0"/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74A13936-113B-4A4F-8C51-106C55C7C93C}"/>
              </a:ext>
            </a:extLst>
          </p:cNvPr>
          <p:cNvSpPr txBox="1"/>
          <p:nvPr/>
        </p:nvSpPr>
        <p:spPr>
          <a:xfrm>
            <a:off x="6487465" y="5126266"/>
            <a:ext cx="3129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M</a:t>
            </a:r>
            <a:endParaRPr lang="en-SG" sz="1200" dirty="0"/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E2762219-134B-49B5-98BC-CEFFE32B9E6D}"/>
              </a:ext>
            </a:extLst>
          </p:cNvPr>
          <p:cNvSpPr txBox="1"/>
          <p:nvPr/>
        </p:nvSpPr>
        <p:spPr>
          <a:xfrm>
            <a:off x="5623143" y="4989706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L</a:t>
            </a:r>
            <a:endParaRPr lang="en-SG" sz="1200" dirty="0"/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C2BFDE0B-1FE4-42E4-ADE9-2EA58EBB748D}"/>
              </a:ext>
            </a:extLst>
          </p:cNvPr>
          <p:cNvSpPr txBox="1"/>
          <p:nvPr/>
        </p:nvSpPr>
        <p:spPr>
          <a:xfrm>
            <a:off x="5655267" y="4117382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K</a:t>
            </a:r>
            <a:endParaRPr lang="en-SG" sz="1200" dirty="0"/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61AC12C9-9201-4AA0-8201-C1AA2F15EFA3}"/>
              </a:ext>
            </a:extLst>
          </p:cNvPr>
          <p:cNvSpPr txBox="1"/>
          <p:nvPr/>
        </p:nvSpPr>
        <p:spPr>
          <a:xfrm>
            <a:off x="4758728" y="4001449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J</a:t>
            </a:r>
            <a:endParaRPr lang="en-SG" sz="1200" dirty="0"/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05B9C222-7FB2-4469-A213-ECD981E761B8}"/>
              </a:ext>
            </a:extLst>
          </p:cNvPr>
          <p:cNvSpPr txBox="1"/>
          <p:nvPr/>
        </p:nvSpPr>
        <p:spPr>
          <a:xfrm>
            <a:off x="4747123" y="3387189"/>
            <a:ext cx="227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I</a:t>
            </a:r>
            <a:endParaRPr lang="en-SG" sz="1200" dirty="0"/>
          </a:p>
        </p:txBody>
      </p:sp>
    </p:spTree>
    <p:extLst>
      <p:ext uri="{BB962C8B-B14F-4D97-AF65-F5344CB8AC3E}">
        <p14:creationId xmlns:p14="http://schemas.microsoft.com/office/powerpoint/2010/main" val="856176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7F8C90-3190-46D5-ADA2-A54F1393AF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/>
              <a:t>Spectrum Mask Option 3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E04474-2051-4393-AACA-74091A2682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47802"/>
            <a:ext cx="7772400" cy="4876798"/>
          </a:xfrm>
        </p:spPr>
        <p:txBody>
          <a:bodyPr/>
          <a:lstStyle/>
          <a:p>
            <a:r>
              <a:rPr lang="en-SG" b="0" dirty="0"/>
              <a:t>Above two spectrums masks are both derived based on max </a:t>
            </a:r>
            <a:r>
              <a:rPr lang="en-SG" dirty="0"/>
              <a:t>channel bandwidths </a:t>
            </a:r>
            <a:r>
              <a:rPr lang="en-SG" b="0" dirty="0"/>
              <a:t>which regional regulations allow.</a:t>
            </a:r>
          </a:p>
          <a:p>
            <a:r>
              <a:rPr lang="en-SG" b="0" dirty="0"/>
              <a:t>However, under Manchester coding + CW assumption, different </a:t>
            </a:r>
            <a:r>
              <a:rPr lang="en-SG" dirty="0"/>
              <a:t>data rates </a:t>
            </a:r>
            <a:r>
              <a:rPr lang="en-SG" b="0" dirty="0"/>
              <a:t>will result in different </a:t>
            </a:r>
            <a:r>
              <a:rPr lang="en-SG" dirty="0"/>
              <a:t>signal bandwidths </a:t>
            </a:r>
            <a:r>
              <a:rPr lang="en-SG" b="0" dirty="0"/>
              <a:t>(main lobe width).</a:t>
            </a:r>
          </a:p>
          <a:p>
            <a:r>
              <a:rPr lang="en-SG" b="0" dirty="0"/>
              <a:t>May consider to choose different spectrum masks based on </a:t>
            </a:r>
            <a:r>
              <a:rPr lang="en-SG" dirty="0"/>
              <a:t>data rates</a:t>
            </a:r>
            <a:r>
              <a:rPr lang="en-SG" b="0" dirty="0"/>
              <a:t>.</a:t>
            </a:r>
          </a:p>
          <a:p>
            <a:pPr lvl="1"/>
            <a:r>
              <a:rPr lang="en-SG" altLang="zh-CN" dirty="0"/>
              <a:t>Spectrum masks are scaled from Option 1 or Option 2</a:t>
            </a:r>
            <a:endParaRPr lang="en-US" altLang="zh-CN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5E1085-5C65-461B-A0DB-F83157D713B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ED0C75-3273-40BE-94EE-C6AC31D77E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Panpan Li (Huawei)</a:t>
            </a:r>
            <a:endParaRPr lang="en-US" dirty="0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9985BD09-4A05-4B13-845B-D08AE920C9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200757"/>
              </p:ext>
            </p:extLst>
          </p:nvPr>
        </p:nvGraphicFramePr>
        <p:xfrm>
          <a:off x="685800" y="3633947"/>
          <a:ext cx="7772400" cy="1630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>
                  <a:extLst>
                    <a:ext uri="{9D8B030D-6E8A-4147-A177-3AD203B41FA5}">
                      <a16:colId xmlns:a16="http://schemas.microsoft.com/office/drawing/2014/main" val="192132382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1628874498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223611676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3747530143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2841812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SG" sz="1400" dirty="0"/>
                        <a:t>Data rate (kbps)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400" dirty="0"/>
                        <a:t>Signal BW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400" dirty="0"/>
                        <a:t>Spectrum mask (B=125kHz)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400" dirty="0"/>
                        <a:t>Spectrum mask (B=250kHz)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400" dirty="0"/>
                        <a:t>Spectrum mask (B=500kHz)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599822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SG" sz="1400" dirty="0"/>
                        <a:t>31.25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400" dirty="0"/>
                        <a:t>125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400" dirty="0"/>
                        <a:t>√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1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360075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SG" sz="1400" dirty="0"/>
                        <a:t>62.5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400" dirty="0"/>
                        <a:t>250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400" dirty="0"/>
                        <a:t>√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1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773587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SG" sz="1400" dirty="0"/>
                        <a:t>125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400" dirty="0"/>
                        <a:t>500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SG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400" dirty="0"/>
                        <a:t>√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522524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4383088"/>
      </p:ext>
    </p:extLst>
  </p:cSld>
  <p:clrMapOvr>
    <a:masterClrMapping/>
  </p:clrMapOvr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  <a:txDef>
      <a:spPr bwMode="auto">
        <a:noFill/>
        <a:ln>
          <a:noFill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/>
      <a:lstStyle>
        <a:defPPr marL="342900" indent="-342900">
          <a:spcBef>
            <a:spcPts val="600"/>
          </a:spcBef>
          <a:spcAft>
            <a:spcPts val="600"/>
          </a:spcAft>
          <a:buFont typeface="Wingdings" panose="05000000000000000000" pitchFamily="2" charset="2"/>
          <a:buChar char="q"/>
          <a:defRPr sz="2000" dirty="0" smtClean="0">
            <a:latin typeface="Times New Roman" panose="02020603050405020304" pitchFamily="18" charset="0"/>
            <a:cs typeface="Times New Roman" panose="02020603050405020304" pitchFamily="18" charset="0"/>
          </a:defRPr>
        </a:defPPr>
      </a:lstStyle>
    </a:tx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ACcord Submission Template</Template>
  <TotalTime>25112</TotalTime>
  <Words>1114</Words>
  <Application>Microsoft Office PowerPoint</Application>
  <PresentationFormat>On-screen Show (4:3)</PresentationFormat>
  <Paragraphs>237</Paragraphs>
  <Slides>15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Cambria Math</vt:lpstr>
      <vt:lpstr>Times New Roman</vt:lpstr>
      <vt:lpstr>Wingdings</vt:lpstr>
      <vt:lpstr>ACcord Submission Template</vt:lpstr>
      <vt:lpstr>Initial Thought on AMP-S1G Transmit Mask </vt:lpstr>
      <vt:lpstr>Abstract </vt:lpstr>
      <vt:lpstr>Background: IEEE 802.11 Spectrum Mask</vt:lpstr>
      <vt:lpstr>Background: UHF RFID Spectrum Mask </vt:lpstr>
      <vt:lpstr>Background: UHF RFID RF envelope</vt:lpstr>
      <vt:lpstr>AMP-S1G Mask Considerations</vt:lpstr>
      <vt:lpstr>Spectrum Mask Option 1</vt:lpstr>
      <vt:lpstr>Spectrum Mask Option 2</vt:lpstr>
      <vt:lpstr>Spectrum Mask Option 3</vt:lpstr>
      <vt:lpstr>Spectrum Mask Summary</vt:lpstr>
      <vt:lpstr>AMP-S1G RF Envelope</vt:lpstr>
      <vt:lpstr>Summary </vt:lpstr>
      <vt:lpstr>Reference </vt:lpstr>
      <vt:lpstr>SP 1 (information collection)</vt:lpstr>
      <vt:lpstr>SP 2 (information collection)</vt:lpstr>
    </vt:vector>
  </TitlesOfParts>
  <Company>&lt;Company Name&gt;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robert.stacey@intel.com</dc:creator>
  <cp:keywords>CTPClassification=:VisualMarkings=, CTPClassification=CTP_IC:VisualMarkings=, CTPClassification=CTP_IC</cp:keywords>
  <cp:lastModifiedBy>lipanpan (D)</cp:lastModifiedBy>
  <cp:revision>2148</cp:revision>
  <cp:lastPrinted>1998-02-10T13:28:00Z</cp:lastPrinted>
  <dcterms:created xsi:type="dcterms:W3CDTF">2009-12-02T19:05:00Z</dcterms:created>
  <dcterms:modified xsi:type="dcterms:W3CDTF">2025-07-25T08:16:06Z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5c159031-6120-4243-bbd1-ee5f1f2e96d1</vt:lpwstr>
  </property>
  <property fmtid="{D5CDD505-2E9C-101B-9397-08002B2CF9AE}" pid="4" name="CTP_BU">
    <vt:lpwstr>NEXT GEN AND STANDARDS GROUP</vt:lpwstr>
  </property>
  <property fmtid="{D5CDD505-2E9C-101B-9397-08002B2CF9AE}" pid="5" name="CTP_TimeStamp">
    <vt:lpwstr>2018-05-10 07:13:18Z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CTP_IC</vt:lpwstr>
  </property>
  <property fmtid="{D5CDD505-2E9C-101B-9397-08002B2CF9AE}" pid="9" name="_2015_ms_pID_725343">
    <vt:lpwstr>(3)IHGcUtTQcVpbhaz8GbYTH0i9zEVN4Vq9D9Qq9ghDYKZm16nWNasUQL9qiur7TlGUm2khQebf
UlaXsX5MkrgWHV/wnSsShvdn2xA49jfGalI5o7nEH0cj+ktc8/eKHM5m/ojx6scxvgu1kE/+
J2xAT2Zc09ktadeLRAJr5tf+xYqbndDInPO2U+Z1dc3rqMPTuvHk5VyFG5bnL1ER5pDBjr0r
bcX+M0YcOfkxWMCEPC</vt:lpwstr>
  </property>
  <property fmtid="{D5CDD505-2E9C-101B-9397-08002B2CF9AE}" pid="10" name="_2015_ms_pID_7253431">
    <vt:lpwstr>f8ueCqg/JaidbgsSAmoY4gDhncDfkD4LbjqsqHWpYqwhjWi+kZLl/M
VDV4MPvbjzwuMe1e+HhWNceMAb1b2wvdO38tG4aXqQjBsvUXEO3yBURId4qo7LlrkJbAZHCR
78VBHLm4HWoZU3pNh44FZYY9V//CMgMwZYU+ZlLFyO/pmd4zoMyi7bzFZodHIu9+/bglJE4k
C+OUk1nJobIuMyNEZv84RbMqZGQBUTiwaMtq</vt:lpwstr>
  </property>
  <property fmtid="{D5CDD505-2E9C-101B-9397-08002B2CF9AE}" pid="11" name="_2015_ms_pID_7253432">
    <vt:lpwstr>8g==</vt:lpwstr>
  </property>
  <property fmtid="{D5CDD505-2E9C-101B-9397-08002B2CF9AE}" pid="12" name="KSOProductBuildVer">
    <vt:lpwstr>2052-10.1.0.6395</vt:lpwstr>
  </property>
  <property fmtid="{D5CDD505-2E9C-101B-9397-08002B2CF9AE}" pid="13" name="_readonly">
    <vt:lpwstr/>
  </property>
  <property fmtid="{D5CDD505-2E9C-101B-9397-08002B2CF9AE}" pid="14" name="_change">
    <vt:lpwstr/>
  </property>
  <property fmtid="{D5CDD505-2E9C-101B-9397-08002B2CF9AE}" pid="15" name="_full-control">
    <vt:lpwstr/>
  </property>
  <property fmtid="{D5CDD505-2E9C-101B-9397-08002B2CF9AE}" pid="16" name="sflag">
    <vt:lpwstr>1721014986</vt:lpwstr>
  </property>
</Properties>
</file>