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661" r:id="rId3"/>
    <p:sldId id="695" r:id="rId4"/>
    <p:sldId id="697" r:id="rId5"/>
    <p:sldId id="660" r:id="rId6"/>
    <p:sldId id="700" r:id="rId7"/>
    <p:sldId id="687" r:id="rId8"/>
    <p:sldId id="734" r:id="rId9"/>
    <p:sldId id="703" r:id="rId10"/>
    <p:sldId id="659" r:id="rId11"/>
    <p:sldId id="678" r:id="rId12"/>
    <p:sldId id="679" r:id="rId13"/>
    <p:sldId id="680" r:id="rId14"/>
    <p:sldId id="674" r:id="rId15"/>
    <p:sldId id="707" r:id="rId16"/>
    <p:sldId id="708" r:id="rId17"/>
    <p:sldId id="709" r:id="rId18"/>
    <p:sldId id="669" r:id="rId19"/>
    <p:sldId id="71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43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0" autoAdjust="0"/>
    <p:restoredTop sz="93664" autoAdjust="0"/>
  </p:normalViewPr>
  <p:slideViewPr>
    <p:cSldViewPr>
      <p:cViewPr varScale="1">
        <p:scale>
          <a:sx n="92" d="100"/>
          <a:sy n="92" d="100"/>
        </p:scale>
        <p:origin x="15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4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202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21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56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1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5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4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10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L-STF+L_LTF+L-SIG+RL-SIG+U-SIG= 8+8+4+4+8= 32us,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85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STF+LTF+SIG=40*(4+4+6)=40*14=560us</a:t>
            </a:r>
            <a:r>
              <a:rPr lang="zh-CN" altLang="en-US" dirty="0"/>
              <a:t>，</a:t>
            </a:r>
            <a:endParaRPr lang="en-US" dirty="0"/>
          </a:p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5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68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85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1225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lipanpan25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843612"/>
            <a:ext cx="8420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Initial Thought on AMP-S1G PHY design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514111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Panpan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4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7006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Shenzhen, China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87999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</a:t>
            </a:r>
            <a:r>
              <a:rPr lang="en-SG" dirty="0"/>
              <a:t>ata Rates for </a:t>
            </a:r>
            <a:r>
              <a:rPr lang="en-US" dirty="0"/>
              <a:t>AMP-S1G PPDUs 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876798"/>
          </a:xfrm>
        </p:spPr>
        <p:txBody>
          <a:bodyPr/>
          <a:lstStyle/>
          <a:p>
            <a:r>
              <a:rPr lang="en-SG" b="0" dirty="0"/>
              <a:t>Take China as example, RFID bands is the only option for AMP-S1G.</a:t>
            </a:r>
          </a:p>
          <a:p>
            <a:pPr lvl="1"/>
            <a:r>
              <a:rPr lang="en-SG" b="0" dirty="0"/>
              <a:t>Max channel BW: 250kHz</a:t>
            </a:r>
          </a:p>
          <a:p>
            <a:r>
              <a:rPr lang="en-SG" b="0" dirty="0"/>
              <a:t>Data rates are limited by BW, instead of device capability. </a:t>
            </a:r>
          </a:p>
          <a:p>
            <a:pPr lvl="1"/>
            <a:r>
              <a:rPr lang="en-US" altLang="zh-CN" sz="1600" b="0" dirty="0"/>
              <a:t>Take Manchester encoding as example, the theoretical maximum data rate will be 62.5 kbps for bandwidth being 250 kHz</a:t>
            </a:r>
          </a:p>
          <a:p>
            <a:pPr lvl="1"/>
            <a:r>
              <a:rPr lang="en-SG" sz="1600" dirty="0"/>
              <a:t>Choose another lower data rate (31.25 kbps) for ease of implementation</a:t>
            </a:r>
          </a:p>
          <a:p>
            <a:pPr lvl="1"/>
            <a:r>
              <a:rPr lang="en-SG" sz="1600" dirty="0"/>
              <a:t>Choose another higher data rate (125kbps) for other regions allowing 500kHz BW</a:t>
            </a:r>
            <a:endParaRPr lang="en-SG" sz="1600" b="0" dirty="0"/>
          </a:p>
          <a:p>
            <a:r>
              <a:rPr lang="en-US" altLang="zh-CN" b="0" dirty="0"/>
              <a:t>Proposed data rates</a:t>
            </a:r>
          </a:p>
          <a:p>
            <a:pPr lvl="1"/>
            <a:r>
              <a:rPr lang="en-US" dirty="0"/>
              <a:t>31.25 kbps </a:t>
            </a:r>
          </a:p>
          <a:p>
            <a:pPr lvl="1"/>
            <a:r>
              <a:rPr lang="en-US" dirty="0"/>
              <a:t>62.5 kbps </a:t>
            </a:r>
          </a:p>
          <a:p>
            <a:pPr lvl="1"/>
            <a:r>
              <a:rPr lang="en-SG" b="0" dirty="0"/>
              <a:t>125 kbps (optional)</a:t>
            </a:r>
          </a:p>
          <a:p>
            <a:r>
              <a:rPr lang="en-SG" b="0" dirty="0"/>
              <a:t>For specific aera, maybe only 1 or 2 data rates are applicable. </a:t>
            </a:r>
          </a:p>
          <a:p>
            <a:r>
              <a:rPr lang="en-SG" b="0" dirty="0"/>
              <a:t>The indication of data rates is TBD.</a:t>
            </a:r>
          </a:p>
          <a:p>
            <a:pPr lvl="1"/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5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3886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In this contribution, we presented preliminary thoughts on </a:t>
            </a:r>
            <a:r>
              <a:rPr lang="en-US" dirty="0"/>
              <a:t>AMP PHY in the sub-1 GHz band for mono-static backscattering communication.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Device requirements and assumptions of AMP-S1G mono-static backscattering AMP tags </a:t>
            </a:r>
          </a:p>
          <a:p>
            <a:pPr marL="1143000" lvl="2" indent="-342900">
              <a:buFont typeface="+mj-lt"/>
              <a:buAutoNum type="arabicPeriod"/>
            </a:pPr>
            <a:r>
              <a:rPr lang="en-US" dirty="0"/>
              <a:t>Tag receiver: supports only ED Rx</a:t>
            </a:r>
          </a:p>
          <a:p>
            <a:pPr marL="1143000" lvl="2" indent="-342900">
              <a:buFont typeface="+mj-lt"/>
              <a:buAutoNum type="arabicPeriod"/>
            </a:pPr>
            <a:r>
              <a:rPr lang="en-US" dirty="0"/>
              <a:t>Max operating clock: 2MHz</a:t>
            </a:r>
          </a:p>
          <a:p>
            <a:pPr marL="1143000" lvl="2" indent="-342900">
              <a:buFont typeface="+mj-lt"/>
              <a:buAutoNum type="arabicPeriod"/>
            </a:pPr>
            <a:r>
              <a:rPr lang="en-US" dirty="0"/>
              <a:t>Clock accuracy: +- 10%: 100k ppm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AMP-S1G DL PPDU and AMP-S1G UL PPDU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SG" dirty="0"/>
              <a:t>Modulation, coding: Manchester OOK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SG" dirty="0"/>
              <a:t>Waveform: CW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SG" dirty="0"/>
              <a:t>Data rates: 31.25kbps, 62.5kbps, 125kbps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77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610600" cy="4876798"/>
          </a:xfrm>
        </p:spPr>
        <p:txBody>
          <a:bodyPr/>
          <a:lstStyle/>
          <a:p>
            <a:pPr marL="0" indent="0">
              <a:buNone/>
            </a:pPr>
            <a:r>
              <a:rPr lang="en-SG" sz="1600" b="0" dirty="0"/>
              <a:t>[1] 11-25-0816-00-00bp-feasibility-study-of-mono-static-backscatter-in-sub-1-ghz</a:t>
            </a:r>
          </a:p>
          <a:p>
            <a:pPr marL="0" indent="0">
              <a:buNone/>
            </a:pPr>
            <a:r>
              <a:rPr lang="en-SG" sz="1600" b="0" dirty="0"/>
              <a:t>[2] 11-24-1475-02-00bp-discussion-on-ultra-low-power-timing-clock</a:t>
            </a:r>
          </a:p>
          <a:p>
            <a:pPr marL="0" indent="0">
              <a:buNone/>
            </a:pPr>
            <a:r>
              <a:rPr lang="en-SG" sz="1600" b="0" dirty="0"/>
              <a:t>[3] 11-24-1237-00-00bp-amp-tag-sta-requirements-for-close-range-backscattering</a:t>
            </a:r>
          </a:p>
          <a:p>
            <a:pPr marL="0" indent="0">
              <a:buNone/>
            </a:pPr>
            <a:r>
              <a:rPr lang="en-SG" sz="1600" b="0" dirty="0"/>
              <a:t>[4] 11-25-0816-00-00bp-feasibility-study-of-mono-static-backscatter-in-sub-1-ghz</a:t>
            </a:r>
          </a:p>
          <a:p>
            <a:pPr marL="0" indent="0">
              <a:buNone/>
            </a:pPr>
            <a:r>
              <a:rPr lang="en-SG" sz="1600" b="0" dirty="0"/>
              <a:t>[5] </a:t>
            </a:r>
            <a:r>
              <a:rPr lang="en-SG" altLang="zh-CN" sz="1600" b="0" dirty="0"/>
              <a:t>https://ref.gs1.org/standards/gen2/3.0.0/Gen2v3_conformance_requirements_i3.0_r-2024-06-24</a:t>
            </a:r>
          </a:p>
          <a:p>
            <a:pPr marL="0" indent="0">
              <a:buNone/>
            </a:pPr>
            <a:r>
              <a:rPr lang="en-US" altLang="zh-CN" sz="1600" b="0" dirty="0"/>
              <a:t>[6] https://tns.thss.tsinghua.edu.cn/sun/publications/2017.1.pdf</a:t>
            </a:r>
            <a:endParaRPr lang="en-SG" sz="1600" b="0" dirty="0"/>
          </a:p>
          <a:p>
            <a:pPr marL="0" indent="0">
              <a:buNone/>
            </a:pPr>
            <a:endParaRPr lang="en-SG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For mono-static backscattering communication in sub-1 GHz, The maximum allowed clock inaccuracy for the backscattering tag using OOK modulation is 100,000 ppm for both receive mode and backscattering transmit mode? 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799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shall specify an AMP-S1G Downlink PPDU supporting downlink transmission for backscattering AMP STA in sub-1 GHz. </a:t>
            </a:r>
          </a:p>
          <a:p>
            <a:pPr lvl="1"/>
            <a:r>
              <a:rPr lang="en-US" dirty="0"/>
              <a:t>AMP-S1G Downlink PPDU contains at least an Excitation field, an AMP-Sync field and an AMP-Data field. </a:t>
            </a:r>
          </a:p>
          <a:p>
            <a:pPr lvl="2"/>
            <a:r>
              <a:rPr lang="en-US" altLang="zh-CN" b="0" dirty="0"/>
              <a:t>Inclusion of an AMP-SIG field is TBD.</a:t>
            </a:r>
          </a:p>
          <a:p>
            <a:pPr lvl="2"/>
            <a:r>
              <a:rPr lang="en-US" altLang="zh-CN" dirty="0"/>
              <a:t>Inclusion of an 802.11 preamble is TBD.</a:t>
            </a:r>
            <a:endParaRPr lang="en-US" altLang="zh-CN" b="0" dirty="0"/>
          </a:p>
          <a:p>
            <a:pPr lvl="2"/>
            <a:r>
              <a:rPr lang="en-US" dirty="0"/>
              <a:t>Additionally, there will be one or more Excitation fields</a:t>
            </a:r>
          </a:p>
          <a:p>
            <a:pPr lvl="2"/>
            <a:r>
              <a:rPr lang="en-US" dirty="0"/>
              <a:t>Additionally, there may be more than one AMP-Data field</a:t>
            </a:r>
          </a:p>
          <a:p>
            <a:pPr lvl="3"/>
            <a:r>
              <a:rPr lang="en-US" dirty="0"/>
              <a:t>Additionally, AMP-Sync and AMP-SIG field may precede each AMP-Data field</a:t>
            </a:r>
          </a:p>
          <a:p>
            <a:pPr lvl="2"/>
            <a:endParaRPr lang="en-US" dirty="0"/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3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shall specify an AMP-S1G Uplink PPDU supporting uplink transmission for backscattering AMP STA in sub-1 GHz. </a:t>
            </a:r>
          </a:p>
          <a:p>
            <a:pPr lvl="1"/>
            <a:r>
              <a:rPr lang="en-US" dirty="0"/>
              <a:t>AMP-S1G Uplink PPDU contains an AMP-Sync field and AMP-Data field. </a:t>
            </a:r>
            <a:r>
              <a:rPr lang="en-US" altLang="zh-CN" b="0" dirty="0"/>
              <a:t>Inclusion of an AMP-SIG field in the AMP uplink PPDU is TBD.</a:t>
            </a:r>
          </a:p>
          <a:p>
            <a:pPr lvl="2"/>
            <a:endParaRPr lang="en-US" dirty="0"/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461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4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AMP-S1G Downlink PPDU and AMP-S1G Uplink PPDU AMP-Data field will use Manchester encoding for backscattering operation.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081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5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AMP-Sync field and the AMP-Data field of AMP-S1G Downlink PPDU and AMP-S1G Uplink PPDU for backscatter communication use OOK modulation. 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81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6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AMP-S1G Downlink PPDU and AMP-S1G Uplink PPDU shall support the following data rates:</a:t>
            </a:r>
          </a:p>
          <a:p>
            <a:pPr lvl="2"/>
            <a:r>
              <a:rPr lang="en-US" dirty="0"/>
              <a:t>31.25 </a:t>
            </a:r>
            <a:r>
              <a:rPr lang="en-US" altLang="zh-CN" dirty="0"/>
              <a:t>kbps (Mandatory)</a:t>
            </a:r>
          </a:p>
          <a:p>
            <a:pPr lvl="2"/>
            <a:r>
              <a:rPr lang="en-US" dirty="0"/>
              <a:t>62.5 kb/s</a:t>
            </a:r>
          </a:p>
          <a:p>
            <a:pPr lvl="2"/>
            <a:r>
              <a:rPr lang="en-US" dirty="0"/>
              <a:t>125 kb/s 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07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7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SYNC, Data field and Excitation field of 11bp AMP-S1G Downlink PPDU and AMP-S1G Uplink PPDU use continuous wave (CW) as base carrier waveform for OOK modulated AMP communication?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9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5FD-CEA9-4A6A-AD62-530307E4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Introduction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4C5F-856E-409B-A924-D8E569B60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US" altLang="zh-CN" b="0" dirty="0"/>
              <a:t>Motion #73</a:t>
            </a:r>
            <a:r>
              <a:rPr lang="en-SG" altLang="zh-CN" b="0" dirty="0"/>
              <a:t>:</a:t>
            </a:r>
          </a:p>
          <a:p>
            <a:pPr lvl="1"/>
            <a:r>
              <a:rPr lang="en-US" altLang="zh-CN" b="0" dirty="0"/>
              <a:t>11bp defines at least one mode of MAC/PHY that supports mono-static backscattering communication in sub-1 GHz</a:t>
            </a:r>
          </a:p>
          <a:p>
            <a:r>
              <a:rPr lang="en-SG" b="0" dirty="0"/>
              <a:t>Consider the standards progress, we recommend to consider only </a:t>
            </a:r>
            <a:r>
              <a:rPr lang="en-SG" dirty="0"/>
              <a:t>mono-static backscatter </a:t>
            </a:r>
            <a:r>
              <a:rPr lang="en-SG" b="0" dirty="0"/>
              <a:t>in sub-1Ghz for now, while ignoring bi-static backscatter and active transmitter.</a:t>
            </a:r>
            <a:endParaRPr lang="en-US" b="0" dirty="0"/>
          </a:p>
          <a:p>
            <a:r>
              <a:rPr lang="en-US" altLang="zh-CN" b="0" dirty="0"/>
              <a:t>[1] investigated the feasibility of mono-static backscattering communication in sub-1 GHz. According to the evaluations, it is feasible to achieve 5 meter coverage with high Tx power and both RF and baseband self-jammer cancellation.</a:t>
            </a:r>
          </a:p>
          <a:p>
            <a:r>
              <a:rPr lang="en-SG" b="0" dirty="0"/>
              <a:t>This contribution intend</a:t>
            </a:r>
            <a:r>
              <a:rPr lang="en-US" altLang="zh-CN" b="0" dirty="0"/>
              <a:t>s</a:t>
            </a:r>
            <a:r>
              <a:rPr lang="en-SG" b="0" dirty="0"/>
              <a:t> to trigger the discussion on the AMP PHY in the sub-1 GHz band for mono-static backscattering communication.</a:t>
            </a:r>
            <a:endParaRPr lang="en-SG" dirty="0"/>
          </a:p>
          <a:p>
            <a:pPr lvl="1"/>
            <a:r>
              <a:rPr lang="en-SG" sz="1800" dirty="0"/>
              <a:t>The general idea is: </a:t>
            </a:r>
            <a:r>
              <a:rPr lang="en-US" sz="1800" dirty="0"/>
              <a:t>s</a:t>
            </a:r>
            <a:r>
              <a:rPr lang="en-US" altLang="zh-CN" b="0" dirty="0"/>
              <a:t>uggest </a:t>
            </a:r>
            <a:r>
              <a:rPr lang="en-SG" b="0" dirty="0"/>
              <a:t>AMP-S1G PHY to reuse 2.4G PHY as much as possible</a:t>
            </a:r>
          </a:p>
          <a:p>
            <a:pPr lvl="1"/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2D919-5888-47E4-A34F-263AC47E3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97F2C-CC7A-4346-8564-478E93529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8767-CE2A-4787-A70F-0DD2739F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Recap: AMP S1G Tag reading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33153-1441-4067-99CF-AF013C173B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6E3CA-28F0-4390-AF6D-B1795CA15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AF4D52-BD29-4DBD-A354-4FEC95A9ED08}"/>
              </a:ext>
            </a:extLst>
          </p:cNvPr>
          <p:cNvSpPr txBox="1"/>
          <p:nvPr/>
        </p:nvSpPr>
        <p:spPr bwMode="auto">
          <a:xfrm>
            <a:off x="1285802" y="4406099"/>
            <a:ext cx="4117714" cy="17697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AP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</a:t>
            </a:r>
            <a:r>
              <a:rPr lang="en-SG" sz="1600" dirty="0">
                <a:cs typeface="Times New Roman" panose="02020603050405020304" pitchFamily="18" charset="0"/>
              </a:rPr>
              <a:t>ingle antenna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sz="1600" dirty="0">
                <a:cs typeface="Times New Roman" panose="02020603050405020304" pitchFamily="18" charset="0"/>
              </a:rPr>
              <a:t>Leakage removal modules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sz="1600" dirty="0">
                <a:cs typeface="Times New Roman" panose="02020603050405020304" pitchFamily="18" charset="0"/>
              </a:rPr>
              <a:t>RF carrier cancellation (including directional coupler/circulator)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sz="1600" dirty="0">
                <a:cs typeface="Times New Roman" panose="02020603050405020304" pitchFamily="18" charset="0"/>
              </a:rPr>
              <a:t>Baseband </a:t>
            </a: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leakage removal</a:t>
            </a:r>
            <a:endParaRPr lang="en-SG" sz="1600" dirty="0"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BA05FB-AFCC-4E39-B72B-C464F8AC9C36}"/>
              </a:ext>
            </a:extLst>
          </p:cNvPr>
          <p:cNvSpPr txBox="1"/>
          <p:nvPr/>
        </p:nvSpPr>
        <p:spPr bwMode="auto">
          <a:xfrm>
            <a:off x="6434021" y="4895660"/>
            <a:ext cx="2720617" cy="7848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tag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altLang="zh-CN" sz="1600" dirty="0">
                <a:cs typeface="Times New Roman" panose="02020603050405020304" pitchFamily="18" charset="0"/>
              </a:rPr>
              <a:t>Similar </a:t>
            </a:r>
            <a:r>
              <a:rPr lang="en-SG" sz="1600" dirty="0">
                <a:cs typeface="Times New Roman" panose="02020603050405020304" pitchFamily="18" charset="0"/>
              </a:rPr>
              <a:t>simple tag as 2.4G</a:t>
            </a:r>
            <a:endParaRPr lang="en-SG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AE08120-9947-4F1A-92C6-BDF6BBAFB126}"/>
              </a:ext>
            </a:extLst>
          </p:cNvPr>
          <p:cNvGrpSpPr/>
          <p:nvPr/>
        </p:nvGrpSpPr>
        <p:grpSpPr>
          <a:xfrm>
            <a:off x="4831502" y="2146613"/>
            <a:ext cx="1410703" cy="340560"/>
            <a:chOff x="3642352" y="1607291"/>
            <a:chExt cx="1604964" cy="4152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FFD3173-7F50-4316-8138-1EC8E683DFB4}"/>
                </a:ext>
              </a:extLst>
            </p:cNvPr>
            <p:cNvSpPr/>
            <p:nvPr/>
          </p:nvSpPr>
          <p:spPr bwMode="auto">
            <a:xfrm>
              <a:off x="3642352" y="1607291"/>
              <a:ext cx="534988" cy="415200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1262C8-F473-48F2-8256-C186407204AF}"/>
                </a:ext>
              </a:extLst>
            </p:cNvPr>
            <p:cNvSpPr/>
            <p:nvPr/>
          </p:nvSpPr>
          <p:spPr bwMode="auto">
            <a:xfrm>
              <a:off x="4712328" y="1607291"/>
              <a:ext cx="534988" cy="415200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787E43-EE95-4D1A-9377-766C57429465}"/>
                </a:ext>
              </a:extLst>
            </p:cNvPr>
            <p:cNvSpPr/>
            <p:nvPr/>
          </p:nvSpPr>
          <p:spPr bwMode="auto">
            <a:xfrm>
              <a:off x="4175752" y="1607291"/>
              <a:ext cx="534988" cy="415200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7F75138-47CD-4A24-A93A-FD882788621A}"/>
              </a:ext>
            </a:extLst>
          </p:cNvPr>
          <p:cNvGrpSpPr/>
          <p:nvPr/>
        </p:nvGrpSpPr>
        <p:grpSpPr>
          <a:xfrm>
            <a:off x="4802694" y="3609010"/>
            <a:ext cx="1336660" cy="372188"/>
            <a:chOff x="3719178" y="3131291"/>
            <a:chExt cx="1613964" cy="449402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D0BBBE5-F8B1-4DFE-96DD-9FADF5459B6F}"/>
                </a:ext>
              </a:extLst>
            </p:cNvPr>
            <p:cNvSpPr/>
            <p:nvPr/>
          </p:nvSpPr>
          <p:spPr bwMode="auto">
            <a:xfrm>
              <a:off x="3719178" y="3131291"/>
              <a:ext cx="534988" cy="449402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08B56F-CD3A-4AC7-941D-FA1BB4008746}"/>
                </a:ext>
              </a:extLst>
            </p:cNvPr>
            <p:cNvSpPr/>
            <p:nvPr/>
          </p:nvSpPr>
          <p:spPr bwMode="auto">
            <a:xfrm>
              <a:off x="4798154" y="3131291"/>
              <a:ext cx="534988" cy="449402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5448E80-F906-4515-9C7D-94251AAE00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34684" y="3343241"/>
              <a:ext cx="57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302D7A8-2609-4383-A338-6570026BA170}"/>
              </a:ext>
            </a:extLst>
          </p:cNvPr>
          <p:cNvCxnSpPr>
            <a:cxnSpLocks/>
          </p:cNvCxnSpPr>
          <p:nvPr/>
        </p:nvCxnSpPr>
        <p:spPr bwMode="auto">
          <a:xfrm>
            <a:off x="4524600" y="2590800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C30B954-F76D-4D35-A89C-EFF6BD2239C9}"/>
              </a:ext>
            </a:extLst>
          </p:cNvPr>
          <p:cNvCxnSpPr>
            <a:cxnSpLocks/>
          </p:cNvCxnSpPr>
          <p:nvPr/>
        </p:nvCxnSpPr>
        <p:spPr bwMode="auto">
          <a:xfrm>
            <a:off x="4524600" y="3540109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4BFD62B-197C-4F8A-895D-979BEDD60156}"/>
              </a:ext>
            </a:extLst>
          </p:cNvPr>
          <p:cNvSpPr txBox="1"/>
          <p:nvPr/>
        </p:nvSpPr>
        <p:spPr bwMode="auto">
          <a:xfrm>
            <a:off x="5130093" y="2551869"/>
            <a:ext cx="7377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Carrier 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8A9B05-F1DC-4EAB-8F2A-6C772606C07D}"/>
              </a:ext>
            </a:extLst>
          </p:cNvPr>
          <p:cNvSpPr txBox="1"/>
          <p:nvPr/>
        </p:nvSpPr>
        <p:spPr bwMode="auto">
          <a:xfrm>
            <a:off x="4894436" y="3207502"/>
            <a:ext cx="104868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OOK signal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9A26B6B-112B-420D-A8A1-118127E4B242}"/>
              </a:ext>
            </a:extLst>
          </p:cNvPr>
          <p:cNvCxnSpPr>
            <a:cxnSpLocks/>
            <a:endCxn id="47" idx="2"/>
          </p:cNvCxnSpPr>
          <p:nvPr/>
        </p:nvCxnSpPr>
        <p:spPr bwMode="auto">
          <a:xfrm flipV="1">
            <a:off x="3732418" y="2894342"/>
            <a:ext cx="6685" cy="7448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28" name="Picture 4" descr="华为手机- 华为官网">
            <a:extLst>
              <a:ext uri="{FF2B5EF4-FFF2-40B4-BE49-F238E27FC236}">
                <a16:creationId xmlns:a16="http://schemas.microsoft.com/office/drawing/2014/main" id="{85C2A070-CEF2-46D4-9FCD-0E1DB42E6F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6" t="8098" r="12370" b="8778"/>
          <a:stretch/>
        </p:blipFill>
        <p:spPr bwMode="auto">
          <a:xfrm>
            <a:off x="204199" y="4876800"/>
            <a:ext cx="96320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34949A0F-E6C4-4695-B14E-79FDFF7AD051}"/>
              </a:ext>
            </a:extLst>
          </p:cNvPr>
          <p:cNvSpPr/>
          <p:nvPr/>
        </p:nvSpPr>
        <p:spPr bwMode="auto">
          <a:xfrm flipV="1">
            <a:off x="6496568" y="1905000"/>
            <a:ext cx="275329" cy="22860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A7D5AD7-8BB5-4399-9ADF-F632FAF4F8D5}"/>
              </a:ext>
            </a:extLst>
          </p:cNvPr>
          <p:cNvCxnSpPr>
            <a:cxnSpLocks/>
            <a:endCxn id="3" idx="0"/>
          </p:cNvCxnSpPr>
          <p:nvPr/>
        </p:nvCxnSpPr>
        <p:spPr bwMode="auto">
          <a:xfrm flipH="1" flipV="1">
            <a:off x="6634233" y="2133600"/>
            <a:ext cx="18683" cy="1672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32FC690-3835-4958-983B-2742DDC4F916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6634232" y="2856287"/>
            <a:ext cx="37000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81A07E9-1F71-461A-A6BB-FE2A8BC17F3F}"/>
              </a:ext>
            </a:extLst>
          </p:cNvPr>
          <p:cNvSpPr txBox="1"/>
          <p:nvPr/>
        </p:nvSpPr>
        <p:spPr bwMode="auto">
          <a:xfrm>
            <a:off x="7004235" y="2694287"/>
            <a:ext cx="1212850" cy="3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 Harvesting &amp; Power Management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73F63B-D99B-4DF8-B042-195017E2FE1A}"/>
              </a:ext>
            </a:extLst>
          </p:cNvPr>
          <p:cNvSpPr txBox="1"/>
          <p:nvPr/>
        </p:nvSpPr>
        <p:spPr bwMode="auto">
          <a:xfrm>
            <a:off x="8495467" y="2133600"/>
            <a:ext cx="572333" cy="1800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Logic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0852930-8494-4C37-942A-6B7BD99B5F25}"/>
              </a:ext>
            </a:extLst>
          </p:cNvPr>
          <p:cNvCxnSpPr>
            <a:cxnSpLocks/>
          </p:cNvCxnSpPr>
          <p:nvPr/>
        </p:nvCxnSpPr>
        <p:spPr bwMode="auto">
          <a:xfrm>
            <a:off x="8217081" y="2856287"/>
            <a:ext cx="28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0CC1E45-1E9B-44DE-BFD0-C3DEFD74968E}"/>
              </a:ext>
            </a:extLst>
          </p:cNvPr>
          <p:cNvCxnSpPr>
            <a:cxnSpLocks/>
            <a:stCxn id="52" idx="0"/>
          </p:cNvCxnSpPr>
          <p:nvPr/>
        </p:nvCxnSpPr>
        <p:spPr bwMode="auto">
          <a:xfrm>
            <a:off x="7872513" y="3334528"/>
            <a:ext cx="6472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BD0D137-69F9-4F86-8380-D284FC392D6F}"/>
              </a:ext>
            </a:extLst>
          </p:cNvPr>
          <p:cNvCxnSpPr>
            <a:cxnSpLocks/>
            <a:endCxn id="52" idx="3"/>
          </p:cNvCxnSpPr>
          <p:nvPr/>
        </p:nvCxnSpPr>
        <p:spPr bwMode="auto">
          <a:xfrm>
            <a:off x="6652916" y="3328916"/>
            <a:ext cx="647264" cy="5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07E5301-D2D7-4529-9B89-13AE54E916F0}"/>
              </a:ext>
            </a:extLst>
          </p:cNvPr>
          <p:cNvCxnSpPr>
            <a:cxnSpLocks/>
            <a:endCxn id="53" idx="3"/>
          </p:cNvCxnSpPr>
          <p:nvPr/>
        </p:nvCxnSpPr>
        <p:spPr bwMode="auto">
          <a:xfrm flipH="1">
            <a:off x="7794330" y="3806101"/>
            <a:ext cx="701137" cy="71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671604BE-B4E7-47D4-9C9B-985BA4D2FBB5}"/>
              </a:ext>
            </a:extLst>
          </p:cNvPr>
          <p:cNvSpPr/>
          <p:nvPr/>
        </p:nvSpPr>
        <p:spPr bwMode="auto">
          <a:xfrm flipV="1">
            <a:off x="3594754" y="1903440"/>
            <a:ext cx="275329" cy="22860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2D3FE30-D737-4F6C-A6FA-DAF46BE8B588}"/>
              </a:ext>
            </a:extLst>
          </p:cNvPr>
          <p:cNvSpPr txBox="1"/>
          <p:nvPr/>
        </p:nvSpPr>
        <p:spPr bwMode="auto">
          <a:xfrm>
            <a:off x="2114551" y="2508922"/>
            <a:ext cx="813237" cy="4001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000" dirty="0">
                <a:cs typeface="Times New Roman" panose="02020603050405020304" pitchFamily="18" charset="0"/>
              </a:rPr>
              <a:t>RF carrier cancellation</a:t>
            </a:r>
            <a:endParaRPr lang="en-SG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BCCD2A-817C-4155-8586-92345814370E}"/>
              </a:ext>
            </a:extLst>
          </p:cNvPr>
          <p:cNvSpPr txBox="1"/>
          <p:nvPr/>
        </p:nvSpPr>
        <p:spPr bwMode="auto">
          <a:xfrm>
            <a:off x="425440" y="2561875"/>
            <a:ext cx="572333" cy="2616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ADC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C42402B-9571-489F-A051-18C4AE778635}"/>
              </a:ext>
            </a:extLst>
          </p:cNvPr>
          <p:cNvCxnSpPr>
            <a:cxnSpLocks/>
            <a:stCxn id="53" idx="0"/>
          </p:cNvCxnSpPr>
          <p:nvPr/>
        </p:nvCxnSpPr>
        <p:spPr bwMode="auto">
          <a:xfrm flipH="1">
            <a:off x="6627733" y="3813209"/>
            <a:ext cx="63160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64862A5-8267-4E5C-A555-A5BF98B5F9DA}"/>
              </a:ext>
            </a:extLst>
          </p:cNvPr>
          <p:cNvCxnSpPr>
            <a:cxnSpLocks/>
            <a:endCxn id="51" idx="3"/>
          </p:cNvCxnSpPr>
          <p:nvPr/>
        </p:nvCxnSpPr>
        <p:spPr bwMode="auto">
          <a:xfrm flipV="1">
            <a:off x="1715643" y="3639163"/>
            <a:ext cx="543989" cy="99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7CBC558-092E-4C26-B3BB-BB439EF2E439}"/>
              </a:ext>
            </a:extLst>
          </p:cNvPr>
          <p:cNvCxnSpPr>
            <a:cxnSpLocks/>
            <a:stCxn id="55" idx="3"/>
            <a:endCxn id="66" idx="1"/>
          </p:cNvCxnSpPr>
          <p:nvPr/>
        </p:nvCxnSpPr>
        <p:spPr bwMode="auto">
          <a:xfrm>
            <a:off x="1851139" y="2701631"/>
            <a:ext cx="263412" cy="73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F386964-BE34-42F3-9CA0-3963CE475A12}"/>
              </a:ext>
            </a:extLst>
          </p:cNvPr>
          <p:cNvCxnSpPr>
            <a:cxnSpLocks/>
            <a:stCxn id="67" idx="2"/>
            <a:endCxn id="102" idx="0"/>
          </p:cNvCxnSpPr>
          <p:nvPr/>
        </p:nvCxnSpPr>
        <p:spPr bwMode="auto">
          <a:xfrm flipH="1">
            <a:off x="694236" y="2823485"/>
            <a:ext cx="17371" cy="326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A372121-E4F8-4C0B-9A64-DCC3753F9FA1}"/>
              </a:ext>
            </a:extLst>
          </p:cNvPr>
          <p:cNvSpPr txBox="1"/>
          <p:nvPr/>
        </p:nvSpPr>
        <p:spPr bwMode="auto">
          <a:xfrm>
            <a:off x="3179351" y="2494232"/>
            <a:ext cx="1119503" cy="4001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Directional coupler/Circulator</a:t>
            </a:r>
            <a:endParaRPr lang="en-SG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4688D0D-3AF9-4C43-986F-82A6CCFAA9EA}"/>
              </a:ext>
            </a:extLst>
          </p:cNvPr>
          <p:cNvCxnSpPr>
            <a:cxnSpLocks/>
          </p:cNvCxnSpPr>
          <p:nvPr/>
        </p:nvCxnSpPr>
        <p:spPr bwMode="auto">
          <a:xfrm>
            <a:off x="2927787" y="2590815"/>
            <a:ext cx="27282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0E3A6C4-F1CD-4D80-8D2A-7307DF4B09B9}"/>
              </a:ext>
            </a:extLst>
          </p:cNvPr>
          <p:cNvCxnSpPr>
            <a:cxnSpLocks/>
            <a:stCxn id="47" idx="0"/>
            <a:endCxn id="64" idx="0"/>
          </p:cNvCxnSpPr>
          <p:nvPr/>
        </p:nvCxnSpPr>
        <p:spPr bwMode="auto">
          <a:xfrm flipH="1" flipV="1">
            <a:off x="3732419" y="2132040"/>
            <a:ext cx="6684" cy="3621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67B922A-02E8-431B-BBCD-7ACBF4B71028}"/>
              </a:ext>
            </a:extLst>
          </p:cNvPr>
          <p:cNvCxnSpPr>
            <a:cxnSpLocks/>
            <a:stCxn id="55" idx="0"/>
            <a:endCxn id="67" idx="3"/>
          </p:cNvCxnSpPr>
          <p:nvPr/>
        </p:nvCxnSpPr>
        <p:spPr bwMode="auto">
          <a:xfrm flipH="1" flipV="1">
            <a:off x="997773" y="2692680"/>
            <a:ext cx="281032" cy="8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1BB77211-6148-4683-91C4-58D945D37C63}"/>
              </a:ext>
            </a:extLst>
          </p:cNvPr>
          <p:cNvSpPr/>
          <p:nvPr/>
        </p:nvSpPr>
        <p:spPr bwMode="auto">
          <a:xfrm rot="16200000" flipV="1">
            <a:off x="2253839" y="3371668"/>
            <a:ext cx="546575" cy="53499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vert270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Tx</a:t>
            </a: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6AA9B275-3E11-472A-99D3-2B7708F931DA}"/>
              </a:ext>
            </a:extLst>
          </p:cNvPr>
          <p:cNvSpPr/>
          <p:nvPr/>
        </p:nvSpPr>
        <p:spPr bwMode="auto">
          <a:xfrm rot="16200000" flipV="1">
            <a:off x="7313059" y="3048362"/>
            <a:ext cx="546575" cy="572333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vert270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SG" dirty="0"/>
              <a:t>R</a:t>
            </a: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38B0A75B-33AE-4EBC-B35D-F317AA06EFB2}"/>
              </a:ext>
            </a:extLst>
          </p:cNvPr>
          <p:cNvSpPr/>
          <p:nvPr/>
        </p:nvSpPr>
        <p:spPr bwMode="auto">
          <a:xfrm rot="5400000" flipH="1" flipV="1">
            <a:off x="7253547" y="3545714"/>
            <a:ext cx="546575" cy="53499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eaVert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Tx</a:t>
            </a: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AF904B1C-8E36-43D5-97C1-005EABE3CE1B}"/>
              </a:ext>
            </a:extLst>
          </p:cNvPr>
          <p:cNvSpPr/>
          <p:nvPr/>
        </p:nvSpPr>
        <p:spPr bwMode="auto">
          <a:xfrm rot="5400000" flipH="1" flipV="1">
            <a:off x="1291684" y="2415464"/>
            <a:ext cx="546575" cy="572334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eaVert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SG" dirty="0"/>
              <a:t>R</a:t>
            </a: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x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438AE0-9631-4E6D-A4AC-EBCDC62F080C}"/>
              </a:ext>
            </a:extLst>
          </p:cNvPr>
          <p:cNvCxnSpPr>
            <a:cxnSpLocks/>
            <a:endCxn id="51" idx="0"/>
          </p:cNvCxnSpPr>
          <p:nvPr/>
        </p:nvCxnSpPr>
        <p:spPr bwMode="auto">
          <a:xfrm flipH="1">
            <a:off x="2794622" y="3639163"/>
            <a:ext cx="9411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534B88A-53A5-4669-8AF1-9E2CDC1196B4}"/>
              </a:ext>
            </a:extLst>
          </p:cNvPr>
          <p:cNvSpPr txBox="1"/>
          <p:nvPr/>
        </p:nvSpPr>
        <p:spPr bwMode="auto">
          <a:xfrm>
            <a:off x="132876" y="3150431"/>
            <a:ext cx="1122719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leakage removal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DB5C7ED-3EFB-4C20-A47A-7852B2C0F156}"/>
              </a:ext>
            </a:extLst>
          </p:cNvPr>
          <p:cNvCxnSpPr>
            <a:cxnSpLocks/>
            <a:stCxn id="102" idx="2"/>
          </p:cNvCxnSpPr>
          <p:nvPr/>
        </p:nvCxnSpPr>
        <p:spPr bwMode="auto">
          <a:xfrm>
            <a:off x="694236" y="3581318"/>
            <a:ext cx="0" cy="2318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4AE0369-9F2F-4D2C-B2CE-229CA9F416E4}"/>
              </a:ext>
            </a:extLst>
          </p:cNvPr>
          <p:cNvCxnSpPr>
            <a:cxnSpLocks/>
          </p:cNvCxnSpPr>
          <p:nvPr/>
        </p:nvCxnSpPr>
        <p:spPr bwMode="auto">
          <a:xfrm>
            <a:off x="2927787" y="2743200"/>
            <a:ext cx="27282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836925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840EA-DB01-4C73-8BF1-40502F63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762002"/>
          </a:xfrm>
        </p:spPr>
        <p:txBody>
          <a:bodyPr/>
          <a:lstStyle/>
          <a:p>
            <a:r>
              <a:rPr lang="en-SG" dirty="0"/>
              <a:t>Recap: 2.4G AMP </a:t>
            </a:r>
            <a:r>
              <a:rPr lang="en-SG" sz="2800" dirty="0"/>
              <a:t>Backscatter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46FE3-DC1C-4877-91C6-644EAE69C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device requirements and assumptions such as clock accuracies, receiver types of different AMP tags in 2.4G have been discussed and compared [2-4].</a:t>
            </a:r>
          </a:p>
          <a:p>
            <a:r>
              <a:rPr lang="en-SG" dirty="0"/>
              <a:t>UHF RFID Tag Requirements [5] </a:t>
            </a:r>
          </a:p>
          <a:p>
            <a:pPr lvl="1"/>
            <a:r>
              <a:rPr lang="en-SG" dirty="0"/>
              <a:t>Clock accuracy (see table 6-9 in [5])</a:t>
            </a:r>
          </a:p>
          <a:p>
            <a:pPr lvl="2"/>
            <a:r>
              <a:rPr lang="en-SG" dirty="0"/>
              <a:t>Frequency tolerance: 4-22%</a:t>
            </a:r>
          </a:p>
          <a:p>
            <a:pPr lvl="1"/>
            <a:r>
              <a:rPr lang="en-SG" dirty="0"/>
              <a:t>Data rate: adjustable with “DR” and “</a:t>
            </a:r>
            <a:r>
              <a:rPr lang="en-SG" dirty="0" err="1"/>
              <a:t>TRcal</a:t>
            </a:r>
            <a:r>
              <a:rPr lang="en-SG" dirty="0"/>
              <a:t>”</a:t>
            </a:r>
          </a:p>
          <a:p>
            <a:pPr lvl="2"/>
            <a:r>
              <a:rPr lang="en-SG" dirty="0"/>
              <a:t>DL: 40-160kbps</a:t>
            </a:r>
          </a:p>
          <a:p>
            <a:pPr lvl="2"/>
            <a:r>
              <a:rPr lang="en-SG" dirty="0"/>
              <a:t>UL 40-640kbps</a:t>
            </a:r>
          </a:p>
          <a:p>
            <a:pPr lvl="1"/>
            <a:r>
              <a:rPr lang="en-SG" dirty="0"/>
              <a:t>Max operating clock 2MHz</a:t>
            </a:r>
          </a:p>
          <a:p>
            <a:pPr lvl="1"/>
            <a:endParaRPr lang="en-SG" dirty="0"/>
          </a:p>
          <a:p>
            <a:r>
              <a:rPr lang="en-SG" dirty="0"/>
              <a:t>Most existing UHF RFID tags’ clock drifting are within 100k ppm [6].</a:t>
            </a:r>
          </a:p>
          <a:p>
            <a:endParaRPr lang="en-US" dirty="0"/>
          </a:p>
          <a:p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7446A-716D-460A-87D8-4588861DCB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2452D-CDFB-46B9-8333-1302D7323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196EE83-1CF7-4D86-A15A-081B344EF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683556"/>
              </p:ext>
            </p:extLst>
          </p:nvPr>
        </p:nvGraphicFramePr>
        <p:xfrm>
          <a:off x="5943600" y="2362200"/>
          <a:ext cx="31680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val="360062658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427587637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Non-AP AMP 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Backscatter STA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65479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UL transmitter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backscattering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29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RF ED Rx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71264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IF Rx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No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20152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Energy storage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N</a:t>
                      </a:r>
                      <a:r>
                        <a:rPr lang="en-US" altLang="zh-CN" sz="1400" dirty="0"/>
                        <a:t>o</a:t>
                      </a:r>
                      <a:endParaRPr lang="en-SG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88904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Clock accuracy Tx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100k ppm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24279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Clock accuracy Rx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400" dirty="0"/>
                        <a:t>100k ppm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928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39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291C-0D7C-4A11-B1C6-3BFD62C8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2.4 GHz AMP Backscatter PPDUs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26766-0F05-465D-88F6-F5752F874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ADC7F-B9E9-445B-8FCD-70C3A43FE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2CF07E-62F5-40D1-9384-59D80548E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2590798"/>
          </a:xfrm>
        </p:spPr>
        <p:txBody>
          <a:bodyPr/>
          <a:lstStyle/>
          <a:p>
            <a:r>
              <a:rPr lang="en-SG" dirty="0"/>
              <a:t>AMP DL PPDU</a:t>
            </a:r>
          </a:p>
          <a:p>
            <a:pPr lvl="1"/>
            <a:r>
              <a:rPr lang="en-SG" dirty="0"/>
              <a:t>802.11 preamble + Excitation + AMP-Sync + AMP-Data + Excitation</a:t>
            </a:r>
          </a:p>
          <a:p>
            <a:pPr lvl="2"/>
            <a:r>
              <a:rPr lang="en-US" altLang="zh-CN" dirty="0"/>
              <a:t>could exist repetitions of “</a:t>
            </a:r>
            <a:r>
              <a:rPr lang="en-SG" dirty="0"/>
              <a:t>AMP-Sync + AMP-Data + Excitation</a:t>
            </a:r>
            <a:r>
              <a:rPr lang="en-US" altLang="zh-CN" dirty="0"/>
              <a:t>”</a:t>
            </a:r>
            <a:r>
              <a:rPr lang="en-SG" dirty="0"/>
              <a:t> </a:t>
            </a:r>
          </a:p>
          <a:p>
            <a:r>
              <a:rPr lang="en-SG" dirty="0"/>
              <a:t>AMP UL PPDU</a:t>
            </a:r>
          </a:p>
          <a:p>
            <a:pPr lvl="1"/>
            <a:r>
              <a:rPr lang="en-SG" dirty="0"/>
              <a:t>AMP-Sync + AMP-Data</a:t>
            </a:r>
          </a:p>
          <a:p>
            <a:pPr lvl="1"/>
            <a:r>
              <a:rPr lang="en-SG" dirty="0"/>
              <a:t>Within Excitation field of DL PPDU</a:t>
            </a:r>
          </a:p>
          <a:p>
            <a:endParaRPr lang="en-SG" dirty="0"/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A2FA2749-FFD5-44D6-B662-373E1C654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36713"/>
              </p:ext>
            </p:extLst>
          </p:nvPr>
        </p:nvGraphicFramePr>
        <p:xfrm>
          <a:off x="2971022" y="4006683"/>
          <a:ext cx="4279612" cy="529200"/>
        </p:xfrm>
        <a:graphic>
          <a:graphicData uri="http://schemas.openxmlformats.org/drawingml/2006/table">
            <a:tbl>
              <a:tblPr firstRow="1" bandRow="1"/>
              <a:tblGrid>
                <a:gridCol w="912682">
                  <a:extLst>
                    <a:ext uri="{9D8B030D-6E8A-4147-A177-3AD203B41FA5}">
                      <a16:colId xmlns:a16="http://schemas.microsoft.com/office/drawing/2014/main" val="3008554388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1654623616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2922124465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2531016151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802.11 preamble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AMP-Sync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AMP-Data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….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0ECF5F21-8D25-47B2-97D6-7B12C9FB5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878308"/>
              </p:ext>
            </p:extLst>
          </p:nvPr>
        </p:nvGraphicFramePr>
        <p:xfrm>
          <a:off x="5592731" y="5162905"/>
          <a:ext cx="1574798" cy="529200"/>
        </p:xfrm>
        <a:graphic>
          <a:graphicData uri="http://schemas.openxmlformats.org/drawingml/2006/table">
            <a:tbl>
              <a:tblPr firstRow="1" bandRow="1"/>
              <a:tblGrid>
                <a:gridCol w="787399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787399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400" b="0" dirty="0">
                          <a:solidFill>
                            <a:schemeClr val="tx1"/>
                          </a:solidFill>
                        </a:rPr>
                        <a:t>AMP-Sync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400" b="0" dirty="0">
                          <a:solidFill>
                            <a:schemeClr val="tx1"/>
                          </a:solidFill>
                        </a:rPr>
                        <a:t>AMP-Data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65E11EC-E208-43C1-82F4-CF1B2F734368}"/>
              </a:ext>
            </a:extLst>
          </p:cNvPr>
          <p:cNvSpPr txBox="1"/>
          <p:nvPr/>
        </p:nvSpPr>
        <p:spPr>
          <a:xfrm>
            <a:off x="1219200" y="4207486"/>
            <a:ext cx="1108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DL PPDU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775993-9065-41D1-9FC1-5CAA1F280C9E}"/>
              </a:ext>
            </a:extLst>
          </p:cNvPr>
          <p:cNvSpPr txBox="1"/>
          <p:nvPr/>
        </p:nvSpPr>
        <p:spPr>
          <a:xfrm>
            <a:off x="4321002" y="5240921"/>
            <a:ext cx="1108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UL PPDU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7EF457-83FC-4C81-9639-4700F14D1B1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92731" y="4546040"/>
            <a:ext cx="350869" cy="616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FE7D92-BF93-48CD-A3AB-EC3192E313C6}"/>
              </a:ext>
            </a:extLst>
          </p:cNvPr>
          <p:cNvCxnSpPr>
            <a:cxnSpLocks/>
          </p:cNvCxnSpPr>
          <p:nvPr/>
        </p:nvCxnSpPr>
        <p:spPr bwMode="auto">
          <a:xfrm>
            <a:off x="6553200" y="4546040"/>
            <a:ext cx="621234" cy="616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80459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840EA-DB01-4C73-8BF1-40502F6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Proposal: AMP-S1G Tag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46FE3-DC1C-4877-91C6-644EAE69C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97726"/>
            <a:ext cx="7772400" cy="4648198"/>
          </a:xfrm>
        </p:spPr>
        <p:txBody>
          <a:bodyPr/>
          <a:lstStyle/>
          <a:p>
            <a:r>
              <a:rPr lang="en-SG" b="0" dirty="0"/>
              <a:t>We believe mono-static backscatter tag in S1G will be similar with close-range backscatter tag in 2.4G and UHF RFID tags.</a:t>
            </a:r>
          </a:p>
          <a:p>
            <a:r>
              <a:rPr lang="en-US" b="0" dirty="0"/>
              <a:t>It would be reasonable to restrict AMP-S1G mono-static backscatter tag to have same clock requirement as 2.4G.</a:t>
            </a:r>
          </a:p>
          <a:p>
            <a:endParaRPr lang="en-SG" b="0" dirty="0"/>
          </a:p>
          <a:p>
            <a:r>
              <a:rPr lang="en-SG" b="0" dirty="0"/>
              <a:t>Tag receiver</a:t>
            </a:r>
          </a:p>
          <a:p>
            <a:pPr lvl="1"/>
            <a:r>
              <a:rPr lang="en-SG" dirty="0"/>
              <a:t>Supports only ED Rx</a:t>
            </a:r>
          </a:p>
          <a:p>
            <a:r>
              <a:rPr lang="en-SG" b="0" dirty="0"/>
              <a:t>Rx sampling rate</a:t>
            </a:r>
          </a:p>
          <a:p>
            <a:pPr lvl="1"/>
            <a:r>
              <a:rPr lang="en-SG" dirty="0"/>
              <a:t>2MHz</a:t>
            </a:r>
          </a:p>
          <a:p>
            <a:r>
              <a:rPr lang="en-SG" b="0" dirty="0"/>
              <a:t>Clock accuracy</a:t>
            </a:r>
          </a:p>
          <a:p>
            <a:pPr lvl="1"/>
            <a:r>
              <a:rPr lang="en-SG" dirty="0"/>
              <a:t>+- 10%: 100k ppm</a:t>
            </a:r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7446A-716D-460A-87D8-4588861DCB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2452D-CDFB-46B9-8333-1302D7323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4D9D-4440-49D2-ADA4-C169F49C4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Proposal: </a:t>
            </a:r>
            <a:r>
              <a:rPr lang="en-SG" altLang="zh-CN" dirty="0"/>
              <a:t>AMP-S1G Backscatter PPDUs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1AA46-09F5-4146-BC44-F66993CA01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45A0C-25B6-45CA-80EB-32EB0E00B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54F6ED6D-8D5B-4A34-92EA-D5268E9CC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145528"/>
              </p:ext>
            </p:extLst>
          </p:nvPr>
        </p:nvGraphicFramePr>
        <p:xfrm>
          <a:off x="1320802" y="4923480"/>
          <a:ext cx="4033440" cy="274320"/>
        </p:xfrm>
        <a:graphic>
          <a:graphicData uri="http://schemas.openxmlformats.org/drawingml/2006/table">
            <a:tbl>
              <a:tblPr firstRow="1" bandRow="1"/>
              <a:tblGrid>
                <a:gridCol w="792480">
                  <a:extLst>
                    <a:ext uri="{9D8B030D-6E8A-4147-A177-3AD203B41FA5}">
                      <a16:colId xmlns:a16="http://schemas.microsoft.com/office/drawing/2014/main" val="425091737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92212446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5310161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AMP-Sync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AMP-Data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….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79289651-8D9B-4F31-AE99-D8948DA9A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099396"/>
              </p:ext>
            </p:extLst>
          </p:nvPr>
        </p:nvGraphicFramePr>
        <p:xfrm>
          <a:off x="6459711" y="5654890"/>
          <a:ext cx="1752600" cy="274320"/>
        </p:xfrm>
        <a:graphic>
          <a:graphicData uri="http://schemas.openxmlformats.org/drawingml/2006/table">
            <a:tbl>
              <a:tblPr firstRow="1" bandRow="1"/>
              <a:tblGrid>
                <a:gridCol w="876300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</a:tblGrid>
              <a:tr h="14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200" b="0" dirty="0">
                          <a:solidFill>
                            <a:schemeClr val="tx1"/>
                          </a:solidFill>
                        </a:rPr>
                        <a:t>AMP-Sync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200" b="0" dirty="0">
                          <a:solidFill>
                            <a:schemeClr val="tx1"/>
                          </a:solidFill>
                        </a:rPr>
                        <a:t>AMP-Data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BF256B7-CABB-498A-96E7-C48E7580BA83}"/>
              </a:ext>
            </a:extLst>
          </p:cNvPr>
          <p:cNvSpPr txBox="1"/>
          <p:nvPr/>
        </p:nvSpPr>
        <p:spPr>
          <a:xfrm>
            <a:off x="2438400" y="6085320"/>
            <a:ext cx="1108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DL PPDU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C3BDF1-C315-4A55-B861-7937B98BC9F4}"/>
              </a:ext>
            </a:extLst>
          </p:cNvPr>
          <p:cNvSpPr txBox="1"/>
          <p:nvPr/>
        </p:nvSpPr>
        <p:spPr>
          <a:xfrm>
            <a:off x="6781800" y="6072172"/>
            <a:ext cx="1108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UL PPDU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1F55D557-A383-43BD-8513-A9E840718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610600" cy="3276598"/>
          </a:xfrm>
        </p:spPr>
        <p:txBody>
          <a:bodyPr/>
          <a:lstStyle/>
          <a:p>
            <a:r>
              <a:rPr lang="en-SG" dirty="0"/>
              <a:t>AMP-S1G DL PPDU</a:t>
            </a:r>
          </a:p>
          <a:p>
            <a:pPr lvl="1"/>
            <a:r>
              <a:rPr lang="en-SG" sz="1600" dirty="0"/>
              <a:t>(S1G preamble) + Excitation + AMP-Sync + AMP-Data + Excitation</a:t>
            </a:r>
          </a:p>
          <a:p>
            <a:pPr lvl="1"/>
            <a:r>
              <a:rPr lang="en-SG" sz="1600" dirty="0"/>
              <a:t>For regions without 11ah, without S1G preamble</a:t>
            </a:r>
          </a:p>
          <a:p>
            <a:pPr lvl="1"/>
            <a:r>
              <a:rPr lang="en-SG" sz="1600" dirty="0"/>
              <a:t>for regions where 11ah is applicable and 11ah use overlapping bands with AMP-S1G, S1G preamble may be needed to provide coexistence with 11ah devices. Thus, this S1G preamble can be changed based on the S1</a:t>
            </a:r>
            <a:r>
              <a:rPr lang="en-US" altLang="zh-CN" sz="1600" dirty="0"/>
              <a:t>G preamble of </a:t>
            </a:r>
            <a:r>
              <a:rPr lang="en-SG" sz="1600" dirty="0"/>
              <a:t>11ah</a:t>
            </a:r>
          </a:p>
          <a:p>
            <a:pPr lvl="1"/>
            <a:r>
              <a:rPr lang="en-US" altLang="zh-CN" sz="1600" dirty="0"/>
              <a:t>could exist repetitions of “</a:t>
            </a:r>
            <a:r>
              <a:rPr lang="en-SG" sz="1600" dirty="0"/>
              <a:t>AMP-Sync + AMP-Data + Excitation</a:t>
            </a:r>
            <a:r>
              <a:rPr lang="en-US" altLang="zh-CN" sz="1600" dirty="0"/>
              <a:t>”</a:t>
            </a:r>
            <a:r>
              <a:rPr lang="en-SG" sz="1600" dirty="0"/>
              <a:t> </a:t>
            </a:r>
          </a:p>
          <a:p>
            <a:pPr lvl="1"/>
            <a:r>
              <a:rPr lang="en-SG" sz="1600" dirty="0"/>
              <a:t>In the two possible AMP-S1G DL PPDUs, the duration of Excitation may be different</a:t>
            </a:r>
          </a:p>
          <a:p>
            <a:r>
              <a:rPr lang="en-SG" dirty="0"/>
              <a:t>AMP-S1G UL PPDU</a:t>
            </a:r>
          </a:p>
          <a:p>
            <a:pPr lvl="1"/>
            <a:r>
              <a:rPr lang="en-SG" sz="1600" dirty="0"/>
              <a:t>AMP-Sync + AMP-Data</a:t>
            </a:r>
          </a:p>
          <a:p>
            <a:pPr lvl="1"/>
            <a:r>
              <a:rPr lang="en-SG" sz="1600" dirty="0"/>
              <a:t>Within Excitation field of DL PPDU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D644A3A0-FB97-4AB5-9324-9593C08AE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33877"/>
              </p:ext>
            </p:extLst>
          </p:nvPr>
        </p:nvGraphicFramePr>
        <p:xfrm>
          <a:off x="421004" y="5484480"/>
          <a:ext cx="893448" cy="529200"/>
        </p:xfrm>
        <a:graphic>
          <a:graphicData uri="http://schemas.openxmlformats.org/drawingml/2006/table">
            <a:tbl>
              <a:tblPr firstRow="1" bandRow="1"/>
              <a:tblGrid>
                <a:gridCol w="893448">
                  <a:extLst>
                    <a:ext uri="{9D8B030D-6E8A-4147-A177-3AD203B41FA5}">
                      <a16:colId xmlns:a16="http://schemas.microsoft.com/office/drawing/2014/main" val="3008554388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S1G Preamble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416BF0A3-F926-4E3B-89FB-03B60086E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16439"/>
              </p:ext>
            </p:extLst>
          </p:nvPr>
        </p:nvGraphicFramePr>
        <p:xfrm>
          <a:off x="1314452" y="5611920"/>
          <a:ext cx="4033440" cy="274320"/>
        </p:xfrm>
        <a:graphic>
          <a:graphicData uri="http://schemas.openxmlformats.org/drawingml/2006/table">
            <a:tbl>
              <a:tblPr firstRow="1" bandRow="1"/>
              <a:tblGrid>
                <a:gridCol w="792480">
                  <a:extLst>
                    <a:ext uri="{9D8B030D-6E8A-4147-A177-3AD203B41FA5}">
                      <a16:colId xmlns:a16="http://schemas.microsoft.com/office/drawing/2014/main" val="425091737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92212446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5310161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AMP-Sync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AMP-Data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….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59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4D9D-4440-49D2-ADA4-C169F49C4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S1G Preamble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1AA46-09F5-4146-BC44-F66993CA01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45A0C-25B6-45CA-80EB-32EB0E00B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1F55D557-A383-43BD-8513-A9E840718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724398"/>
          </a:xfrm>
        </p:spPr>
        <p:txBody>
          <a:bodyPr/>
          <a:lstStyle/>
          <a:p>
            <a:r>
              <a:rPr lang="en-SG" dirty="0"/>
              <a:t>Group need to first decide whether S1G preamble is needed for those regions where 11ah is applicable.</a:t>
            </a:r>
          </a:p>
          <a:p>
            <a:pPr lvl="1"/>
            <a:r>
              <a:rPr lang="en-SG" dirty="0"/>
              <a:t>Reasons for supporting S1G preamble</a:t>
            </a:r>
          </a:p>
          <a:p>
            <a:pPr lvl="2"/>
            <a:r>
              <a:rPr lang="en-SG" dirty="0"/>
              <a:t>for fair coexistence with 11ah</a:t>
            </a:r>
          </a:p>
          <a:p>
            <a:pPr lvl="1"/>
            <a:r>
              <a:rPr lang="en-SG" dirty="0"/>
              <a:t>Reasons for against S1G preamble</a:t>
            </a:r>
          </a:p>
          <a:p>
            <a:pPr lvl="2"/>
            <a:r>
              <a:rPr lang="en-SG" dirty="0"/>
              <a:t>Higher complexity at AP</a:t>
            </a:r>
          </a:p>
          <a:p>
            <a:pPr lvl="2"/>
            <a:r>
              <a:rPr lang="en-SG" dirty="0"/>
              <a:t>Low probability of 11ah and AMP-S1G devices in same space</a:t>
            </a:r>
          </a:p>
          <a:p>
            <a:endParaRPr lang="en-SG" dirty="0"/>
          </a:p>
          <a:p>
            <a:r>
              <a:rPr lang="en-SG" dirty="0"/>
              <a:t>11ah provide mandatory support for both 1MHz and 2MHz BW.</a:t>
            </a:r>
          </a:p>
          <a:p>
            <a:r>
              <a:rPr lang="en-SG" dirty="0"/>
              <a:t>Thus, S1G Preamble of AMP-S1G DL PPDU can be either  S1G_SHORT preamble (with 2MHz) or S1G_1M preamble</a:t>
            </a:r>
          </a:p>
          <a:p>
            <a:r>
              <a:rPr lang="en-SG" dirty="0"/>
              <a:t>Consider that AMP-S1G BW is likely &lt;=500kHz, S1G_1M preamble is preferred to avoid spectrum waste.</a:t>
            </a:r>
          </a:p>
          <a:p>
            <a:r>
              <a:rPr lang="en-SG" dirty="0"/>
              <a:t>Choice of S1G Preamble may also affect the channelization scheme design.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7976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291C-0D7C-4A11-B1C6-3BFD62C8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060" cy="533399"/>
          </a:xfrm>
        </p:spPr>
        <p:txBody>
          <a:bodyPr/>
          <a:lstStyle/>
          <a:p>
            <a:r>
              <a:rPr lang="en-SG" dirty="0"/>
              <a:t>Proposal: </a:t>
            </a:r>
            <a:r>
              <a:rPr lang="en-US" dirty="0"/>
              <a:t>Modulation, Coding, Base Waveform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28D8C-745E-4CB4-A5FF-EE516A5D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858060" cy="4953000"/>
          </a:xfrm>
        </p:spPr>
        <p:txBody>
          <a:bodyPr/>
          <a:lstStyle/>
          <a:p>
            <a:r>
              <a:rPr lang="en-SG" dirty="0"/>
              <a:t>Modulation, Coding</a:t>
            </a:r>
          </a:p>
          <a:p>
            <a:pPr lvl="1"/>
            <a:r>
              <a:rPr lang="en-SG" dirty="0"/>
              <a:t>Suggest to keep consistent with AMP 2.4G </a:t>
            </a:r>
          </a:p>
          <a:p>
            <a:pPr lvl="1"/>
            <a:r>
              <a:rPr lang="en-SG" b="0" dirty="0"/>
              <a:t>Modulation: OOK</a:t>
            </a:r>
          </a:p>
          <a:p>
            <a:pPr lvl="1"/>
            <a:r>
              <a:rPr lang="en-SG" b="0" dirty="0"/>
              <a:t>Coding: Manchester</a:t>
            </a:r>
          </a:p>
          <a:p>
            <a:r>
              <a:rPr lang="en-SG" dirty="0"/>
              <a:t>Base waveform</a:t>
            </a:r>
          </a:p>
          <a:p>
            <a:pPr lvl="1"/>
            <a:r>
              <a:rPr lang="en-SG" dirty="0"/>
              <a:t>OFDM waveforms are more suitable for wideband system.</a:t>
            </a:r>
          </a:p>
          <a:p>
            <a:pPr lvl="1"/>
            <a:r>
              <a:rPr lang="en-SG" dirty="0"/>
              <a:t>Since AMP-S1G reuse RFID bands, an intuitive choice is to keep consistent with RFID and use CW. CW has advantages</a:t>
            </a:r>
          </a:p>
          <a:p>
            <a:pPr lvl="2"/>
            <a:r>
              <a:rPr lang="en-SG" dirty="0"/>
              <a:t>Easier to satisfy regulation masks</a:t>
            </a:r>
          </a:p>
          <a:p>
            <a:pPr lvl="2"/>
            <a:r>
              <a:rPr lang="en-SG" dirty="0"/>
              <a:t>Friendly to Rx filter</a:t>
            </a:r>
          </a:p>
          <a:p>
            <a:pPr lvl="2"/>
            <a:r>
              <a:rPr lang="en-SG" dirty="0"/>
              <a:t>Naturally has frequency shifting</a:t>
            </a:r>
          </a:p>
          <a:p>
            <a:pPr lvl="2"/>
            <a:r>
              <a:rPr lang="en-SG" dirty="0"/>
              <a:t>Both RF and baseband self-jammer cancellation are easier to implement on CW compared to wideband signal</a:t>
            </a:r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26766-0F05-465D-88F6-F5752F874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ADC7F-B9E9-445B-8FCD-70C3A43FE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5790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82315</TotalTime>
  <Words>1729</Words>
  <Application>Microsoft Office PowerPoint</Application>
  <PresentationFormat>On-screen Show (4:3)</PresentationFormat>
  <Paragraphs>331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ACcord Submission Template</vt:lpstr>
      <vt:lpstr>Initial Thought on AMP-S1G PHY design</vt:lpstr>
      <vt:lpstr>Introduction  </vt:lpstr>
      <vt:lpstr>Recap: AMP S1G Tag reading [1]</vt:lpstr>
      <vt:lpstr>Recap: 2.4G AMP Backscatter</vt:lpstr>
      <vt:lpstr>Recap: 2.4 GHz AMP Backscatter PPDUs</vt:lpstr>
      <vt:lpstr>Proposal: AMP-S1G Tag Requirements</vt:lpstr>
      <vt:lpstr>Proposal: AMP-S1G Backscatter PPDUs</vt:lpstr>
      <vt:lpstr>S1G Preamble Considerations</vt:lpstr>
      <vt:lpstr>Proposal: Modulation, Coding, Base Waveform</vt:lpstr>
      <vt:lpstr>Data Rates for AMP-S1G PPDUs </vt:lpstr>
      <vt:lpstr>Summary </vt:lpstr>
      <vt:lpstr>Reference </vt:lpstr>
      <vt:lpstr>SP 1</vt:lpstr>
      <vt:lpstr>SP 2</vt:lpstr>
      <vt:lpstr>SP 3</vt:lpstr>
      <vt:lpstr>SP 4</vt:lpstr>
      <vt:lpstr>SP 5</vt:lpstr>
      <vt:lpstr>SP 6</vt:lpstr>
      <vt:lpstr>SP 7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2824</cp:revision>
  <cp:lastPrinted>1998-02-10T13:28:00Z</cp:lastPrinted>
  <dcterms:created xsi:type="dcterms:W3CDTF">2009-12-02T19:05:00Z</dcterms:created>
  <dcterms:modified xsi:type="dcterms:W3CDTF">2025-07-25T08:15:39Z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