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661" r:id="rId3"/>
    <p:sldId id="659" r:id="rId4"/>
    <p:sldId id="704" r:id="rId5"/>
    <p:sldId id="714" r:id="rId6"/>
    <p:sldId id="715" r:id="rId7"/>
    <p:sldId id="716" r:id="rId8"/>
    <p:sldId id="708" r:id="rId9"/>
    <p:sldId id="712" r:id="rId10"/>
    <p:sldId id="721" r:id="rId11"/>
    <p:sldId id="718" r:id="rId12"/>
    <p:sldId id="723" r:id="rId13"/>
    <p:sldId id="717" r:id="rId14"/>
    <p:sldId id="678" r:id="rId15"/>
    <p:sldId id="679" r:id="rId16"/>
    <p:sldId id="672" r:id="rId17"/>
    <p:sldId id="711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lipanpan (D)" initials="l(" lastIdx="29" clrIdx="3">
    <p:extLst>
      <p:ext uri="{19B8F6BF-5375-455C-9EA6-DF929625EA0E}">
        <p15:presenceInfo xmlns:p15="http://schemas.microsoft.com/office/powerpoint/2012/main" userId="S-1-5-21-147214757-305610072-1517763936-10498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26" autoAdjust="0"/>
    <p:restoredTop sz="95363" autoAdjust="0"/>
  </p:normalViewPr>
  <p:slideViewPr>
    <p:cSldViewPr>
      <p:cViewPr varScale="1">
        <p:scale>
          <a:sx n="98" d="100"/>
          <a:sy n="98" d="100"/>
        </p:scale>
        <p:origin x="1116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2480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Doc Title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Doc Title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Channel number</a:t>
            </a:r>
            <a:r>
              <a:rPr lang="zh-CN" altLang="en-US" dirty="0"/>
              <a:t>不分国别，</a:t>
            </a:r>
            <a:r>
              <a:rPr lang="en-US" altLang="zh-CN" dirty="0"/>
              <a:t>operating channel , not operating class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10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46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97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114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47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9681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190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75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1800" b="1"/>
            </a:lvl1pPr>
            <a:lvl2pPr>
              <a:defRPr sz="1800"/>
            </a:lvl2pPr>
            <a:lvl3pPr marL="1085850" indent="-228600">
              <a:buFont typeface="Arial" panose="020B0604020202020204" pitchFamily="34" charset="0"/>
              <a:buChar char="•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2"/>
            <a:ext cx="7772400" cy="4648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 dirty="0"/>
              <a:t>Panpan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9C1BB8C-F310-4487-A728-D71901F75197}"/>
              </a:ext>
            </a:extLst>
          </p:cNvPr>
          <p:cNvSpPr txBox="1">
            <a:spLocks/>
          </p:cNvSpPr>
          <p:nvPr userDrawn="1"/>
        </p:nvSpPr>
        <p:spPr>
          <a:xfrm>
            <a:off x="609600" y="26857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July.</a:t>
            </a:r>
            <a:r>
              <a:rPr lang="en-US" sz="1800" b="1" dirty="0"/>
              <a:t> 2025</a:t>
            </a:r>
            <a:endParaRPr lang="en-GB" sz="1800" b="1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E5A8537-B6D2-4949-91B2-84817C1813A8}"/>
              </a:ext>
            </a:extLst>
          </p:cNvPr>
          <p:cNvSpPr/>
          <p:nvPr userDrawn="1"/>
        </p:nvSpPr>
        <p:spPr>
          <a:xfrm>
            <a:off x="5486400" y="264652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</a:t>
            </a:r>
            <a:r>
              <a:rPr lang="en-US" sz="1800" b="1" dirty="0">
                <a:solidFill>
                  <a:srgbClr val="000000"/>
                </a:solidFill>
                <a:latin typeface="+mn-lt"/>
              </a:rPr>
              <a:t>1224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hyperlink" Target="mailto:lipanpan25@huawei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843612"/>
            <a:ext cx="8420100" cy="870323"/>
          </a:xfrm>
          <a:noFill/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Initial Thought on AMP S1G Channelization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95265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</a:t>
            </a:r>
            <a:r>
              <a:rPr lang="en-US" sz="1800"/>
              <a:t>:</a:t>
            </a:r>
            <a:r>
              <a:rPr lang="en-US" sz="1800" b="0"/>
              <a:t> 2025-07-28</a:t>
            </a:r>
            <a:endParaRPr lang="en-US" sz="1800" b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D5093-8DB1-4D32-9684-E1C84F4525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2ED8AE-202C-478D-A913-2D69842F1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306933"/>
              </p:ext>
            </p:extLst>
          </p:nvPr>
        </p:nvGraphicFramePr>
        <p:xfrm>
          <a:off x="952500" y="2701138"/>
          <a:ext cx="74676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Panpan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  <a:hlinkClick r:id="rId4"/>
                        </a:rPr>
                        <a:t>lipanpan25@huawei.com</a:t>
                      </a: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Lei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Lumin</a:t>
                      </a:r>
                      <a:r>
                        <a:rPr lang="en-US" altLang="zh-CN" sz="1200" dirty="0"/>
                        <a:t>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7006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Bin Qian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Shenzhen, China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903303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1913A-3D7F-4190-83DA-9766A8F4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Proposal for AMP-S1G Channelization (2/6)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D9987-2BE4-46FE-91D1-BB564A4EF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5788846" cy="1894156"/>
          </a:xfrm>
        </p:spPr>
        <p:txBody>
          <a:bodyPr/>
          <a:lstStyle/>
          <a:p>
            <a:r>
              <a:rPr lang="en-SG" dirty="0"/>
              <a:t>US</a:t>
            </a:r>
          </a:p>
          <a:p>
            <a:pPr lvl="1"/>
            <a:r>
              <a:rPr lang="en-SG" dirty="0"/>
              <a:t>902-928MHz: support 500kHz, 52 channels </a:t>
            </a:r>
          </a:p>
          <a:p>
            <a:pPr lvl="2"/>
            <a:r>
              <a:rPr lang="en-SG" dirty="0"/>
              <a:t>Support of 250kHz is open for discussion</a:t>
            </a:r>
          </a:p>
          <a:p>
            <a:pPr lvl="1"/>
            <a:r>
              <a:rPr lang="en-SG" dirty="0"/>
              <a:t>Center frequency: </a:t>
            </a:r>
          </a:p>
          <a:p>
            <a:pPr lvl="2"/>
            <a:r>
              <a:rPr lang="en-SG" dirty="0"/>
              <a:t>902.25+N*0.5, N=0,…,51</a:t>
            </a:r>
          </a:p>
          <a:p>
            <a:pPr lvl="2"/>
            <a:endParaRPr lang="en-SG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6BDA5-22A5-41E7-927D-2280E026A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4EEB2-26A6-4CAC-8685-8ABFA7630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0F91C75-4F63-4F63-B610-96C517797B17}"/>
              </a:ext>
            </a:extLst>
          </p:cNvPr>
          <p:cNvSpPr txBox="1"/>
          <p:nvPr/>
        </p:nvSpPr>
        <p:spPr bwMode="auto">
          <a:xfrm>
            <a:off x="105113" y="874350"/>
            <a:ext cx="955711" cy="33855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1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262D441-4767-46E7-A3CF-313F4895AE9C}"/>
              </a:ext>
            </a:extLst>
          </p:cNvPr>
          <p:cNvCxnSpPr>
            <a:cxnSpLocks/>
          </p:cNvCxnSpPr>
          <p:nvPr/>
        </p:nvCxnSpPr>
        <p:spPr bwMode="auto">
          <a:xfrm>
            <a:off x="833858" y="3777000"/>
            <a:ext cx="0" cy="27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5F86107-61F5-45E2-961D-38AC43CA55C2}"/>
              </a:ext>
            </a:extLst>
          </p:cNvPr>
          <p:cNvCxnSpPr>
            <a:cxnSpLocks/>
          </p:cNvCxnSpPr>
          <p:nvPr/>
        </p:nvCxnSpPr>
        <p:spPr bwMode="auto">
          <a:xfrm>
            <a:off x="8862840" y="3777000"/>
            <a:ext cx="0" cy="27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2ACAC8C-6492-4DD5-8188-71C5035388D7}"/>
              </a:ext>
            </a:extLst>
          </p:cNvPr>
          <p:cNvSpPr txBox="1"/>
          <p:nvPr/>
        </p:nvSpPr>
        <p:spPr bwMode="auto">
          <a:xfrm>
            <a:off x="405439" y="3505867"/>
            <a:ext cx="8242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902MHz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CD8E2F1-4E04-4E88-A832-BA9BD369115F}"/>
              </a:ext>
            </a:extLst>
          </p:cNvPr>
          <p:cNvSpPr txBox="1"/>
          <p:nvPr/>
        </p:nvSpPr>
        <p:spPr bwMode="auto">
          <a:xfrm>
            <a:off x="8319735" y="3465634"/>
            <a:ext cx="8242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928MHz</a:t>
            </a:r>
          </a:p>
        </p:txBody>
      </p:sp>
      <p:sp>
        <p:nvSpPr>
          <p:cNvPr id="24" name="Trapezoid 23">
            <a:extLst>
              <a:ext uri="{FF2B5EF4-FFF2-40B4-BE49-F238E27FC236}">
                <a16:creationId xmlns:a16="http://schemas.microsoft.com/office/drawing/2014/main" id="{E95671A2-EB36-4142-97BB-A236B75859E5}"/>
              </a:ext>
            </a:extLst>
          </p:cNvPr>
          <p:cNvSpPr/>
          <p:nvPr/>
        </p:nvSpPr>
        <p:spPr bwMode="auto">
          <a:xfrm>
            <a:off x="850420" y="5715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B8622996-C8DA-48DF-B978-8EA8F041C8E3}"/>
              </a:ext>
            </a:extLst>
          </p:cNvPr>
          <p:cNvSpPr/>
          <p:nvPr/>
        </p:nvSpPr>
        <p:spPr bwMode="auto">
          <a:xfrm>
            <a:off x="850420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B542D72E-1D18-46F1-8971-D859F2E9BA55}"/>
              </a:ext>
            </a:extLst>
          </p:cNvPr>
          <p:cNvSpPr/>
          <p:nvPr/>
        </p:nvSpPr>
        <p:spPr bwMode="auto">
          <a:xfrm>
            <a:off x="8259251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5927A5A1-5ACE-4D5A-9A6A-E02B3CFA750C}"/>
              </a:ext>
            </a:extLst>
          </p:cNvPr>
          <p:cNvSpPr/>
          <p:nvPr/>
        </p:nvSpPr>
        <p:spPr bwMode="auto">
          <a:xfrm>
            <a:off x="2085826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Trapezoid 29">
            <a:extLst>
              <a:ext uri="{FF2B5EF4-FFF2-40B4-BE49-F238E27FC236}">
                <a16:creationId xmlns:a16="http://schemas.microsoft.com/office/drawing/2014/main" id="{70295ED2-4562-4638-AD55-62A05B0307F7}"/>
              </a:ext>
            </a:extLst>
          </p:cNvPr>
          <p:cNvSpPr/>
          <p:nvPr/>
        </p:nvSpPr>
        <p:spPr bwMode="auto">
          <a:xfrm>
            <a:off x="3318221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1" name="Trapezoid 30">
            <a:extLst>
              <a:ext uri="{FF2B5EF4-FFF2-40B4-BE49-F238E27FC236}">
                <a16:creationId xmlns:a16="http://schemas.microsoft.com/office/drawing/2014/main" id="{F4A5578D-BC2F-481B-915F-BE4B58BBE6FD}"/>
              </a:ext>
            </a:extLst>
          </p:cNvPr>
          <p:cNvSpPr/>
          <p:nvPr/>
        </p:nvSpPr>
        <p:spPr bwMode="auto">
          <a:xfrm>
            <a:off x="3944639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2" name="Trapezoid 31">
            <a:extLst>
              <a:ext uri="{FF2B5EF4-FFF2-40B4-BE49-F238E27FC236}">
                <a16:creationId xmlns:a16="http://schemas.microsoft.com/office/drawing/2014/main" id="{EEEFA9DD-F816-46DF-A22A-F7D84D992CB2}"/>
              </a:ext>
            </a:extLst>
          </p:cNvPr>
          <p:cNvSpPr/>
          <p:nvPr/>
        </p:nvSpPr>
        <p:spPr bwMode="auto">
          <a:xfrm>
            <a:off x="4568998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3" name="Trapezoid 32">
            <a:extLst>
              <a:ext uri="{FF2B5EF4-FFF2-40B4-BE49-F238E27FC236}">
                <a16:creationId xmlns:a16="http://schemas.microsoft.com/office/drawing/2014/main" id="{5BD1F52C-EEA4-42D3-8988-DB1B302B842C}"/>
              </a:ext>
            </a:extLst>
          </p:cNvPr>
          <p:cNvSpPr/>
          <p:nvPr/>
        </p:nvSpPr>
        <p:spPr bwMode="auto">
          <a:xfrm>
            <a:off x="5180656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2328FD4C-6FDE-495A-9009-6327C821C7B8}"/>
              </a:ext>
            </a:extLst>
          </p:cNvPr>
          <p:cNvSpPr/>
          <p:nvPr/>
        </p:nvSpPr>
        <p:spPr bwMode="auto">
          <a:xfrm>
            <a:off x="5805014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4401A514-0F17-4E1E-9B19-F791C323F75D}"/>
              </a:ext>
            </a:extLst>
          </p:cNvPr>
          <p:cNvSpPr/>
          <p:nvPr/>
        </p:nvSpPr>
        <p:spPr bwMode="auto">
          <a:xfrm>
            <a:off x="6412440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6" name="Trapezoid 35">
            <a:extLst>
              <a:ext uri="{FF2B5EF4-FFF2-40B4-BE49-F238E27FC236}">
                <a16:creationId xmlns:a16="http://schemas.microsoft.com/office/drawing/2014/main" id="{FBE31C11-1864-420B-8EBD-CCF57DD7169A}"/>
              </a:ext>
            </a:extLst>
          </p:cNvPr>
          <p:cNvSpPr/>
          <p:nvPr/>
        </p:nvSpPr>
        <p:spPr bwMode="auto">
          <a:xfrm>
            <a:off x="7028332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7" name="Trapezoid 36">
            <a:extLst>
              <a:ext uri="{FF2B5EF4-FFF2-40B4-BE49-F238E27FC236}">
                <a16:creationId xmlns:a16="http://schemas.microsoft.com/office/drawing/2014/main" id="{7253411C-D4CA-4333-A571-75E0CF439504}"/>
              </a:ext>
            </a:extLst>
          </p:cNvPr>
          <p:cNvSpPr/>
          <p:nvPr/>
        </p:nvSpPr>
        <p:spPr bwMode="auto">
          <a:xfrm>
            <a:off x="1468831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8" name="Trapezoid 37">
            <a:extLst>
              <a:ext uri="{FF2B5EF4-FFF2-40B4-BE49-F238E27FC236}">
                <a16:creationId xmlns:a16="http://schemas.microsoft.com/office/drawing/2014/main" id="{D1325516-1955-4A3C-B2A3-628A9231300A}"/>
              </a:ext>
            </a:extLst>
          </p:cNvPr>
          <p:cNvSpPr/>
          <p:nvPr/>
        </p:nvSpPr>
        <p:spPr bwMode="auto">
          <a:xfrm>
            <a:off x="2697980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0" name="Trapezoid 39">
            <a:extLst>
              <a:ext uri="{FF2B5EF4-FFF2-40B4-BE49-F238E27FC236}">
                <a16:creationId xmlns:a16="http://schemas.microsoft.com/office/drawing/2014/main" id="{E4AC10B2-9550-4203-84A8-776939A7C714}"/>
              </a:ext>
            </a:extLst>
          </p:cNvPr>
          <p:cNvSpPr/>
          <p:nvPr/>
        </p:nvSpPr>
        <p:spPr bwMode="auto">
          <a:xfrm>
            <a:off x="1004901" y="5715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1" name="Trapezoid 40">
            <a:extLst>
              <a:ext uri="{FF2B5EF4-FFF2-40B4-BE49-F238E27FC236}">
                <a16:creationId xmlns:a16="http://schemas.microsoft.com/office/drawing/2014/main" id="{EBEBF344-7B77-459B-9E43-58163A3F9AEC}"/>
              </a:ext>
            </a:extLst>
          </p:cNvPr>
          <p:cNvSpPr/>
          <p:nvPr/>
        </p:nvSpPr>
        <p:spPr bwMode="auto">
          <a:xfrm>
            <a:off x="1159382" y="5715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2" name="Trapezoid 41">
            <a:extLst>
              <a:ext uri="{FF2B5EF4-FFF2-40B4-BE49-F238E27FC236}">
                <a16:creationId xmlns:a16="http://schemas.microsoft.com/office/drawing/2014/main" id="{2402FD90-FB5E-4E32-A538-7B6299A9A0B2}"/>
              </a:ext>
            </a:extLst>
          </p:cNvPr>
          <p:cNvSpPr/>
          <p:nvPr/>
        </p:nvSpPr>
        <p:spPr bwMode="auto">
          <a:xfrm>
            <a:off x="1313863" y="5715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0DB8A36F-710B-4ACC-8E7E-14E328BCAA19}"/>
              </a:ext>
            </a:extLst>
          </p:cNvPr>
          <p:cNvSpPr/>
          <p:nvPr/>
        </p:nvSpPr>
        <p:spPr bwMode="auto">
          <a:xfrm>
            <a:off x="1475331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C2E080E-C1B5-4EDE-A82C-EDB6895AD919}"/>
              </a:ext>
            </a:extLst>
          </p:cNvPr>
          <p:cNvCxnSpPr>
            <a:cxnSpLocks/>
          </p:cNvCxnSpPr>
          <p:nvPr/>
        </p:nvCxnSpPr>
        <p:spPr bwMode="auto">
          <a:xfrm>
            <a:off x="1468052" y="3905250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45" name="Trapezoid 44">
            <a:extLst>
              <a:ext uri="{FF2B5EF4-FFF2-40B4-BE49-F238E27FC236}">
                <a16:creationId xmlns:a16="http://schemas.microsoft.com/office/drawing/2014/main" id="{06B54179-B35C-4B05-8ED8-43D59B2B3959}"/>
              </a:ext>
            </a:extLst>
          </p:cNvPr>
          <p:cNvSpPr/>
          <p:nvPr/>
        </p:nvSpPr>
        <p:spPr bwMode="auto">
          <a:xfrm>
            <a:off x="1629812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6" name="Trapezoid 45">
            <a:extLst>
              <a:ext uri="{FF2B5EF4-FFF2-40B4-BE49-F238E27FC236}">
                <a16:creationId xmlns:a16="http://schemas.microsoft.com/office/drawing/2014/main" id="{3A56F26D-873D-46C3-A86B-D80EC46B2A80}"/>
              </a:ext>
            </a:extLst>
          </p:cNvPr>
          <p:cNvSpPr/>
          <p:nvPr/>
        </p:nvSpPr>
        <p:spPr bwMode="auto">
          <a:xfrm>
            <a:off x="1784293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7" name="Trapezoid 46">
            <a:extLst>
              <a:ext uri="{FF2B5EF4-FFF2-40B4-BE49-F238E27FC236}">
                <a16:creationId xmlns:a16="http://schemas.microsoft.com/office/drawing/2014/main" id="{29C5770E-9BB8-41E9-8EA4-84C6D18CF797}"/>
              </a:ext>
            </a:extLst>
          </p:cNvPr>
          <p:cNvSpPr/>
          <p:nvPr/>
        </p:nvSpPr>
        <p:spPr bwMode="auto">
          <a:xfrm>
            <a:off x="1938774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8" name="Trapezoid 47">
            <a:extLst>
              <a:ext uri="{FF2B5EF4-FFF2-40B4-BE49-F238E27FC236}">
                <a16:creationId xmlns:a16="http://schemas.microsoft.com/office/drawing/2014/main" id="{9C224928-534A-4768-8210-95BDC880426F}"/>
              </a:ext>
            </a:extLst>
          </p:cNvPr>
          <p:cNvSpPr/>
          <p:nvPr/>
        </p:nvSpPr>
        <p:spPr bwMode="auto">
          <a:xfrm>
            <a:off x="2093255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9" name="Trapezoid 48">
            <a:extLst>
              <a:ext uri="{FF2B5EF4-FFF2-40B4-BE49-F238E27FC236}">
                <a16:creationId xmlns:a16="http://schemas.microsoft.com/office/drawing/2014/main" id="{8F9FC098-4B75-4057-B066-0A1BDE8C208C}"/>
              </a:ext>
            </a:extLst>
          </p:cNvPr>
          <p:cNvSpPr/>
          <p:nvPr/>
        </p:nvSpPr>
        <p:spPr bwMode="auto">
          <a:xfrm>
            <a:off x="2247736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0" name="Trapezoid 49">
            <a:extLst>
              <a:ext uri="{FF2B5EF4-FFF2-40B4-BE49-F238E27FC236}">
                <a16:creationId xmlns:a16="http://schemas.microsoft.com/office/drawing/2014/main" id="{6B73D14E-DEC4-4834-9F31-6C47C846E71D}"/>
              </a:ext>
            </a:extLst>
          </p:cNvPr>
          <p:cNvSpPr/>
          <p:nvPr/>
        </p:nvSpPr>
        <p:spPr bwMode="auto">
          <a:xfrm>
            <a:off x="2402217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" name="Trapezoid 50">
            <a:extLst>
              <a:ext uri="{FF2B5EF4-FFF2-40B4-BE49-F238E27FC236}">
                <a16:creationId xmlns:a16="http://schemas.microsoft.com/office/drawing/2014/main" id="{A339EFBE-D73D-4903-9FE8-A1D4124372AC}"/>
              </a:ext>
            </a:extLst>
          </p:cNvPr>
          <p:cNvSpPr/>
          <p:nvPr/>
        </p:nvSpPr>
        <p:spPr bwMode="auto">
          <a:xfrm>
            <a:off x="2556698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" name="Trapezoid 51">
            <a:extLst>
              <a:ext uri="{FF2B5EF4-FFF2-40B4-BE49-F238E27FC236}">
                <a16:creationId xmlns:a16="http://schemas.microsoft.com/office/drawing/2014/main" id="{527E2FFC-80D4-4758-BB42-0609689BC659}"/>
              </a:ext>
            </a:extLst>
          </p:cNvPr>
          <p:cNvSpPr/>
          <p:nvPr/>
        </p:nvSpPr>
        <p:spPr bwMode="auto">
          <a:xfrm>
            <a:off x="2711179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" name="Trapezoid 52">
            <a:extLst>
              <a:ext uri="{FF2B5EF4-FFF2-40B4-BE49-F238E27FC236}">
                <a16:creationId xmlns:a16="http://schemas.microsoft.com/office/drawing/2014/main" id="{6CA6C4FB-6C05-4915-8F12-F71239D4BF9C}"/>
              </a:ext>
            </a:extLst>
          </p:cNvPr>
          <p:cNvSpPr/>
          <p:nvPr/>
        </p:nvSpPr>
        <p:spPr bwMode="auto">
          <a:xfrm>
            <a:off x="2865660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4" name="Trapezoid 53">
            <a:extLst>
              <a:ext uri="{FF2B5EF4-FFF2-40B4-BE49-F238E27FC236}">
                <a16:creationId xmlns:a16="http://schemas.microsoft.com/office/drawing/2014/main" id="{F639D65E-5D46-4FA8-9CFF-CD313255EBE1}"/>
              </a:ext>
            </a:extLst>
          </p:cNvPr>
          <p:cNvSpPr/>
          <p:nvPr/>
        </p:nvSpPr>
        <p:spPr bwMode="auto">
          <a:xfrm>
            <a:off x="3020141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5" name="Trapezoid 54">
            <a:extLst>
              <a:ext uri="{FF2B5EF4-FFF2-40B4-BE49-F238E27FC236}">
                <a16:creationId xmlns:a16="http://schemas.microsoft.com/office/drawing/2014/main" id="{E414886D-E9CC-446A-9E21-114C78E24841}"/>
              </a:ext>
            </a:extLst>
          </p:cNvPr>
          <p:cNvSpPr/>
          <p:nvPr/>
        </p:nvSpPr>
        <p:spPr bwMode="auto">
          <a:xfrm>
            <a:off x="3174622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6" name="Trapezoid 55">
            <a:extLst>
              <a:ext uri="{FF2B5EF4-FFF2-40B4-BE49-F238E27FC236}">
                <a16:creationId xmlns:a16="http://schemas.microsoft.com/office/drawing/2014/main" id="{ED164EEA-37E0-41EC-8F94-47CF3330932C}"/>
              </a:ext>
            </a:extLst>
          </p:cNvPr>
          <p:cNvSpPr/>
          <p:nvPr/>
        </p:nvSpPr>
        <p:spPr bwMode="auto">
          <a:xfrm>
            <a:off x="3329103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7" name="Trapezoid 56">
            <a:extLst>
              <a:ext uri="{FF2B5EF4-FFF2-40B4-BE49-F238E27FC236}">
                <a16:creationId xmlns:a16="http://schemas.microsoft.com/office/drawing/2014/main" id="{71AF3F56-3DE4-4104-95F0-CCC699038E31}"/>
              </a:ext>
            </a:extLst>
          </p:cNvPr>
          <p:cNvSpPr/>
          <p:nvPr/>
        </p:nvSpPr>
        <p:spPr bwMode="auto">
          <a:xfrm>
            <a:off x="3483584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8" name="Trapezoid 57">
            <a:extLst>
              <a:ext uri="{FF2B5EF4-FFF2-40B4-BE49-F238E27FC236}">
                <a16:creationId xmlns:a16="http://schemas.microsoft.com/office/drawing/2014/main" id="{1CE93BF6-E50C-4588-90A3-549A757E2B44}"/>
              </a:ext>
            </a:extLst>
          </p:cNvPr>
          <p:cNvSpPr/>
          <p:nvPr/>
        </p:nvSpPr>
        <p:spPr bwMode="auto">
          <a:xfrm>
            <a:off x="3638065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9" name="Trapezoid 58">
            <a:extLst>
              <a:ext uri="{FF2B5EF4-FFF2-40B4-BE49-F238E27FC236}">
                <a16:creationId xmlns:a16="http://schemas.microsoft.com/office/drawing/2014/main" id="{F78AE46C-17EA-435C-ABCD-05BDE32809B5}"/>
              </a:ext>
            </a:extLst>
          </p:cNvPr>
          <p:cNvSpPr/>
          <p:nvPr/>
        </p:nvSpPr>
        <p:spPr bwMode="auto">
          <a:xfrm>
            <a:off x="3792546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8EA14A81-A0DF-49B0-A5D6-31C2E3B6C248}"/>
              </a:ext>
            </a:extLst>
          </p:cNvPr>
          <p:cNvSpPr/>
          <p:nvPr/>
        </p:nvSpPr>
        <p:spPr bwMode="auto">
          <a:xfrm>
            <a:off x="3947027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1" name="Trapezoid 60">
            <a:extLst>
              <a:ext uri="{FF2B5EF4-FFF2-40B4-BE49-F238E27FC236}">
                <a16:creationId xmlns:a16="http://schemas.microsoft.com/office/drawing/2014/main" id="{7ECAF4CC-F265-438B-9E48-97F02CB73FA8}"/>
              </a:ext>
            </a:extLst>
          </p:cNvPr>
          <p:cNvSpPr/>
          <p:nvPr/>
        </p:nvSpPr>
        <p:spPr bwMode="auto">
          <a:xfrm>
            <a:off x="4101508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2" name="Trapezoid 61">
            <a:extLst>
              <a:ext uri="{FF2B5EF4-FFF2-40B4-BE49-F238E27FC236}">
                <a16:creationId xmlns:a16="http://schemas.microsoft.com/office/drawing/2014/main" id="{3D22D8B1-84D6-4A38-8F75-CFB7E13FD2AC}"/>
              </a:ext>
            </a:extLst>
          </p:cNvPr>
          <p:cNvSpPr/>
          <p:nvPr/>
        </p:nvSpPr>
        <p:spPr bwMode="auto">
          <a:xfrm>
            <a:off x="4255989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3" name="Trapezoid 62">
            <a:extLst>
              <a:ext uri="{FF2B5EF4-FFF2-40B4-BE49-F238E27FC236}">
                <a16:creationId xmlns:a16="http://schemas.microsoft.com/office/drawing/2014/main" id="{8BEFC2C7-D867-41F6-9D73-C04EFC7498D3}"/>
              </a:ext>
            </a:extLst>
          </p:cNvPr>
          <p:cNvSpPr/>
          <p:nvPr/>
        </p:nvSpPr>
        <p:spPr bwMode="auto">
          <a:xfrm>
            <a:off x="4410470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4" name="Trapezoid 63">
            <a:extLst>
              <a:ext uri="{FF2B5EF4-FFF2-40B4-BE49-F238E27FC236}">
                <a16:creationId xmlns:a16="http://schemas.microsoft.com/office/drawing/2014/main" id="{972C595B-A62A-432A-B624-98A962C650E0}"/>
              </a:ext>
            </a:extLst>
          </p:cNvPr>
          <p:cNvSpPr/>
          <p:nvPr/>
        </p:nvSpPr>
        <p:spPr bwMode="auto">
          <a:xfrm>
            <a:off x="4564951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5" name="Trapezoid 64">
            <a:extLst>
              <a:ext uri="{FF2B5EF4-FFF2-40B4-BE49-F238E27FC236}">
                <a16:creationId xmlns:a16="http://schemas.microsoft.com/office/drawing/2014/main" id="{A4AB11EA-B63A-4A22-BD40-82A4EDAC936E}"/>
              </a:ext>
            </a:extLst>
          </p:cNvPr>
          <p:cNvSpPr/>
          <p:nvPr/>
        </p:nvSpPr>
        <p:spPr bwMode="auto">
          <a:xfrm>
            <a:off x="4719432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6" name="Trapezoid 65">
            <a:extLst>
              <a:ext uri="{FF2B5EF4-FFF2-40B4-BE49-F238E27FC236}">
                <a16:creationId xmlns:a16="http://schemas.microsoft.com/office/drawing/2014/main" id="{BF138618-D90E-4155-9603-AA6D12FDC6E9}"/>
              </a:ext>
            </a:extLst>
          </p:cNvPr>
          <p:cNvSpPr/>
          <p:nvPr/>
        </p:nvSpPr>
        <p:spPr bwMode="auto">
          <a:xfrm>
            <a:off x="4873913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7" name="Trapezoid 66">
            <a:extLst>
              <a:ext uri="{FF2B5EF4-FFF2-40B4-BE49-F238E27FC236}">
                <a16:creationId xmlns:a16="http://schemas.microsoft.com/office/drawing/2014/main" id="{925124B8-9C49-4435-B88B-8EE62734467B}"/>
              </a:ext>
            </a:extLst>
          </p:cNvPr>
          <p:cNvSpPr/>
          <p:nvPr/>
        </p:nvSpPr>
        <p:spPr bwMode="auto">
          <a:xfrm>
            <a:off x="5028394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8" name="Trapezoid 67">
            <a:extLst>
              <a:ext uri="{FF2B5EF4-FFF2-40B4-BE49-F238E27FC236}">
                <a16:creationId xmlns:a16="http://schemas.microsoft.com/office/drawing/2014/main" id="{79B5AFD8-FDB5-4694-BD6F-DBBB36AA062B}"/>
              </a:ext>
            </a:extLst>
          </p:cNvPr>
          <p:cNvSpPr/>
          <p:nvPr/>
        </p:nvSpPr>
        <p:spPr bwMode="auto">
          <a:xfrm>
            <a:off x="5182875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9" name="Trapezoid 68">
            <a:extLst>
              <a:ext uri="{FF2B5EF4-FFF2-40B4-BE49-F238E27FC236}">
                <a16:creationId xmlns:a16="http://schemas.microsoft.com/office/drawing/2014/main" id="{E00CA9ED-73FB-46F0-937A-B9D3E9B4621D}"/>
              </a:ext>
            </a:extLst>
          </p:cNvPr>
          <p:cNvSpPr/>
          <p:nvPr/>
        </p:nvSpPr>
        <p:spPr bwMode="auto">
          <a:xfrm>
            <a:off x="5337356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0" name="Trapezoid 69">
            <a:extLst>
              <a:ext uri="{FF2B5EF4-FFF2-40B4-BE49-F238E27FC236}">
                <a16:creationId xmlns:a16="http://schemas.microsoft.com/office/drawing/2014/main" id="{8859BD73-5063-45F1-893C-01F4DF5268B9}"/>
              </a:ext>
            </a:extLst>
          </p:cNvPr>
          <p:cNvSpPr/>
          <p:nvPr/>
        </p:nvSpPr>
        <p:spPr bwMode="auto">
          <a:xfrm>
            <a:off x="5491837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1" name="Trapezoid 70">
            <a:extLst>
              <a:ext uri="{FF2B5EF4-FFF2-40B4-BE49-F238E27FC236}">
                <a16:creationId xmlns:a16="http://schemas.microsoft.com/office/drawing/2014/main" id="{FEC46211-0FB0-4CF1-AB1A-2194EF4B0D65}"/>
              </a:ext>
            </a:extLst>
          </p:cNvPr>
          <p:cNvSpPr/>
          <p:nvPr/>
        </p:nvSpPr>
        <p:spPr bwMode="auto">
          <a:xfrm>
            <a:off x="5646318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2" name="Trapezoid 71">
            <a:extLst>
              <a:ext uri="{FF2B5EF4-FFF2-40B4-BE49-F238E27FC236}">
                <a16:creationId xmlns:a16="http://schemas.microsoft.com/office/drawing/2014/main" id="{EF067F0C-4627-4654-8CEE-69357CBA4C64}"/>
              </a:ext>
            </a:extLst>
          </p:cNvPr>
          <p:cNvSpPr/>
          <p:nvPr/>
        </p:nvSpPr>
        <p:spPr bwMode="auto">
          <a:xfrm>
            <a:off x="5800799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3" name="Trapezoid 72">
            <a:extLst>
              <a:ext uri="{FF2B5EF4-FFF2-40B4-BE49-F238E27FC236}">
                <a16:creationId xmlns:a16="http://schemas.microsoft.com/office/drawing/2014/main" id="{DD7A4188-75E4-4A35-8D65-862CABF41109}"/>
              </a:ext>
            </a:extLst>
          </p:cNvPr>
          <p:cNvSpPr/>
          <p:nvPr/>
        </p:nvSpPr>
        <p:spPr bwMode="auto">
          <a:xfrm>
            <a:off x="5955280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4" name="Trapezoid 73">
            <a:extLst>
              <a:ext uri="{FF2B5EF4-FFF2-40B4-BE49-F238E27FC236}">
                <a16:creationId xmlns:a16="http://schemas.microsoft.com/office/drawing/2014/main" id="{AF93C37A-7D16-4963-B750-626191A62A7B}"/>
              </a:ext>
            </a:extLst>
          </p:cNvPr>
          <p:cNvSpPr/>
          <p:nvPr/>
        </p:nvSpPr>
        <p:spPr bwMode="auto">
          <a:xfrm>
            <a:off x="6109761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5" name="Trapezoid 74">
            <a:extLst>
              <a:ext uri="{FF2B5EF4-FFF2-40B4-BE49-F238E27FC236}">
                <a16:creationId xmlns:a16="http://schemas.microsoft.com/office/drawing/2014/main" id="{96ED4921-E3B2-42EE-95AC-1AC671C29CE4}"/>
              </a:ext>
            </a:extLst>
          </p:cNvPr>
          <p:cNvSpPr/>
          <p:nvPr/>
        </p:nvSpPr>
        <p:spPr bwMode="auto">
          <a:xfrm>
            <a:off x="6264242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6" name="Trapezoid 75">
            <a:extLst>
              <a:ext uri="{FF2B5EF4-FFF2-40B4-BE49-F238E27FC236}">
                <a16:creationId xmlns:a16="http://schemas.microsoft.com/office/drawing/2014/main" id="{B700827B-838C-4537-91A7-6F4BC1A8DF7C}"/>
              </a:ext>
            </a:extLst>
          </p:cNvPr>
          <p:cNvSpPr/>
          <p:nvPr/>
        </p:nvSpPr>
        <p:spPr bwMode="auto">
          <a:xfrm>
            <a:off x="6418723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7" name="Trapezoid 76">
            <a:extLst>
              <a:ext uri="{FF2B5EF4-FFF2-40B4-BE49-F238E27FC236}">
                <a16:creationId xmlns:a16="http://schemas.microsoft.com/office/drawing/2014/main" id="{1B490BAD-A109-4BBD-9C9F-F16631243613}"/>
              </a:ext>
            </a:extLst>
          </p:cNvPr>
          <p:cNvSpPr/>
          <p:nvPr/>
        </p:nvSpPr>
        <p:spPr bwMode="auto">
          <a:xfrm>
            <a:off x="6573204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8" name="Trapezoid 77">
            <a:extLst>
              <a:ext uri="{FF2B5EF4-FFF2-40B4-BE49-F238E27FC236}">
                <a16:creationId xmlns:a16="http://schemas.microsoft.com/office/drawing/2014/main" id="{24D083BB-8A64-4B23-A1DB-BBE8A524176F}"/>
              </a:ext>
            </a:extLst>
          </p:cNvPr>
          <p:cNvSpPr/>
          <p:nvPr/>
        </p:nvSpPr>
        <p:spPr bwMode="auto">
          <a:xfrm>
            <a:off x="6727685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9" name="Trapezoid 78">
            <a:extLst>
              <a:ext uri="{FF2B5EF4-FFF2-40B4-BE49-F238E27FC236}">
                <a16:creationId xmlns:a16="http://schemas.microsoft.com/office/drawing/2014/main" id="{116988DF-3DA4-4BBC-8D8C-85B0DE0AC4E1}"/>
              </a:ext>
            </a:extLst>
          </p:cNvPr>
          <p:cNvSpPr/>
          <p:nvPr/>
        </p:nvSpPr>
        <p:spPr bwMode="auto">
          <a:xfrm>
            <a:off x="6882166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0" name="Trapezoid 79">
            <a:extLst>
              <a:ext uri="{FF2B5EF4-FFF2-40B4-BE49-F238E27FC236}">
                <a16:creationId xmlns:a16="http://schemas.microsoft.com/office/drawing/2014/main" id="{C51C80EC-3E43-42E8-A936-5394B24CE355}"/>
              </a:ext>
            </a:extLst>
          </p:cNvPr>
          <p:cNvSpPr/>
          <p:nvPr/>
        </p:nvSpPr>
        <p:spPr bwMode="auto">
          <a:xfrm>
            <a:off x="7036647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1" name="Trapezoid 80">
            <a:extLst>
              <a:ext uri="{FF2B5EF4-FFF2-40B4-BE49-F238E27FC236}">
                <a16:creationId xmlns:a16="http://schemas.microsoft.com/office/drawing/2014/main" id="{F0A584B5-CD2C-43C5-9BDE-5B1FC75E8B65}"/>
              </a:ext>
            </a:extLst>
          </p:cNvPr>
          <p:cNvSpPr/>
          <p:nvPr/>
        </p:nvSpPr>
        <p:spPr bwMode="auto">
          <a:xfrm>
            <a:off x="7191128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2" name="Trapezoid 81">
            <a:extLst>
              <a:ext uri="{FF2B5EF4-FFF2-40B4-BE49-F238E27FC236}">
                <a16:creationId xmlns:a16="http://schemas.microsoft.com/office/drawing/2014/main" id="{9476003B-C048-4730-AB82-A45E01DF6616}"/>
              </a:ext>
            </a:extLst>
          </p:cNvPr>
          <p:cNvSpPr/>
          <p:nvPr/>
        </p:nvSpPr>
        <p:spPr bwMode="auto">
          <a:xfrm>
            <a:off x="7345609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3" name="Trapezoid 82">
            <a:extLst>
              <a:ext uri="{FF2B5EF4-FFF2-40B4-BE49-F238E27FC236}">
                <a16:creationId xmlns:a16="http://schemas.microsoft.com/office/drawing/2014/main" id="{A8210C84-F959-4F10-8054-5BEA7C8F2F34}"/>
              </a:ext>
            </a:extLst>
          </p:cNvPr>
          <p:cNvSpPr/>
          <p:nvPr/>
        </p:nvSpPr>
        <p:spPr bwMode="auto">
          <a:xfrm>
            <a:off x="7500079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4" name="Trapezoid 83">
            <a:extLst>
              <a:ext uri="{FF2B5EF4-FFF2-40B4-BE49-F238E27FC236}">
                <a16:creationId xmlns:a16="http://schemas.microsoft.com/office/drawing/2014/main" id="{4769449A-61E8-478E-9C1D-3CFF3B7DC00D}"/>
              </a:ext>
            </a:extLst>
          </p:cNvPr>
          <p:cNvSpPr/>
          <p:nvPr/>
        </p:nvSpPr>
        <p:spPr bwMode="auto">
          <a:xfrm>
            <a:off x="7654066" y="5715003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D9F2E71C-C2D2-4D48-A54D-4D5AB1395706}"/>
              </a:ext>
            </a:extLst>
          </p:cNvPr>
          <p:cNvCxnSpPr>
            <a:cxnSpLocks/>
          </p:cNvCxnSpPr>
          <p:nvPr/>
        </p:nvCxnSpPr>
        <p:spPr bwMode="auto">
          <a:xfrm>
            <a:off x="6407083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ECCC5611-CC1B-423B-8731-E260B2635445}"/>
              </a:ext>
            </a:extLst>
          </p:cNvPr>
          <p:cNvCxnSpPr>
            <a:cxnSpLocks/>
          </p:cNvCxnSpPr>
          <p:nvPr/>
        </p:nvCxnSpPr>
        <p:spPr bwMode="auto">
          <a:xfrm>
            <a:off x="7029383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94" name="Trapezoid 93">
            <a:extLst>
              <a:ext uri="{FF2B5EF4-FFF2-40B4-BE49-F238E27FC236}">
                <a16:creationId xmlns:a16="http://schemas.microsoft.com/office/drawing/2014/main" id="{4117DB7F-238B-42AF-9135-8EE043233F97}"/>
              </a:ext>
            </a:extLst>
          </p:cNvPr>
          <p:cNvSpPr/>
          <p:nvPr/>
        </p:nvSpPr>
        <p:spPr bwMode="auto">
          <a:xfrm>
            <a:off x="7643601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5" name="Trapezoid 94">
            <a:extLst>
              <a:ext uri="{FF2B5EF4-FFF2-40B4-BE49-F238E27FC236}">
                <a16:creationId xmlns:a16="http://schemas.microsoft.com/office/drawing/2014/main" id="{C1F658E3-3040-4D98-A33D-01B37A7E872B}"/>
              </a:ext>
            </a:extLst>
          </p:cNvPr>
          <p:cNvSpPr/>
          <p:nvPr/>
        </p:nvSpPr>
        <p:spPr bwMode="auto">
          <a:xfrm>
            <a:off x="7806357" y="571500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6" name="Trapezoid 95">
            <a:extLst>
              <a:ext uri="{FF2B5EF4-FFF2-40B4-BE49-F238E27FC236}">
                <a16:creationId xmlns:a16="http://schemas.microsoft.com/office/drawing/2014/main" id="{A35D8B4B-5FE1-4064-8D68-FA0426AE265A}"/>
              </a:ext>
            </a:extLst>
          </p:cNvPr>
          <p:cNvSpPr/>
          <p:nvPr/>
        </p:nvSpPr>
        <p:spPr bwMode="auto">
          <a:xfrm>
            <a:off x="7960838" y="571500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7" name="Trapezoid 96">
            <a:extLst>
              <a:ext uri="{FF2B5EF4-FFF2-40B4-BE49-F238E27FC236}">
                <a16:creationId xmlns:a16="http://schemas.microsoft.com/office/drawing/2014/main" id="{D366CF0D-6FAA-49BB-9F71-E7BA2EC20007}"/>
              </a:ext>
            </a:extLst>
          </p:cNvPr>
          <p:cNvSpPr/>
          <p:nvPr/>
        </p:nvSpPr>
        <p:spPr bwMode="auto">
          <a:xfrm>
            <a:off x="8115308" y="571500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8" name="Trapezoid 97">
            <a:extLst>
              <a:ext uri="{FF2B5EF4-FFF2-40B4-BE49-F238E27FC236}">
                <a16:creationId xmlns:a16="http://schemas.microsoft.com/office/drawing/2014/main" id="{F3B17CA1-6231-4F94-AFF3-01218E962CA5}"/>
              </a:ext>
            </a:extLst>
          </p:cNvPr>
          <p:cNvSpPr/>
          <p:nvPr/>
        </p:nvSpPr>
        <p:spPr bwMode="auto">
          <a:xfrm>
            <a:off x="8269295" y="571500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9" name="Trapezoid 98">
            <a:extLst>
              <a:ext uri="{FF2B5EF4-FFF2-40B4-BE49-F238E27FC236}">
                <a16:creationId xmlns:a16="http://schemas.microsoft.com/office/drawing/2014/main" id="{0D7A1D0D-B065-423E-AF59-8C70651CEF47}"/>
              </a:ext>
            </a:extLst>
          </p:cNvPr>
          <p:cNvSpPr/>
          <p:nvPr/>
        </p:nvSpPr>
        <p:spPr bwMode="auto">
          <a:xfrm>
            <a:off x="8421984" y="5715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0" name="Trapezoid 99">
            <a:extLst>
              <a:ext uri="{FF2B5EF4-FFF2-40B4-BE49-F238E27FC236}">
                <a16:creationId xmlns:a16="http://schemas.microsoft.com/office/drawing/2014/main" id="{5D20BD41-E6D1-487A-84C2-C502F12A99A6}"/>
              </a:ext>
            </a:extLst>
          </p:cNvPr>
          <p:cNvSpPr/>
          <p:nvPr/>
        </p:nvSpPr>
        <p:spPr bwMode="auto">
          <a:xfrm>
            <a:off x="8576465" y="5715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C9C7AAA8-4620-47D4-91FB-43D25F80F48F}"/>
              </a:ext>
            </a:extLst>
          </p:cNvPr>
          <p:cNvCxnSpPr>
            <a:cxnSpLocks/>
          </p:cNvCxnSpPr>
          <p:nvPr/>
        </p:nvCxnSpPr>
        <p:spPr bwMode="auto">
          <a:xfrm>
            <a:off x="7645333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C934524A-2AEA-4D6C-9D2A-78B76FC155F1}"/>
              </a:ext>
            </a:extLst>
          </p:cNvPr>
          <p:cNvCxnSpPr>
            <a:cxnSpLocks/>
          </p:cNvCxnSpPr>
          <p:nvPr/>
        </p:nvCxnSpPr>
        <p:spPr bwMode="auto">
          <a:xfrm>
            <a:off x="8265299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03" name="Trapezoid 102">
            <a:extLst>
              <a:ext uri="{FF2B5EF4-FFF2-40B4-BE49-F238E27FC236}">
                <a16:creationId xmlns:a16="http://schemas.microsoft.com/office/drawing/2014/main" id="{DE76A02C-429C-44F1-ACE7-551EB3327530}"/>
              </a:ext>
            </a:extLst>
          </p:cNvPr>
          <p:cNvSpPr/>
          <p:nvPr/>
        </p:nvSpPr>
        <p:spPr bwMode="auto">
          <a:xfrm>
            <a:off x="8731868" y="5715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4" name="Trapezoid 103">
            <a:extLst>
              <a:ext uri="{FF2B5EF4-FFF2-40B4-BE49-F238E27FC236}">
                <a16:creationId xmlns:a16="http://schemas.microsoft.com/office/drawing/2014/main" id="{EE632588-B2DD-4100-BC1C-0601F3D26629}"/>
              </a:ext>
            </a:extLst>
          </p:cNvPr>
          <p:cNvSpPr/>
          <p:nvPr/>
        </p:nvSpPr>
        <p:spPr bwMode="auto">
          <a:xfrm>
            <a:off x="852408" y="4869613"/>
            <a:ext cx="608091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5" name="Trapezoid 104">
            <a:extLst>
              <a:ext uri="{FF2B5EF4-FFF2-40B4-BE49-F238E27FC236}">
                <a16:creationId xmlns:a16="http://schemas.microsoft.com/office/drawing/2014/main" id="{AD481E0C-5FB4-425C-B7F6-B34E4BD29FF4}"/>
              </a:ext>
            </a:extLst>
          </p:cNvPr>
          <p:cNvSpPr/>
          <p:nvPr/>
        </p:nvSpPr>
        <p:spPr bwMode="auto">
          <a:xfrm>
            <a:off x="8271030" y="4869613"/>
            <a:ext cx="585216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7" name="Trapezoid 106">
            <a:extLst>
              <a:ext uri="{FF2B5EF4-FFF2-40B4-BE49-F238E27FC236}">
                <a16:creationId xmlns:a16="http://schemas.microsoft.com/office/drawing/2014/main" id="{BE2A7AF2-9B54-4A63-ACC7-E383B7B32ADA}"/>
              </a:ext>
            </a:extLst>
          </p:cNvPr>
          <p:cNvSpPr/>
          <p:nvPr/>
        </p:nvSpPr>
        <p:spPr bwMode="auto">
          <a:xfrm>
            <a:off x="2088844" y="4869613"/>
            <a:ext cx="603555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8" name="Trapezoid 107">
            <a:extLst>
              <a:ext uri="{FF2B5EF4-FFF2-40B4-BE49-F238E27FC236}">
                <a16:creationId xmlns:a16="http://schemas.microsoft.com/office/drawing/2014/main" id="{C8031340-E20B-4860-B561-886017A68C64}"/>
              </a:ext>
            </a:extLst>
          </p:cNvPr>
          <p:cNvSpPr/>
          <p:nvPr/>
        </p:nvSpPr>
        <p:spPr bwMode="auto">
          <a:xfrm>
            <a:off x="3325280" y="4869613"/>
            <a:ext cx="599019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Trapezoid 108">
            <a:extLst>
              <a:ext uri="{FF2B5EF4-FFF2-40B4-BE49-F238E27FC236}">
                <a16:creationId xmlns:a16="http://schemas.microsoft.com/office/drawing/2014/main" id="{5717C1AC-96C8-48FD-BAAD-48958921C04E}"/>
              </a:ext>
            </a:extLst>
          </p:cNvPr>
          <p:cNvSpPr/>
          <p:nvPr/>
        </p:nvSpPr>
        <p:spPr bwMode="auto">
          <a:xfrm>
            <a:off x="3943498" y="4869613"/>
            <a:ext cx="596751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0" name="Trapezoid 109">
            <a:extLst>
              <a:ext uri="{FF2B5EF4-FFF2-40B4-BE49-F238E27FC236}">
                <a16:creationId xmlns:a16="http://schemas.microsoft.com/office/drawing/2014/main" id="{FB17970E-0ECC-4214-B504-78901FCF2760}"/>
              </a:ext>
            </a:extLst>
          </p:cNvPr>
          <p:cNvSpPr/>
          <p:nvPr/>
        </p:nvSpPr>
        <p:spPr bwMode="auto">
          <a:xfrm>
            <a:off x="4561716" y="4869613"/>
            <a:ext cx="613533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1" name="Trapezoid 110">
            <a:extLst>
              <a:ext uri="{FF2B5EF4-FFF2-40B4-BE49-F238E27FC236}">
                <a16:creationId xmlns:a16="http://schemas.microsoft.com/office/drawing/2014/main" id="{0D216B53-D421-46D0-840E-234652ECC4F8}"/>
              </a:ext>
            </a:extLst>
          </p:cNvPr>
          <p:cNvSpPr/>
          <p:nvPr/>
        </p:nvSpPr>
        <p:spPr bwMode="auto">
          <a:xfrm>
            <a:off x="5179934" y="4869613"/>
            <a:ext cx="604915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2" name="Trapezoid 111">
            <a:extLst>
              <a:ext uri="{FF2B5EF4-FFF2-40B4-BE49-F238E27FC236}">
                <a16:creationId xmlns:a16="http://schemas.microsoft.com/office/drawing/2014/main" id="{8E2D0087-C3EC-4F8A-A7F9-D03E12E0F420}"/>
              </a:ext>
            </a:extLst>
          </p:cNvPr>
          <p:cNvSpPr/>
          <p:nvPr/>
        </p:nvSpPr>
        <p:spPr bwMode="auto">
          <a:xfrm>
            <a:off x="5798152" y="4869613"/>
            <a:ext cx="602647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3" name="Trapezoid 112">
            <a:extLst>
              <a:ext uri="{FF2B5EF4-FFF2-40B4-BE49-F238E27FC236}">
                <a16:creationId xmlns:a16="http://schemas.microsoft.com/office/drawing/2014/main" id="{09BC0053-EC35-4C3A-BE11-B647132D093F}"/>
              </a:ext>
            </a:extLst>
          </p:cNvPr>
          <p:cNvSpPr/>
          <p:nvPr/>
        </p:nvSpPr>
        <p:spPr bwMode="auto">
          <a:xfrm>
            <a:off x="6416370" y="4869613"/>
            <a:ext cx="613079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4" name="Trapezoid 113">
            <a:extLst>
              <a:ext uri="{FF2B5EF4-FFF2-40B4-BE49-F238E27FC236}">
                <a16:creationId xmlns:a16="http://schemas.microsoft.com/office/drawing/2014/main" id="{EF9210EF-AAA2-4B86-8EB5-16154597B844}"/>
              </a:ext>
            </a:extLst>
          </p:cNvPr>
          <p:cNvSpPr/>
          <p:nvPr/>
        </p:nvSpPr>
        <p:spPr bwMode="auto">
          <a:xfrm>
            <a:off x="7034588" y="4869613"/>
            <a:ext cx="604461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5" name="Trapezoid 114">
            <a:extLst>
              <a:ext uri="{FF2B5EF4-FFF2-40B4-BE49-F238E27FC236}">
                <a16:creationId xmlns:a16="http://schemas.microsoft.com/office/drawing/2014/main" id="{47E1E60E-3DC0-4D0E-9BB7-657BC635D315}"/>
              </a:ext>
            </a:extLst>
          </p:cNvPr>
          <p:cNvSpPr/>
          <p:nvPr/>
        </p:nvSpPr>
        <p:spPr bwMode="auto">
          <a:xfrm>
            <a:off x="1470626" y="4869613"/>
            <a:ext cx="605823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6" name="Trapezoid 115">
            <a:extLst>
              <a:ext uri="{FF2B5EF4-FFF2-40B4-BE49-F238E27FC236}">
                <a16:creationId xmlns:a16="http://schemas.microsoft.com/office/drawing/2014/main" id="{A5E49F45-5F5B-4659-BBBB-177EC50F75FB}"/>
              </a:ext>
            </a:extLst>
          </p:cNvPr>
          <p:cNvSpPr/>
          <p:nvPr/>
        </p:nvSpPr>
        <p:spPr bwMode="auto">
          <a:xfrm>
            <a:off x="2707062" y="4869613"/>
            <a:ext cx="613987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8" name="Trapezoid 117">
            <a:extLst>
              <a:ext uri="{FF2B5EF4-FFF2-40B4-BE49-F238E27FC236}">
                <a16:creationId xmlns:a16="http://schemas.microsoft.com/office/drawing/2014/main" id="{8F7A67E3-3A85-4FF9-A3B0-5A2C43549957}"/>
              </a:ext>
            </a:extLst>
          </p:cNvPr>
          <p:cNvSpPr/>
          <p:nvPr/>
        </p:nvSpPr>
        <p:spPr bwMode="auto">
          <a:xfrm>
            <a:off x="7652806" y="4869613"/>
            <a:ext cx="602193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D7FEBC39-48A8-4C5D-9D65-C8DEE724A34C}"/>
              </a:ext>
            </a:extLst>
          </p:cNvPr>
          <p:cNvCxnSpPr>
            <a:cxnSpLocks/>
          </p:cNvCxnSpPr>
          <p:nvPr/>
        </p:nvCxnSpPr>
        <p:spPr bwMode="auto">
          <a:xfrm>
            <a:off x="2086184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CA4572A6-0852-4F6E-9B8E-24CBD8A2A305}"/>
              </a:ext>
            </a:extLst>
          </p:cNvPr>
          <p:cNvCxnSpPr>
            <a:cxnSpLocks/>
          </p:cNvCxnSpPr>
          <p:nvPr/>
        </p:nvCxnSpPr>
        <p:spPr bwMode="auto">
          <a:xfrm>
            <a:off x="2703586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5CE0DEEE-D721-4ADD-BEDD-562220561A85}"/>
              </a:ext>
            </a:extLst>
          </p:cNvPr>
          <p:cNvCxnSpPr>
            <a:cxnSpLocks/>
          </p:cNvCxnSpPr>
          <p:nvPr/>
        </p:nvCxnSpPr>
        <p:spPr bwMode="auto">
          <a:xfrm>
            <a:off x="3317420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2271276B-29BF-488C-B227-A96A11D6E8AE}"/>
              </a:ext>
            </a:extLst>
          </p:cNvPr>
          <p:cNvCxnSpPr>
            <a:cxnSpLocks/>
          </p:cNvCxnSpPr>
          <p:nvPr/>
        </p:nvCxnSpPr>
        <p:spPr bwMode="auto">
          <a:xfrm>
            <a:off x="3933370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F99DCF63-B42A-4577-8E32-C7F88D53D906}"/>
              </a:ext>
            </a:extLst>
          </p:cNvPr>
          <p:cNvCxnSpPr>
            <a:cxnSpLocks/>
          </p:cNvCxnSpPr>
          <p:nvPr/>
        </p:nvCxnSpPr>
        <p:spPr bwMode="auto">
          <a:xfrm>
            <a:off x="4555670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5CA68760-1433-4559-94EC-CDEE11DF8631}"/>
              </a:ext>
            </a:extLst>
          </p:cNvPr>
          <p:cNvCxnSpPr>
            <a:cxnSpLocks/>
          </p:cNvCxnSpPr>
          <p:nvPr/>
        </p:nvCxnSpPr>
        <p:spPr bwMode="auto">
          <a:xfrm>
            <a:off x="5175853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CC646FA6-AC8C-4EE2-94E8-23CEE5E451DB}"/>
              </a:ext>
            </a:extLst>
          </p:cNvPr>
          <p:cNvCxnSpPr>
            <a:cxnSpLocks/>
          </p:cNvCxnSpPr>
          <p:nvPr/>
        </p:nvCxnSpPr>
        <p:spPr bwMode="auto">
          <a:xfrm>
            <a:off x="5798153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5AD0873F-F1A4-4E82-9946-A0B65A570DBB}"/>
              </a:ext>
            </a:extLst>
          </p:cNvPr>
          <p:cNvCxnSpPr>
            <a:cxnSpLocks/>
          </p:cNvCxnSpPr>
          <p:nvPr/>
        </p:nvCxnSpPr>
        <p:spPr bwMode="auto">
          <a:xfrm>
            <a:off x="1000692" y="3874770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B6AB8EDD-9FAD-4632-AB3E-537B04B5B40B}"/>
              </a:ext>
            </a:extLst>
          </p:cNvPr>
          <p:cNvCxnSpPr>
            <a:cxnSpLocks/>
          </p:cNvCxnSpPr>
          <p:nvPr/>
        </p:nvCxnSpPr>
        <p:spPr bwMode="auto">
          <a:xfrm>
            <a:off x="1625532" y="3859530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D4D537B1-9384-4B20-8490-C648B93688C9}"/>
              </a:ext>
            </a:extLst>
          </p:cNvPr>
          <p:cNvCxnSpPr>
            <a:cxnSpLocks/>
          </p:cNvCxnSpPr>
          <p:nvPr/>
        </p:nvCxnSpPr>
        <p:spPr bwMode="auto">
          <a:xfrm>
            <a:off x="2235132" y="3920490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8A558C76-340D-47D7-A968-36D246824150}"/>
              </a:ext>
            </a:extLst>
          </p:cNvPr>
          <p:cNvCxnSpPr>
            <a:cxnSpLocks/>
          </p:cNvCxnSpPr>
          <p:nvPr/>
        </p:nvCxnSpPr>
        <p:spPr bwMode="auto">
          <a:xfrm>
            <a:off x="2859972" y="3884930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5455C1C6-4737-465B-9A6C-9D60E5873304}"/>
              </a:ext>
            </a:extLst>
          </p:cNvPr>
          <p:cNvCxnSpPr>
            <a:cxnSpLocks/>
          </p:cNvCxnSpPr>
          <p:nvPr/>
        </p:nvCxnSpPr>
        <p:spPr bwMode="auto">
          <a:xfrm>
            <a:off x="3469572" y="3915410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C9F05165-33AD-470D-86DB-97C4BAB588BE}"/>
              </a:ext>
            </a:extLst>
          </p:cNvPr>
          <p:cNvCxnSpPr>
            <a:cxnSpLocks/>
          </p:cNvCxnSpPr>
          <p:nvPr/>
        </p:nvCxnSpPr>
        <p:spPr bwMode="auto">
          <a:xfrm>
            <a:off x="6564563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4892F846-8981-49E0-8306-BDAB4268E9AC}"/>
              </a:ext>
            </a:extLst>
          </p:cNvPr>
          <p:cNvCxnSpPr>
            <a:cxnSpLocks/>
          </p:cNvCxnSpPr>
          <p:nvPr/>
        </p:nvCxnSpPr>
        <p:spPr bwMode="auto">
          <a:xfrm>
            <a:off x="7186863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036C7DCE-3A46-483D-B42A-6DC94495D503}"/>
              </a:ext>
            </a:extLst>
          </p:cNvPr>
          <p:cNvCxnSpPr>
            <a:cxnSpLocks/>
          </p:cNvCxnSpPr>
          <p:nvPr/>
        </p:nvCxnSpPr>
        <p:spPr bwMode="auto">
          <a:xfrm>
            <a:off x="7802813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8753EAF0-30A3-4CA1-AA48-3FF67ECA6FF2}"/>
              </a:ext>
            </a:extLst>
          </p:cNvPr>
          <p:cNvCxnSpPr>
            <a:cxnSpLocks/>
          </p:cNvCxnSpPr>
          <p:nvPr/>
        </p:nvCxnSpPr>
        <p:spPr bwMode="auto">
          <a:xfrm>
            <a:off x="8422779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01E56880-04B7-456E-8A80-ADD8CFA23033}"/>
              </a:ext>
            </a:extLst>
          </p:cNvPr>
          <p:cNvCxnSpPr>
            <a:cxnSpLocks/>
          </p:cNvCxnSpPr>
          <p:nvPr/>
        </p:nvCxnSpPr>
        <p:spPr bwMode="auto">
          <a:xfrm>
            <a:off x="4090850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28953117-2F3B-4806-BCB1-742915343CF4}"/>
              </a:ext>
            </a:extLst>
          </p:cNvPr>
          <p:cNvCxnSpPr>
            <a:cxnSpLocks/>
          </p:cNvCxnSpPr>
          <p:nvPr/>
        </p:nvCxnSpPr>
        <p:spPr bwMode="auto">
          <a:xfrm>
            <a:off x="4713150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D115DF15-54BD-4493-B00A-5262947990D9}"/>
              </a:ext>
            </a:extLst>
          </p:cNvPr>
          <p:cNvCxnSpPr>
            <a:cxnSpLocks/>
          </p:cNvCxnSpPr>
          <p:nvPr/>
        </p:nvCxnSpPr>
        <p:spPr bwMode="auto">
          <a:xfrm>
            <a:off x="5333333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971A8985-4686-4336-9C5F-04E8B0310630}"/>
              </a:ext>
            </a:extLst>
          </p:cNvPr>
          <p:cNvCxnSpPr>
            <a:cxnSpLocks/>
          </p:cNvCxnSpPr>
          <p:nvPr/>
        </p:nvCxnSpPr>
        <p:spPr bwMode="auto">
          <a:xfrm>
            <a:off x="5955633" y="39221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744DFE67-7B41-4688-9163-6016E0CA67EC}"/>
              </a:ext>
            </a:extLst>
          </p:cNvPr>
          <p:cNvCxnSpPr>
            <a:cxnSpLocks/>
          </p:cNvCxnSpPr>
          <p:nvPr/>
        </p:nvCxnSpPr>
        <p:spPr bwMode="auto">
          <a:xfrm>
            <a:off x="1153092" y="3879850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2D4CA81D-285A-4C13-9472-ABABBEC87326}"/>
              </a:ext>
            </a:extLst>
          </p:cNvPr>
          <p:cNvCxnSpPr>
            <a:cxnSpLocks/>
          </p:cNvCxnSpPr>
          <p:nvPr/>
        </p:nvCxnSpPr>
        <p:spPr bwMode="auto">
          <a:xfrm>
            <a:off x="6107363" y="388662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A8D99469-BCED-4170-8C86-E88DBD3172F9}"/>
              </a:ext>
            </a:extLst>
          </p:cNvPr>
          <p:cNvCxnSpPr>
            <a:cxnSpLocks/>
          </p:cNvCxnSpPr>
          <p:nvPr/>
        </p:nvCxnSpPr>
        <p:spPr bwMode="auto">
          <a:xfrm>
            <a:off x="6714423" y="38967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F3B267BD-8F80-4335-A309-2D054C55FF56}"/>
              </a:ext>
            </a:extLst>
          </p:cNvPr>
          <p:cNvCxnSpPr>
            <a:cxnSpLocks/>
          </p:cNvCxnSpPr>
          <p:nvPr/>
        </p:nvCxnSpPr>
        <p:spPr bwMode="auto">
          <a:xfrm>
            <a:off x="7330373" y="38967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E4A3457D-FA70-479C-B7BC-8228A02B1360}"/>
              </a:ext>
            </a:extLst>
          </p:cNvPr>
          <p:cNvCxnSpPr>
            <a:cxnSpLocks/>
          </p:cNvCxnSpPr>
          <p:nvPr/>
        </p:nvCxnSpPr>
        <p:spPr bwMode="auto">
          <a:xfrm>
            <a:off x="7950339" y="38967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CA98E20E-263F-472F-AFF8-204DF76EB14B}"/>
              </a:ext>
            </a:extLst>
          </p:cNvPr>
          <p:cNvCxnSpPr>
            <a:cxnSpLocks/>
          </p:cNvCxnSpPr>
          <p:nvPr/>
        </p:nvCxnSpPr>
        <p:spPr bwMode="auto">
          <a:xfrm>
            <a:off x="1771224" y="38967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4B9D1B3A-8DEE-4E66-800F-C8FB24DE0699}"/>
              </a:ext>
            </a:extLst>
          </p:cNvPr>
          <p:cNvCxnSpPr>
            <a:cxnSpLocks/>
          </p:cNvCxnSpPr>
          <p:nvPr/>
        </p:nvCxnSpPr>
        <p:spPr bwMode="auto">
          <a:xfrm>
            <a:off x="2388626" y="38967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9DCA8A0C-EABB-46A3-A105-81DD44FDE2E0}"/>
              </a:ext>
            </a:extLst>
          </p:cNvPr>
          <p:cNvCxnSpPr>
            <a:cxnSpLocks/>
          </p:cNvCxnSpPr>
          <p:nvPr/>
        </p:nvCxnSpPr>
        <p:spPr bwMode="auto">
          <a:xfrm>
            <a:off x="3002460" y="38967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6BEA14BF-3F00-4502-8E9E-7A19354F1C75}"/>
              </a:ext>
            </a:extLst>
          </p:cNvPr>
          <p:cNvCxnSpPr>
            <a:cxnSpLocks/>
          </p:cNvCxnSpPr>
          <p:nvPr/>
        </p:nvCxnSpPr>
        <p:spPr bwMode="auto">
          <a:xfrm>
            <a:off x="3618410" y="38967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98AC485F-4DB9-44A7-BE98-9A7249232619}"/>
              </a:ext>
            </a:extLst>
          </p:cNvPr>
          <p:cNvCxnSpPr>
            <a:cxnSpLocks/>
          </p:cNvCxnSpPr>
          <p:nvPr/>
        </p:nvCxnSpPr>
        <p:spPr bwMode="auto">
          <a:xfrm>
            <a:off x="4250870" y="390694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4D03DE0A-9C93-4584-9E38-DDE02DD43F59}"/>
              </a:ext>
            </a:extLst>
          </p:cNvPr>
          <p:cNvCxnSpPr>
            <a:cxnSpLocks/>
          </p:cNvCxnSpPr>
          <p:nvPr/>
        </p:nvCxnSpPr>
        <p:spPr bwMode="auto">
          <a:xfrm>
            <a:off x="4860893" y="38967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0CF47F22-AEF6-4459-BB9D-A3B38796508F}"/>
              </a:ext>
            </a:extLst>
          </p:cNvPr>
          <p:cNvCxnSpPr>
            <a:cxnSpLocks/>
          </p:cNvCxnSpPr>
          <p:nvPr/>
        </p:nvCxnSpPr>
        <p:spPr bwMode="auto">
          <a:xfrm>
            <a:off x="5483193" y="389678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C31FBE26-51B4-4D5D-A264-7AED8BDDEBE4}"/>
              </a:ext>
            </a:extLst>
          </p:cNvPr>
          <p:cNvCxnSpPr>
            <a:cxnSpLocks/>
          </p:cNvCxnSpPr>
          <p:nvPr/>
        </p:nvCxnSpPr>
        <p:spPr bwMode="auto">
          <a:xfrm>
            <a:off x="8565019" y="3886624"/>
            <a:ext cx="0" cy="252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59" name="TextBox 158">
            <a:extLst>
              <a:ext uri="{FF2B5EF4-FFF2-40B4-BE49-F238E27FC236}">
                <a16:creationId xmlns:a16="http://schemas.microsoft.com/office/drawing/2014/main" id="{1BC8C59D-EA10-45E3-9854-01083FA35C0B}"/>
              </a:ext>
            </a:extLst>
          </p:cNvPr>
          <p:cNvSpPr txBox="1"/>
          <p:nvPr/>
        </p:nvSpPr>
        <p:spPr bwMode="auto">
          <a:xfrm>
            <a:off x="-52433" y="5762788"/>
            <a:ext cx="9734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AMP-S1G 500kHz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EED7BF8C-49A8-406A-8CD1-4C3643C3FC14}"/>
              </a:ext>
            </a:extLst>
          </p:cNvPr>
          <p:cNvSpPr txBox="1"/>
          <p:nvPr/>
        </p:nvSpPr>
        <p:spPr bwMode="auto">
          <a:xfrm>
            <a:off x="74737" y="4251874"/>
            <a:ext cx="6960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11ah: 1MHz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7570BAC8-D372-40E6-B90C-651172EF3BC0}"/>
              </a:ext>
            </a:extLst>
          </p:cNvPr>
          <p:cNvSpPr txBox="1"/>
          <p:nvPr/>
        </p:nvSpPr>
        <p:spPr bwMode="auto">
          <a:xfrm>
            <a:off x="79940" y="4869613"/>
            <a:ext cx="6841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11ah: 2MHz</a:t>
            </a:r>
          </a:p>
        </p:txBody>
      </p:sp>
      <p:graphicFrame>
        <p:nvGraphicFramePr>
          <p:cNvPr id="162" name="Table 4">
            <a:extLst>
              <a:ext uri="{FF2B5EF4-FFF2-40B4-BE49-F238E27FC236}">
                <a16:creationId xmlns:a16="http://schemas.microsoft.com/office/drawing/2014/main" id="{58E8025E-4457-499F-ADCA-47746629F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029316"/>
              </p:ext>
            </p:extLst>
          </p:nvPr>
        </p:nvGraphicFramePr>
        <p:xfrm>
          <a:off x="6898885" y="1393352"/>
          <a:ext cx="893448" cy="529200"/>
        </p:xfrm>
        <a:graphic>
          <a:graphicData uri="http://schemas.openxmlformats.org/drawingml/2006/table">
            <a:tbl>
              <a:tblPr firstRow="1" bandRow="1"/>
              <a:tblGrid>
                <a:gridCol w="893448">
                  <a:extLst>
                    <a:ext uri="{9D8B030D-6E8A-4147-A177-3AD203B41FA5}">
                      <a16:colId xmlns:a16="http://schemas.microsoft.com/office/drawing/2014/main" val="3008554388"/>
                    </a:ext>
                  </a:extLst>
                </a:gridCol>
              </a:tblGrid>
              <a:tr h="529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S1G Preamble 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116895"/>
                  </a:ext>
                </a:extLst>
              </a:tr>
            </a:tbl>
          </a:graphicData>
        </a:graphic>
      </p:graphicFrame>
      <p:graphicFrame>
        <p:nvGraphicFramePr>
          <p:cNvPr id="163" name="Table 4">
            <a:extLst>
              <a:ext uri="{FF2B5EF4-FFF2-40B4-BE49-F238E27FC236}">
                <a16:creationId xmlns:a16="http://schemas.microsoft.com/office/drawing/2014/main" id="{B461DCE1-E876-471A-BD77-F36E212C2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696083"/>
              </p:ext>
            </p:extLst>
          </p:nvPr>
        </p:nvGraphicFramePr>
        <p:xfrm>
          <a:off x="7798066" y="1396224"/>
          <a:ext cx="1279345" cy="274320"/>
        </p:xfrm>
        <a:graphic>
          <a:graphicData uri="http://schemas.openxmlformats.org/drawingml/2006/table">
            <a:tbl>
              <a:tblPr firstRow="1" bandRow="1"/>
              <a:tblGrid>
                <a:gridCol w="1279345">
                  <a:extLst>
                    <a:ext uri="{9D8B030D-6E8A-4147-A177-3AD203B41FA5}">
                      <a16:colId xmlns:a16="http://schemas.microsoft.com/office/drawing/2014/main" val="42509173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SG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AMP-S1G portion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116895"/>
                  </a:ext>
                </a:extLst>
              </a:tr>
            </a:tbl>
          </a:graphicData>
        </a:graphic>
      </p:graphicFrame>
      <p:sp>
        <p:nvSpPr>
          <p:cNvPr id="155" name="Trapezoid 154">
            <a:extLst>
              <a:ext uri="{FF2B5EF4-FFF2-40B4-BE49-F238E27FC236}">
                <a16:creationId xmlns:a16="http://schemas.microsoft.com/office/drawing/2014/main" id="{468D8484-65CF-493C-B306-58D0884B2473}"/>
              </a:ext>
            </a:extLst>
          </p:cNvPr>
          <p:cNvSpPr/>
          <p:nvPr/>
        </p:nvSpPr>
        <p:spPr bwMode="auto">
          <a:xfrm>
            <a:off x="1167920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6" name="Trapezoid 155">
            <a:extLst>
              <a:ext uri="{FF2B5EF4-FFF2-40B4-BE49-F238E27FC236}">
                <a16:creationId xmlns:a16="http://schemas.microsoft.com/office/drawing/2014/main" id="{F5E459AD-0570-4AFE-AF9B-2C9525221BFC}"/>
              </a:ext>
            </a:extLst>
          </p:cNvPr>
          <p:cNvSpPr/>
          <p:nvPr/>
        </p:nvSpPr>
        <p:spPr bwMode="auto">
          <a:xfrm>
            <a:off x="8576751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7" name="Trapezoid 156">
            <a:extLst>
              <a:ext uri="{FF2B5EF4-FFF2-40B4-BE49-F238E27FC236}">
                <a16:creationId xmlns:a16="http://schemas.microsoft.com/office/drawing/2014/main" id="{E8D28C46-3EAD-4B6F-A7E5-9D3EEE00A7A1}"/>
              </a:ext>
            </a:extLst>
          </p:cNvPr>
          <p:cNvSpPr/>
          <p:nvPr/>
        </p:nvSpPr>
        <p:spPr bwMode="auto">
          <a:xfrm>
            <a:off x="2403326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58" name="Trapezoid 157">
            <a:extLst>
              <a:ext uri="{FF2B5EF4-FFF2-40B4-BE49-F238E27FC236}">
                <a16:creationId xmlns:a16="http://schemas.microsoft.com/office/drawing/2014/main" id="{03391FBE-5757-452D-8110-78F010B76823}"/>
              </a:ext>
            </a:extLst>
          </p:cNvPr>
          <p:cNvSpPr/>
          <p:nvPr/>
        </p:nvSpPr>
        <p:spPr bwMode="auto">
          <a:xfrm>
            <a:off x="3635721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64" name="Trapezoid 163">
            <a:extLst>
              <a:ext uri="{FF2B5EF4-FFF2-40B4-BE49-F238E27FC236}">
                <a16:creationId xmlns:a16="http://schemas.microsoft.com/office/drawing/2014/main" id="{401F1EA1-C77C-4702-8314-267BA45713F8}"/>
              </a:ext>
            </a:extLst>
          </p:cNvPr>
          <p:cNvSpPr/>
          <p:nvPr/>
        </p:nvSpPr>
        <p:spPr bwMode="auto">
          <a:xfrm>
            <a:off x="4262139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65" name="Trapezoid 164">
            <a:extLst>
              <a:ext uri="{FF2B5EF4-FFF2-40B4-BE49-F238E27FC236}">
                <a16:creationId xmlns:a16="http://schemas.microsoft.com/office/drawing/2014/main" id="{F008587D-375A-41C2-8F8A-84391AB83001}"/>
              </a:ext>
            </a:extLst>
          </p:cNvPr>
          <p:cNvSpPr/>
          <p:nvPr/>
        </p:nvSpPr>
        <p:spPr bwMode="auto">
          <a:xfrm>
            <a:off x="4886498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66" name="Trapezoid 165">
            <a:extLst>
              <a:ext uri="{FF2B5EF4-FFF2-40B4-BE49-F238E27FC236}">
                <a16:creationId xmlns:a16="http://schemas.microsoft.com/office/drawing/2014/main" id="{4C89869D-412A-4C98-9BAA-24B53238640B}"/>
              </a:ext>
            </a:extLst>
          </p:cNvPr>
          <p:cNvSpPr/>
          <p:nvPr/>
        </p:nvSpPr>
        <p:spPr bwMode="auto">
          <a:xfrm>
            <a:off x="5498156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67" name="Trapezoid 166">
            <a:extLst>
              <a:ext uri="{FF2B5EF4-FFF2-40B4-BE49-F238E27FC236}">
                <a16:creationId xmlns:a16="http://schemas.microsoft.com/office/drawing/2014/main" id="{0BD9C319-A514-4D07-95F7-9EE95F6C8630}"/>
              </a:ext>
            </a:extLst>
          </p:cNvPr>
          <p:cNvSpPr/>
          <p:nvPr/>
        </p:nvSpPr>
        <p:spPr bwMode="auto">
          <a:xfrm>
            <a:off x="6122514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68" name="Trapezoid 167">
            <a:extLst>
              <a:ext uri="{FF2B5EF4-FFF2-40B4-BE49-F238E27FC236}">
                <a16:creationId xmlns:a16="http://schemas.microsoft.com/office/drawing/2014/main" id="{E95B9CB9-6A27-4693-9CD2-FE067863191E}"/>
              </a:ext>
            </a:extLst>
          </p:cNvPr>
          <p:cNvSpPr/>
          <p:nvPr/>
        </p:nvSpPr>
        <p:spPr bwMode="auto">
          <a:xfrm>
            <a:off x="6729940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69" name="Trapezoid 168">
            <a:extLst>
              <a:ext uri="{FF2B5EF4-FFF2-40B4-BE49-F238E27FC236}">
                <a16:creationId xmlns:a16="http://schemas.microsoft.com/office/drawing/2014/main" id="{88391632-10DA-497B-A420-8DBEE8E6827B}"/>
              </a:ext>
            </a:extLst>
          </p:cNvPr>
          <p:cNvSpPr/>
          <p:nvPr/>
        </p:nvSpPr>
        <p:spPr bwMode="auto">
          <a:xfrm>
            <a:off x="7345832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70" name="Trapezoid 169">
            <a:extLst>
              <a:ext uri="{FF2B5EF4-FFF2-40B4-BE49-F238E27FC236}">
                <a16:creationId xmlns:a16="http://schemas.microsoft.com/office/drawing/2014/main" id="{A131AF26-68A7-44FE-A3DA-D6E292634BC1}"/>
              </a:ext>
            </a:extLst>
          </p:cNvPr>
          <p:cNvSpPr/>
          <p:nvPr/>
        </p:nvSpPr>
        <p:spPr bwMode="auto">
          <a:xfrm>
            <a:off x="1786331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71" name="Trapezoid 170">
            <a:extLst>
              <a:ext uri="{FF2B5EF4-FFF2-40B4-BE49-F238E27FC236}">
                <a16:creationId xmlns:a16="http://schemas.microsoft.com/office/drawing/2014/main" id="{6A18571F-DFB1-4C97-A95B-1AA31F65B24F}"/>
              </a:ext>
            </a:extLst>
          </p:cNvPr>
          <p:cNvSpPr/>
          <p:nvPr/>
        </p:nvSpPr>
        <p:spPr bwMode="auto">
          <a:xfrm>
            <a:off x="3015480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72" name="Trapezoid 171">
            <a:extLst>
              <a:ext uri="{FF2B5EF4-FFF2-40B4-BE49-F238E27FC236}">
                <a16:creationId xmlns:a16="http://schemas.microsoft.com/office/drawing/2014/main" id="{3B60A103-F170-483E-A049-8E71A114B7A1}"/>
              </a:ext>
            </a:extLst>
          </p:cNvPr>
          <p:cNvSpPr/>
          <p:nvPr/>
        </p:nvSpPr>
        <p:spPr bwMode="auto">
          <a:xfrm>
            <a:off x="7961101" y="420820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193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DFDE9F3-049C-41E2-91D7-7C6ABC473CFA}"/>
              </a:ext>
            </a:extLst>
          </p:cNvPr>
          <p:cNvCxnSpPr>
            <a:cxnSpLocks/>
          </p:cNvCxnSpPr>
          <p:nvPr/>
        </p:nvCxnSpPr>
        <p:spPr bwMode="auto">
          <a:xfrm>
            <a:off x="1010885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F53955D-D16D-413B-A2DD-88EC2A410350}"/>
              </a:ext>
            </a:extLst>
          </p:cNvPr>
          <p:cNvCxnSpPr>
            <a:cxnSpLocks/>
          </p:cNvCxnSpPr>
          <p:nvPr/>
        </p:nvCxnSpPr>
        <p:spPr bwMode="auto">
          <a:xfrm>
            <a:off x="1632126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E6934536-DDD9-474F-B8A3-D3C5662AFCD2}"/>
              </a:ext>
            </a:extLst>
          </p:cNvPr>
          <p:cNvCxnSpPr>
            <a:cxnSpLocks/>
          </p:cNvCxnSpPr>
          <p:nvPr/>
        </p:nvCxnSpPr>
        <p:spPr bwMode="auto">
          <a:xfrm>
            <a:off x="2252974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BAAA70F6-24AA-4DA6-AA72-70596F973D5A}"/>
              </a:ext>
            </a:extLst>
          </p:cNvPr>
          <p:cNvCxnSpPr>
            <a:cxnSpLocks/>
          </p:cNvCxnSpPr>
          <p:nvPr/>
        </p:nvCxnSpPr>
        <p:spPr bwMode="auto">
          <a:xfrm>
            <a:off x="2870376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CB529AC2-0198-4EFE-A53D-041897EE7C76}"/>
              </a:ext>
            </a:extLst>
          </p:cNvPr>
          <p:cNvCxnSpPr>
            <a:cxnSpLocks/>
          </p:cNvCxnSpPr>
          <p:nvPr/>
        </p:nvCxnSpPr>
        <p:spPr bwMode="auto">
          <a:xfrm>
            <a:off x="3484210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B66E7B1-86E4-4665-A74C-759B249A6914}"/>
              </a:ext>
            </a:extLst>
          </p:cNvPr>
          <p:cNvCxnSpPr>
            <a:cxnSpLocks/>
          </p:cNvCxnSpPr>
          <p:nvPr/>
        </p:nvCxnSpPr>
        <p:spPr bwMode="auto">
          <a:xfrm>
            <a:off x="4100160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84990FA9-5B5D-403B-AD5D-22280ABA120C}"/>
              </a:ext>
            </a:extLst>
          </p:cNvPr>
          <p:cNvCxnSpPr>
            <a:cxnSpLocks/>
          </p:cNvCxnSpPr>
          <p:nvPr/>
        </p:nvCxnSpPr>
        <p:spPr bwMode="auto">
          <a:xfrm>
            <a:off x="4722460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B298C175-893A-4872-8B1F-D6AC1C5C1F0F}"/>
              </a:ext>
            </a:extLst>
          </p:cNvPr>
          <p:cNvCxnSpPr>
            <a:cxnSpLocks/>
          </p:cNvCxnSpPr>
          <p:nvPr/>
        </p:nvCxnSpPr>
        <p:spPr bwMode="auto">
          <a:xfrm>
            <a:off x="5342643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16939FE-ACF9-474A-B157-D320C28F61F4}"/>
              </a:ext>
            </a:extLst>
          </p:cNvPr>
          <p:cNvCxnSpPr>
            <a:cxnSpLocks/>
          </p:cNvCxnSpPr>
          <p:nvPr/>
        </p:nvCxnSpPr>
        <p:spPr bwMode="auto">
          <a:xfrm>
            <a:off x="5964943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E86BBC6F-53A3-40EF-B2E4-560F44808CEA}"/>
              </a:ext>
            </a:extLst>
          </p:cNvPr>
          <p:cNvCxnSpPr>
            <a:cxnSpLocks/>
          </p:cNvCxnSpPr>
          <p:nvPr/>
        </p:nvCxnSpPr>
        <p:spPr bwMode="auto">
          <a:xfrm>
            <a:off x="6574544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EEB44605-F440-424C-9381-557006DEA6A5}"/>
              </a:ext>
            </a:extLst>
          </p:cNvPr>
          <p:cNvCxnSpPr>
            <a:cxnSpLocks/>
          </p:cNvCxnSpPr>
          <p:nvPr/>
        </p:nvCxnSpPr>
        <p:spPr bwMode="auto">
          <a:xfrm>
            <a:off x="7196844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DD97FD02-5E31-4D5D-B82D-4442A92CF268}"/>
              </a:ext>
            </a:extLst>
          </p:cNvPr>
          <p:cNvCxnSpPr>
            <a:cxnSpLocks/>
          </p:cNvCxnSpPr>
          <p:nvPr/>
        </p:nvCxnSpPr>
        <p:spPr bwMode="auto">
          <a:xfrm>
            <a:off x="7812794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2AA51B64-0FC6-4835-92B4-4BE6B033CA1A}"/>
              </a:ext>
            </a:extLst>
          </p:cNvPr>
          <p:cNvCxnSpPr>
            <a:cxnSpLocks/>
          </p:cNvCxnSpPr>
          <p:nvPr/>
        </p:nvCxnSpPr>
        <p:spPr bwMode="auto">
          <a:xfrm>
            <a:off x="8425569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DFAEA7E3-E07F-4D1F-9D7B-7EB6865E9AF1}"/>
              </a:ext>
            </a:extLst>
          </p:cNvPr>
          <p:cNvCxnSpPr>
            <a:cxnSpLocks/>
          </p:cNvCxnSpPr>
          <p:nvPr/>
        </p:nvCxnSpPr>
        <p:spPr bwMode="auto">
          <a:xfrm>
            <a:off x="1163285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60FBA8D4-4AD2-4CFD-8941-83888C45EBA3}"/>
              </a:ext>
            </a:extLst>
          </p:cNvPr>
          <p:cNvCxnSpPr>
            <a:cxnSpLocks/>
          </p:cNvCxnSpPr>
          <p:nvPr/>
        </p:nvCxnSpPr>
        <p:spPr bwMode="auto">
          <a:xfrm>
            <a:off x="1315685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8900939F-FA0F-499F-97D8-CB329BFE40FD}"/>
              </a:ext>
            </a:extLst>
          </p:cNvPr>
          <p:cNvCxnSpPr>
            <a:cxnSpLocks/>
          </p:cNvCxnSpPr>
          <p:nvPr/>
        </p:nvCxnSpPr>
        <p:spPr bwMode="auto">
          <a:xfrm>
            <a:off x="1468085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AF2CA265-CCC9-418D-A018-A974A7639035}"/>
              </a:ext>
            </a:extLst>
          </p:cNvPr>
          <p:cNvCxnSpPr>
            <a:cxnSpLocks/>
          </p:cNvCxnSpPr>
          <p:nvPr/>
        </p:nvCxnSpPr>
        <p:spPr bwMode="auto">
          <a:xfrm>
            <a:off x="1784526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E95F6A9B-C50C-49DA-91BF-4117C835DF90}"/>
              </a:ext>
            </a:extLst>
          </p:cNvPr>
          <p:cNvCxnSpPr>
            <a:cxnSpLocks/>
          </p:cNvCxnSpPr>
          <p:nvPr/>
        </p:nvCxnSpPr>
        <p:spPr bwMode="auto">
          <a:xfrm>
            <a:off x="1936926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F3B6C460-A1AC-4840-9015-FAC98A3FF1E4}"/>
              </a:ext>
            </a:extLst>
          </p:cNvPr>
          <p:cNvCxnSpPr>
            <a:cxnSpLocks/>
          </p:cNvCxnSpPr>
          <p:nvPr/>
        </p:nvCxnSpPr>
        <p:spPr bwMode="auto">
          <a:xfrm>
            <a:off x="2089326" y="4235451"/>
            <a:ext cx="0" cy="2286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011913A-3D7F-4190-83DA-9766A8F4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Proposal for AMP-S1G Channelization (3/6)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D9987-2BE4-46FE-91D1-BB564A4EF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5904507" cy="1953624"/>
          </a:xfrm>
        </p:spPr>
        <p:txBody>
          <a:bodyPr/>
          <a:lstStyle/>
          <a:p>
            <a:r>
              <a:rPr lang="en-SG" dirty="0"/>
              <a:t>US</a:t>
            </a:r>
          </a:p>
          <a:p>
            <a:pPr lvl="1"/>
            <a:r>
              <a:rPr lang="en-SG" dirty="0"/>
              <a:t>Consider to align the </a:t>
            </a:r>
            <a:r>
              <a:rPr lang="en-SG" b="1" dirty="0"/>
              <a:t>centre frequency </a:t>
            </a:r>
            <a:r>
              <a:rPr lang="en-SG" dirty="0"/>
              <a:t>with 11ah 1MHz channel </a:t>
            </a:r>
          </a:p>
          <a:p>
            <a:pPr lvl="2"/>
            <a:r>
              <a:rPr lang="en-SG" b="0" dirty="0"/>
              <a:t>Advantage: easy for implementation at AP</a:t>
            </a:r>
          </a:p>
          <a:p>
            <a:pPr lvl="2"/>
            <a:r>
              <a:rPr lang="en-SG" dirty="0"/>
              <a:t>Disadvantage: spectrum waste</a:t>
            </a:r>
            <a:endParaRPr lang="en-SG" b="0" dirty="0"/>
          </a:p>
          <a:p>
            <a:pPr lvl="1"/>
            <a:endParaRPr lang="en-SG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6BDA5-22A5-41E7-927D-2280E026A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7353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4EEB2-26A6-4CAC-8685-8ABFA7630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1815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08C89B5-1FF9-4052-A3EF-0B224C2E324F}"/>
              </a:ext>
            </a:extLst>
          </p:cNvPr>
          <p:cNvCxnSpPr>
            <a:cxnSpLocks/>
          </p:cNvCxnSpPr>
          <p:nvPr/>
        </p:nvCxnSpPr>
        <p:spPr bwMode="auto">
          <a:xfrm>
            <a:off x="853153" y="4181451"/>
            <a:ext cx="0" cy="234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439B472-2439-4C77-ADFC-99CC5B35E479}"/>
              </a:ext>
            </a:extLst>
          </p:cNvPr>
          <p:cNvCxnSpPr>
            <a:cxnSpLocks/>
          </p:cNvCxnSpPr>
          <p:nvPr/>
        </p:nvCxnSpPr>
        <p:spPr bwMode="auto">
          <a:xfrm>
            <a:off x="8882135" y="4136473"/>
            <a:ext cx="0" cy="234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09B7942-F3F2-4717-BB04-02EBBD27CBDF}"/>
              </a:ext>
            </a:extLst>
          </p:cNvPr>
          <p:cNvSpPr txBox="1"/>
          <p:nvPr/>
        </p:nvSpPr>
        <p:spPr bwMode="auto">
          <a:xfrm>
            <a:off x="354458" y="3779155"/>
            <a:ext cx="8242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902MHz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2A21A6-28B8-48F5-A221-C79044025C08}"/>
              </a:ext>
            </a:extLst>
          </p:cNvPr>
          <p:cNvSpPr txBox="1"/>
          <p:nvPr/>
        </p:nvSpPr>
        <p:spPr bwMode="auto">
          <a:xfrm>
            <a:off x="8243535" y="3733800"/>
            <a:ext cx="8242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928MHz</a:t>
            </a:r>
          </a:p>
        </p:txBody>
      </p:sp>
      <p:sp>
        <p:nvSpPr>
          <p:cNvPr id="15" name="Trapezoid 14">
            <a:extLst>
              <a:ext uri="{FF2B5EF4-FFF2-40B4-BE49-F238E27FC236}">
                <a16:creationId xmlns:a16="http://schemas.microsoft.com/office/drawing/2014/main" id="{F6C9EC88-F2A9-4355-8A36-1D0835C49FBD}"/>
              </a:ext>
            </a:extLst>
          </p:cNvPr>
          <p:cNvSpPr/>
          <p:nvPr/>
        </p:nvSpPr>
        <p:spPr bwMode="auto">
          <a:xfrm>
            <a:off x="940202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C01BC3-3F68-430B-AF6E-25E048C702C3}"/>
              </a:ext>
            </a:extLst>
          </p:cNvPr>
          <p:cNvSpPr txBox="1"/>
          <p:nvPr/>
        </p:nvSpPr>
        <p:spPr bwMode="auto">
          <a:xfrm>
            <a:off x="106460" y="855704"/>
            <a:ext cx="955711" cy="33855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2</a:t>
            </a:r>
          </a:p>
        </p:txBody>
      </p:sp>
      <p:sp>
        <p:nvSpPr>
          <p:cNvPr id="21" name="Trapezoid 20">
            <a:extLst>
              <a:ext uri="{FF2B5EF4-FFF2-40B4-BE49-F238E27FC236}">
                <a16:creationId xmlns:a16="http://schemas.microsoft.com/office/drawing/2014/main" id="{702AAD98-CD3D-4227-8FB2-DF275B732208}"/>
              </a:ext>
            </a:extLst>
          </p:cNvPr>
          <p:cNvSpPr/>
          <p:nvPr/>
        </p:nvSpPr>
        <p:spPr bwMode="auto">
          <a:xfrm>
            <a:off x="869715" y="4464661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3" name="Trapezoid 22">
            <a:extLst>
              <a:ext uri="{FF2B5EF4-FFF2-40B4-BE49-F238E27FC236}">
                <a16:creationId xmlns:a16="http://schemas.microsoft.com/office/drawing/2014/main" id="{CD22310E-B667-4C9E-B240-2D269D6BA55D}"/>
              </a:ext>
            </a:extLst>
          </p:cNvPr>
          <p:cNvSpPr/>
          <p:nvPr/>
        </p:nvSpPr>
        <p:spPr bwMode="auto">
          <a:xfrm>
            <a:off x="8278546" y="4464661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CF63036C-BBA4-4837-B6EF-53CDC8B1D42A}"/>
              </a:ext>
            </a:extLst>
          </p:cNvPr>
          <p:cNvSpPr/>
          <p:nvPr/>
        </p:nvSpPr>
        <p:spPr bwMode="auto">
          <a:xfrm>
            <a:off x="2105121" y="4464661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0BEEA878-BB0F-48E0-B240-8F0F65AB0E1B}"/>
              </a:ext>
            </a:extLst>
          </p:cNvPr>
          <p:cNvSpPr/>
          <p:nvPr/>
        </p:nvSpPr>
        <p:spPr bwMode="auto">
          <a:xfrm>
            <a:off x="3337516" y="4464661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9" name="Trapezoid 28">
            <a:extLst>
              <a:ext uri="{FF2B5EF4-FFF2-40B4-BE49-F238E27FC236}">
                <a16:creationId xmlns:a16="http://schemas.microsoft.com/office/drawing/2014/main" id="{E5667480-A735-403F-AF71-A1DE8116CC43}"/>
              </a:ext>
            </a:extLst>
          </p:cNvPr>
          <p:cNvSpPr/>
          <p:nvPr/>
        </p:nvSpPr>
        <p:spPr bwMode="auto">
          <a:xfrm>
            <a:off x="3963934" y="4464661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0" name="Trapezoid 29">
            <a:extLst>
              <a:ext uri="{FF2B5EF4-FFF2-40B4-BE49-F238E27FC236}">
                <a16:creationId xmlns:a16="http://schemas.microsoft.com/office/drawing/2014/main" id="{7552190D-A9B1-4A06-9018-3B9856FB3A19}"/>
              </a:ext>
            </a:extLst>
          </p:cNvPr>
          <p:cNvSpPr/>
          <p:nvPr/>
        </p:nvSpPr>
        <p:spPr bwMode="auto">
          <a:xfrm>
            <a:off x="4588293" y="4464661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1" name="Trapezoid 30">
            <a:extLst>
              <a:ext uri="{FF2B5EF4-FFF2-40B4-BE49-F238E27FC236}">
                <a16:creationId xmlns:a16="http://schemas.microsoft.com/office/drawing/2014/main" id="{BBC87893-A1B6-43A0-BFC5-83F7B66667D9}"/>
              </a:ext>
            </a:extLst>
          </p:cNvPr>
          <p:cNvSpPr/>
          <p:nvPr/>
        </p:nvSpPr>
        <p:spPr bwMode="auto">
          <a:xfrm>
            <a:off x="5199951" y="4464661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2" name="Trapezoid 31">
            <a:extLst>
              <a:ext uri="{FF2B5EF4-FFF2-40B4-BE49-F238E27FC236}">
                <a16:creationId xmlns:a16="http://schemas.microsoft.com/office/drawing/2014/main" id="{61F8BDD9-9232-4E03-944F-00961360E67D}"/>
              </a:ext>
            </a:extLst>
          </p:cNvPr>
          <p:cNvSpPr/>
          <p:nvPr/>
        </p:nvSpPr>
        <p:spPr bwMode="auto">
          <a:xfrm>
            <a:off x="5824309" y="4464661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3" name="Trapezoid 32">
            <a:extLst>
              <a:ext uri="{FF2B5EF4-FFF2-40B4-BE49-F238E27FC236}">
                <a16:creationId xmlns:a16="http://schemas.microsoft.com/office/drawing/2014/main" id="{56FED3D7-C5E9-40FF-BFA9-E23C0F104A3A}"/>
              </a:ext>
            </a:extLst>
          </p:cNvPr>
          <p:cNvSpPr/>
          <p:nvPr/>
        </p:nvSpPr>
        <p:spPr bwMode="auto">
          <a:xfrm>
            <a:off x="6431735" y="4464661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4" name="Trapezoid 33">
            <a:extLst>
              <a:ext uri="{FF2B5EF4-FFF2-40B4-BE49-F238E27FC236}">
                <a16:creationId xmlns:a16="http://schemas.microsoft.com/office/drawing/2014/main" id="{CBF622ED-4EE2-43A3-B666-2B42FA61B1E5}"/>
              </a:ext>
            </a:extLst>
          </p:cNvPr>
          <p:cNvSpPr/>
          <p:nvPr/>
        </p:nvSpPr>
        <p:spPr bwMode="auto">
          <a:xfrm>
            <a:off x="7047627" y="4464661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5" name="Trapezoid 34">
            <a:extLst>
              <a:ext uri="{FF2B5EF4-FFF2-40B4-BE49-F238E27FC236}">
                <a16:creationId xmlns:a16="http://schemas.microsoft.com/office/drawing/2014/main" id="{300A7642-91EA-4F8D-AD08-5BF4F608F059}"/>
              </a:ext>
            </a:extLst>
          </p:cNvPr>
          <p:cNvSpPr/>
          <p:nvPr/>
        </p:nvSpPr>
        <p:spPr bwMode="auto">
          <a:xfrm>
            <a:off x="1488126" y="4464661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7" name="Trapezoid 36">
            <a:extLst>
              <a:ext uri="{FF2B5EF4-FFF2-40B4-BE49-F238E27FC236}">
                <a16:creationId xmlns:a16="http://schemas.microsoft.com/office/drawing/2014/main" id="{7C29D09B-EB0E-41D9-836C-20A42957C2F7}"/>
              </a:ext>
            </a:extLst>
          </p:cNvPr>
          <p:cNvSpPr/>
          <p:nvPr/>
        </p:nvSpPr>
        <p:spPr bwMode="auto">
          <a:xfrm>
            <a:off x="2717275" y="4464661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0" name="Trapezoid 39">
            <a:extLst>
              <a:ext uri="{FF2B5EF4-FFF2-40B4-BE49-F238E27FC236}">
                <a16:creationId xmlns:a16="http://schemas.microsoft.com/office/drawing/2014/main" id="{78C15045-6AFD-48A8-8E38-EE6F98CA0191}"/>
              </a:ext>
            </a:extLst>
          </p:cNvPr>
          <p:cNvSpPr/>
          <p:nvPr/>
        </p:nvSpPr>
        <p:spPr bwMode="auto">
          <a:xfrm>
            <a:off x="1094683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1" name="Trapezoid 40">
            <a:extLst>
              <a:ext uri="{FF2B5EF4-FFF2-40B4-BE49-F238E27FC236}">
                <a16:creationId xmlns:a16="http://schemas.microsoft.com/office/drawing/2014/main" id="{058F0DCE-4564-4297-906C-C5D0C8ED199A}"/>
              </a:ext>
            </a:extLst>
          </p:cNvPr>
          <p:cNvSpPr/>
          <p:nvPr/>
        </p:nvSpPr>
        <p:spPr bwMode="auto">
          <a:xfrm>
            <a:off x="1249164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0F66F757-9576-4D75-8CB7-1BEA20DE51FF}"/>
              </a:ext>
            </a:extLst>
          </p:cNvPr>
          <p:cNvSpPr/>
          <p:nvPr/>
        </p:nvSpPr>
        <p:spPr bwMode="auto">
          <a:xfrm>
            <a:off x="1403645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8" name="Trapezoid 47">
            <a:extLst>
              <a:ext uri="{FF2B5EF4-FFF2-40B4-BE49-F238E27FC236}">
                <a16:creationId xmlns:a16="http://schemas.microsoft.com/office/drawing/2014/main" id="{26AFC0CE-C20D-4F6E-865F-6CD7231ECBB1}"/>
              </a:ext>
            </a:extLst>
          </p:cNvPr>
          <p:cNvSpPr/>
          <p:nvPr/>
        </p:nvSpPr>
        <p:spPr bwMode="auto">
          <a:xfrm>
            <a:off x="1558126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0" name="Trapezoid 49">
            <a:extLst>
              <a:ext uri="{FF2B5EF4-FFF2-40B4-BE49-F238E27FC236}">
                <a16:creationId xmlns:a16="http://schemas.microsoft.com/office/drawing/2014/main" id="{28EEF04F-637A-4A70-884B-C633FE219615}"/>
              </a:ext>
            </a:extLst>
          </p:cNvPr>
          <p:cNvSpPr/>
          <p:nvPr/>
        </p:nvSpPr>
        <p:spPr bwMode="auto">
          <a:xfrm>
            <a:off x="1712607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" name="Trapezoid 50">
            <a:extLst>
              <a:ext uri="{FF2B5EF4-FFF2-40B4-BE49-F238E27FC236}">
                <a16:creationId xmlns:a16="http://schemas.microsoft.com/office/drawing/2014/main" id="{359A43F3-906D-42EA-84F3-485C95A7105C}"/>
              </a:ext>
            </a:extLst>
          </p:cNvPr>
          <p:cNvSpPr/>
          <p:nvPr/>
        </p:nvSpPr>
        <p:spPr bwMode="auto">
          <a:xfrm>
            <a:off x="1867088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" name="Trapezoid 51">
            <a:extLst>
              <a:ext uri="{FF2B5EF4-FFF2-40B4-BE49-F238E27FC236}">
                <a16:creationId xmlns:a16="http://schemas.microsoft.com/office/drawing/2014/main" id="{E401D271-E96A-40C2-A0A3-78648116017D}"/>
              </a:ext>
            </a:extLst>
          </p:cNvPr>
          <p:cNvSpPr/>
          <p:nvPr/>
        </p:nvSpPr>
        <p:spPr bwMode="auto">
          <a:xfrm>
            <a:off x="2021569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" name="Trapezoid 52">
            <a:extLst>
              <a:ext uri="{FF2B5EF4-FFF2-40B4-BE49-F238E27FC236}">
                <a16:creationId xmlns:a16="http://schemas.microsoft.com/office/drawing/2014/main" id="{17F656E2-A812-4244-8278-E9A3FD87B8ED}"/>
              </a:ext>
            </a:extLst>
          </p:cNvPr>
          <p:cNvSpPr/>
          <p:nvPr/>
        </p:nvSpPr>
        <p:spPr bwMode="auto">
          <a:xfrm>
            <a:off x="2176050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4" name="Trapezoid 53">
            <a:extLst>
              <a:ext uri="{FF2B5EF4-FFF2-40B4-BE49-F238E27FC236}">
                <a16:creationId xmlns:a16="http://schemas.microsoft.com/office/drawing/2014/main" id="{B01F1D96-3471-4A35-AA7C-C284A77E0103}"/>
              </a:ext>
            </a:extLst>
          </p:cNvPr>
          <p:cNvSpPr/>
          <p:nvPr/>
        </p:nvSpPr>
        <p:spPr bwMode="auto">
          <a:xfrm>
            <a:off x="2330531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5" name="Trapezoid 54">
            <a:extLst>
              <a:ext uri="{FF2B5EF4-FFF2-40B4-BE49-F238E27FC236}">
                <a16:creationId xmlns:a16="http://schemas.microsoft.com/office/drawing/2014/main" id="{5124C42C-B4AB-48BB-B0C2-E692CD258E32}"/>
              </a:ext>
            </a:extLst>
          </p:cNvPr>
          <p:cNvSpPr/>
          <p:nvPr/>
        </p:nvSpPr>
        <p:spPr bwMode="auto">
          <a:xfrm>
            <a:off x="2485012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6" name="Trapezoid 55">
            <a:extLst>
              <a:ext uri="{FF2B5EF4-FFF2-40B4-BE49-F238E27FC236}">
                <a16:creationId xmlns:a16="http://schemas.microsoft.com/office/drawing/2014/main" id="{81641F9B-B107-4BDD-9F57-6D5C635B67E1}"/>
              </a:ext>
            </a:extLst>
          </p:cNvPr>
          <p:cNvSpPr/>
          <p:nvPr/>
        </p:nvSpPr>
        <p:spPr bwMode="auto">
          <a:xfrm>
            <a:off x="2639493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7" name="Trapezoid 56">
            <a:extLst>
              <a:ext uri="{FF2B5EF4-FFF2-40B4-BE49-F238E27FC236}">
                <a16:creationId xmlns:a16="http://schemas.microsoft.com/office/drawing/2014/main" id="{2B947120-FC6B-4386-B858-A8E85F290292}"/>
              </a:ext>
            </a:extLst>
          </p:cNvPr>
          <p:cNvSpPr/>
          <p:nvPr/>
        </p:nvSpPr>
        <p:spPr bwMode="auto">
          <a:xfrm>
            <a:off x="2793974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8" name="Trapezoid 57">
            <a:extLst>
              <a:ext uri="{FF2B5EF4-FFF2-40B4-BE49-F238E27FC236}">
                <a16:creationId xmlns:a16="http://schemas.microsoft.com/office/drawing/2014/main" id="{1672C1D1-44CB-480E-924D-BDF583E26C26}"/>
              </a:ext>
            </a:extLst>
          </p:cNvPr>
          <p:cNvSpPr/>
          <p:nvPr/>
        </p:nvSpPr>
        <p:spPr bwMode="auto">
          <a:xfrm>
            <a:off x="2948455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9" name="Trapezoid 58">
            <a:extLst>
              <a:ext uri="{FF2B5EF4-FFF2-40B4-BE49-F238E27FC236}">
                <a16:creationId xmlns:a16="http://schemas.microsoft.com/office/drawing/2014/main" id="{92BF8150-C588-4CF5-872B-5766D306A8CD}"/>
              </a:ext>
            </a:extLst>
          </p:cNvPr>
          <p:cNvSpPr/>
          <p:nvPr/>
        </p:nvSpPr>
        <p:spPr bwMode="auto">
          <a:xfrm>
            <a:off x="3102936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0" name="Trapezoid 59">
            <a:extLst>
              <a:ext uri="{FF2B5EF4-FFF2-40B4-BE49-F238E27FC236}">
                <a16:creationId xmlns:a16="http://schemas.microsoft.com/office/drawing/2014/main" id="{55A552CC-FBBC-4C29-807A-7A6E352FDF87}"/>
              </a:ext>
            </a:extLst>
          </p:cNvPr>
          <p:cNvSpPr/>
          <p:nvPr/>
        </p:nvSpPr>
        <p:spPr bwMode="auto">
          <a:xfrm>
            <a:off x="3257417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1" name="Trapezoid 60">
            <a:extLst>
              <a:ext uri="{FF2B5EF4-FFF2-40B4-BE49-F238E27FC236}">
                <a16:creationId xmlns:a16="http://schemas.microsoft.com/office/drawing/2014/main" id="{12BF0D53-07B4-4F61-9AFB-D84AF900B697}"/>
              </a:ext>
            </a:extLst>
          </p:cNvPr>
          <p:cNvSpPr/>
          <p:nvPr/>
        </p:nvSpPr>
        <p:spPr bwMode="auto">
          <a:xfrm>
            <a:off x="3411898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2" name="Trapezoid 61">
            <a:extLst>
              <a:ext uri="{FF2B5EF4-FFF2-40B4-BE49-F238E27FC236}">
                <a16:creationId xmlns:a16="http://schemas.microsoft.com/office/drawing/2014/main" id="{148E84D0-733A-4C0D-8947-1A1D7BA2530F}"/>
              </a:ext>
            </a:extLst>
          </p:cNvPr>
          <p:cNvSpPr/>
          <p:nvPr/>
        </p:nvSpPr>
        <p:spPr bwMode="auto">
          <a:xfrm>
            <a:off x="3566379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3" name="Trapezoid 62">
            <a:extLst>
              <a:ext uri="{FF2B5EF4-FFF2-40B4-BE49-F238E27FC236}">
                <a16:creationId xmlns:a16="http://schemas.microsoft.com/office/drawing/2014/main" id="{A3189949-7AA7-4CDC-8BE4-15C704EA4AD3}"/>
              </a:ext>
            </a:extLst>
          </p:cNvPr>
          <p:cNvSpPr/>
          <p:nvPr/>
        </p:nvSpPr>
        <p:spPr bwMode="auto">
          <a:xfrm>
            <a:off x="3720860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4" name="Trapezoid 63">
            <a:extLst>
              <a:ext uri="{FF2B5EF4-FFF2-40B4-BE49-F238E27FC236}">
                <a16:creationId xmlns:a16="http://schemas.microsoft.com/office/drawing/2014/main" id="{63C3B0B5-CF01-4775-8C81-752905401510}"/>
              </a:ext>
            </a:extLst>
          </p:cNvPr>
          <p:cNvSpPr/>
          <p:nvPr/>
        </p:nvSpPr>
        <p:spPr bwMode="auto">
          <a:xfrm>
            <a:off x="3875341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5" name="Trapezoid 64">
            <a:extLst>
              <a:ext uri="{FF2B5EF4-FFF2-40B4-BE49-F238E27FC236}">
                <a16:creationId xmlns:a16="http://schemas.microsoft.com/office/drawing/2014/main" id="{18CE32B5-9FA9-4D09-8697-351600A8389C}"/>
              </a:ext>
            </a:extLst>
          </p:cNvPr>
          <p:cNvSpPr/>
          <p:nvPr/>
        </p:nvSpPr>
        <p:spPr bwMode="auto">
          <a:xfrm>
            <a:off x="4029822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6" name="Trapezoid 65">
            <a:extLst>
              <a:ext uri="{FF2B5EF4-FFF2-40B4-BE49-F238E27FC236}">
                <a16:creationId xmlns:a16="http://schemas.microsoft.com/office/drawing/2014/main" id="{E01080D6-1B2A-4C05-9CEB-2A9017089A2C}"/>
              </a:ext>
            </a:extLst>
          </p:cNvPr>
          <p:cNvSpPr/>
          <p:nvPr/>
        </p:nvSpPr>
        <p:spPr bwMode="auto">
          <a:xfrm>
            <a:off x="4184303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7" name="Trapezoid 66">
            <a:extLst>
              <a:ext uri="{FF2B5EF4-FFF2-40B4-BE49-F238E27FC236}">
                <a16:creationId xmlns:a16="http://schemas.microsoft.com/office/drawing/2014/main" id="{8C94B968-2143-4995-966E-4DC57B1CB646}"/>
              </a:ext>
            </a:extLst>
          </p:cNvPr>
          <p:cNvSpPr/>
          <p:nvPr/>
        </p:nvSpPr>
        <p:spPr bwMode="auto">
          <a:xfrm>
            <a:off x="4338784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8" name="Trapezoid 67">
            <a:extLst>
              <a:ext uri="{FF2B5EF4-FFF2-40B4-BE49-F238E27FC236}">
                <a16:creationId xmlns:a16="http://schemas.microsoft.com/office/drawing/2014/main" id="{E14B5A1E-4293-48FA-BF5B-B1E0D0CC5F38}"/>
              </a:ext>
            </a:extLst>
          </p:cNvPr>
          <p:cNvSpPr/>
          <p:nvPr/>
        </p:nvSpPr>
        <p:spPr bwMode="auto">
          <a:xfrm>
            <a:off x="4493265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9" name="Trapezoid 68">
            <a:extLst>
              <a:ext uri="{FF2B5EF4-FFF2-40B4-BE49-F238E27FC236}">
                <a16:creationId xmlns:a16="http://schemas.microsoft.com/office/drawing/2014/main" id="{027F8A75-3BEF-4F8B-B88F-3F0A46A68A0C}"/>
              </a:ext>
            </a:extLst>
          </p:cNvPr>
          <p:cNvSpPr/>
          <p:nvPr/>
        </p:nvSpPr>
        <p:spPr bwMode="auto">
          <a:xfrm>
            <a:off x="4647746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0" name="Trapezoid 69">
            <a:extLst>
              <a:ext uri="{FF2B5EF4-FFF2-40B4-BE49-F238E27FC236}">
                <a16:creationId xmlns:a16="http://schemas.microsoft.com/office/drawing/2014/main" id="{CD3DFD6F-7AAF-41BD-A0B6-ED309396D48B}"/>
              </a:ext>
            </a:extLst>
          </p:cNvPr>
          <p:cNvSpPr/>
          <p:nvPr/>
        </p:nvSpPr>
        <p:spPr bwMode="auto">
          <a:xfrm>
            <a:off x="4802227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1" name="Trapezoid 70">
            <a:extLst>
              <a:ext uri="{FF2B5EF4-FFF2-40B4-BE49-F238E27FC236}">
                <a16:creationId xmlns:a16="http://schemas.microsoft.com/office/drawing/2014/main" id="{F61D71B0-0740-44B8-AC4D-D9FCEC42F836}"/>
              </a:ext>
            </a:extLst>
          </p:cNvPr>
          <p:cNvSpPr/>
          <p:nvPr/>
        </p:nvSpPr>
        <p:spPr bwMode="auto">
          <a:xfrm>
            <a:off x="4956708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2" name="Trapezoid 71">
            <a:extLst>
              <a:ext uri="{FF2B5EF4-FFF2-40B4-BE49-F238E27FC236}">
                <a16:creationId xmlns:a16="http://schemas.microsoft.com/office/drawing/2014/main" id="{882543A8-325B-49FE-88A3-AD44A06F58B2}"/>
              </a:ext>
            </a:extLst>
          </p:cNvPr>
          <p:cNvSpPr/>
          <p:nvPr/>
        </p:nvSpPr>
        <p:spPr bwMode="auto">
          <a:xfrm>
            <a:off x="5111189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3" name="Trapezoid 72">
            <a:extLst>
              <a:ext uri="{FF2B5EF4-FFF2-40B4-BE49-F238E27FC236}">
                <a16:creationId xmlns:a16="http://schemas.microsoft.com/office/drawing/2014/main" id="{E56E685C-0058-4DBD-87E7-3C01FA057620}"/>
              </a:ext>
            </a:extLst>
          </p:cNvPr>
          <p:cNvSpPr/>
          <p:nvPr/>
        </p:nvSpPr>
        <p:spPr bwMode="auto">
          <a:xfrm>
            <a:off x="5265670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4" name="Trapezoid 73">
            <a:extLst>
              <a:ext uri="{FF2B5EF4-FFF2-40B4-BE49-F238E27FC236}">
                <a16:creationId xmlns:a16="http://schemas.microsoft.com/office/drawing/2014/main" id="{8BC281B9-DB67-473C-9695-FF8FB55454B6}"/>
              </a:ext>
            </a:extLst>
          </p:cNvPr>
          <p:cNvSpPr/>
          <p:nvPr/>
        </p:nvSpPr>
        <p:spPr bwMode="auto">
          <a:xfrm>
            <a:off x="5420151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5" name="Trapezoid 74">
            <a:extLst>
              <a:ext uri="{FF2B5EF4-FFF2-40B4-BE49-F238E27FC236}">
                <a16:creationId xmlns:a16="http://schemas.microsoft.com/office/drawing/2014/main" id="{8735310C-8EB5-481B-AD63-1B1379EE38B6}"/>
              </a:ext>
            </a:extLst>
          </p:cNvPr>
          <p:cNvSpPr/>
          <p:nvPr/>
        </p:nvSpPr>
        <p:spPr bwMode="auto">
          <a:xfrm>
            <a:off x="5574632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6" name="Trapezoid 75">
            <a:extLst>
              <a:ext uri="{FF2B5EF4-FFF2-40B4-BE49-F238E27FC236}">
                <a16:creationId xmlns:a16="http://schemas.microsoft.com/office/drawing/2014/main" id="{0E5F3993-1ADC-49F7-8D2A-B73277130F3C}"/>
              </a:ext>
            </a:extLst>
          </p:cNvPr>
          <p:cNvSpPr/>
          <p:nvPr/>
        </p:nvSpPr>
        <p:spPr bwMode="auto">
          <a:xfrm>
            <a:off x="5729113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7" name="Trapezoid 76">
            <a:extLst>
              <a:ext uri="{FF2B5EF4-FFF2-40B4-BE49-F238E27FC236}">
                <a16:creationId xmlns:a16="http://schemas.microsoft.com/office/drawing/2014/main" id="{3A1557FC-4AD8-4220-AB39-2A44582D0C65}"/>
              </a:ext>
            </a:extLst>
          </p:cNvPr>
          <p:cNvSpPr/>
          <p:nvPr/>
        </p:nvSpPr>
        <p:spPr bwMode="auto">
          <a:xfrm>
            <a:off x="5883594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8" name="Trapezoid 77">
            <a:extLst>
              <a:ext uri="{FF2B5EF4-FFF2-40B4-BE49-F238E27FC236}">
                <a16:creationId xmlns:a16="http://schemas.microsoft.com/office/drawing/2014/main" id="{573AC1B7-B9DE-4C2E-B532-A991DDAB1758}"/>
              </a:ext>
            </a:extLst>
          </p:cNvPr>
          <p:cNvSpPr/>
          <p:nvPr/>
        </p:nvSpPr>
        <p:spPr bwMode="auto">
          <a:xfrm>
            <a:off x="6038075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9" name="Trapezoid 78">
            <a:extLst>
              <a:ext uri="{FF2B5EF4-FFF2-40B4-BE49-F238E27FC236}">
                <a16:creationId xmlns:a16="http://schemas.microsoft.com/office/drawing/2014/main" id="{9D970269-A7F2-4A1D-9E67-22082490AC2F}"/>
              </a:ext>
            </a:extLst>
          </p:cNvPr>
          <p:cNvSpPr/>
          <p:nvPr/>
        </p:nvSpPr>
        <p:spPr bwMode="auto">
          <a:xfrm>
            <a:off x="6192556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0" name="Trapezoid 79">
            <a:extLst>
              <a:ext uri="{FF2B5EF4-FFF2-40B4-BE49-F238E27FC236}">
                <a16:creationId xmlns:a16="http://schemas.microsoft.com/office/drawing/2014/main" id="{A8A91860-A755-4E14-B724-3F9057AF5021}"/>
              </a:ext>
            </a:extLst>
          </p:cNvPr>
          <p:cNvSpPr/>
          <p:nvPr/>
        </p:nvSpPr>
        <p:spPr bwMode="auto">
          <a:xfrm>
            <a:off x="6347037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1" name="Trapezoid 80">
            <a:extLst>
              <a:ext uri="{FF2B5EF4-FFF2-40B4-BE49-F238E27FC236}">
                <a16:creationId xmlns:a16="http://schemas.microsoft.com/office/drawing/2014/main" id="{156254D0-8102-44FE-BB04-CB28279633EF}"/>
              </a:ext>
            </a:extLst>
          </p:cNvPr>
          <p:cNvSpPr/>
          <p:nvPr/>
        </p:nvSpPr>
        <p:spPr bwMode="auto">
          <a:xfrm>
            <a:off x="6501518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2" name="Trapezoid 81">
            <a:extLst>
              <a:ext uri="{FF2B5EF4-FFF2-40B4-BE49-F238E27FC236}">
                <a16:creationId xmlns:a16="http://schemas.microsoft.com/office/drawing/2014/main" id="{A02272B3-CBF0-4CD3-AE7F-E440A00F504C}"/>
              </a:ext>
            </a:extLst>
          </p:cNvPr>
          <p:cNvSpPr/>
          <p:nvPr/>
        </p:nvSpPr>
        <p:spPr bwMode="auto">
          <a:xfrm>
            <a:off x="6655999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3" name="Trapezoid 82">
            <a:extLst>
              <a:ext uri="{FF2B5EF4-FFF2-40B4-BE49-F238E27FC236}">
                <a16:creationId xmlns:a16="http://schemas.microsoft.com/office/drawing/2014/main" id="{D5388B67-4C0D-4D93-8BAE-23B90DDF673B}"/>
              </a:ext>
            </a:extLst>
          </p:cNvPr>
          <p:cNvSpPr/>
          <p:nvPr/>
        </p:nvSpPr>
        <p:spPr bwMode="auto">
          <a:xfrm>
            <a:off x="6810480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4" name="Trapezoid 83">
            <a:extLst>
              <a:ext uri="{FF2B5EF4-FFF2-40B4-BE49-F238E27FC236}">
                <a16:creationId xmlns:a16="http://schemas.microsoft.com/office/drawing/2014/main" id="{8904BBAA-3B00-4808-B1CA-2F61C73B6389}"/>
              </a:ext>
            </a:extLst>
          </p:cNvPr>
          <p:cNvSpPr/>
          <p:nvPr/>
        </p:nvSpPr>
        <p:spPr bwMode="auto">
          <a:xfrm>
            <a:off x="6964961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5" name="Trapezoid 84">
            <a:extLst>
              <a:ext uri="{FF2B5EF4-FFF2-40B4-BE49-F238E27FC236}">
                <a16:creationId xmlns:a16="http://schemas.microsoft.com/office/drawing/2014/main" id="{5AF9C319-4132-4877-86FD-61C4FAAF6920}"/>
              </a:ext>
            </a:extLst>
          </p:cNvPr>
          <p:cNvSpPr/>
          <p:nvPr/>
        </p:nvSpPr>
        <p:spPr bwMode="auto">
          <a:xfrm>
            <a:off x="7119442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6" name="Trapezoid 85">
            <a:extLst>
              <a:ext uri="{FF2B5EF4-FFF2-40B4-BE49-F238E27FC236}">
                <a16:creationId xmlns:a16="http://schemas.microsoft.com/office/drawing/2014/main" id="{6B1C4025-0394-4BA6-A6F3-5D77D742A70C}"/>
              </a:ext>
            </a:extLst>
          </p:cNvPr>
          <p:cNvSpPr/>
          <p:nvPr/>
        </p:nvSpPr>
        <p:spPr bwMode="auto">
          <a:xfrm>
            <a:off x="7273923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7" name="Trapezoid 86">
            <a:extLst>
              <a:ext uri="{FF2B5EF4-FFF2-40B4-BE49-F238E27FC236}">
                <a16:creationId xmlns:a16="http://schemas.microsoft.com/office/drawing/2014/main" id="{4907AC2F-CA6F-414E-94B3-3A1C00E0E058}"/>
              </a:ext>
            </a:extLst>
          </p:cNvPr>
          <p:cNvSpPr/>
          <p:nvPr/>
        </p:nvSpPr>
        <p:spPr bwMode="auto">
          <a:xfrm>
            <a:off x="7428404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8" name="Trapezoid 87">
            <a:extLst>
              <a:ext uri="{FF2B5EF4-FFF2-40B4-BE49-F238E27FC236}">
                <a16:creationId xmlns:a16="http://schemas.microsoft.com/office/drawing/2014/main" id="{247C62EE-768B-405F-B722-33D3F85B9734}"/>
              </a:ext>
            </a:extLst>
          </p:cNvPr>
          <p:cNvSpPr/>
          <p:nvPr/>
        </p:nvSpPr>
        <p:spPr bwMode="auto">
          <a:xfrm>
            <a:off x="7582874" y="5792981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9" name="Trapezoid 88">
            <a:extLst>
              <a:ext uri="{FF2B5EF4-FFF2-40B4-BE49-F238E27FC236}">
                <a16:creationId xmlns:a16="http://schemas.microsoft.com/office/drawing/2014/main" id="{EEE45489-B50F-470F-B51A-DB0D8605386B}"/>
              </a:ext>
            </a:extLst>
          </p:cNvPr>
          <p:cNvSpPr/>
          <p:nvPr/>
        </p:nvSpPr>
        <p:spPr bwMode="auto">
          <a:xfrm>
            <a:off x="7736861" y="5792982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0" name="Trapezoid 99">
            <a:extLst>
              <a:ext uri="{FF2B5EF4-FFF2-40B4-BE49-F238E27FC236}">
                <a16:creationId xmlns:a16="http://schemas.microsoft.com/office/drawing/2014/main" id="{3E31FEF9-FC86-40C6-B629-D0A0ED661DB3}"/>
              </a:ext>
            </a:extLst>
          </p:cNvPr>
          <p:cNvSpPr/>
          <p:nvPr/>
        </p:nvSpPr>
        <p:spPr bwMode="auto">
          <a:xfrm>
            <a:off x="7662896" y="4464661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2" name="Trapezoid 101">
            <a:extLst>
              <a:ext uri="{FF2B5EF4-FFF2-40B4-BE49-F238E27FC236}">
                <a16:creationId xmlns:a16="http://schemas.microsoft.com/office/drawing/2014/main" id="{0240D717-146E-4167-A721-E639507D2FA0}"/>
              </a:ext>
            </a:extLst>
          </p:cNvPr>
          <p:cNvSpPr/>
          <p:nvPr/>
        </p:nvSpPr>
        <p:spPr bwMode="auto">
          <a:xfrm>
            <a:off x="7889152" y="5792980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3" name="Trapezoid 102">
            <a:extLst>
              <a:ext uri="{FF2B5EF4-FFF2-40B4-BE49-F238E27FC236}">
                <a16:creationId xmlns:a16="http://schemas.microsoft.com/office/drawing/2014/main" id="{83403C6D-D953-4510-BAF0-CAEF9C082F53}"/>
              </a:ext>
            </a:extLst>
          </p:cNvPr>
          <p:cNvSpPr/>
          <p:nvPr/>
        </p:nvSpPr>
        <p:spPr bwMode="auto">
          <a:xfrm>
            <a:off x="8043633" y="579298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4" name="Trapezoid 103">
            <a:extLst>
              <a:ext uri="{FF2B5EF4-FFF2-40B4-BE49-F238E27FC236}">
                <a16:creationId xmlns:a16="http://schemas.microsoft.com/office/drawing/2014/main" id="{794CD15A-B80D-446A-AB2B-2181E3C966AF}"/>
              </a:ext>
            </a:extLst>
          </p:cNvPr>
          <p:cNvSpPr/>
          <p:nvPr/>
        </p:nvSpPr>
        <p:spPr bwMode="auto">
          <a:xfrm>
            <a:off x="8198103" y="5792980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5" name="Trapezoid 104">
            <a:extLst>
              <a:ext uri="{FF2B5EF4-FFF2-40B4-BE49-F238E27FC236}">
                <a16:creationId xmlns:a16="http://schemas.microsoft.com/office/drawing/2014/main" id="{E510141E-46B2-4E91-A88A-B4C28D97970E}"/>
              </a:ext>
            </a:extLst>
          </p:cNvPr>
          <p:cNvSpPr/>
          <p:nvPr/>
        </p:nvSpPr>
        <p:spPr bwMode="auto">
          <a:xfrm>
            <a:off x="8352090" y="5792981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6" name="Trapezoid 105">
            <a:extLst>
              <a:ext uri="{FF2B5EF4-FFF2-40B4-BE49-F238E27FC236}">
                <a16:creationId xmlns:a16="http://schemas.microsoft.com/office/drawing/2014/main" id="{C1160BAF-021D-40A1-9B6B-BDD3A4BECBEA}"/>
              </a:ext>
            </a:extLst>
          </p:cNvPr>
          <p:cNvSpPr/>
          <p:nvPr/>
        </p:nvSpPr>
        <p:spPr bwMode="auto">
          <a:xfrm>
            <a:off x="8504779" y="5792979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7" name="Trapezoid 106">
            <a:extLst>
              <a:ext uri="{FF2B5EF4-FFF2-40B4-BE49-F238E27FC236}">
                <a16:creationId xmlns:a16="http://schemas.microsoft.com/office/drawing/2014/main" id="{0ED1FE31-C76D-4178-8EC8-E09C07EB190D}"/>
              </a:ext>
            </a:extLst>
          </p:cNvPr>
          <p:cNvSpPr/>
          <p:nvPr/>
        </p:nvSpPr>
        <p:spPr bwMode="auto">
          <a:xfrm>
            <a:off x="8659260" y="5792979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9" name="Trapezoid 98">
            <a:extLst>
              <a:ext uri="{FF2B5EF4-FFF2-40B4-BE49-F238E27FC236}">
                <a16:creationId xmlns:a16="http://schemas.microsoft.com/office/drawing/2014/main" id="{3DBEA642-6E00-4B5F-9A6F-52D4819DEDE9}"/>
              </a:ext>
            </a:extLst>
          </p:cNvPr>
          <p:cNvSpPr/>
          <p:nvPr/>
        </p:nvSpPr>
        <p:spPr bwMode="auto">
          <a:xfrm>
            <a:off x="869715" y="5056440"/>
            <a:ext cx="59436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1" name="Trapezoid 100">
            <a:extLst>
              <a:ext uri="{FF2B5EF4-FFF2-40B4-BE49-F238E27FC236}">
                <a16:creationId xmlns:a16="http://schemas.microsoft.com/office/drawing/2014/main" id="{E4954E4E-A9D6-4D21-9827-27C077645B82}"/>
              </a:ext>
            </a:extLst>
          </p:cNvPr>
          <p:cNvSpPr/>
          <p:nvPr/>
        </p:nvSpPr>
        <p:spPr bwMode="auto">
          <a:xfrm>
            <a:off x="8278546" y="5056440"/>
            <a:ext cx="59436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8" name="Trapezoid 107">
            <a:extLst>
              <a:ext uri="{FF2B5EF4-FFF2-40B4-BE49-F238E27FC236}">
                <a16:creationId xmlns:a16="http://schemas.microsoft.com/office/drawing/2014/main" id="{E68807E4-2E00-4339-A659-9742F44B33D1}"/>
              </a:ext>
            </a:extLst>
          </p:cNvPr>
          <p:cNvSpPr/>
          <p:nvPr/>
        </p:nvSpPr>
        <p:spPr bwMode="auto">
          <a:xfrm>
            <a:off x="2104521" y="5056440"/>
            <a:ext cx="59436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9" name="Trapezoid 108">
            <a:extLst>
              <a:ext uri="{FF2B5EF4-FFF2-40B4-BE49-F238E27FC236}">
                <a16:creationId xmlns:a16="http://schemas.microsoft.com/office/drawing/2014/main" id="{F0CBA41C-4539-4A31-8A3A-227D59D55F88}"/>
              </a:ext>
            </a:extLst>
          </p:cNvPr>
          <p:cNvSpPr/>
          <p:nvPr/>
        </p:nvSpPr>
        <p:spPr bwMode="auto">
          <a:xfrm>
            <a:off x="3339327" y="5056440"/>
            <a:ext cx="59436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2" name="Trapezoid 111">
            <a:extLst>
              <a:ext uri="{FF2B5EF4-FFF2-40B4-BE49-F238E27FC236}">
                <a16:creationId xmlns:a16="http://schemas.microsoft.com/office/drawing/2014/main" id="{FB251853-A895-40E9-A5BF-7729BE8BE025}"/>
              </a:ext>
            </a:extLst>
          </p:cNvPr>
          <p:cNvSpPr/>
          <p:nvPr/>
        </p:nvSpPr>
        <p:spPr bwMode="auto">
          <a:xfrm>
            <a:off x="3956730" y="5056440"/>
            <a:ext cx="59436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3" name="Trapezoid 112">
            <a:extLst>
              <a:ext uri="{FF2B5EF4-FFF2-40B4-BE49-F238E27FC236}">
                <a16:creationId xmlns:a16="http://schemas.microsoft.com/office/drawing/2014/main" id="{6E5038BA-20FC-4A35-966D-E329BE7E7E2F}"/>
              </a:ext>
            </a:extLst>
          </p:cNvPr>
          <p:cNvSpPr/>
          <p:nvPr/>
        </p:nvSpPr>
        <p:spPr bwMode="auto">
          <a:xfrm>
            <a:off x="4574133" y="5056440"/>
            <a:ext cx="59436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4" name="Trapezoid 113">
            <a:extLst>
              <a:ext uri="{FF2B5EF4-FFF2-40B4-BE49-F238E27FC236}">
                <a16:creationId xmlns:a16="http://schemas.microsoft.com/office/drawing/2014/main" id="{DCE87A66-F87B-45D1-9798-58A1A9179EC3}"/>
              </a:ext>
            </a:extLst>
          </p:cNvPr>
          <p:cNvSpPr/>
          <p:nvPr/>
        </p:nvSpPr>
        <p:spPr bwMode="auto">
          <a:xfrm>
            <a:off x="5191536" y="5056440"/>
            <a:ext cx="59436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5" name="Trapezoid 114">
            <a:extLst>
              <a:ext uri="{FF2B5EF4-FFF2-40B4-BE49-F238E27FC236}">
                <a16:creationId xmlns:a16="http://schemas.microsoft.com/office/drawing/2014/main" id="{EFA63032-F38A-4C84-88C8-DD717130FB78}"/>
              </a:ext>
            </a:extLst>
          </p:cNvPr>
          <p:cNvSpPr/>
          <p:nvPr/>
        </p:nvSpPr>
        <p:spPr bwMode="auto">
          <a:xfrm>
            <a:off x="5808939" y="5056440"/>
            <a:ext cx="59436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6" name="Trapezoid 115">
            <a:extLst>
              <a:ext uri="{FF2B5EF4-FFF2-40B4-BE49-F238E27FC236}">
                <a16:creationId xmlns:a16="http://schemas.microsoft.com/office/drawing/2014/main" id="{3A27B47A-C71A-474D-A0E1-201D198952F7}"/>
              </a:ext>
            </a:extLst>
          </p:cNvPr>
          <p:cNvSpPr/>
          <p:nvPr/>
        </p:nvSpPr>
        <p:spPr bwMode="auto">
          <a:xfrm>
            <a:off x="6426342" y="5056440"/>
            <a:ext cx="59436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7" name="Trapezoid 116">
            <a:extLst>
              <a:ext uri="{FF2B5EF4-FFF2-40B4-BE49-F238E27FC236}">
                <a16:creationId xmlns:a16="http://schemas.microsoft.com/office/drawing/2014/main" id="{47D82924-DAAE-4B9B-A16E-3420DB98F5E5}"/>
              </a:ext>
            </a:extLst>
          </p:cNvPr>
          <p:cNvSpPr/>
          <p:nvPr/>
        </p:nvSpPr>
        <p:spPr bwMode="auto">
          <a:xfrm>
            <a:off x="7043745" y="5056440"/>
            <a:ext cx="59436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8" name="Trapezoid 117">
            <a:extLst>
              <a:ext uri="{FF2B5EF4-FFF2-40B4-BE49-F238E27FC236}">
                <a16:creationId xmlns:a16="http://schemas.microsoft.com/office/drawing/2014/main" id="{526DFC9A-8EFA-4797-9B55-53A10A018678}"/>
              </a:ext>
            </a:extLst>
          </p:cNvPr>
          <p:cNvSpPr/>
          <p:nvPr/>
        </p:nvSpPr>
        <p:spPr bwMode="auto">
          <a:xfrm>
            <a:off x="1487118" y="5056440"/>
            <a:ext cx="59436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19" name="Trapezoid 118">
            <a:extLst>
              <a:ext uri="{FF2B5EF4-FFF2-40B4-BE49-F238E27FC236}">
                <a16:creationId xmlns:a16="http://schemas.microsoft.com/office/drawing/2014/main" id="{E90DB76F-FCBE-46DB-AA9F-7154EF323221}"/>
              </a:ext>
            </a:extLst>
          </p:cNvPr>
          <p:cNvSpPr/>
          <p:nvPr/>
        </p:nvSpPr>
        <p:spPr bwMode="auto">
          <a:xfrm>
            <a:off x="2721924" y="5056440"/>
            <a:ext cx="59436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1" name="Trapezoid 120">
            <a:extLst>
              <a:ext uri="{FF2B5EF4-FFF2-40B4-BE49-F238E27FC236}">
                <a16:creationId xmlns:a16="http://schemas.microsoft.com/office/drawing/2014/main" id="{55B8AD88-4527-4980-83CA-15E58129E631}"/>
              </a:ext>
            </a:extLst>
          </p:cNvPr>
          <p:cNvSpPr/>
          <p:nvPr/>
        </p:nvSpPr>
        <p:spPr bwMode="auto">
          <a:xfrm>
            <a:off x="7661148" y="5056440"/>
            <a:ext cx="59436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1" name="Trapezoid 130">
            <a:extLst>
              <a:ext uri="{FF2B5EF4-FFF2-40B4-BE49-F238E27FC236}">
                <a16:creationId xmlns:a16="http://schemas.microsoft.com/office/drawing/2014/main" id="{3F74A5CF-0981-4114-AF74-58ABA7FC168F}"/>
              </a:ext>
            </a:extLst>
          </p:cNvPr>
          <p:cNvSpPr/>
          <p:nvPr/>
        </p:nvSpPr>
        <p:spPr bwMode="auto">
          <a:xfrm>
            <a:off x="6565947" y="2839006"/>
            <a:ext cx="144000" cy="360000"/>
          </a:xfrm>
          <a:prstGeom prst="trapezoi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49F5CD91-B316-4F73-A70C-9C1E7C29CEF0}"/>
              </a:ext>
            </a:extLst>
          </p:cNvPr>
          <p:cNvSpPr txBox="1"/>
          <p:nvPr/>
        </p:nvSpPr>
        <p:spPr bwMode="auto">
          <a:xfrm>
            <a:off x="-46083" y="5762788"/>
            <a:ext cx="9734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AMP-S1G 500kHz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9F6EB3B2-D067-484A-8BFA-F14FB56931AA}"/>
              </a:ext>
            </a:extLst>
          </p:cNvPr>
          <p:cNvSpPr txBox="1"/>
          <p:nvPr/>
        </p:nvSpPr>
        <p:spPr bwMode="auto">
          <a:xfrm>
            <a:off x="6815510" y="2679723"/>
            <a:ext cx="205739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cannot be used as AMP-S1G channel if S1G preamble is 1MHz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A7069C6B-72E9-475B-8BB7-09995FEB03D5}"/>
              </a:ext>
            </a:extLst>
          </p:cNvPr>
          <p:cNvSpPr txBox="1"/>
          <p:nvPr/>
        </p:nvSpPr>
        <p:spPr bwMode="auto">
          <a:xfrm>
            <a:off x="-18940" y="4414800"/>
            <a:ext cx="6960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11ah: 1MHz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7863E766-5A95-418C-B536-1BBDCA595E36}"/>
              </a:ext>
            </a:extLst>
          </p:cNvPr>
          <p:cNvSpPr txBox="1"/>
          <p:nvPr/>
        </p:nvSpPr>
        <p:spPr bwMode="auto">
          <a:xfrm>
            <a:off x="-13737" y="5032539"/>
            <a:ext cx="6841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11ah: 2MHz</a:t>
            </a:r>
          </a:p>
        </p:txBody>
      </p:sp>
      <p:graphicFrame>
        <p:nvGraphicFramePr>
          <p:cNvPr id="120" name="Table 4">
            <a:extLst>
              <a:ext uri="{FF2B5EF4-FFF2-40B4-BE49-F238E27FC236}">
                <a16:creationId xmlns:a16="http://schemas.microsoft.com/office/drawing/2014/main" id="{9AA8C259-82E8-47C7-A466-C6640E42C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98626"/>
              </p:ext>
            </p:extLst>
          </p:nvPr>
        </p:nvGraphicFramePr>
        <p:xfrm>
          <a:off x="6645518" y="1424053"/>
          <a:ext cx="893448" cy="529200"/>
        </p:xfrm>
        <a:graphic>
          <a:graphicData uri="http://schemas.openxmlformats.org/drawingml/2006/table">
            <a:tbl>
              <a:tblPr firstRow="1" bandRow="1"/>
              <a:tblGrid>
                <a:gridCol w="893448">
                  <a:extLst>
                    <a:ext uri="{9D8B030D-6E8A-4147-A177-3AD203B41FA5}">
                      <a16:colId xmlns:a16="http://schemas.microsoft.com/office/drawing/2014/main" val="3008554388"/>
                    </a:ext>
                  </a:extLst>
                </a:gridCol>
              </a:tblGrid>
              <a:tr h="529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bg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SG" sz="14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S1G Preamble 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116895"/>
                  </a:ext>
                </a:extLst>
              </a:tr>
            </a:tbl>
          </a:graphicData>
        </a:graphic>
      </p:graphicFrame>
      <p:graphicFrame>
        <p:nvGraphicFramePr>
          <p:cNvPr id="136" name="Table 4">
            <a:extLst>
              <a:ext uri="{FF2B5EF4-FFF2-40B4-BE49-F238E27FC236}">
                <a16:creationId xmlns:a16="http://schemas.microsoft.com/office/drawing/2014/main" id="{9EBA5717-DFDB-44F7-927B-6D268234A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42351"/>
              </p:ext>
            </p:extLst>
          </p:nvPr>
        </p:nvGraphicFramePr>
        <p:xfrm>
          <a:off x="7538966" y="1558963"/>
          <a:ext cx="1279345" cy="274320"/>
        </p:xfrm>
        <a:graphic>
          <a:graphicData uri="http://schemas.openxmlformats.org/drawingml/2006/table">
            <a:tbl>
              <a:tblPr firstRow="1" bandRow="1"/>
              <a:tblGrid>
                <a:gridCol w="1279345">
                  <a:extLst>
                    <a:ext uri="{9D8B030D-6E8A-4147-A177-3AD203B41FA5}">
                      <a16:colId xmlns:a16="http://schemas.microsoft.com/office/drawing/2014/main" val="42509173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SG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AMP-S1G portion</a:t>
                      </a:r>
                    </a:p>
                  </a:txBody>
                  <a:tcPr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116895"/>
                  </a:ext>
                </a:extLst>
              </a:tr>
            </a:tbl>
          </a:graphicData>
        </a:graphic>
      </p:graphicFrame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8776F5D-AF0F-4B7E-9404-DD5118D55213}"/>
              </a:ext>
            </a:extLst>
          </p:cNvPr>
          <p:cNvCxnSpPr>
            <a:cxnSpLocks/>
          </p:cNvCxnSpPr>
          <p:nvPr/>
        </p:nvCxnSpPr>
        <p:spPr bwMode="auto">
          <a:xfrm>
            <a:off x="6199893" y="1716042"/>
            <a:ext cx="2917104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28" name="Trapezoid 127">
            <a:extLst>
              <a:ext uri="{FF2B5EF4-FFF2-40B4-BE49-F238E27FC236}">
                <a16:creationId xmlns:a16="http://schemas.microsoft.com/office/drawing/2014/main" id="{45118796-948C-4A81-8447-E73B7102D722}"/>
              </a:ext>
            </a:extLst>
          </p:cNvPr>
          <p:cNvSpPr/>
          <p:nvPr/>
        </p:nvSpPr>
        <p:spPr bwMode="auto">
          <a:xfrm>
            <a:off x="1180620" y="446855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0" name="Trapezoid 129">
            <a:extLst>
              <a:ext uri="{FF2B5EF4-FFF2-40B4-BE49-F238E27FC236}">
                <a16:creationId xmlns:a16="http://schemas.microsoft.com/office/drawing/2014/main" id="{3A427FB5-823D-427C-8090-B7AFEEE006ED}"/>
              </a:ext>
            </a:extLst>
          </p:cNvPr>
          <p:cNvSpPr/>
          <p:nvPr/>
        </p:nvSpPr>
        <p:spPr bwMode="auto">
          <a:xfrm>
            <a:off x="8589451" y="446855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4" name="Trapezoid 133">
            <a:extLst>
              <a:ext uri="{FF2B5EF4-FFF2-40B4-BE49-F238E27FC236}">
                <a16:creationId xmlns:a16="http://schemas.microsoft.com/office/drawing/2014/main" id="{DD9D0238-E8C5-48A4-A29D-21049E10BD8C}"/>
              </a:ext>
            </a:extLst>
          </p:cNvPr>
          <p:cNvSpPr/>
          <p:nvPr/>
        </p:nvSpPr>
        <p:spPr bwMode="auto">
          <a:xfrm>
            <a:off x="2416026" y="446855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8" name="Trapezoid 137">
            <a:extLst>
              <a:ext uri="{FF2B5EF4-FFF2-40B4-BE49-F238E27FC236}">
                <a16:creationId xmlns:a16="http://schemas.microsoft.com/office/drawing/2014/main" id="{49B2A73E-4035-43C5-95B1-67476BBE3988}"/>
              </a:ext>
            </a:extLst>
          </p:cNvPr>
          <p:cNvSpPr/>
          <p:nvPr/>
        </p:nvSpPr>
        <p:spPr bwMode="auto">
          <a:xfrm>
            <a:off x="3648421" y="446855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39" name="Trapezoid 138">
            <a:extLst>
              <a:ext uri="{FF2B5EF4-FFF2-40B4-BE49-F238E27FC236}">
                <a16:creationId xmlns:a16="http://schemas.microsoft.com/office/drawing/2014/main" id="{54FC585B-7C34-456A-AB3F-2D4F8FD949A7}"/>
              </a:ext>
            </a:extLst>
          </p:cNvPr>
          <p:cNvSpPr/>
          <p:nvPr/>
        </p:nvSpPr>
        <p:spPr bwMode="auto">
          <a:xfrm>
            <a:off x="4274839" y="446855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0" name="Trapezoid 139">
            <a:extLst>
              <a:ext uri="{FF2B5EF4-FFF2-40B4-BE49-F238E27FC236}">
                <a16:creationId xmlns:a16="http://schemas.microsoft.com/office/drawing/2014/main" id="{7D12AC3E-D0BF-4E87-A313-A2C604C3051B}"/>
              </a:ext>
            </a:extLst>
          </p:cNvPr>
          <p:cNvSpPr/>
          <p:nvPr/>
        </p:nvSpPr>
        <p:spPr bwMode="auto">
          <a:xfrm>
            <a:off x="4899198" y="446855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1" name="Trapezoid 140">
            <a:extLst>
              <a:ext uri="{FF2B5EF4-FFF2-40B4-BE49-F238E27FC236}">
                <a16:creationId xmlns:a16="http://schemas.microsoft.com/office/drawing/2014/main" id="{1B8F7C44-CD45-4E2C-A250-ACE2D758D4FB}"/>
              </a:ext>
            </a:extLst>
          </p:cNvPr>
          <p:cNvSpPr/>
          <p:nvPr/>
        </p:nvSpPr>
        <p:spPr bwMode="auto">
          <a:xfrm>
            <a:off x="5510856" y="446855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2" name="Trapezoid 141">
            <a:extLst>
              <a:ext uri="{FF2B5EF4-FFF2-40B4-BE49-F238E27FC236}">
                <a16:creationId xmlns:a16="http://schemas.microsoft.com/office/drawing/2014/main" id="{C51D7EC8-D2BD-4017-B2A7-1433786EA998}"/>
              </a:ext>
            </a:extLst>
          </p:cNvPr>
          <p:cNvSpPr/>
          <p:nvPr/>
        </p:nvSpPr>
        <p:spPr bwMode="auto">
          <a:xfrm>
            <a:off x="6135214" y="446855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3" name="Trapezoid 142">
            <a:extLst>
              <a:ext uri="{FF2B5EF4-FFF2-40B4-BE49-F238E27FC236}">
                <a16:creationId xmlns:a16="http://schemas.microsoft.com/office/drawing/2014/main" id="{6B3CE921-A10A-49F1-A745-5578C498B397}"/>
              </a:ext>
            </a:extLst>
          </p:cNvPr>
          <p:cNvSpPr/>
          <p:nvPr/>
        </p:nvSpPr>
        <p:spPr bwMode="auto">
          <a:xfrm>
            <a:off x="6742640" y="446855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4" name="Trapezoid 143">
            <a:extLst>
              <a:ext uri="{FF2B5EF4-FFF2-40B4-BE49-F238E27FC236}">
                <a16:creationId xmlns:a16="http://schemas.microsoft.com/office/drawing/2014/main" id="{CE17CFA1-1F0E-466A-B6BE-6C11B0E305A3}"/>
              </a:ext>
            </a:extLst>
          </p:cNvPr>
          <p:cNvSpPr/>
          <p:nvPr/>
        </p:nvSpPr>
        <p:spPr bwMode="auto">
          <a:xfrm>
            <a:off x="7358532" y="446855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5" name="Trapezoid 144">
            <a:extLst>
              <a:ext uri="{FF2B5EF4-FFF2-40B4-BE49-F238E27FC236}">
                <a16:creationId xmlns:a16="http://schemas.microsoft.com/office/drawing/2014/main" id="{BBED6B77-00A0-492B-80AE-1EACADCF8E4F}"/>
              </a:ext>
            </a:extLst>
          </p:cNvPr>
          <p:cNvSpPr/>
          <p:nvPr/>
        </p:nvSpPr>
        <p:spPr bwMode="auto">
          <a:xfrm>
            <a:off x="1799031" y="446855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6" name="Trapezoid 145">
            <a:extLst>
              <a:ext uri="{FF2B5EF4-FFF2-40B4-BE49-F238E27FC236}">
                <a16:creationId xmlns:a16="http://schemas.microsoft.com/office/drawing/2014/main" id="{A99D5BCA-2C63-4235-9B8F-B4F9168B5D3A}"/>
              </a:ext>
            </a:extLst>
          </p:cNvPr>
          <p:cNvSpPr/>
          <p:nvPr/>
        </p:nvSpPr>
        <p:spPr bwMode="auto">
          <a:xfrm>
            <a:off x="3028180" y="446855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47" name="Trapezoid 146">
            <a:extLst>
              <a:ext uri="{FF2B5EF4-FFF2-40B4-BE49-F238E27FC236}">
                <a16:creationId xmlns:a16="http://schemas.microsoft.com/office/drawing/2014/main" id="{D31F85BB-169B-45C4-BA40-2BFD7B188C4E}"/>
              </a:ext>
            </a:extLst>
          </p:cNvPr>
          <p:cNvSpPr/>
          <p:nvPr/>
        </p:nvSpPr>
        <p:spPr bwMode="auto">
          <a:xfrm>
            <a:off x="7973801" y="4468553"/>
            <a:ext cx="288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221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1913A-3D7F-4190-83DA-9766A8F4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Proposal for AMP-S1G Channelization (4/6)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D9987-2BE4-46FE-91D1-BB564A4EF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1790533"/>
          </a:xfrm>
        </p:spPr>
        <p:txBody>
          <a:bodyPr/>
          <a:lstStyle/>
          <a:p>
            <a:r>
              <a:rPr lang="en-SG" dirty="0"/>
              <a:t>EU</a:t>
            </a:r>
          </a:p>
          <a:p>
            <a:pPr lvl="1"/>
            <a:r>
              <a:rPr lang="en-SG" dirty="0"/>
              <a:t>865-868MHz: support 200kHz, 15 channels</a:t>
            </a:r>
          </a:p>
          <a:p>
            <a:pPr lvl="2"/>
            <a:r>
              <a:rPr lang="en-SG" dirty="0"/>
              <a:t>Center frequency: </a:t>
            </a:r>
            <a:r>
              <a:rPr lang="pt-BR" dirty="0"/>
              <a:t>865.1+N*0.2, N=0,…,15; </a:t>
            </a:r>
          </a:p>
          <a:p>
            <a:pPr lvl="1"/>
            <a:r>
              <a:rPr lang="en-SG" dirty="0"/>
              <a:t>915.3-920.9MHz: support 400kHz, 14 channels</a:t>
            </a:r>
          </a:p>
          <a:p>
            <a:pPr lvl="2"/>
            <a:r>
              <a:rPr lang="en-SG" dirty="0"/>
              <a:t>Center frequency: </a:t>
            </a:r>
            <a:r>
              <a:rPr lang="pt-BR" dirty="0"/>
              <a:t>915.5+N*0.4, N=0</a:t>
            </a:r>
            <a:r>
              <a:rPr lang="pt-BR"/>
              <a:t>,…,13; </a:t>
            </a:r>
            <a:endParaRPr lang="pt-BR" dirty="0"/>
          </a:p>
          <a:p>
            <a:pPr lvl="1"/>
            <a:endParaRPr lang="pt-BR" dirty="0"/>
          </a:p>
          <a:p>
            <a:pPr lvl="2"/>
            <a:endParaRPr lang="en-SG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6BDA5-22A5-41E7-927D-2280E026A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4EEB2-26A6-4CAC-8685-8ABFA7630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A8CE087-6A29-4DD6-9D64-DEE2949C4B5A}"/>
              </a:ext>
            </a:extLst>
          </p:cNvPr>
          <p:cNvCxnSpPr>
            <a:cxnSpLocks/>
          </p:cNvCxnSpPr>
          <p:nvPr/>
        </p:nvCxnSpPr>
        <p:spPr bwMode="auto">
          <a:xfrm>
            <a:off x="1121537" y="4013083"/>
            <a:ext cx="0" cy="18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399F23EE-4EB7-4BC2-9C61-522C7829546B}"/>
              </a:ext>
            </a:extLst>
          </p:cNvPr>
          <p:cNvSpPr txBox="1"/>
          <p:nvPr/>
        </p:nvSpPr>
        <p:spPr bwMode="auto">
          <a:xfrm>
            <a:off x="260125" y="5206101"/>
            <a:ext cx="79933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AMP-S1G: 200kHz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BD7BF94-B490-40EB-A415-66D784FD2553}"/>
              </a:ext>
            </a:extLst>
          </p:cNvPr>
          <p:cNvSpPr txBox="1"/>
          <p:nvPr/>
        </p:nvSpPr>
        <p:spPr bwMode="auto">
          <a:xfrm>
            <a:off x="661077" y="3632366"/>
            <a:ext cx="8242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865MHz</a:t>
            </a:r>
          </a:p>
        </p:txBody>
      </p:sp>
      <p:sp>
        <p:nvSpPr>
          <p:cNvPr id="40" name="Trapezoid 39">
            <a:extLst>
              <a:ext uri="{FF2B5EF4-FFF2-40B4-BE49-F238E27FC236}">
                <a16:creationId xmlns:a16="http://schemas.microsoft.com/office/drawing/2014/main" id="{3E77CCF7-E4AB-485D-9689-2D17A8981EA3}"/>
              </a:ext>
            </a:extLst>
          </p:cNvPr>
          <p:cNvSpPr/>
          <p:nvPr/>
        </p:nvSpPr>
        <p:spPr bwMode="auto">
          <a:xfrm>
            <a:off x="1130052" y="5334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7FE3D914-57B5-4FD9-988D-B184E0B4E67A}"/>
              </a:ext>
            </a:extLst>
          </p:cNvPr>
          <p:cNvSpPr/>
          <p:nvPr/>
        </p:nvSpPr>
        <p:spPr bwMode="auto">
          <a:xfrm>
            <a:off x="1124552" y="4183873"/>
            <a:ext cx="756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7" name="Trapezoid 46">
            <a:extLst>
              <a:ext uri="{FF2B5EF4-FFF2-40B4-BE49-F238E27FC236}">
                <a16:creationId xmlns:a16="http://schemas.microsoft.com/office/drawing/2014/main" id="{55A15794-6EEE-4673-BC73-2E5719C5D911}"/>
              </a:ext>
            </a:extLst>
          </p:cNvPr>
          <p:cNvSpPr/>
          <p:nvPr/>
        </p:nvSpPr>
        <p:spPr bwMode="auto">
          <a:xfrm>
            <a:off x="2663838" y="4183873"/>
            <a:ext cx="756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5" name="Trapezoid 54">
            <a:extLst>
              <a:ext uri="{FF2B5EF4-FFF2-40B4-BE49-F238E27FC236}">
                <a16:creationId xmlns:a16="http://schemas.microsoft.com/office/drawing/2014/main" id="{4E12B7EA-1A6F-46AF-A611-B9A5FC9733C9}"/>
              </a:ext>
            </a:extLst>
          </p:cNvPr>
          <p:cNvSpPr/>
          <p:nvPr/>
        </p:nvSpPr>
        <p:spPr bwMode="auto">
          <a:xfrm>
            <a:off x="1894195" y="4183873"/>
            <a:ext cx="756000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EC0CA70-4182-4BA7-8B67-E493CC43349C}"/>
              </a:ext>
            </a:extLst>
          </p:cNvPr>
          <p:cNvSpPr txBox="1"/>
          <p:nvPr/>
        </p:nvSpPr>
        <p:spPr bwMode="auto">
          <a:xfrm>
            <a:off x="337665" y="3962400"/>
            <a:ext cx="888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11ah: 1MHz</a:t>
            </a:r>
          </a:p>
        </p:txBody>
      </p:sp>
      <p:sp>
        <p:nvSpPr>
          <p:cNvPr id="58" name="Trapezoid 57">
            <a:extLst>
              <a:ext uri="{FF2B5EF4-FFF2-40B4-BE49-F238E27FC236}">
                <a16:creationId xmlns:a16="http://schemas.microsoft.com/office/drawing/2014/main" id="{3D9EEB06-D96C-4C8E-BCE0-E67C69C0817B}"/>
              </a:ext>
            </a:extLst>
          </p:cNvPr>
          <p:cNvSpPr/>
          <p:nvPr/>
        </p:nvSpPr>
        <p:spPr bwMode="auto">
          <a:xfrm>
            <a:off x="1284533" y="5334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9" name="Trapezoid 58">
            <a:extLst>
              <a:ext uri="{FF2B5EF4-FFF2-40B4-BE49-F238E27FC236}">
                <a16:creationId xmlns:a16="http://schemas.microsoft.com/office/drawing/2014/main" id="{8AA6482E-E303-4061-AB66-FFF2D309C19F}"/>
              </a:ext>
            </a:extLst>
          </p:cNvPr>
          <p:cNvSpPr/>
          <p:nvPr/>
        </p:nvSpPr>
        <p:spPr bwMode="auto">
          <a:xfrm>
            <a:off x="1439014" y="5334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4F46ACF-C701-4B93-8E10-28E1AE22E46A}"/>
              </a:ext>
            </a:extLst>
          </p:cNvPr>
          <p:cNvCxnSpPr>
            <a:cxnSpLocks/>
          </p:cNvCxnSpPr>
          <p:nvPr/>
        </p:nvCxnSpPr>
        <p:spPr bwMode="auto">
          <a:xfrm>
            <a:off x="1504950" y="3997208"/>
            <a:ext cx="0" cy="180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1" name="Trapezoid 60">
            <a:extLst>
              <a:ext uri="{FF2B5EF4-FFF2-40B4-BE49-F238E27FC236}">
                <a16:creationId xmlns:a16="http://schemas.microsoft.com/office/drawing/2014/main" id="{975D43A8-7635-475E-A634-1382D2449813}"/>
              </a:ext>
            </a:extLst>
          </p:cNvPr>
          <p:cNvSpPr/>
          <p:nvPr/>
        </p:nvSpPr>
        <p:spPr bwMode="auto">
          <a:xfrm>
            <a:off x="1593495" y="5334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2" name="Trapezoid 61">
            <a:extLst>
              <a:ext uri="{FF2B5EF4-FFF2-40B4-BE49-F238E27FC236}">
                <a16:creationId xmlns:a16="http://schemas.microsoft.com/office/drawing/2014/main" id="{32043EA0-A015-4D6B-8C2E-8177276A2114}"/>
              </a:ext>
            </a:extLst>
          </p:cNvPr>
          <p:cNvSpPr/>
          <p:nvPr/>
        </p:nvSpPr>
        <p:spPr bwMode="auto">
          <a:xfrm>
            <a:off x="1747976" y="5334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FD42FA9A-0F31-440E-AEA3-5945AABD3AC6}"/>
              </a:ext>
            </a:extLst>
          </p:cNvPr>
          <p:cNvCxnSpPr>
            <a:cxnSpLocks/>
          </p:cNvCxnSpPr>
          <p:nvPr/>
        </p:nvCxnSpPr>
        <p:spPr bwMode="auto">
          <a:xfrm>
            <a:off x="2284685" y="3997208"/>
            <a:ext cx="0" cy="180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64" name="Trapezoid 63">
            <a:extLst>
              <a:ext uri="{FF2B5EF4-FFF2-40B4-BE49-F238E27FC236}">
                <a16:creationId xmlns:a16="http://schemas.microsoft.com/office/drawing/2014/main" id="{A8BCCD82-7120-4C7E-8766-323A54C07FF7}"/>
              </a:ext>
            </a:extLst>
          </p:cNvPr>
          <p:cNvSpPr/>
          <p:nvPr/>
        </p:nvSpPr>
        <p:spPr bwMode="auto">
          <a:xfrm>
            <a:off x="1902457" y="5334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5" name="Trapezoid 64">
            <a:extLst>
              <a:ext uri="{FF2B5EF4-FFF2-40B4-BE49-F238E27FC236}">
                <a16:creationId xmlns:a16="http://schemas.microsoft.com/office/drawing/2014/main" id="{F2EC40DC-07E1-49FD-B305-C5FE1EE9C2B6}"/>
              </a:ext>
            </a:extLst>
          </p:cNvPr>
          <p:cNvSpPr/>
          <p:nvPr/>
        </p:nvSpPr>
        <p:spPr bwMode="auto">
          <a:xfrm>
            <a:off x="2056938" y="5334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6" name="Trapezoid 65">
            <a:extLst>
              <a:ext uri="{FF2B5EF4-FFF2-40B4-BE49-F238E27FC236}">
                <a16:creationId xmlns:a16="http://schemas.microsoft.com/office/drawing/2014/main" id="{6CDD7A2F-A262-4757-B086-25FBF2072417}"/>
              </a:ext>
            </a:extLst>
          </p:cNvPr>
          <p:cNvSpPr/>
          <p:nvPr/>
        </p:nvSpPr>
        <p:spPr bwMode="auto">
          <a:xfrm>
            <a:off x="2211419" y="5334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7" name="Trapezoid 66">
            <a:extLst>
              <a:ext uri="{FF2B5EF4-FFF2-40B4-BE49-F238E27FC236}">
                <a16:creationId xmlns:a16="http://schemas.microsoft.com/office/drawing/2014/main" id="{2CF9FE9F-B52D-4DA8-97B9-0380D7FD89EC}"/>
              </a:ext>
            </a:extLst>
          </p:cNvPr>
          <p:cNvSpPr/>
          <p:nvPr/>
        </p:nvSpPr>
        <p:spPr bwMode="auto">
          <a:xfrm>
            <a:off x="2365900" y="5334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8" name="Trapezoid 67">
            <a:extLst>
              <a:ext uri="{FF2B5EF4-FFF2-40B4-BE49-F238E27FC236}">
                <a16:creationId xmlns:a16="http://schemas.microsoft.com/office/drawing/2014/main" id="{18134BB1-F6C9-4CBF-B5C4-88651E019E9A}"/>
              </a:ext>
            </a:extLst>
          </p:cNvPr>
          <p:cNvSpPr/>
          <p:nvPr/>
        </p:nvSpPr>
        <p:spPr bwMode="auto">
          <a:xfrm>
            <a:off x="2520381" y="5334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9" name="Trapezoid 68">
            <a:extLst>
              <a:ext uri="{FF2B5EF4-FFF2-40B4-BE49-F238E27FC236}">
                <a16:creationId xmlns:a16="http://schemas.microsoft.com/office/drawing/2014/main" id="{D86E9D51-ED01-41C3-B8F1-40F08FA0FB4F}"/>
              </a:ext>
            </a:extLst>
          </p:cNvPr>
          <p:cNvSpPr/>
          <p:nvPr/>
        </p:nvSpPr>
        <p:spPr bwMode="auto">
          <a:xfrm>
            <a:off x="2674862" y="5334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0" name="Trapezoid 69">
            <a:extLst>
              <a:ext uri="{FF2B5EF4-FFF2-40B4-BE49-F238E27FC236}">
                <a16:creationId xmlns:a16="http://schemas.microsoft.com/office/drawing/2014/main" id="{7672D116-D005-4C5F-B5CB-61EA5CB8E519}"/>
              </a:ext>
            </a:extLst>
          </p:cNvPr>
          <p:cNvSpPr/>
          <p:nvPr/>
        </p:nvSpPr>
        <p:spPr bwMode="auto">
          <a:xfrm>
            <a:off x="2829343" y="5334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1" name="Trapezoid 70">
            <a:extLst>
              <a:ext uri="{FF2B5EF4-FFF2-40B4-BE49-F238E27FC236}">
                <a16:creationId xmlns:a16="http://schemas.microsoft.com/office/drawing/2014/main" id="{1ED3EE7E-110C-4C5D-A4CD-6531579AB672}"/>
              </a:ext>
            </a:extLst>
          </p:cNvPr>
          <p:cNvSpPr/>
          <p:nvPr/>
        </p:nvSpPr>
        <p:spPr bwMode="auto">
          <a:xfrm>
            <a:off x="2983824" y="5334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2" name="Trapezoid 71">
            <a:extLst>
              <a:ext uri="{FF2B5EF4-FFF2-40B4-BE49-F238E27FC236}">
                <a16:creationId xmlns:a16="http://schemas.microsoft.com/office/drawing/2014/main" id="{F47B577B-3EFA-4D26-B231-E41E99754647}"/>
              </a:ext>
            </a:extLst>
          </p:cNvPr>
          <p:cNvSpPr/>
          <p:nvPr/>
        </p:nvSpPr>
        <p:spPr bwMode="auto">
          <a:xfrm>
            <a:off x="3138305" y="5334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3" name="Trapezoid 72">
            <a:extLst>
              <a:ext uri="{FF2B5EF4-FFF2-40B4-BE49-F238E27FC236}">
                <a16:creationId xmlns:a16="http://schemas.microsoft.com/office/drawing/2014/main" id="{47EBF16E-F8A0-42D6-858D-0656EC847823}"/>
              </a:ext>
            </a:extLst>
          </p:cNvPr>
          <p:cNvSpPr/>
          <p:nvPr/>
        </p:nvSpPr>
        <p:spPr bwMode="auto">
          <a:xfrm>
            <a:off x="3292786" y="5334000"/>
            <a:ext cx="144000" cy="360000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83D5EAF0-263F-4997-BC1D-0243274D17AC}"/>
              </a:ext>
            </a:extLst>
          </p:cNvPr>
          <p:cNvCxnSpPr>
            <a:cxnSpLocks/>
          </p:cNvCxnSpPr>
          <p:nvPr/>
        </p:nvCxnSpPr>
        <p:spPr bwMode="auto">
          <a:xfrm>
            <a:off x="3054758" y="3997208"/>
            <a:ext cx="0" cy="180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D6CF2262-BE34-4347-AB31-464ADFE2D2C9}"/>
              </a:ext>
            </a:extLst>
          </p:cNvPr>
          <p:cNvCxnSpPr>
            <a:cxnSpLocks/>
          </p:cNvCxnSpPr>
          <p:nvPr/>
        </p:nvCxnSpPr>
        <p:spPr bwMode="auto">
          <a:xfrm>
            <a:off x="3439640" y="3960121"/>
            <a:ext cx="0" cy="18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7F138E81-DBCF-4C39-99BD-0CCB39249832}"/>
              </a:ext>
            </a:extLst>
          </p:cNvPr>
          <p:cNvSpPr txBox="1"/>
          <p:nvPr/>
        </p:nvSpPr>
        <p:spPr bwMode="auto">
          <a:xfrm>
            <a:off x="2985735" y="3650356"/>
            <a:ext cx="82426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868MHz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B7E7207D-8234-462A-A5F5-BC33564E08DE}"/>
              </a:ext>
            </a:extLst>
          </p:cNvPr>
          <p:cNvCxnSpPr>
            <a:cxnSpLocks/>
          </p:cNvCxnSpPr>
          <p:nvPr/>
        </p:nvCxnSpPr>
        <p:spPr bwMode="auto">
          <a:xfrm>
            <a:off x="1898650" y="4035308"/>
            <a:ext cx="0" cy="180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7249981-5432-4D30-876F-78894DE30219}"/>
              </a:ext>
            </a:extLst>
          </p:cNvPr>
          <p:cNvCxnSpPr>
            <a:cxnSpLocks/>
          </p:cNvCxnSpPr>
          <p:nvPr/>
        </p:nvCxnSpPr>
        <p:spPr bwMode="auto">
          <a:xfrm>
            <a:off x="2670264" y="4013083"/>
            <a:ext cx="0" cy="180000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rgbClr val="0070C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A1B039DC-EE79-463E-B050-D8DBA69A244A}"/>
              </a:ext>
            </a:extLst>
          </p:cNvPr>
          <p:cNvSpPr txBox="1"/>
          <p:nvPr/>
        </p:nvSpPr>
        <p:spPr bwMode="auto">
          <a:xfrm>
            <a:off x="252665" y="4597054"/>
            <a:ext cx="888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11ah: 2MHz</a:t>
            </a:r>
          </a:p>
        </p:txBody>
      </p:sp>
      <p:sp>
        <p:nvSpPr>
          <p:cNvPr id="39" name="Trapezoid 38">
            <a:extLst>
              <a:ext uri="{FF2B5EF4-FFF2-40B4-BE49-F238E27FC236}">
                <a16:creationId xmlns:a16="http://schemas.microsoft.com/office/drawing/2014/main" id="{E751B1FA-0F7C-4CA5-9762-9008D9FA6F1C}"/>
              </a:ext>
            </a:extLst>
          </p:cNvPr>
          <p:cNvSpPr/>
          <p:nvPr/>
        </p:nvSpPr>
        <p:spPr bwMode="auto">
          <a:xfrm>
            <a:off x="1133257" y="4719720"/>
            <a:ext cx="1523305" cy="360000"/>
          </a:xfrm>
          <a:prstGeom prst="trapezoi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EF0C97B-091C-4263-B9AD-DE20049954B0}"/>
              </a:ext>
            </a:extLst>
          </p:cNvPr>
          <p:cNvCxnSpPr>
            <a:cxnSpLocks/>
          </p:cNvCxnSpPr>
          <p:nvPr/>
        </p:nvCxnSpPr>
        <p:spPr bwMode="auto">
          <a:xfrm>
            <a:off x="4509005" y="4240452"/>
            <a:ext cx="0" cy="18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F8A658D-BC8C-4313-946D-DFFE2284CDC4}"/>
              </a:ext>
            </a:extLst>
          </p:cNvPr>
          <p:cNvCxnSpPr>
            <a:cxnSpLocks/>
          </p:cNvCxnSpPr>
          <p:nvPr/>
        </p:nvCxnSpPr>
        <p:spPr bwMode="auto">
          <a:xfrm>
            <a:off x="8686007" y="4331782"/>
            <a:ext cx="0" cy="18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762FEAED-1C78-44AF-86B5-E7FC739FB53C}"/>
              </a:ext>
            </a:extLst>
          </p:cNvPr>
          <p:cNvSpPr txBox="1"/>
          <p:nvPr/>
        </p:nvSpPr>
        <p:spPr bwMode="auto">
          <a:xfrm>
            <a:off x="4331736" y="3715167"/>
            <a:ext cx="5998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915.3MHz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7D58EA7-0791-4AE5-AFFE-76E7AF9A65CF}"/>
              </a:ext>
            </a:extLst>
          </p:cNvPr>
          <p:cNvSpPr txBox="1"/>
          <p:nvPr/>
        </p:nvSpPr>
        <p:spPr bwMode="auto">
          <a:xfrm>
            <a:off x="8308150" y="3715167"/>
            <a:ext cx="6032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cs typeface="Times New Roman" panose="02020603050405020304" pitchFamily="18" charset="0"/>
              </a:rPr>
              <a:t>920.9MHz</a:t>
            </a:r>
          </a:p>
        </p:txBody>
      </p:sp>
      <p:sp>
        <p:nvSpPr>
          <p:cNvPr id="46" name="Trapezoid 45">
            <a:extLst>
              <a:ext uri="{FF2B5EF4-FFF2-40B4-BE49-F238E27FC236}">
                <a16:creationId xmlns:a16="http://schemas.microsoft.com/office/drawing/2014/main" id="{6BF1C923-C421-477C-9CE4-BC28339D61F1}"/>
              </a:ext>
            </a:extLst>
          </p:cNvPr>
          <p:cNvSpPr/>
          <p:nvPr/>
        </p:nvSpPr>
        <p:spPr bwMode="auto">
          <a:xfrm>
            <a:off x="4509023" y="5257800"/>
            <a:ext cx="288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8" name="Trapezoid 47">
            <a:extLst>
              <a:ext uri="{FF2B5EF4-FFF2-40B4-BE49-F238E27FC236}">
                <a16:creationId xmlns:a16="http://schemas.microsoft.com/office/drawing/2014/main" id="{AD9F0E33-2C5D-4CB8-B6B5-01598E8582DC}"/>
              </a:ext>
            </a:extLst>
          </p:cNvPr>
          <p:cNvSpPr/>
          <p:nvPr/>
        </p:nvSpPr>
        <p:spPr bwMode="auto">
          <a:xfrm>
            <a:off x="4807619" y="5257800"/>
            <a:ext cx="288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9" name="Trapezoid 48">
            <a:extLst>
              <a:ext uri="{FF2B5EF4-FFF2-40B4-BE49-F238E27FC236}">
                <a16:creationId xmlns:a16="http://schemas.microsoft.com/office/drawing/2014/main" id="{38F4ABC5-5277-4A98-A39E-0EB62CF4C4C0}"/>
              </a:ext>
            </a:extLst>
          </p:cNvPr>
          <p:cNvSpPr/>
          <p:nvPr/>
        </p:nvSpPr>
        <p:spPr bwMode="auto">
          <a:xfrm>
            <a:off x="8373396" y="5257800"/>
            <a:ext cx="288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0" name="Trapezoid 49">
            <a:extLst>
              <a:ext uri="{FF2B5EF4-FFF2-40B4-BE49-F238E27FC236}">
                <a16:creationId xmlns:a16="http://schemas.microsoft.com/office/drawing/2014/main" id="{3BA761E0-6B62-408D-9633-CAFED73C86A7}"/>
              </a:ext>
            </a:extLst>
          </p:cNvPr>
          <p:cNvSpPr/>
          <p:nvPr/>
        </p:nvSpPr>
        <p:spPr bwMode="auto">
          <a:xfrm>
            <a:off x="8074799" y="5257800"/>
            <a:ext cx="288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6" name="Trapezoid 75">
            <a:extLst>
              <a:ext uri="{FF2B5EF4-FFF2-40B4-BE49-F238E27FC236}">
                <a16:creationId xmlns:a16="http://schemas.microsoft.com/office/drawing/2014/main" id="{466676A0-F28F-492B-9C99-3A3BB87D5BA4}"/>
              </a:ext>
            </a:extLst>
          </p:cNvPr>
          <p:cNvSpPr/>
          <p:nvPr/>
        </p:nvSpPr>
        <p:spPr bwMode="auto">
          <a:xfrm>
            <a:off x="5106215" y="5257800"/>
            <a:ext cx="288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7" name="Trapezoid 76">
            <a:extLst>
              <a:ext uri="{FF2B5EF4-FFF2-40B4-BE49-F238E27FC236}">
                <a16:creationId xmlns:a16="http://schemas.microsoft.com/office/drawing/2014/main" id="{308594CA-B8B0-4756-BCFE-5C973E35D7EE}"/>
              </a:ext>
            </a:extLst>
          </p:cNvPr>
          <p:cNvSpPr/>
          <p:nvPr/>
        </p:nvSpPr>
        <p:spPr bwMode="auto">
          <a:xfrm>
            <a:off x="5404811" y="5257800"/>
            <a:ext cx="288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8" name="Trapezoid 77">
            <a:extLst>
              <a:ext uri="{FF2B5EF4-FFF2-40B4-BE49-F238E27FC236}">
                <a16:creationId xmlns:a16="http://schemas.microsoft.com/office/drawing/2014/main" id="{CA5A69D8-C439-4A7A-95E8-A6E81997D56A}"/>
              </a:ext>
            </a:extLst>
          </p:cNvPr>
          <p:cNvSpPr/>
          <p:nvPr/>
        </p:nvSpPr>
        <p:spPr bwMode="auto">
          <a:xfrm>
            <a:off x="5703407" y="5257800"/>
            <a:ext cx="288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9" name="Trapezoid 78">
            <a:extLst>
              <a:ext uri="{FF2B5EF4-FFF2-40B4-BE49-F238E27FC236}">
                <a16:creationId xmlns:a16="http://schemas.microsoft.com/office/drawing/2014/main" id="{19DA1CB1-6D4F-45E8-A180-9C3DC70F8211}"/>
              </a:ext>
            </a:extLst>
          </p:cNvPr>
          <p:cNvSpPr/>
          <p:nvPr/>
        </p:nvSpPr>
        <p:spPr bwMode="auto">
          <a:xfrm>
            <a:off x="6002003" y="5257800"/>
            <a:ext cx="288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0" name="Trapezoid 79">
            <a:extLst>
              <a:ext uri="{FF2B5EF4-FFF2-40B4-BE49-F238E27FC236}">
                <a16:creationId xmlns:a16="http://schemas.microsoft.com/office/drawing/2014/main" id="{61DACBB8-6135-4095-AC92-A60FB7979624}"/>
              </a:ext>
            </a:extLst>
          </p:cNvPr>
          <p:cNvSpPr/>
          <p:nvPr/>
        </p:nvSpPr>
        <p:spPr bwMode="auto">
          <a:xfrm>
            <a:off x="6300599" y="5257800"/>
            <a:ext cx="288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1" name="Trapezoid 80">
            <a:extLst>
              <a:ext uri="{FF2B5EF4-FFF2-40B4-BE49-F238E27FC236}">
                <a16:creationId xmlns:a16="http://schemas.microsoft.com/office/drawing/2014/main" id="{81B023AB-6020-46F4-B412-20803F6AF734}"/>
              </a:ext>
            </a:extLst>
          </p:cNvPr>
          <p:cNvSpPr/>
          <p:nvPr/>
        </p:nvSpPr>
        <p:spPr bwMode="auto">
          <a:xfrm>
            <a:off x="6588315" y="5257800"/>
            <a:ext cx="288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2" name="Trapezoid 81">
            <a:extLst>
              <a:ext uri="{FF2B5EF4-FFF2-40B4-BE49-F238E27FC236}">
                <a16:creationId xmlns:a16="http://schemas.microsoft.com/office/drawing/2014/main" id="{5FFEE446-74E3-4D14-AC5D-11606E48EFC3}"/>
              </a:ext>
            </a:extLst>
          </p:cNvPr>
          <p:cNvSpPr/>
          <p:nvPr/>
        </p:nvSpPr>
        <p:spPr bwMode="auto">
          <a:xfrm>
            <a:off x="6880415" y="5257800"/>
            <a:ext cx="288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6" name="Trapezoid 85">
            <a:extLst>
              <a:ext uri="{FF2B5EF4-FFF2-40B4-BE49-F238E27FC236}">
                <a16:creationId xmlns:a16="http://schemas.microsoft.com/office/drawing/2014/main" id="{DEA02658-3063-4891-AD78-D1AD07C78C77}"/>
              </a:ext>
            </a:extLst>
          </p:cNvPr>
          <p:cNvSpPr/>
          <p:nvPr/>
        </p:nvSpPr>
        <p:spPr bwMode="auto">
          <a:xfrm>
            <a:off x="7179011" y="5257800"/>
            <a:ext cx="288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7" name="Trapezoid 86">
            <a:extLst>
              <a:ext uri="{FF2B5EF4-FFF2-40B4-BE49-F238E27FC236}">
                <a16:creationId xmlns:a16="http://schemas.microsoft.com/office/drawing/2014/main" id="{97D69B6B-00FC-4871-98E2-AC6930D5D886}"/>
              </a:ext>
            </a:extLst>
          </p:cNvPr>
          <p:cNvSpPr/>
          <p:nvPr/>
        </p:nvSpPr>
        <p:spPr bwMode="auto">
          <a:xfrm>
            <a:off x="7477607" y="5257800"/>
            <a:ext cx="288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88" name="Trapezoid 87">
            <a:extLst>
              <a:ext uri="{FF2B5EF4-FFF2-40B4-BE49-F238E27FC236}">
                <a16:creationId xmlns:a16="http://schemas.microsoft.com/office/drawing/2014/main" id="{FEADE6C4-284B-48F9-B804-86DBFCC0E58C}"/>
              </a:ext>
            </a:extLst>
          </p:cNvPr>
          <p:cNvSpPr/>
          <p:nvPr/>
        </p:nvSpPr>
        <p:spPr bwMode="auto">
          <a:xfrm>
            <a:off x="7776203" y="5257800"/>
            <a:ext cx="288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0B4B3BA-CD33-4394-9698-BD9D66922E37}"/>
              </a:ext>
            </a:extLst>
          </p:cNvPr>
          <p:cNvSpPr txBox="1"/>
          <p:nvPr/>
        </p:nvSpPr>
        <p:spPr bwMode="auto">
          <a:xfrm>
            <a:off x="3765444" y="5121987"/>
            <a:ext cx="79933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AMP-S1G: 400kHz</a:t>
            </a:r>
          </a:p>
        </p:txBody>
      </p:sp>
    </p:spTree>
    <p:extLst>
      <p:ext uri="{BB962C8B-B14F-4D97-AF65-F5344CB8AC3E}">
        <p14:creationId xmlns:p14="http://schemas.microsoft.com/office/powerpoint/2010/main" val="3750982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018AA-4177-45AF-A04C-27EFDB5D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Proposal for AMP-S1G Channelization (6/6)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F7700-5A7E-489D-8D5F-E1D28885D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Change to the base standard </a:t>
            </a:r>
            <a:r>
              <a:rPr lang="en-SG" b="1" dirty="0"/>
              <a:t>IEEE P802.11-REVme/D7.0 </a:t>
            </a:r>
            <a:endParaRPr lang="en-SG" dirty="0"/>
          </a:p>
          <a:p>
            <a:pPr lvl="1"/>
            <a:r>
              <a:rPr lang="en-SG" dirty="0"/>
              <a:t>Need to develop a new </a:t>
            </a:r>
            <a:r>
              <a:rPr lang="en-SG" b="1" dirty="0"/>
              <a:t>AMP-S1G operating classes</a:t>
            </a:r>
          </a:p>
          <a:p>
            <a:pPr lvl="2"/>
            <a:r>
              <a:rPr lang="en-SG" dirty="0"/>
              <a:t>Or revise based on current </a:t>
            </a:r>
            <a:r>
              <a:rPr lang="en-SG" b="1" dirty="0"/>
              <a:t>Table E-5—S1G operating classes</a:t>
            </a:r>
          </a:p>
          <a:p>
            <a:pPr lvl="1"/>
            <a:r>
              <a:rPr lang="en-SG" dirty="0"/>
              <a:t>Need to revise current </a:t>
            </a:r>
            <a:r>
              <a:rPr lang="en-SG" b="1" dirty="0"/>
              <a:t>Table E-4—Global operating classes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86F5DC-95A5-4F74-8970-869D4975A1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87D1F-9355-45B4-AB53-B078CB18B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0DA2D7-B0DC-4299-AC1F-6A8FB9241B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182" y="3311815"/>
            <a:ext cx="3444618" cy="270564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98F1AA9-C119-4F17-B6ED-0489897A08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3179085"/>
            <a:ext cx="2675737" cy="283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712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A60F-8872-4DFB-AE86-5AC2F296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Summary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55AC6-1614-4E30-83F8-2D9B7D4E0E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3ED10-F730-474F-8DAE-611505216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F20404-3488-480B-84D2-361B23565915}"/>
              </a:ext>
            </a:extLst>
          </p:cNvPr>
          <p:cNvSpPr txBox="1">
            <a:spLocks/>
          </p:cNvSpPr>
          <p:nvPr/>
        </p:nvSpPr>
        <p:spPr bwMode="auto">
          <a:xfrm>
            <a:off x="685800" y="1447802"/>
            <a:ext cx="7772400" cy="3886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SG" dirty="0"/>
              <a:t>In this contribution, we present some initial thoughts </a:t>
            </a:r>
            <a:r>
              <a:rPr lang="en-US" dirty="0"/>
              <a:t>on the channelization for AMP in sub-1Ghz.</a:t>
            </a:r>
          </a:p>
          <a:p>
            <a:pPr lvl="1"/>
            <a:r>
              <a:rPr lang="en-US" dirty="0"/>
              <a:t>Encourage group consider more regions</a:t>
            </a:r>
          </a:p>
        </p:txBody>
      </p:sp>
    </p:spTree>
    <p:extLst>
      <p:ext uri="{BB962C8B-B14F-4D97-AF65-F5344CB8AC3E}">
        <p14:creationId xmlns:p14="http://schemas.microsoft.com/office/powerpoint/2010/main" val="3308977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5D853-0C52-47F6-AD81-67871DD7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0D1C3-E2B0-4F66-9812-8A8B3D900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610600" cy="4876798"/>
          </a:xfrm>
        </p:spPr>
        <p:txBody>
          <a:bodyPr/>
          <a:lstStyle/>
          <a:p>
            <a:pPr marL="0" indent="0">
              <a:buNone/>
            </a:pPr>
            <a:r>
              <a:rPr lang="en-SG" sz="1600" b="0" dirty="0"/>
              <a:t>[1] 11-11-1238-00-00ah-channelization-and-bandwidth-modes-for-11ah</a:t>
            </a:r>
          </a:p>
          <a:p>
            <a:pPr marL="0" indent="0">
              <a:buNone/>
            </a:pPr>
            <a:r>
              <a:rPr lang="en-US" altLang="zh-CN" sz="1600" b="0" dirty="0"/>
              <a:t>[2] 11-11-1296-03-00ah-potential-channelization-for-11ah</a:t>
            </a:r>
            <a:endParaRPr lang="en-SG" sz="1600" b="0" dirty="0"/>
          </a:p>
          <a:p>
            <a:pPr marL="0" indent="0">
              <a:buNone/>
            </a:pPr>
            <a:r>
              <a:rPr lang="en-SG" sz="1600" b="0" dirty="0"/>
              <a:t>[3] 11-11-1329-00-00ah-motions-and-sp-on-channelization-for-11ah</a:t>
            </a:r>
          </a:p>
          <a:p>
            <a:pPr marL="0" indent="0">
              <a:buNone/>
            </a:pPr>
            <a:r>
              <a:rPr lang="en-SG" altLang="zh-CN" sz="1600" b="0" dirty="0"/>
              <a:t>[4] 11-11-1320-00-00ah-11ah-channelization-of-china</a:t>
            </a:r>
          </a:p>
          <a:p>
            <a:pPr marL="0" indent="0">
              <a:buNone/>
            </a:pPr>
            <a:r>
              <a:rPr lang="en-SG" altLang="zh-CN" sz="1600" b="0" dirty="0"/>
              <a:t>[5] 11-11-1318-00-00ah-japanese-channelization-for-802-11ah</a:t>
            </a:r>
          </a:p>
          <a:p>
            <a:pPr marL="0" indent="0">
              <a:buNone/>
            </a:pPr>
            <a:r>
              <a:rPr lang="en-SG" altLang="zh-CN" sz="1600" b="0" dirty="0"/>
              <a:t>[6] 11-25-0816-00-00bp-feasibility-study-of-mono-static-backscatter-in-sub-1-ghz</a:t>
            </a:r>
          </a:p>
          <a:p>
            <a:pPr marL="0" indent="0">
              <a:buNone/>
            </a:pPr>
            <a:r>
              <a:rPr lang="en-SG" altLang="zh-CN" sz="1600" b="0" dirty="0"/>
              <a:t>[7] </a:t>
            </a:r>
            <a:r>
              <a:rPr lang="zh-CN" altLang="en-US" sz="1600" b="0" dirty="0"/>
              <a:t>关于发布</a:t>
            </a:r>
            <a:r>
              <a:rPr lang="en-US" altLang="zh-CN" sz="1600" b="0" dirty="0"/>
              <a:t>800/900MHz </a:t>
            </a:r>
            <a:r>
              <a:rPr lang="zh-CN" altLang="en-US" sz="1600" b="0" dirty="0"/>
              <a:t>频段射频识别（</a:t>
            </a:r>
            <a:r>
              <a:rPr lang="en-US" altLang="zh-CN" sz="1600" b="0" dirty="0"/>
              <a:t>RFID</a:t>
            </a:r>
            <a:r>
              <a:rPr lang="zh-CN" altLang="en-US" sz="1600" b="0" dirty="0"/>
              <a:t>）技术应用试行规定的通知</a:t>
            </a:r>
            <a:r>
              <a:rPr lang="en-US" altLang="zh-CN" sz="1600" b="0" dirty="0"/>
              <a:t>.</a:t>
            </a:r>
          </a:p>
          <a:p>
            <a:pPr marL="0" indent="0">
              <a:buNone/>
            </a:pPr>
            <a:r>
              <a:rPr lang="en-US" altLang="zh-CN" sz="1600" b="0" dirty="0"/>
              <a:t>[8] https://www.law.cornell.edu/cfr/text/47/15.247.</a:t>
            </a:r>
          </a:p>
          <a:p>
            <a:pPr marL="0" indent="0">
              <a:buNone/>
            </a:pPr>
            <a:r>
              <a:rPr lang="en-US" altLang="zh-CN" sz="1600" b="0" dirty="0"/>
              <a:t>[9]https://www.etsi.org/deliver/etsi_en/302200_302299/302208/03.04.01_60/en_302208v030401p.pdf.</a:t>
            </a:r>
          </a:p>
          <a:p>
            <a:pPr marL="0" indent="0">
              <a:buNone/>
            </a:pPr>
            <a:endParaRPr lang="en-SG" altLang="zh-CN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34686-0ADE-48B3-9C85-1F60296D3C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7823B-3365-4BFA-B188-B8398C7A4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41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11bp shall allow transmission in sub-1 GHz with at least the following bandwidths restricted by regional regulations: 250 kHz. </a:t>
            </a:r>
          </a:p>
          <a:p>
            <a:pPr lvl="2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813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9ABA6-5533-4A5F-862A-305A496E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2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55133-4621-4D6B-95AC-006DC3C36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2"/>
            <a:ext cx="8534400" cy="4648198"/>
          </a:xfrm>
        </p:spPr>
        <p:txBody>
          <a:bodyPr/>
          <a:lstStyle/>
          <a:p>
            <a:r>
              <a:rPr lang="en-SG" b="1" dirty="0"/>
              <a:t>Do you agree to add the following text to TG bp SFD?</a:t>
            </a:r>
          </a:p>
          <a:p>
            <a:pPr lvl="1"/>
            <a:r>
              <a:rPr lang="en-US" dirty="0"/>
              <a:t>11bp shall adopt the channelization proposal contained in slide 9 of document 11/0xxxr0 for China</a:t>
            </a:r>
          </a:p>
          <a:p>
            <a:pPr lvl="2"/>
            <a:endParaRPr lang="en-SG" dirty="0"/>
          </a:p>
          <a:p>
            <a:pPr marL="400050" lvl="1" indent="0">
              <a:buNone/>
            </a:pPr>
            <a:r>
              <a:rPr lang="en-US" altLang="zh-CN" sz="1800" dirty="0"/>
              <a:t>Yes</a:t>
            </a:r>
          </a:p>
          <a:p>
            <a:pPr marL="400050" lvl="1" indent="0">
              <a:buNone/>
            </a:pPr>
            <a:r>
              <a:rPr lang="en-US" sz="1800" dirty="0"/>
              <a:t>No</a:t>
            </a:r>
          </a:p>
          <a:p>
            <a:pPr marL="400050" lvl="1" indent="0">
              <a:buNone/>
            </a:pPr>
            <a:r>
              <a:rPr lang="en-US" sz="1800" dirty="0"/>
              <a:t>Abstain</a:t>
            </a:r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F6983-B140-43A3-A1F2-B9A9C02EE9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2B05A-9D0F-4D02-95DA-C9FFA0CBA9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202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95FD-CEA9-4A6A-AD62-530307E44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Abstract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F94C5F-856E-409B-A924-D8E569B60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8077200" cy="4648198"/>
          </a:xfrm>
        </p:spPr>
        <p:txBody>
          <a:bodyPr/>
          <a:lstStyle/>
          <a:p>
            <a:r>
              <a:rPr lang="en-SG" altLang="zh-CN" b="0" dirty="0"/>
              <a:t>In this document we propose the transmission bandwidths and channelization for AMP S1G</a:t>
            </a:r>
          </a:p>
          <a:p>
            <a:pPr lvl="1"/>
            <a:r>
              <a:rPr lang="en-SG" dirty="0"/>
              <a:t>Transmission bandwidths (BW) refer to the channel widths (or BW modes) for which the AMP S1G PHY should provide support</a:t>
            </a:r>
          </a:p>
          <a:p>
            <a:pPr lvl="2"/>
            <a:r>
              <a:rPr lang="en-SG" dirty="0"/>
              <a:t>Reflected in draft PHY subclause</a:t>
            </a:r>
          </a:p>
          <a:p>
            <a:pPr lvl="1"/>
            <a:r>
              <a:rPr lang="en-SG" dirty="0"/>
              <a:t>Channelization refer to the process of breaking down the available spectrum in different regions into “channels”</a:t>
            </a:r>
          </a:p>
          <a:p>
            <a:pPr lvl="2"/>
            <a:r>
              <a:rPr lang="en-SG" dirty="0"/>
              <a:t>Reflected in draft Annex E</a:t>
            </a:r>
          </a:p>
          <a:p>
            <a:pPr lvl="1"/>
            <a:endParaRPr lang="en-SG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A2D919-5888-47E4-A34F-263AC47E35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97F2C-CC7A-4346-8564-478E935296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614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1913A-3D7F-4190-83DA-9766A8F4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Recap: Channelization of 11ah (1/2)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D9987-2BE4-46FE-91D1-BB564A4EF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648198"/>
          </a:xfrm>
        </p:spPr>
        <p:txBody>
          <a:bodyPr/>
          <a:lstStyle/>
          <a:p>
            <a:r>
              <a:rPr lang="en-SG" sz="1600" dirty="0"/>
              <a:t>[1-5] summarized the discussion and decisions on channelization in 11ah </a:t>
            </a:r>
            <a:endParaRPr lang="en-US" sz="1600" dirty="0"/>
          </a:p>
          <a:p>
            <a:pPr lvl="1"/>
            <a:r>
              <a:rPr lang="en-US" sz="1600" dirty="0"/>
              <a:t>Transmission bandwidth</a:t>
            </a:r>
          </a:p>
          <a:p>
            <a:pPr lvl="2"/>
            <a:r>
              <a:rPr lang="en-US" dirty="0"/>
              <a:t>1,2 MHz (Mandatory)</a:t>
            </a:r>
          </a:p>
          <a:p>
            <a:pPr lvl="2"/>
            <a:r>
              <a:rPr lang="en-US" dirty="0"/>
              <a:t>4, 8 and 16 MHz (Optional)</a:t>
            </a:r>
          </a:p>
          <a:p>
            <a:pPr lvl="1"/>
            <a:r>
              <a:rPr lang="en-SG" sz="1600" b="0" dirty="0"/>
              <a:t>Channelization</a:t>
            </a:r>
          </a:p>
          <a:p>
            <a:pPr lvl="2"/>
            <a:r>
              <a:rPr lang="en-SG" b="0" dirty="0"/>
              <a:t>S1G Operating classes are given in Table E-5 in P802.11-REVme/D7.0 </a:t>
            </a:r>
          </a:p>
          <a:p>
            <a:r>
              <a:rPr lang="en-SG" b="0" dirty="0"/>
              <a:t>However, 11ah channelization result in ~</a:t>
            </a:r>
            <a:r>
              <a:rPr lang="en-SG" b="0" dirty="0" err="1"/>
              <a:t>mW</a:t>
            </a:r>
            <a:r>
              <a:rPr lang="en-SG" b="0" dirty="0"/>
              <a:t> max allowable Tx Power according to corresponding regulations.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6BDA5-22A5-41E7-927D-2280E026A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4EEB2-26A6-4CAC-8685-8ABFA7630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1C551F-FB23-48EE-8433-6851E63360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3880943"/>
            <a:ext cx="2701046" cy="21215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20C51C-9EAF-497E-A9AD-78616EA636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00" y="5979900"/>
            <a:ext cx="3600000" cy="49551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03D128A-D645-4402-9581-D876DF34C3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634" y="6088618"/>
            <a:ext cx="3600000" cy="37062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7763802-2169-4330-95B7-45E932441C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7338" y="3897682"/>
            <a:ext cx="2895600" cy="1842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259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C961C-5418-453A-B7B0-4701BBD02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AMP-S1G Considerations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EA064-7AC7-44D5-B5ED-8B29C34C7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1"/>
            <a:ext cx="8229600" cy="5027611"/>
          </a:xfrm>
        </p:spPr>
        <p:txBody>
          <a:bodyPr/>
          <a:lstStyle/>
          <a:p>
            <a:r>
              <a:rPr lang="en-SG" b="0" dirty="0"/>
              <a:t>According to [6]:</a:t>
            </a:r>
          </a:p>
          <a:p>
            <a:pPr lvl="1"/>
            <a:r>
              <a:rPr lang="en-SG" b="0" dirty="0"/>
              <a:t>to achieve 5m coverage in sub-1GHz, AP Tx power need to achieve 20-36dBm</a:t>
            </a:r>
          </a:p>
          <a:p>
            <a:r>
              <a:rPr lang="en-SG" b="0" dirty="0"/>
              <a:t>The BW and channelization in 11ah cannot satisfy the Tx power requirement for AMP-S1G.</a:t>
            </a:r>
          </a:p>
          <a:p>
            <a:r>
              <a:rPr lang="en-SG" b="0" dirty="0"/>
              <a:t>AMP-S1G need to seek different BW and channelization from 11ah.</a:t>
            </a:r>
          </a:p>
          <a:p>
            <a:r>
              <a:rPr lang="en-SG" b="0" dirty="0"/>
              <a:t>Note that RFID regulations allow relatively high max allowable Tx power, while narrower BW.</a:t>
            </a:r>
          </a:p>
          <a:p>
            <a:endParaRPr lang="en-US" dirty="0"/>
          </a:p>
          <a:p>
            <a:r>
              <a:rPr lang="en-US" dirty="0"/>
              <a:t>Thus, this contribution will discuss the transmission BW and channelization for AMP-S1G based on RFID regulations.</a:t>
            </a:r>
          </a:p>
          <a:p>
            <a:endParaRPr lang="en-SG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E78443-6784-4218-AF11-9CAEC7D6A8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AA329-898E-4ECE-A462-D7E4E845FA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818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F62B2-78CE-4A9C-873A-E84843723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US S1G Regulation: FCC 15.247 [7]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8A12B-2063-4435-8A97-739ADA5F7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FH systems shall have,</a:t>
            </a:r>
          </a:p>
          <a:p>
            <a:pPr lvl="1"/>
            <a:r>
              <a:rPr lang="en-US" dirty="0"/>
              <a:t>From 15.247 (a)(1)(i) The maximum allowed 20 dB bandwidth of the hopping channel is 500 kHz</a:t>
            </a:r>
          </a:p>
          <a:p>
            <a:pPr lvl="1"/>
            <a:r>
              <a:rPr lang="en-US" dirty="0"/>
              <a:t>From 15.247 (b)(2) The max output power shall be 1 watt for systems with at least 50 hopping channels. Otherwise .25 watts</a:t>
            </a:r>
          </a:p>
          <a:p>
            <a:r>
              <a:rPr lang="en-US" dirty="0"/>
              <a:t>Digital modulation techniques shall have,</a:t>
            </a:r>
          </a:p>
          <a:p>
            <a:pPr lvl="1"/>
            <a:r>
              <a:rPr lang="en-US" dirty="0"/>
              <a:t>From 15.247 (a)(2) The minimum 6 dB bandwidth shall be at least 500 kHz</a:t>
            </a:r>
          </a:p>
          <a:p>
            <a:pPr lvl="1"/>
            <a:r>
              <a:rPr lang="en-US" dirty="0"/>
              <a:t>From 15.247 (b)(3) The max output power shall be 1 watt</a:t>
            </a:r>
          </a:p>
          <a:p>
            <a:endParaRPr lang="en-SG" dirty="0"/>
          </a:p>
          <a:p>
            <a:r>
              <a:rPr lang="en-SG" dirty="0"/>
              <a:t>Most RFID devices applicable in US adopt 500kHz BW, which </a:t>
            </a:r>
            <a:r>
              <a:rPr lang="en-US" dirty="0"/>
              <a:t>is a universal safety choice under different modes and regulations.</a:t>
            </a:r>
            <a:r>
              <a:rPr lang="en-SG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61285-95D4-48B5-B5FF-30EBF63791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5C93C-6321-4904-A071-769E25E656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1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42BF6-7D4C-45F6-B095-619326AA3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China S1G Regulation: RFID [8]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8C553-DE86-43BA-A5DF-D998BF709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Channel bandwidth (99% energy): 250kHz</a:t>
            </a:r>
          </a:p>
          <a:p>
            <a:r>
              <a:rPr lang="en-SG" dirty="0"/>
              <a:t>Channel centre frequency</a:t>
            </a:r>
          </a:p>
          <a:p>
            <a:pPr lvl="1"/>
            <a:r>
              <a:rPr lang="en-SG" dirty="0" err="1"/>
              <a:t>f_c</a:t>
            </a:r>
            <a:r>
              <a:rPr lang="en-SG" dirty="0"/>
              <a:t>=920.125+M*0.25, M=0, 1,…, 19</a:t>
            </a:r>
          </a:p>
          <a:p>
            <a:r>
              <a:rPr lang="en-SG" dirty="0"/>
              <a:t>Adjacent channel rejection ratio:</a:t>
            </a:r>
          </a:p>
          <a:p>
            <a:pPr lvl="1"/>
            <a:r>
              <a:rPr lang="en-SG" dirty="0"/>
              <a:t>First adjacent channel: -40dBr</a:t>
            </a:r>
          </a:p>
          <a:p>
            <a:pPr lvl="1"/>
            <a:r>
              <a:rPr lang="en-SG" dirty="0"/>
              <a:t>Second adjacent channel: -60dBr</a:t>
            </a:r>
          </a:p>
          <a:p>
            <a:r>
              <a:rPr lang="en-SG" dirty="0"/>
              <a:t>FHSS, </a:t>
            </a:r>
            <a:r>
              <a:rPr lang="en-US" dirty="0"/>
              <a:t>maximum dwell time per hopping channel: 2 seconds</a:t>
            </a:r>
            <a:endParaRPr lang="en-SG" dirty="0"/>
          </a:p>
          <a:p>
            <a:r>
              <a:rPr lang="en-SG" dirty="0"/>
              <a:t>TX power:</a:t>
            </a:r>
          </a:p>
          <a:p>
            <a:endParaRPr lang="en-SG" dirty="0"/>
          </a:p>
          <a:p>
            <a:endParaRPr lang="en-SG" dirty="0"/>
          </a:p>
          <a:p>
            <a:endParaRPr lang="en-SG" dirty="0"/>
          </a:p>
          <a:p>
            <a:pPr lvl="1"/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3096AB-3584-4ECF-9BEA-568BBB55E2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6CC48-D65D-4E0C-AC64-0B03CD3EC1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DF8035C-ECC1-4152-8C84-5CC4F6C7BC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440736"/>
              </p:ext>
            </p:extLst>
          </p:nvPr>
        </p:nvGraphicFramePr>
        <p:xfrm>
          <a:off x="2438400" y="4556588"/>
          <a:ext cx="361049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5248">
                  <a:extLst>
                    <a:ext uri="{9D8B030D-6E8A-4147-A177-3AD203B41FA5}">
                      <a16:colId xmlns:a16="http://schemas.microsoft.com/office/drawing/2014/main" val="1488073333"/>
                    </a:ext>
                  </a:extLst>
                </a:gridCol>
                <a:gridCol w="1805248">
                  <a:extLst>
                    <a:ext uri="{9D8B030D-6E8A-4147-A177-3AD203B41FA5}">
                      <a16:colId xmlns:a16="http://schemas.microsoft.com/office/drawing/2014/main" val="2235635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SG" sz="1600" dirty="0"/>
                        <a:t>Frequency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TX power (</a:t>
                      </a:r>
                      <a:r>
                        <a:rPr lang="en-SG" sz="1600" dirty="0" err="1"/>
                        <a:t>e.r.p</a:t>
                      </a:r>
                      <a:r>
                        <a:rPr lang="en-SG" sz="16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126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sz="1600" dirty="0"/>
                        <a:t>920.50-924.5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2W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42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SG" sz="1600" dirty="0"/>
                        <a:t>920-925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600" dirty="0"/>
                        <a:t>100mW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550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4554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74036-57F5-4608-8D93-C52FB517A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EU S1G Regulation: RFID [9]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36C0E-27F3-4F14-A8C6-2AD279B51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Not sure whether EU can use RFID bands for AMP use.</a:t>
            </a:r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2D4AE0-8681-4F2F-A243-84B3575264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5F551-69A8-4C88-AA39-52E05EA4D6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C1D7015-BF3F-4EA1-84D6-9BA64D50AE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27" y="2274275"/>
            <a:ext cx="2930500" cy="189923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901E8E5-6A47-43FA-AD3E-49BC178BCE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4989" y="2075423"/>
            <a:ext cx="2806662" cy="127901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B4F9E7E-8E63-4CC4-AAF3-DABA3A234C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7868" y="3457902"/>
            <a:ext cx="2806662" cy="96357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166DD94-649E-4799-AD54-5D8FEA94A8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02227" y="4456489"/>
            <a:ext cx="2567247" cy="186811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EBB5EB4-8424-4B19-94A7-2800A88187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71496" y="4421480"/>
            <a:ext cx="2280154" cy="193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073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6E889-4D8B-4D54-AF8B-00FE9B7F0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533399"/>
          </a:xfrm>
        </p:spPr>
        <p:txBody>
          <a:bodyPr/>
          <a:lstStyle/>
          <a:p>
            <a:r>
              <a:rPr lang="en-SG" dirty="0"/>
              <a:t>Proposal for AMP-S1G Transmission Bandwidths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857011-E0F6-4E6F-BDAB-A78E90E49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Definitely need a 250kHz</a:t>
            </a:r>
          </a:p>
          <a:p>
            <a:pPr lvl="1"/>
            <a:r>
              <a:rPr lang="en-SG" dirty="0"/>
              <a:t>China can use </a:t>
            </a:r>
          </a:p>
          <a:p>
            <a:r>
              <a:rPr lang="en-SG" b="0" dirty="0"/>
              <a:t>Better have 500kHz</a:t>
            </a:r>
          </a:p>
          <a:p>
            <a:pPr lvl="1"/>
            <a:r>
              <a:rPr lang="en-SG" dirty="0"/>
              <a:t>US allow</a:t>
            </a:r>
          </a:p>
          <a:p>
            <a:r>
              <a:rPr lang="en-SG" b="0" dirty="0"/>
              <a:t>Better also consider other available RFID BWs</a:t>
            </a:r>
          </a:p>
          <a:p>
            <a:pPr lvl="1"/>
            <a:r>
              <a:rPr lang="en-SG" dirty="0"/>
              <a:t>EU: 200kHz, 400kHz</a:t>
            </a:r>
          </a:p>
          <a:p>
            <a:pPr lvl="1"/>
            <a:r>
              <a:rPr lang="en-SG" dirty="0"/>
              <a:t>Encourage group to consider more regions</a:t>
            </a:r>
          </a:p>
          <a:p>
            <a:endParaRPr lang="en-SG" b="0" dirty="0"/>
          </a:p>
          <a:p>
            <a:r>
              <a:rPr lang="en-SG" b="0" dirty="0"/>
              <a:t>We propose that the following BWs be supported in the standard </a:t>
            </a:r>
          </a:p>
          <a:p>
            <a:pPr lvl="1"/>
            <a:r>
              <a:rPr lang="en-SG" b="1" dirty="0"/>
              <a:t>At least 250kHz</a:t>
            </a:r>
          </a:p>
          <a:p>
            <a:pPr lvl="1"/>
            <a:r>
              <a:rPr lang="en-SG" dirty="0"/>
              <a:t>Better have 500, 200, 400kHz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38CC2-BFD8-4074-AD4F-E30313DCD9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37706-9BC6-4383-B9AC-AF497F99D3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8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1913A-3D7F-4190-83DA-9766A8F45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Proposal for AMP-S1G Channelization (1/6)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D9987-2BE4-46FE-91D1-BB564A4EF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1562871"/>
          </a:xfrm>
        </p:spPr>
        <p:txBody>
          <a:bodyPr/>
          <a:lstStyle/>
          <a:p>
            <a:r>
              <a:rPr lang="en-SG" dirty="0"/>
              <a:t>China</a:t>
            </a:r>
          </a:p>
          <a:p>
            <a:pPr lvl="1"/>
            <a:r>
              <a:rPr lang="en-SG" dirty="0"/>
              <a:t>11ah has no China operating class, so follow the regulation</a:t>
            </a:r>
          </a:p>
          <a:p>
            <a:pPr lvl="1"/>
            <a:r>
              <a:rPr lang="en-US" altLang="zh-CN" dirty="0"/>
              <a:t>Operating bands: </a:t>
            </a:r>
            <a:r>
              <a:rPr lang="en-SG" dirty="0"/>
              <a:t>920-925MHz</a:t>
            </a:r>
          </a:p>
          <a:p>
            <a:pPr lvl="1"/>
            <a:r>
              <a:rPr lang="en-SG" dirty="0"/>
              <a:t>Support 250kHz, totally 20 channels</a:t>
            </a:r>
          </a:p>
          <a:p>
            <a:pPr lvl="1"/>
            <a:r>
              <a:rPr lang="en-SG" dirty="0"/>
              <a:t>Center frequency</a:t>
            </a:r>
          </a:p>
          <a:p>
            <a:pPr lvl="2"/>
            <a:r>
              <a:rPr lang="pt-BR" dirty="0"/>
              <a:t>920.125+M*0.25, M=0,…,19</a:t>
            </a:r>
            <a:endParaRPr lang="en-SG" dirty="0"/>
          </a:p>
          <a:p>
            <a:pPr lvl="2"/>
            <a:endParaRPr lang="en-SG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66BDA5-22A5-41E7-927D-2280E026A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4EEB2-26A6-4CAC-8685-8ABFA7630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26F29F-F113-46D5-9DA6-6D03D6B334FA}"/>
              </a:ext>
            </a:extLst>
          </p:cNvPr>
          <p:cNvSpPr txBox="1"/>
          <p:nvPr/>
        </p:nvSpPr>
        <p:spPr bwMode="auto">
          <a:xfrm>
            <a:off x="2246778" y="4917231"/>
            <a:ext cx="83388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250kHz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FC703A2-6D19-47BB-ACDF-3BDE33348C38}"/>
              </a:ext>
            </a:extLst>
          </p:cNvPr>
          <p:cNvCxnSpPr>
            <a:cxnSpLocks/>
          </p:cNvCxnSpPr>
          <p:nvPr/>
        </p:nvCxnSpPr>
        <p:spPr bwMode="auto">
          <a:xfrm>
            <a:off x="3300548" y="4460679"/>
            <a:ext cx="0" cy="18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E8C9A02-798E-4ACE-B659-07A6D0E23382}"/>
              </a:ext>
            </a:extLst>
          </p:cNvPr>
          <p:cNvCxnSpPr>
            <a:cxnSpLocks/>
          </p:cNvCxnSpPr>
          <p:nvPr/>
        </p:nvCxnSpPr>
        <p:spPr bwMode="auto">
          <a:xfrm>
            <a:off x="5226370" y="4460679"/>
            <a:ext cx="0" cy="18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7C9FD9E-880B-46AA-BBAA-916E1E2E27CA}"/>
              </a:ext>
            </a:extLst>
          </p:cNvPr>
          <p:cNvSpPr txBox="1"/>
          <p:nvPr/>
        </p:nvSpPr>
        <p:spPr bwMode="auto">
          <a:xfrm>
            <a:off x="2843531" y="4117130"/>
            <a:ext cx="91403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600" dirty="0">
                <a:cs typeface="Times New Roman" panose="02020603050405020304" pitchFamily="18" charset="0"/>
              </a:rPr>
              <a:t>920MHz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FDA9E8-BAE1-462F-B36A-7542BB842CE7}"/>
              </a:ext>
            </a:extLst>
          </p:cNvPr>
          <p:cNvSpPr txBox="1"/>
          <p:nvPr/>
        </p:nvSpPr>
        <p:spPr bwMode="auto">
          <a:xfrm>
            <a:off x="4706444" y="4117130"/>
            <a:ext cx="91403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600" dirty="0">
                <a:cs typeface="Times New Roman" panose="02020603050405020304" pitchFamily="18" charset="0"/>
              </a:rPr>
              <a:t>925MHz</a:t>
            </a:r>
          </a:p>
        </p:txBody>
      </p:sp>
      <p:sp>
        <p:nvSpPr>
          <p:cNvPr id="25" name="Trapezoid 24">
            <a:extLst>
              <a:ext uri="{FF2B5EF4-FFF2-40B4-BE49-F238E27FC236}">
                <a16:creationId xmlns:a16="http://schemas.microsoft.com/office/drawing/2014/main" id="{521FD0EB-23A8-4BC8-A2C7-ADB2EE2B796E}"/>
              </a:ext>
            </a:extLst>
          </p:cNvPr>
          <p:cNvSpPr/>
          <p:nvPr/>
        </p:nvSpPr>
        <p:spPr bwMode="auto">
          <a:xfrm>
            <a:off x="3306156" y="4798587"/>
            <a:ext cx="180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6" name="Trapezoid 25">
            <a:extLst>
              <a:ext uri="{FF2B5EF4-FFF2-40B4-BE49-F238E27FC236}">
                <a16:creationId xmlns:a16="http://schemas.microsoft.com/office/drawing/2014/main" id="{C6C51E32-53E7-4D58-8C72-6B4A6599FD7B}"/>
              </a:ext>
            </a:extLst>
          </p:cNvPr>
          <p:cNvSpPr/>
          <p:nvPr/>
        </p:nvSpPr>
        <p:spPr bwMode="auto">
          <a:xfrm>
            <a:off x="3494875" y="4801762"/>
            <a:ext cx="180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7" name="Trapezoid 26">
            <a:extLst>
              <a:ext uri="{FF2B5EF4-FFF2-40B4-BE49-F238E27FC236}">
                <a16:creationId xmlns:a16="http://schemas.microsoft.com/office/drawing/2014/main" id="{5A14C102-7550-4FB3-B02F-C5037A509564}"/>
              </a:ext>
            </a:extLst>
          </p:cNvPr>
          <p:cNvSpPr/>
          <p:nvPr/>
        </p:nvSpPr>
        <p:spPr bwMode="auto">
          <a:xfrm>
            <a:off x="5035420" y="4798587"/>
            <a:ext cx="180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8" name="Trapezoid 27">
            <a:extLst>
              <a:ext uri="{FF2B5EF4-FFF2-40B4-BE49-F238E27FC236}">
                <a16:creationId xmlns:a16="http://schemas.microsoft.com/office/drawing/2014/main" id="{29241A33-F01E-4F4F-8372-CCD24395B01E}"/>
              </a:ext>
            </a:extLst>
          </p:cNvPr>
          <p:cNvSpPr/>
          <p:nvPr/>
        </p:nvSpPr>
        <p:spPr bwMode="auto">
          <a:xfrm>
            <a:off x="4844970" y="4798587"/>
            <a:ext cx="180000" cy="457198"/>
          </a:xfrm>
          <a:prstGeom prst="trapezoi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334F9C9-8BC9-440B-B08A-6F67A222F44B}"/>
              </a:ext>
            </a:extLst>
          </p:cNvPr>
          <p:cNvSpPr txBox="1"/>
          <p:nvPr/>
        </p:nvSpPr>
        <p:spPr bwMode="auto">
          <a:xfrm>
            <a:off x="3976183" y="4917231"/>
            <a:ext cx="5950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3424709331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84538</TotalTime>
  <Words>1223</Words>
  <Application>Microsoft Office PowerPoint</Application>
  <PresentationFormat>On-screen Show (4:3)</PresentationFormat>
  <Paragraphs>233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ACcord Submission Template</vt:lpstr>
      <vt:lpstr>Initial Thought on AMP S1G Channelization</vt:lpstr>
      <vt:lpstr>Abstract  </vt:lpstr>
      <vt:lpstr>Recap: Channelization of 11ah (1/2)</vt:lpstr>
      <vt:lpstr>AMP-S1G Considerations </vt:lpstr>
      <vt:lpstr>US S1G Regulation: FCC 15.247 [7]</vt:lpstr>
      <vt:lpstr>China S1G Regulation: RFID [8]</vt:lpstr>
      <vt:lpstr>EU S1G Regulation: RFID [9]</vt:lpstr>
      <vt:lpstr>Proposal for AMP-S1G Transmission Bandwidths </vt:lpstr>
      <vt:lpstr>Proposal for AMP-S1G Channelization (1/6)</vt:lpstr>
      <vt:lpstr>Proposal for AMP-S1G Channelization (2/6)</vt:lpstr>
      <vt:lpstr>Proposal for AMP-S1G Channelization (3/6)</vt:lpstr>
      <vt:lpstr>Proposal for AMP-S1G Channelization (4/6)</vt:lpstr>
      <vt:lpstr>Proposal for AMP-S1G Channelization (6/6)</vt:lpstr>
      <vt:lpstr>Summary </vt:lpstr>
      <vt:lpstr>Reference </vt:lpstr>
      <vt:lpstr>SP 1</vt:lpstr>
      <vt:lpstr>SP 2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lipanpan (D)</cp:lastModifiedBy>
  <cp:revision>2843</cp:revision>
  <cp:lastPrinted>1998-02-10T13:28:00Z</cp:lastPrinted>
  <dcterms:created xsi:type="dcterms:W3CDTF">2009-12-02T19:05:00Z</dcterms:created>
  <dcterms:modified xsi:type="dcterms:W3CDTF">2025-07-25T08:19:01Z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(3)IHGcUtTQcVpbhaz8GbYTH0i9zEVN4Vq9D9Qq9ghDYKZm16nWNasUQL9qiur7TlGUm2khQebf
UlaXsX5MkrgWHV/wnSsShvdn2xA49jfGalI5o7nEH0cj+ktc8/eKHM5m/ojx6scxvgu1kE/+
J2xAT2Zc09ktadeLRAJr5tf+xYqbndDInPO2U+Z1dc3rqMPTuvHk5VyFG5bnL1ER5pDBjr0r
bcX+M0YcOfkxWMCEPC</vt:lpwstr>
  </property>
  <property fmtid="{D5CDD505-2E9C-101B-9397-08002B2CF9AE}" pid="10" name="_2015_ms_pID_7253431">
    <vt:lpwstr>f8ueCqg/JaidbgsSAmoY4gDhncDfkD4LbjqsqHWpYqwhjWi+kZLl/M
VDV4MPvbjzwuMe1e+HhWNceMAb1b2wvdO38tG4aXqQjBsvUXEO3yBURId4qo7LlrkJbAZHCR
78VBHLm4HWoZU3pNh44FZYY9V//CMgMwZYU+ZlLFyO/pmd4zoMyi7bzFZodHIu9+/bglJE4k
C+OUk1nJobIuMyNEZv84RbMqZGQBUTiwaMtq</vt:lpwstr>
  </property>
  <property fmtid="{D5CDD505-2E9C-101B-9397-08002B2CF9AE}" pid="11" name="_2015_ms_pID_7253432">
    <vt:lpwstr>8g==</vt:lpwstr>
  </property>
  <property fmtid="{D5CDD505-2E9C-101B-9397-08002B2CF9AE}" pid="12" name="KSOProductBuildVer">
    <vt:lpwstr>2052-10.1.0.6395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1721014986</vt:lpwstr>
  </property>
</Properties>
</file>