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70" r:id="rId2"/>
    <p:sldId id="4994" r:id="rId3"/>
    <p:sldId id="5059" r:id="rId4"/>
    <p:sldId id="5074" r:id="rId5"/>
    <p:sldId id="5053" r:id="rId6"/>
    <p:sldId id="5040" r:id="rId7"/>
    <p:sldId id="5057" r:id="rId8"/>
    <p:sldId id="5056" r:id="rId9"/>
    <p:sldId id="5058" r:id="rId10"/>
    <p:sldId id="5060" r:id="rId11"/>
    <p:sldId id="5061" r:id="rId12"/>
    <p:sldId id="5077" r:id="rId13"/>
    <p:sldId id="5073" r:id="rId14"/>
    <p:sldId id="5072" r:id="rId15"/>
    <p:sldId id="5075" r:id="rId16"/>
    <p:sldId id="5068" r:id="rId17"/>
    <p:sldId id="5070" r:id="rId18"/>
    <p:sldId id="5090" r:id="rId19"/>
    <p:sldId id="5063" r:id="rId20"/>
    <p:sldId id="5064" r:id="rId21"/>
    <p:sldId id="5065" r:id="rId22"/>
    <p:sldId id="5066" r:id="rId23"/>
    <p:sldId id="5067" r:id="rId24"/>
    <p:sldId id="5076" r:id="rId25"/>
    <p:sldId id="5089" r:id="rId26"/>
    <p:sldId id="5083" r:id="rId27"/>
    <p:sldId id="5084" r:id="rId28"/>
    <p:sldId id="5085" r:id="rId29"/>
    <p:sldId id="5087" r:id="rId30"/>
    <p:sldId id="5079" r:id="rId31"/>
    <p:sldId id="5080" r:id="rId32"/>
    <p:sldId id="5081" r:id="rId33"/>
    <p:sldId id="5082" r:id="rId34"/>
    <p:sldId id="5086" r:id="rId35"/>
    <p:sldId id="5055" r:id="rId36"/>
    <p:sldId id="4998" r:id="rId37"/>
    <p:sldId id="5091" r:id="rId38"/>
    <p:sldId id="5092" r:id="rId39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894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3" autoAdjust="0"/>
    <p:restoredTop sz="93484" autoAdjust="0"/>
  </p:normalViewPr>
  <p:slideViewPr>
    <p:cSldViewPr>
      <p:cViewPr varScale="1">
        <p:scale>
          <a:sx n="125" d="100"/>
          <a:sy n="125" d="100"/>
        </p:scale>
        <p:origin x="330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6187" y="115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5880" y="95706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doc.: IEEE 802.11-25/1223r0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doc.: IEEE 802.11-yy/1223r0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2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593344" y="6475413"/>
            <a:ext cx="95058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/>
              <a:t>xxx, Broadcom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>
            <a:lvl1pPr>
              <a:defRPr sz="2000" b="0" i="0" baseline="0"/>
            </a:lvl1pPr>
            <a:lvl2pPr>
              <a:defRPr sz="1800" baseline="0"/>
            </a:lvl2pPr>
            <a:lvl3pPr>
              <a:defRPr sz="1600" baseline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42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July 2025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0451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April 2024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22437" y="6475413"/>
            <a:ext cx="12214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/>
              <a:t>xxx, NEWRACOM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solidFill>
                  <a:schemeClr val="tx1"/>
                </a:solidFill>
                <a:cs typeface="+mn-cs"/>
              </a:rPr>
              <a:t>doc.: IEEE 802.11-25/1223r0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Pmiss@10%25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1Mbps@10%25%20PER" TargetMode="External"/><Relationship Id="rId4" Type="http://schemas.openxmlformats.org/officeDocument/2006/relationships/hyperlink" Target="mailto:Pmiss@1%25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ata@-6.37dB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58209"/>
            <a:ext cx="8523287" cy="819506"/>
          </a:xfrm>
        </p:spPr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SYNC Field Design Discussion</a:t>
            </a:r>
            <a:endParaRPr lang="en-US" dirty="0">
              <a:effectLst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1000274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771525" y="1883794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2025-07-23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02005" y="2333909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Mediatek Inc.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165599"/>
              </p:ext>
            </p:extLst>
          </p:nvPr>
        </p:nvGraphicFramePr>
        <p:xfrm>
          <a:off x="990600" y="2895600"/>
          <a:ext cx="7391400" cy="18384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75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5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Shengquan Hu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Mediatek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2840 Junction Ave.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San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Jose, CA, 95134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Shengquan.hu@mediatek.com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5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You-Wei Chen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You-Wei.chen@mediatek.com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Jianhan Liu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Thomas Pare</a:t>
                      </a: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8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148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600740"/>
            <a:ext cx="7772400" cy="466060"/>
          </a:xfrm>
        </p:spPr>
        <p:txBody>
          <a:bodyPr/>
          <a:lstStyle/>
          <a:p>
            <a:r>
              <a:rPr lang="en-US" sz="2800" dirty="0"/>
              <a:t>UL, Coherent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671410-8B68-955D-B617-A83F29B76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18" y="2412077"/>
            <a:ext cx="4133029" cy="32315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1F88E8-EDA8-7745-C1B9-4E199CAC0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169" y="2362200"/>
            <a:ext cx="4431398" cy="32315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20B37B-4CD3-AFE4-D6BE-444845689B25}"/>
              </a:ext>
            </a:extLst>
          </p:cNvPr>
          <p:cNvSpPr txBox="1"/>
          <p:nvPr/>
        </p:nvSpPr>
        <p:spPr>
          <a:xfrm>
            <a:off x="724345" y="1323940"/>
            <a:ext cx="798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OFDM vs Pulse</a:t>
            </a:r>
            <a:r>
              <a:rPr lang="en-US" sz="1600" dirty="0"/>
              <a:t>: pulse waveform outperforms OFDM up to 1dB for non-ideal timing case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Ideal vs non-ideal timing</a:t>
            </a:r>
            <a:r>
              <a:rPr lang="en-US" sz="1600" dirty="0"/>
              <a:t>: degradation can be &gt; 2dB</a:t>
            </a:r>
          </a:p>
        </p:txBody>
      </p:sp>
    </p:spTree>
    <p:extLst>
      <p:ext uri="{BB962C8B-B14F-4D97-AF65-F5344CB8AC3E}">
        <p14:creationId xmlns:p14="http://schemas.microsoft.com/office/powerpoint/2010/main" val="265624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4A1705-DEBD-B5DD-EF97-1715ECFF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sz="2400" dirty="0"/>
              <a:t>Performance Summary &amp; Comparison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3C07F0-6ACF-8295-54B4-EE466C153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142127"/>
              </p:ext>
            </p:extLst>
          </p:nvPr>
        </p:nvGraphicFramePr>
        <p:xfrm>
          <a:off x="1213720" y="2209800"/>
          <a:ext cx="6527800" cy="125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6886">
                  <a:extLst>
                    <a:ext uri="{9D8B030D-6E8A-4147-A177-3AD203B41FA5}">
                      <a16:colId xmlns:a16="http://schemas.microsoft.com/office/drawing/2014/main" val="2896616627"/>
                    </a:ext>
                  </a:extLst>
                </a:gridCol>
                <a:gridCol w="1002915">
                  <a:extLst>
                    <a:ext uri="{9D8B030D-6E8A-4147-A177-3AD203B41FA5}">
                      <a16:colId xmlns:a16="http://schemas.microsoft.com/office/drawing/2014/main" val="3141703513"/>
                    </a:ext>
                  </a:extLst>
                </a:gridCol>
                <a:gridCol w="938021">
                  <a:extLst>
                    <a:ext uri="{9D8B030D-6E8A-4147-A177-3AD203B41FA5}">
                      <a16:colId xmlns:a16="http://schemas.microsoft.com/office/drawing/2014/main" val="3265647579"/>
                    </a:ext>
                  </a:extLst>
                </a:gridCol>
                <a:gridCol w="1044212">
                  <a:extLst>
                    <a:ext uri="{9D8B030D-6E8A-4147-A177-3AD203B41FA5}">
                      <a16:colId xmlns:a16="http://schemas.microsoft.com/office/drawing/2014/main" val="2480538232"/>
                    </a:ext>
                  </a:extLst>
                </a:gridCol>
                <a:gridCol w="911473">
                  <a:extLst>
                    <a:ext uri="{9D8B030D-6E8A-4147-A177-3AD203B41FA5}">
                      <a16:colId xmlns:a16="http://schemas.microsoft.com/office/drawing/2014/main" val="2989723640"/>
                    </a:ext>
                  </a:extLst>
                </a:gridCol>
                <a:gridCol w="1274293">
                  <a:extLst>
                    <a:ext uri="{9D8B030D-6E8A-4147-A177-3AD203B41FA5}">
                      <a16:colId xmlns:a16="http://schemas.microsoft.com/office/drawing/2014/main" val="95826947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waveform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platform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250kbps, non-coherent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1Mbps, non-coherent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4268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Ideal Timing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non-Ideal Timing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Ideal Timing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non-Ideal Timing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036516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Pulse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 [1]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-3.50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-2.60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81220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MTK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-3.47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-2.91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1.32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580919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OFDM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 [1]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-3.40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-2.40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2.10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25922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MTK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-3.32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-2.84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0.73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2.04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43070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1066F7B-C911-05C4-9FD0-EA142D9A3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233322"/>
              </p:ext>
            </p:extLst>
          </p:nvPr>
        </p:nvGraphicFramePr>
        <p:xfrm>
          <a:off x="1213720" y="4156393"/>
          <a:ext cx="6527800" cy="125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6886">
                  <a:extLst>
                    <a:ext uri="{9D8B030D-6E8A-4147-A177-3AD203B41FA5}">
                      <a16:colId xmlns:a16="http://schemas.microsoft.com/office/drawing/2014/main" val="507156090"/>
                    </a:ext>
                  </a:extLst>
                </a:gridCol>
                <a:gridCol w="1002915">
                  <a:extLst>
                    <a:ext uri="{9D8B030D-6E8A-4147-A177-3AD203B41FA5}">
                      <a16:colId xmlns:a16="http://schemas.microsoft.com/office/drawing/2014/main" val="842275278"/>
                    </a:ext>
                  </a:extLst>
                </a:gridCol>
                <a:gridCol w="938021">
                  <a:extLst>
                    <a:ext uri="{9D8B030D-6E8A-4147-A177-3AD203B41FA5}">
                      <a16:colId xmlns:a16="http://schemas.microsoft.com/office/drawing/2014/main" val="2353697229"/>
                    </a:ext>
                  </a:extLst>
                </a:gridCol>
                <a:gridCol w="1044212">
                  <a:extLst>
                    <a:ext uri="{9D8B030D-6E8A-4147-A177-3AD203B41FA5}">
                      <a16:colId xmlns:a16="http://schemas.microsoft.com/office/drawing/2014/main" val="3448683354"/>
                    </a:ext>
                  </a:extLst>
                </a:gridCol>
                <a:gridCol w="911473">
                  <a:extLst>
                    <a:ext uri="{9D8B030D-6E8A-4147-A177-3AD203B41FA5}">
                      <a16:colId xmlns:a16="http://schemas.microsoft.com/office/drawing/2014/main" val="445638830"/>
                    </a:ext>
                  </a:extLst>
                </a:gridCol>
                <a:gridCol w="1274293">
                  <a:extLst>
                    <a:ext uri="{9D8B030D-6E8A-4147-A177-3AD203B41FA5}">
                      <a16:colId xmlns:a16="http://schemas.microsoft.com/office/drawing/2014/main" val="1271256912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waveform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platform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250kbps, coherent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1Mbps, coherent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51940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Ideal Timing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non-Ideal Timing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Ideal Timing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non-Ideal Timing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1526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Pulse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 [1]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-9.30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-7.40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-3.30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-1.20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28305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MTK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-9.31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-8.42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-3.27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-1.88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917761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OFDM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 [1]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-9.00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-7.30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-2.90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-0.60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33699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MTK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-9.19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-7.63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-2.90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-0.60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14039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7B48519-9507-940E-6239-B51BBA5F9BDB}"/>
              </a:ext>
            </a:extLst>
          </p:cNvPr>
          <p:cNvSpPr txBox="1"/>
          <p:nvPr/>
        </p:nvSpPr>
        <p:spPr>
          <a:xfrm>
            <a:off x="914400" y="1351230"/>
            <a:ext cx="6346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Except for a couple of cases, basically aligned with the results in Ref [1]</a:t>
            </a:r>
          </a:p>
        </p:txBody>
      </p:sp>
    </p:spTree>
    <p:extLst>
      <p:ext uri="{BB962C8B-B14F-4D97-AF65-F5344CB8AC3E}">
        <p14:creationId xmlns:p14="http://schemas.microsoft.com/office/powerpoint/2010/main" val="3858702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4A1705-DEBD-B5DD-EF97-1715ECFF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sz="2400" dirty="0"/>
              <a:t>Performance Evaluation of UL Active Tx with BCC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3C07F0-6ACF-8295-54B4-EE466C153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877438"/>
              </p:ext>
            </p:extLst>
          </p:nvPr>
        </p:nvGraphicFramePr>
        <p:xfrm>
          <a:off x="1346200" y="3733800"/>
          <a:ext cx="6527800" cy="1074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6886">
                  <a:extLst>
                    <a:ext uri="{9D8B030D-6E8A-4147-A177-3AD203B41FA5}">
                      <a16:colId xmlns:a16="http://schemas.microsoft.com/office/drawing/2014/main" val="2896616627"/>
                    </a:ext>
                  </a:extLst>
                </a:gridCol>
                <a:gridCol w="1002915">
                  <a:extLst>
                    <a:ext uri="{9D8B030D-6E8A-4147-A177-3AD203B41FA5}">
                      <a16:colId xmlns:a16="http://schemas.microsoft.com/office/drawing/2014/main" val="3141703513"/>
                    </a:ext>
                  </a:extLst>
                </a:gridCol>
                <a:gridCol w="938021">
                  <a:extLst>
                    <a:ext uri="{9D8B030D-6E8A-4147-A177-3AD203B41FA5}">
                      <a16:colId xmlns:a16="http://schemas.microsoft.com/office/drawing/2014/main" val="3265647579"/>
                    </a:ext>
                  </a:extLst>
                </a:gridCol>
                <a:gridCol w="1044212">
                  <a:extLst>
                    <a:ext uri="{9D8B030D-6E8A-4147-A177-3AD203B41FA5}">
                      <a16:colId xmlns:a16="http://schemas.microsoft.com/office/drawing/2014/main" val="2480538232"/>
                    </a:ext>
                  </a:extLst>
                </a:gridCol>
                <a:gridCol w="911473">
                  <a:extLst>
                    <a:ext uri="{9D8B030D-6E8A-4147-A177-3AD203B41FA5}">
                      <a16:colId xmlns:a16="http://schemas.microsoft.com/office/drawing/2014/main" val="2989723640"/>
                    </a:ext>
                  </a:extLst>
                </a:gridCol>
                <a:gridCol w="1274293">
                  <a:extLst>
                    <a:ext uri="{9D8B030D-6E8A-4147-A177-3AD203B41FA5}">
                      <a16:colId xmlns:a16="http://schemas.microsoft.com/office/drawing/2014/main" val="95826947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waveform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platform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250kbps, non-coherent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1Mbps, non-coherent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4268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Ideal Timing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non-Ideal Timing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Ideal Timing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non-Ideal Timing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036516"/>
                  </a:ext>
                </a:extLst>
              </a:tr>
              <a:tr h="18288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OFDM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BCC off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-3.32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-2.84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0.73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2.04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25922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BCC on, hard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43070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>
                          <a:effectLst/>
                        </a:rPr>
                        <a:t>BCC on, soft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07423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7B48519-9507-940E-6239-B51BBA5F9BDB}"/>
              </a:ext>
            </a:extLst>
          </p:cNvPr>
          <p:cNvSpPr txBox="1"/>
          <p:nvPr/>
        </p:nvSpPr>
        <p:spPr>
          <a:xfrm>
            <a:off x="609600" y="1217863"/>
            <a:ext cx="81687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BCC was proposed in [6,7] for UL Active (non-backscatter) transmission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We evaluate BCC performance for UL active Tx with the following settings in the simulations: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K=7, R=1/2, same encoding polynomial as defined in 802.11n, </a:t>
            </a:r>
            <a:r>
              <a:rPr lang="en-US" sz="1600" dirty="0" err="1"/>
              <a:t>etc</a:t>
            </a:r>
            <a:endParaRPr lang="en-US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Both hard decision &amp; soft decision are considered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non-coherent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Other settings are same as non-BCC UL simulations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Simulations show the significant gains with BCC vs w/o BCC</a:t>
            </a:r>
          </a:p>
        </p:txBody>
      </p:sp>
    </p:spTree>
    <p:extLst>
      <p:ext uri="{BB962C8B-B14F-4D97-AF65-F5344CB8AC3E}">
        <p14:creationId xmlns:p14="http://schemas.microsoft.com/office/powerpoint/2010/main" val="4107864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4A1705-DEBD-B5DD-EF97-1715ECFF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981200"/>
            <a:ext cx="7772400" cy="1600200"/>
          </a:xfrm>
        </p:spPr>
        <p:txBody>
          <a:bodyPr/>
          <a:lstStyle/>
          <a:p>
            <a:r>
              <a:rPr lang="en-US" dirty="0"/>
              <a:t>Part-II</a:t>
            </a:r>
            <a:br>
              <a:rPr lang="en-US" dirty="0"/>
            </a:br>
            <a:r>
              <a:rPr lang="en-US" dirty="0"/>
              <a:t>SYNC Design &amp; Simulations</a:t>
            </a:r>
          </a:p>
        </p:txBody>
      </p:sp>
    </p:spTree>
    <p:extLst>
      <p:ext uri="{BB962C8B-B14F-4D97-AF65-F5344CB8AC3E}">
        <p14:creationId xmlns:p14="http://schemas.microsoft.com/office/powerpoint/2010/main" val="3621532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600740"/>
            <a:ext cx="7772400" cy="466060"/>
          </a:xfrm>
        </p:spPr>
        <p:txBody>
          <a:bodyPr/>
          <a:lstStyle/>
          <a:p>
            <a:r>
              <a:rPr lang="en-US" dirty="0"/>
              <a:t>Recap: SYNC Sequence Design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2B067B-181B-780F-DB48-D4165013D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154985"/>
              </p:ext>
            </p:extLst>
          </p:nvPr>
        </p:nvGraphicFramePr>
        <p:xfrm>
          <a:off x="1390648" y="2895600"/>
          <a:ext cx="6438901" cy="9144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44382">
                  <a:extLst>
                    <a:ext uri="{9D8B030D-6E8A-4147-A177-3AD203B41FA5}">
                      <a16:colId xmlns:a16="http://schemas.microsoft.com/office/drawing/2014/main" val="2028945930"/>
                    </a:ext>
                  </a:extLst>
                </a:gridCol>
                <a:gridCol w="1544592">
                  <a:extLst>
                    <a:ext uri="{9D8B030D-6E8A-4147-A177-3AD203B41FA5}">
                      <a16:colId xmlns:a16="http://schemas.microsoft.com/office/drawing/2014/main" val="1334276204"/>
                    </a:ext>
                  </a:extLst>
                </a:gridCol>
                <a:gridCol w="1432934">
                  <a:extLst>
                    <a:ext uri="{9D8B030D-6E8A-4147-A177-3AD203B41FA5}">
                      <a16:colId xmlns:a16="http://schemas.microsoft.com/office/drawing/2014/main" val="3783561064"/>
                    </a:ext>
                  </a:extLst>
                </a:gridCol>
                <a:gridCol w="1256144">
                  <a:extLst>
                    <a:ext uri="{9D8B030D-6E8A-4147-A177-3AD203B41FA5}">
                      <a16:colId xmlns:a16="http://schemas.microsoft.com/office/drawing/2014/main" val="1589247354"/>
                    </a:ext>
                  </a:extLst>
                </a:gridCol>
                <a:gridCol w="1460849">
                  <a:extLst>
                    <a:ext uri="{9D8B030D-6E8A-4147-A177-3AD203B41FA5}">
                      <a16:colId xmlns:a16="http://schemas.microsoft.com/office/drawing/2014/main" val="3194351828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 dirty="0">
                          <a:effectLst/>
                          <a:latin typeface="Arial Narrow" panose="020B0606020202030204" pitchFamily="34" charset="0"/>
                        </a:rPr>
                        <a:t>DL PPDU for non-AP STAs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 dirty="0">
                          <a:effectLst/>
                          <a:latin typeface="Arial Narrow" panose="020B0606020202030204" pitchFamily="34" charset="0"/>
                        </a:rPr>
                        <a:t>UL PPDU from non-AP STAs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84619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Arial Narrow" panose="020B0606020202030204" pitchFamily="34" charset="0"/>
                        </a:rPr>
                        <a:t>non-Backscatter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Arial Narrow" panose="020B0606020202030204" pitchFamily="34" charset="0"/>
                        </a:rPr>
                        <a:t>Backscatter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  <a:latin typeface="Arial Narrow" panose="020B0606020202030204" pitchFamily="34" charset="0"/>
                        </a:rPr>
                        <a:t>non-Backscatter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Arial Narrow" panose="020B0606020202030204" pitchFamily="34" charset="0"/>
                        </a:rPr>
                        <a:t>Backscatter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502941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Arial Narrow" panose="020B0606020202030204" pitchFamily="34" charset="0"/>
                        </a:rPr>
                        <a:t>250kbps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>
                          <a:effectLst/>
                          <a:latin typeface="Arial Narrow" panose="020B0606020202030204" pitchFamily="34" charset="0"/>
                        </a:rPr>
                        <a:t> f(S</a:t>
                      </a:r>
                      <a:r>
                        <a:rPr lang="en-US" sz="1100" b="1" u="none" strike="noStrike" baseline="-2500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US" sz="1100" b="1" u="none" strike="noStrike" baseline="0" dirty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en-US" sz="11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  <a:r>
                        <a:rPr lang="en-US" sz="1100" b="1" u="none" strike="noStrike" baseline="-2500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US" sz="11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  <a:r>
                        <a:rPr lang="en-US" sz="1100" b="1" u="none" strike="noStrike" baseline="-25000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n-US" sz="11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  <a:r>
                        <a:rPr lang="en-US" sz="1100" b="1" u="none" strike="noStrike" baseline="-25000" dirty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n-US" sz="11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401025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Arial Narrow" panose="020B0606020202030204" pitchFamily="34" charset="0"/>
                        </a:rPr>
                        <a:t>1Mbps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  <a:r>
                        <a:rPr lang="en-US" sz="1100" b="1" u="none" strike="noStrike" baseline="-2500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US" sz="11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N/A</a:t>
                      </a:r>
                      <a:endParaRPr lang="en-US" sz="11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1109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Arial Narrow" panose="020B0606020202030204" pitchFamily="34" charset="0"/>
                        </a:rPr>
                        <a:t>4Mbps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N/A</a:t>
                      </a:r>
                      <a:endParaRPr lang="en-US" sz="11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N/A</a:t>
                      </a:r>
                      <a:endParaRPr lang="en-US" sz="11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N/A</a:t>
                      </a:r>
                      <a:endParaRPr lang="en-US" sz="11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3189566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3CC99B6-D27F-6BAF-B661-DDBEB93223AC}"/>
              </a:ext>
            </a:extLst>
          </p:cNvPr>
          <p:cNvSpPr txBox="1"/>
          <p:nvPr/>
        </p:nvSpPr>
        <p:spPr>
          <a:xfrm>
            <a:off x="495299" y="124251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Contribution [2] shares the high-level thoughts on the Sync field design for both DL &amp; UL: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Total 4 base sequences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Need of 5</a:t>
            </a:r>
            <a:r>
              <a:rPr lang="en-US" sz="1600" baseline="30000" dirty="0"/>
              <a:t>th</a:t>
            </a:r>
            <a:r>
              <a:rPr lang="en-US" sz="1600" dirty="0"/>
              <a:t> sequence </a:t>
            </a:r>
            <a:r>
              <a:rPr lang="en-US" sz="1600" u="none" strike="noStrike" dirty="0">
                <a:effectLst/>
                <a:latin typeface="Arial Narrow" panose="020B0606020202030204" pitchFamily="34" charset="0"/>
              </a:rPr>
              <a:t>S</a:t>
            </a:r>
            <a:r>
              <a:rPr lang="en-US" sz="1600" u="none" strike="noStrike" baseline="-25000" dirty="0">
                <a:effectLst/>
                <a:latin typeface="Arial Narrow" panose="020B0606020202030204" pitchFamily="34" charset="0"/>
              </a:rPr>
              <a:t>5</a:t>
            </a:r>
            <a:r>
              <a:rPr lang="en-US" sz="1600" b="1" baseline="-250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/>
              <a:t>is TBD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Detailed SYNC sequence design TBD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AA5B74-157B-D045-CBE3-2D5B1D443D68}"/>
              </a:ext>
            </a:extLst>
          </p:cNvPr>
          <p:cNvSpPr txBox="1"/>
          <p:nvPr/>
        </p:nvSpPr>
        <p:spPr>
          <a:xfrm>
            <a:off x="696912" y="4343400"/>
            <a:ext cx="81422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Contribution [3~5] shares some SYNC field design considerations such as: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False detection performance requirements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Sync error rate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ppm estimation capability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 err="1"/>
              <a:t>etc</a:t>
            </a: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E9001E-283F-D066-F60A-A5754C785CDD}"/>
              </a:ext>
            </a:extLst>
          </p:cNvPr>
          <p:cNvSpPr/>
          <p:nvPr/>
        </p:nvSpPr>
        <p:spPr bwMode="auto">
          <a:xfrm>
            <a:off x="2133600" y="3063040"/>
            <a:ext cx="1524000" cy="59456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2517E5-C2E5-0052-7B4A-61FB28698D6E}"/>
              </a:ext>
            </a:extLst>
          </p:cNvPr>
          <p:cNvSpPr/>
          <p:nvPr/>
        </p:nvSpPr>
        <p:spPr bwMode="auto">
          <a:xfrm>
            <a:off x="5105400" y="3102664"/>
            <a:ext cx="1219200" cy="707336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160B17-1941-E4B5-D479-CC3DD12F51EB}"/>
              </a:ext>
            </a:extLst>
          </p:cNvPr>
          <p:cNvCxnSpPr/>
          <p:nvPr/>
        </p:nvCxnSpPr>
        <p:spPr bwMode="auto">
          <a:xfrm flipH="1" flipV="1">
            <a:off x="3505200" y="3657600"/>
            <a:ext cx="2514600" cy="1752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2068E4-D107-C503-727A-D49CB72B47EE}"/>
              </a:ext>
            </a:extLst>
          </p:cNvPr>
          <p:cNvCxnSpPr>
            <a:endCxn id="10" idx="2"/>
          </p:cNvCxnSpPr>
          <p:nvPr/>
        </p:nvCxnSpPr>
        <p:spPr bwMode="auto">
          <a:xfrm flipH="1" flipV="1">
            <a:off x="5791200" y="3810000"/>
            <a:ext cx="228600" cy="1600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1F7C846-38D1-2275-4B05-3F1C84A321E3}"/>
              </a:ext>
            </a:extLst>
          </p:cNvPr>
          <p:cNvSpPr txBox="1"/>
          <p:nvPr/>
        </p:nvSpPr>
        <p:spPr>
          <a:xfrm>
            <a:off x="5420868" y="5401663"/>
            <a:ext cx="327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This contribution will focus on DL/UL non-backscatter Sync field design &amp; performance evaluation</a:t>
            </a:r>
          </a:p>
        </p:txBody>
      </p:sp>
    </p:spTree>
    <p:extLst>
      <p:ext uri="{BB962C8B-B14F-4D97-AF65-F5344CB8AC3E}">
        <p14:creationId xmlns:p14="http://schemas.microsoft.com/office/powerpoint/2010/main" val="1695438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600740"/>
            <a:ext cx="7772400" cy="466060"/>
          </a:xfrm>
        </p:spPr>
        <p:txBody>
          <a:bodyPr/>
          <a:lstStyle/>
          <a:p>
            <a:r>
              <a:rPr lang="en-US" sz="1800" dirty="0"/>
              <a:t>General Considerations of  SYNC Sequence Design for DL Non-backscatter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3FFC8A-2AA6-F9E0-712E-CFE056FD7D21}"/>
                  </a:ext>
                </a:extLst>
              </p:cNvPr>
              <p:cNvSpPr txBox="1"/>
              <p:nvPr/>
            </p:nvSpPr>
            <p:spPr>
              <a:xfrm>
                <a:off x="696913" y="1371600"/>
                <a:ext cx="8142287" cy="4526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General guideline and criteria for SYNC sequence design :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sz="1600" dirty="0"/>
                  <a:t>Good auto-correlation with minimizing the sidelobes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sz="1600" dirty="0"/>
                  <a:t>Minimizing the cross-correlation, e.g.</a:t>
                </a:r>
              </a:p>
              <a:p>
                <a:pPr marL="1200150" lvl="2" indent="-285750">
                  <a:buFont typeface="Wingdings" panose="05000000000000000000" pitchFamily="2" charset="2"/>
                  <a:buChar char="§"/>
                </a:pPr>
                <a:r>
                  <a:rPr lang="en-US" sz="1600" dirty="0"/>
                  <a:t>Minimizing cross-correlation with 11ba sync sequence if different length-32 sync is used</a:t>
                </a:r>
              </a:p>
              <a:p>
                <a:pPr marL="1200150" lvl="2" indent="-285750">
                  <a:buFont typeface="Wingdings" panose="05000000000000000000" pitchFamily="2" charset="2"/>
                  <a:buChar char="§"/>
                </a:pPr>
                <a:r>
                  <a:rPr lang="en-US" sz="1600" dirty="0"/>
                  <a:t>Minimizing cross-correlation with RFID preamble for DL backscatter case (e.g. for L16)</a:t>
                </a:r>
              </a:p>
              <a:p>
                <a:pPr marL="1200150" lvl="2" indent="-285750">
                  <a:buFont typeface="Wingdings" panose="05000000000000000000" pitchFamily="2" charset="2"/>
                  <a:buChar char="§"/>
                </a:pPr>
                <a:r>
                  <a:rPr lang="en-US" sz="1600" dirty="0"/>
                  <a:t>Minimizing cross-correlation among S1 &amp; S2</a:t>
                </a:r>
              </a:p>
              <a:p>
                <a:pPr marL="1200150" lvl="2" indent="-285750">
                  <a:buFont typeface="Wingdings" panose="05000000000000000000" pitchFamily="2" charset="2"/>
                  <a:buChar char="§"/>
                </a:pPr>
                <a:r>
                  <a:rPr lang="en-US" sz="1600" dirty="0"/>
                  <a:t>Minimizing cross-correlation with Manchester coded data field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sz="1600" dirty="0"/>
                  <a:t>&lt;= 3 OFF chip duration for both S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1600" dirty="0"/>
                  <a:t> 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1600" dirty="0"/>
                  <a:t> structure is considered for sync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sz="1600" dirty="0"/>
                  <a:t>Balanced number of 0 &amp; 1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Sync sequences with length 8, 12, 16, 24, 32 are considered in this study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The Sync structure we considered in the study include: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sz="1600" dirty="0"/>
                  <a:t>S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1600" dirty="0"/>
                  <a:t> (e.g.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</m:oMath>
                </a14:m>
                <a:r>
                  <a:rPr lang="en-US" sz="1600" dirty="0"/>
                  <a:t>)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1600" dirty="0"/>
                  <a:t> and [S, S] (e.g.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r>
                  <a:rPr lang="en-US" sz="1600" dirty="0"/>
                  <a:t> =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r>
                  <a:rPr lang="en-US" sz="16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r>
                  <a:rPr lang="en-US" sz="1600" dirty="0"/>
                  <a:t> ],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1600" dirty="0"/>
                  <a:t> =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16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1600" dirty="0"/>
                  <a:t> ], </a:t>
                </a:r>
                <a:r>
                  <a:rPr lang="en-US" sz="1600" dirty="0" err="1"/>
                  <a:t>etc</a:t>
                </a:r>
                <a:r>
                  <a:rPr lang="en-US" sz="1600" dirty="0"/>
                  <a:t>)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sz="1600" dirty="0"/>
                  <a:t>Other sync structures are under study &amp; evaluations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3FFC8A-2AA6-F9E0-712E-CFE056FD7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13" y="1371600"/>
                <a:ext cx="8142287" cy="4526047"/>
              </a:xfrm>
              <a:prstGeom prst="rect">
                <a:avLst/>
              </a:prstGeom>
              <a:blipFill>
                <a:blip r:embed="rId2"/>
                <a:stretch>
                  <a:fillRect l="-299" t="-404" b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115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600740"/>
            <a:ext cx="7772400" cy="466060"/>
          </a:xfrm>
        </p:spPr>
        <p:txBody>
          <a:bodyPr/>
          <a:lstStyle/>
          <a:p>
            <a:r>
              <a:rPr lang="en-US" dirty="0"/>
              <a:t>Example of Updated Base Sync Sequence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2837CD-2A8D-04B6-9102-F0F080EB53BF}"/>
              </a:ext>
            </a:extLst>
          </p:cNvPr>
          <p:cNvSpPr txBox="1"/>
          <p:nvPr/>
        </p:nvSpPr>
        <p:spPr>
          <a:xfrm>
            <a:off x="1524000" y="1423228"/>
            <a:ext cx="3657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+mn-lt"/>
              </a:rPr>
              <a:t>0     1     1     1     0     0     1     0</a:t>
            </a: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+mn-lt"/>
              </a:rPr>
              <a:t>1     0     1     1     0     0     0     1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C9C079-422B-9CA0-50C2-12B023CACCAA}"/>
              </a:ext>
            </a:extLst>
          </p:cNvPr>
          <p:cNvSpPr txBox="1"/>
          <p:nvPr/>
        </p:nvSpPr>
        <p:spPr>
          <a:xfrm>
            <a:off x="1524000" y="2188376"/>
            <a:ext cx="5638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+mn-lt"/>
              </a:rPr>
              <a:t>0     1     0     0     1     1     1     1     0     0     0     1</a:t>
            </a: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+mn-lt"/>
              </a:rPr>
              <a:t>1     0     0     0     1     1     1     0     1     0     0     1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F4508F-2ED0-372D-F3A6-4C5685D2647E}"/>
              </a:ext>
            </a:extLst>
          </p:cNvPr>
          <p:cNvSpPr txBox="1"/>
          <p:nvPr/>
        </p:nvSpPr>
        <p:spPr>
          <a:xfrm>
            <a:off x="1554480" y="3140642"/>
            <a:ext cx="65532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+mj-lt"/>
              </a:rPr>
              <a:t>0     0     1     0     1     1     0     1     1     1     0     0     0     1     1     0</a:t>
            </a: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+mj-lt"/>
              </a:rPr>
              <a:t>0     0     1     1     0     1     0     1     1     0     1     1     1     0     0     0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176AFD-319F-FB3C-DCF1-5179426C0365}"/>
              </a:ext>
            </a:extLst>
          </p:cNvPr>
          <p:cNvSpPr txBox="1"/>
          <p:nvPr/>
        </p:nvSpPr>
        <p:spPr>
          <a:xfrm>
            <a:off x="1600200" y="5257800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 0     0     0     1     1     1     0     0     1     1     1     0     1     0     0     0     1     1     0     1     1     1     0     1     0     0     1     0     0     1     0     1</a:t>
            </a:r>
          </a:p>
          <a:p>
            <a:r>
              <a:rPr lang="en-US" sz="1000" dirty="0"/>
              <a:t> 0     0     0     1     1     1     0     1     0     1     1     0     0     1     0     1     1     0     1     0     0     0     1     1     0     1     1     1     0     0     1     0</a:t>
            </a:r>
          </a:p>
          <a:p>
            <a:r>
              <a:rPr lang="en-US" sz="1000" dirty="0"/>
              <a:t> 0     0     0     1     1     1     0     1     1     1     0     0     0     1     0     1     1     1     0     0     1     0     0     1     1     0     1     0     0     1     0     1</a:t>
            </a:r>
          </a:p>
          <a:p>
            <a:r>
              <a:rPr lang="en-US" sz="1000" dirty="0"/>
              <a:t> 0     1     0     0     1     1     1     0     1     1     0     0     0     1     0     1     1     0     1     0     0     1     1     0     1     0     1     1     1     0     0     0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AE830D-20E3-5791-FFD2-ADD2E276B5F8}"/>
              </a:ext>
            </a:extLst>
          </p:cNvPr>
          <p:cNvSpPr txBox="1"/>
          <p:nvPr/>
        </p:nvSpPr>
        <p:spPr>
          <a:xfrm>
            <a:off x="1562099" y="4311697"/>
            <a:ext cx="65532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 0     0     0     1     1     0     1     1     1     0     0     1     1     1     0     1     0     0     1     1     0     1     0     0</a:t>
            </a:r>
          </a:p>
          <a:p>
            <a:r>
              <a:rPr lang="en-US" sz="1000" dirty="0"/>
              <a:t> 0     0     1     0     1     1     0     0     1     0     1     1     1     0     0     1     1     1     0     1     1     0     0     0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753228-3E20-0800-36D6-D142EDB01B22}"/>
              </a:ext>
            </a:extLst>
          </p:cNvPr>
          <p:cNvSpPr txBox="1"/>
          <p:nvPr/>
        </p:nvSpPr>
        <p:spPr>
          <a:xfrm>
            <a:off x="838200" y="1484783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EACA12-136D-D649-7FA9-456CDB0D256B}"/>
              </a:ext>
            </a:extLst>
          </p:cNvPr>
          <p:cNvSpPr txBox="1"/>
          <p:nvPr/>
        </p:nvSpPr>
        <p:spPr>
          <a:xfrm>
            <a:off x="838200" y="2247486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L12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A3A6B7-A674-44EA-96B7-316DBBEE3F7B}"/>
              </a:ext>
            </a:extLst>
          </p:cNvPr>
          <p:cNvSpPr txBox="1"/>
          <p:nvPr/>
        </p:nvSpPr>
        <p:spPr>
          <a:xfrm>
            <a:off x="838200" y="3237973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L16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1349F5-2BE8-0D08-DB93-4416C63378FE}"/>
              </a:ext>
            </a:extLst>
          </p:cNvPr>
          <p:cNvSpPr txBox="1"/>
          <p:nvPr/>
        </p:nvSpPr>
        <p:spPr>
          <a:xfrm>
            <a:off x="838200" y="4311697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97B68C-44D6-3860-1FF7-406A4CEAAFF5}"/>
              </a:ext>
            </a:extLst>
          </p:cNvPr>
          <p:cNvSpPr txBox="1"/>
          <p:nvPr/>
        </p:nvSpPr>
        <p:spPr>
          <a:xfrm>
            <a:off x="838200" y="5473243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L32</a:t>
            </a:r>
          </a:p>
        </p:txBody>
      </p:sp>
    </p:spTree>
    <p:extLst>
      <p:ext uri="{BB962C8B-B14F-4D97-AF65-F5344CB8AC3E}">
        <p14:creationId xmlns:p14="http://schemas.microsoft.com/office/powerpoint/2010/main" val="3769823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600740"/>
            <a:ext cx="7772400" cy="466060"/>
          </a:xfrm>
        </p:spPr>
        <p:txBody>
          <a:bodyPr/>
          <a:lstStyle/>
          <a:p>
            <a:r>
              <a:rPr lang="en-US" sz="2400" dirty="0"/>
              <a:t>Example Illustration  of Correlation for Sync with L32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845E38-B624-BA1C-6CC4-78798667B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56" y="1180451"/>
            <a:ext cx="3467053" cy="26426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CBC9CB-56C8-115C-74AD-D8E3B5D87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50" y="3823067"/>
            <a:ext cx="3393463" cy="25630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08C5A1-B5A4-123A-B6A0-088DD3841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600200"/>
            <a:ext cx="4663720" cy="34163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A93DE2-D938-5338-6169-D200F2E57E7D}"/>
              </a:ext>
            </a:extLst>
          </p:cNvPr>
          <p:cNvSpPr txBox="1"/>
          <p:nvPr/>
        </p:nvSpPr>
        <p:spPr>
          <a:xfrm>
            <a:off x="4419600" y="5587310"/>
            <a:ext cx="43589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effectLst/>
                <a:latin typeface="+mn-lt"/>
              </a:rPr>
              <a:t>11bp=[0 1 0 0 1 1 1 0 1 1 0 0 0 1 0 1 1 0 1 0 0 1 1 0 1 0 1 1 1 0 0 0];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7B10E6-BFB7-561F-A750-9DC0BAB2BF4D}"/>
              </a:ext>
            </a:extLst>
          </p:cNvPr>
          <p:cNvSpPr txBox="1"/>
          <p:nvPr/>
        </p:nvSpPr>
        <p:spPr>
          <a:xfrm>
            <a:off x="4416223" y="5266944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b="0" i="0" u="none" strike="noStrike" baseline="0" dirty="0">
                <a:solidFill>
                  <a:srgbClr val="000000"/>
                </a:solidFill>
                <a:latin typeface="+mn-lt"/>
              </a:rPr>
              <a:t>11ba=[1 0 1 0 0 1 0 0 1 0 1 1 1 0 1 1 0 0 0 1 0 1 1 1 0 0 1 1 1 0 0 0]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+mn-lt"/>
              </a:rPr>
              <a:t>;</a:t>
            </a:r>
            <a:endParaRPr lang="pl-PL" sz="1200" b="0" i="0" u="none" strike="noStrike" baseline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2498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" y="568129"/>
            <a:ext cx="9067800" cy="609600"/>
          </a:xfrm>
        </p:spPr>
        <p:txBody>
          <a:bodyPr/>
          <a:lstStyle/>
          <a:p>
            <a:r>
              <a:rPr lang="en-US" sz="2400" dirty="0"/>
              <a:t>Example Illustration  of Correlation for Alternative Sync with L32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C8B95F-023B-2AC1-90F4-264363956BFC}"/>
                  </a:ext>
                </a:extLst>
              </p:cNvPr>
              <p:cNvSpPr txBox="1"/>
              <p:nvPr/>
            </p:nvSpPr>
            <p:spPr>
              <a:xfrm>
                <a:off x="838199" y="1355368"/>
                <a:ext cx="7705725" cy="246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00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000" dirty="0"/>
                  <a:t>=[0     0     1     0     1     0     1     1     0     1     1     1     0     0     0     1     1     0     1     0     0     1     1     0     1     1     1     0     1     0     0     0]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C8B95F-023B-2AC1-90F4-264363956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355368"/>
                <a:ext cx="7705725" cy="246542"/>
              </a:xfrm>
              <a:prstGeom prst="rect">
                <a:avLst/>
              </a:prstGeom>
              <a:blipFill>
                <a:blip r:embed="rId2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131C54-411D-3D6D-9787-4044F5A66830}"/>
                  </a:ext>
                </a:extLst>
              </p:cNvPr>
              <p:cNvSpPr txBox="1"/>
              <p:nvPr/>
            </p:nvSpPr>
            <p:spPr>
              <a:xfrm>
                <a:off x="838198" y="1611054"/>
                <a:ext cx="7705725" cy="246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1000" dirty="0"/>
                  <a:t> =[1     1     0     1     0     1     0     0     1     0     0     0     1     1     1     0     0     1     0     1     1     0     0     1     0     0     0     1     0     1     1     1]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131C54-411D-3D6D-9787-4044F5A66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1611054"/>
                <a:ext cx="7705725" cy="246542"/>
              </a:xfrm>
              <a:prstGeom prst="rect">
                <a:avLst/>
              </a:prstGeom>
              <a:blipFill>
                <a:blip r:embed="rId3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32E7261-6ED0-62B2-725E-08AE88649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383735"/>
            <a:ext cx="4648200" cy="345339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FDAC46-82B9-2B1F-3E0C-5FE2AFB5C646}"/>
              </a:ext>
            </a:extLst>
          </p:cNvPr>
          <p:cNvCxnSpPr/>
          <p:nvPr/>
        </p:nvCxnSpPr>
        <p:spPr bwMode="auto">
          <a:xfrm>
            <a:off x="533400" y="4724400"/>
            <a:ext cx="1752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E0E16170-28B6-27FF-EB0C-825B99A488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2394242"/>
            <a:ext cx="4579263" cy="33619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A01BB7-22A3-1EE0-D2FD-56DCAF1DD860}"/>
                  </a:ext>
                </a:extLst>
              </p:cNvPr>
              <p:cNvSpPr txBox="1"/>
              <p:nvPr/>
            </p:nvSpPr>
            <p:spPr>
              <a:xfrm>
                <a:off x="374376" y="1987419"/>
                <a:ext cx="8577797" cy="277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S with lower sidelobe before main peak could be assigned to lower data rate 250kbps,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1200" dirty="0"/>
                  <a:t> </a:t>
                </a:r>
                <a:r>
                  <a:rPr lang="en-US" dirty="0"/>
                  <a:t>could be assigned to higher data rate 1Mbps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A01BB7-22A3-1EE0-D2FD-56DCAF1DD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76" y="1987419"/>
                <a:ext cx="8577797" cy="277384"/>
              </a:xfrm>
              <a:prstGeom prst="rect">
                <a:avLst/>
              </a:prstGeom>
              <a:blipFill>
                <a:blip r:embed="rId6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535F675-046D-D46B-1659-F9610936E1DD}"/>
              </a:ext>
            </a:extLst>
          </p:cNvPr>
          <p:cNvSpPr txBox="1"/>
          <p:nvPr/>
        </p:nvSpPr>
        <p:spPr>
          <a:xfrm>
            <a:off x="1168196" y="4447401"/>
            <a:ext cx="434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&lt;=1</a:t>
            </a:r>
          </a:p>
        </p:txBody>
      </p:sp>
    </p:spTree>
    <p:extLst>
      <p:ext uri="{BB962C8B-B14F-4D97-AF65-F5344CB8AC3E}">
        <p14:creationId xmlns:p14="http://schemas.microsoft.com/office/powerpoint/2010/main" val="464973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4A1705-DEBD-B5DD-EF97-1715ECFF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15246"/>
          </a:xfrm>
        </p:spPr>
        <p:txBody>
          <a:bodyPr/>
          <a:lstStyle/>
          <a:p>
            <a:r>
              <a:rPr lang="en-US" sz="2400" dirty="0"/>
              <a:t>Simulation Settings for DL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BFEA4B-1FEA-CE5E-9693-6967D3F1C8E4}"/>
              </a:ext>
            </a:extLst>
          </p:cNvPr>
          <p:cNvSpPr/>
          <p:nvPr/>
        </p:nvSpPr>
        <p:spPr>
          <a:xfrm>
            <a:off x="2279650" y="2627995"/>
            <a:ext cx="577850" cy="2159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L-STF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5C2DD0-276C-3E00-C632-509A7D2C4797}"/>
              </a:ext>
            </a:extLst>
          </p:cNvPr>
          <p:cNvSpPr/>
          <p:nvPr/>
        </p:nvSpPr>
        <p:spPr>
          <a:xfrm>
            <a:off x="2857500" y="2627995"/>
            <a:ext cx="527050" cy="2159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L-LTF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625ABD-1C1E-34BB-B8F0-311CAE55C30A}"/>
              </a:ext>
            </a:extLst>
          </p:cNvPr>
          <p:cNvSpPr/>
          <p:nvPr/>
        </p:nvSpPr>
        <p:spPr>
          <a:xfrm>
            <a:off x="3384550" y="2627995"/>
            <a:ext cx="476250" cy="2159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L-SIG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876D4E-6E2C-C2FE-6910-3AF1BB36CEE7}"/>
              </a:ext>
            </a:extLst>
          </p:cNvPr>
          <p:cNvSpPr/>
          <p:nvPr/>
        </p:nvSpPr>
        <p:spPr>
          <a:xfrm>
            <a:off x="3860800" y="2627995"/>
            <a:ext cx="527050" cy="2159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RL-SIG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C3A946-399C-36CF-2143-F0EC522AC46D}"/>
              </a:ext>
            </a:extLst>
          </p:cNvPr>
          <p:cNvSpPr/>
          <p:nvPr/>
        </p:nvSpPr>
        <p:spPr>
          <a:xfrm>
            <a:off x="4387850" y="2627995"/>
            <a:ext cx="527050" cy="2159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U-SIG1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D47E12-812F-7278-0B52-84EA187EE86D}"/>
              </a:ext>
            </a:extLst>
          </p:cNvPr>
          <p:cNvSpPr/>
          <p:nvPr/>
        </p:nvSpPr>
        <p:spPr>
          <a:xfrm>
            <a:off x="4914900" y="2627995"/>
            <a:ext cx="527050" cy="2159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U-SIG2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7FEBA0-B4C0-C651-0BDB-D6485CBCE4F2}"/>
              </a:ext>
            </a:extLst>
          </p:cNvPr>
          <p:cNvSpPr/>
          <p:nvPr/>
        </p:nvSpPr>
        <p:spPr>
          <a:xfrm>
            <a:off x="5441950" y="2627995"/>
            <a:ext cx="1428750" cy="2159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AMP-SYNC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4BB5DD-CC84-238B-80E5-912BBCB9E7D0}"/>
              </a:ext>
            </a:extLst>
          </p:cNvPr>
          <p:cNvSpPr/>
          <p:nvPr/>
        </p:nvSpPr>
        <p:spPr>
          <a:xfrm>
            <a:off x="6870700" y="2627995"/>
            <a:ext cx="1587500" cy="2159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AMP-DATA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9D03D9-863F-4960-0136-6C267D5DAB9F}"/>
              </a:ext>
            </a:extLst>
          </p:cNvPr>
          <p:cNvCxnSpPr>
            <a:cxnSpLocks/>
          </p:cNvCxnSpPr>
          <p:nvPr/>
        </p:nvCxnSpPr>
        <p:spPr>
          <a:xfrm>
            <a:off x="549275" y="2850245"/>
            <a:ext cx="8001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A740048-7817-4237-C556-94BCECB11B52}"/>
              </a:ext>
            </a:extLst>
          </p:cNvPr>
          <p:cNvSpPr/>
          <p:nvPr/>
        </p:nvSpPr>
        <p:spPr>
          <a:xfrm>
            <a:off x="1349375" y="2759277"/>
            <a:ext cx="50800" cy="169236"/>
          </a:xfrm>
          <a:custGeom>
            <a:avLst/>
            <a:gdLst>
              <a:gd name="connsiteX0" fmla="*/ 110154 w 110154"/>
              <a:gd name="connsiteY0" fmla="*/ 0 h 395473"/>
              <a:gd name="connsiteX1" fmla="*/ 40304 w 110154"/>
              <a:gd name="connsiteY1" fmla="*/ 127000 h 395473"/>
              <a:gd name="connsiteX2" fmla="*/ 97454 w 110154"/>
              <a:gd name="connsiteY2" fmla="*/ 266700 h 395473"/>
              <a:gd name="connsiteX3" fmla="*/ 8554 w 110154"/>
              <a:gd name="connsiteY3" fmla="*/ 387350 h 395473"/>
              <a:gd name="connsiteX4" fmla="*/ 8554 w 110154"/>
              <a:gd name="connsiteY4" fmla="*/ 374650 h 39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54" h="395473">
                <a:moveTo>
                  <a:pt x="110154" y="0"/>
                </a:moveTo>
                <a:cubicBezTo>
                  <a:pt x="76287" y="41275"/>
                  <a:pt x="42421" y="82550"/>
                  <a:pt x="40304" y="127000"/>
                </a:cubicBezTo>
                <a:cubicBezTo>
                  <a:pt x="38187" y="171450"/>
                  <a:pt x="102746" y="223308"/>
                  <a:pt x="97454" y="266700"/>
                </a:cubicBezTo>
                <a:cubicBezTo>
                  <a:pt x="92162" y="310092"/>
                  <a:pt x="23371" y="369358"/>
                  <a:pt x="8554" y="387350"/>
                </a:cubicBezTo>
                <a:cubicBezTo>
                  <a:pt x="-6263" y="405342"/>
                  <a:pt x="1145" y="389996"/>
                  <a:pt x="8554" y="374650"/>
                </a:cubicBezTo>
              </a:path>
            </a:pathLst>
          </a:cu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338BFF9-5DEC-5A03-376D-2113E1AC86F7}"/>
              </a:ext>
            </a:extLst>
          </p:cNvPr>
          <p:cNvSpPr/>
          <p:nvPr/>
        </p:nvSpPr>
        <p:spPr>
          <a:xfrm>
            <a:off x="1400175" y="2759277"/>
            <a:ext cx="50800" cy="169236"/>
          </a:xfrm>
          <a:custGeom>
            <a:avLst/>
            <a:gdLst>
              <a:gd name="connsiteX0" fmla="*/ 110154 w 110154"/>
              <a:gd name="connsiteY0" fmla="*/ 0 h 395473"/>
              <a:gd name="connsiteX1" fmla="*/ 40304 w 110154"/>
              <a:gd name="connsiteY1" fmla="*/ 127000 h 395473"/>
              <a:gd name="connsiteX2" fmla="*/ 97454 w 110154"/>
              <a:gd name="connsiteY2" fmla="*/ 266700 h 395473"/>
              <a:gd name="connsiteX3" fmla="*/ 8554 w 110154"/>
              <a:gd name="connsiteY3" fmla="*/ 387350 h 395473"/>
              <a:gd name="connsiteX4" fmla="*/ 8554 w 110154"/>
              <a:gd name="connsiteY4" fmla="*/ 374650 h 39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54" h="395473">
                <a:moveTo>
                  <a:pt x="110154" y="0"/>
                </a:moveTo>
                <a:cubicBezTo>
                  <a:pt x="76287" y="41275"/>
                  <a:pt x="42421" y="82550"/>
                  <a:pt x="40304" y="127000"/>
                </a:cubicBezTo>
                <a:cubicBezTo>
                  <a:pt x="38187" y="171450"/>
                  <a:pt x="102746" y="223308"/>
                  <a:pt x="97454" y="266700"/>
                </a:cubicBezTo>
                <a:cubicBezTo>
                  <a:pt x="92162" y="310092"/>
                  <a:pt x="23371" y="369358"/>
                  <a:pt x="8554" y="387350"/>
                </a:cubicBezTo>
                <a:cubicBezTo>
                  <a:pt x="-6263" y="405342"/>
                  <a:pt x="1145" y="389996"/>
                  <a:pt x="8554" y="374650"/>
                </a:cubicBezTo>
              </a:path>
            </a:pathLst>
          </a:cu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FC877D-5E8A-2AA8-AB27-BC634C81EDC9}"/>
              </a:ext>
            </a:extLst>
          </p:cNvPr>
          <p:cNvCxnSpPr>
            <a:cxnSpLocks/>
          </p:cNvCxnSpPr>
          <p:nvPr/>
        </p:nvCxnSpPr>
        <p:spPr>
          <a:xfrm>
            <a:off x="1479550" y="2843895"/>
            <a:ext cx="8001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Brace 17">
            <a:extLst>
              <a:ext uri="{FF2B5EF4-FFF2-40B4-BE49-F238E27FC236}">
                <a16:creationId xmlns:a16="http://schemas.microsoft.com/office/drawing/2014/main" id="{7D117DCE-9CF1-8186-8518-0F2DBF1BF7C4}"/>
              </a:ext>
            </a:extLst>
          </p:cNvPr>
          <p:cNvSpPr/>
          <p:nvPr/>
        </p:nvSpPr>
        <p:spPr>
          <a:xfrm rot="16200000">
            <a:off x="1330325" y="2162231"/>
            <a:ext cx="152400" cy="1714500"/>
          </a:xfrm>
          <a:prstGeom prst="leftBrace">
            <a:avLst>
              <a:gd name="adj1" fmla="val 38636"/>
              <a:gd name="adj2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81FFAB-BD3B-515B-B06F-08577C7F2B8B}"/>
              </a:ext>
            </a:extLst>
          </p:cNvPr>
          <p:cNvSpPr txBox="1"/>
          <p:nvPr/>
        </p:nvSpPr>
        <p:spPr>
          <a:xfrm>
            <a:off x="1250950" y="3095681"/>
            <a:ext cx="349250" cy="21590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5ms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5365C15-B77A-E409-F26B-548DF898E5EB}"/>
              </a:ext>
            </a:extLst>
          </p:cNvPr>
          <p:cNvCxnSpPr/>
          <p:nvPr/>
        </p:nvCxnSpPr>
        <p:spPr>
          <a:xfrm>
            <a:off x="2279650" y="2547513"/>
            <a:ext cx="31623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ECBE1BA-5D61-2263-BFDB-4D90DA51D662}"/>
              </a:ext>
            </a:extLst>
          </p:cNvPr>
          <p:cNvSpPr txBox="1"/>
          <p:nvPr/>
        </p:nvSpPr>
        <p:spPr>
          <a:xfrm>
            <a:off x="3622675" y="2378352"/>
            <a:ext cx="349250" cy="162812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1000" dirty="0"/>
              <a:t>32us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BE90023-3A29-F0B6-CB94-A6CB4364AE83}"/>
              </a:ext>
            </a:extLst>
          </p:cNvPr>
          <p:cNvCxnSpPr/>
          <p:nvPr/>
        </p:nvCxnSpPr>
        <p:spPr>
          <a:xfrm>
            <a:off x="5441950" y="2547513"/>
            <a:ext cx="1428750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19F4C31-75BC-53A1-9609-E1B44EF56125}"/>
              </a:ext>
            </a:extLst>
          </p:cNvPr>
          <p:cNvSpPr txBox="1"/>
          <p:nvPr/>
        </p:nvSpPr>
        <p:spPr>
          <a:xfrm>
            <a:off x="5981700" y="2385626"/>
            <a:ext cx="349250" cy="162812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</a:rPr>
              <a:t>TBD us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96D8C71-F41D-048E-4930-3AEDD6889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83" y="3556912"/>
            <a:ext cx="3974880" cy="2447881"/>
          </a:xfrm>
          <a:prstGeom prst="rect">
            <a:avLst/>
          </a:prstGeom>
        </p:spPr>
      </p:pic>
      <p:sp>
        <p:nvSpPr>
          <p:cNvPr id="25" name="Left Brace 24">
            <a:extLst>
              <a:ext uri="{FF2B5EF4-FFF2-40B4-BE49-F238E27FC236}">
                <a16:creationId xmlns:a16="http://schemas.microsoft.com/office/drawing/2014/main" id="{4F2DBF0F-9515-D5E3-ED5B-94DB88B2AC0A}"/>
              </a:ext>
            </a:extLst>
          </p:cNvPr>
          <p:cNvSpPr/>
          <p:nvPr/>
        </p:nvSpPr>
        <p:spPr>
          <a:xfrm rot="16200000">
            <a:off x="3810719" y="1464450"/>
            <a:ext cx="146198" cy="3116263"/>
          </a:xfrm>
          <a:prstGeom prst="leftBrace">
            <a:avLst>
              <a:gd name="adj1" fmla="val 38636"/>
              <a:gd name="adj2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A260622-C2B0-9A9F-DC27-CED843319D3A}"/>
              </a:ext>
            </a:extLst>
          </p:cNvPr>
          <p:cNvCxnSpPr>
            <a:cxnSpLocks/>
          </p:cNvCxnSpPr>
          <p:nvPr/>
        </p:nvCxnSpPr>
        <p:spPr>
          <a:xfrm>
            <a:off x="1905000" y="3076179"/>
            <a:ext cx="1226138" cy="192198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83C8789-DFE2-1261-258E-5273343A4DE4}"/>
              </a:ext>
            </a:extLst>
          </p:cNvPr>
          <p:cNvCxnSpPr>
            <a:cxnSpLocks/>
          </p:cNvCxnSpPr>
          <p:nvPr/>
        </p:nvCxnSpPr>
        <p:spPr>
          <a:xfrm flipH="1">
            <a:off x="3200988" y="3124200"/>
            <a:ext cx="654050" cy="126008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B7CDD8F-FA2C-EF32-8AF2-26F2E159DA76}"/>
              </a:ext>
            </a:extLst>
          </p:cNvPr>
          <p:cNvCxnSpPr>
            <a:cxnSpLocks/>
          </p:cNvCxnSpPr>
          <p:nvPr/>
        </p:nvCxnSpPr>
        <p:spPr>
          <a:xfrm>
            <a:off x="3023188" y="4384280"/>
            <a:ext cx="3556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867E07A-10BC-BAAF-19A4-5ACFE3D3AE84}"/>
              </a:ext>
            </a:extLst>
          </p:cNvPr>
          <p:cNvCxnSpPr>
            <a:cxnSpLocks/>
          </p:cNvCxnSpPr>
          <p:nvPr/>
        </p:nvCxnSpPr>
        <p:spPr>
          <a:xfrm>
            <a:off x="3378788" y="4384280"/>
            <a:ext cx="355600" cy="0"/>
          </a:xfrm>
          <a:prstGeom prst="straightConnector1">
            <a:avLst/>
          </a:prstGeom>
          <a:ln w="190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D98D1DE-AAC4-FFAC-696F-6FFFAD6F9F1F}"/>
              </a:ext>
            </a:extLst>
          </p:cNvPr>
          <p:cNvCxnSpPr>
            <a:cxnSpLocks/>
          </p:cNvCxnSpPr>
          <p:nvPr/>
        </p:nvCxnSpPr>
        <p:spPr>
          <a:xfrm flipH="1">
            <a:off x="3593100" y="3124200"/>
            <a:ext cx="1695864" cy="126008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CB709A5-BEBD-6E08-C6C3-48B05FD778BB}"/>
              </a:ext>
            </a:extLst>
          </p:cNvPr>
          <p:cNvCxnSpPr>
            <a:cxnSpLocks/>
          </p:cNvCxnSpPr>
          <p:nvPr/>
        </p:nvCxnSpPr>
        <p:spPr>
          <a:xfrm>
            <a:off x="943563" y="5298680"/>
            <a:ext cx="2032969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6AB5B75-B3D1-0435-0B5F-403BFB5CF16B}"/>
              </a:ext>
            </a:extLst>
          </p:cNvPr>
          <p:cNvGrpSpPr/>
          <p:nvPr/>
        </p:nvGrpSpPr>
        <p:grpSpPr>
          <a:xfrm>
            <a:off x="4956763" y="3904846"/>
            <a:ext cx="4165901" cy="1951490"/>
            <a:chOff x="4825699" y="3306310"/>
            <a:chExt cx="4795733" cy="21336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E4CD73E-606A-9D13-8983-9CC0634897E7}"/>
                </a:ext>
              </a:extLst>
            </p:cNvPr>
            <p:cNvSpPr/>
            <p:nvPr/>
          </p:nvSpPr>
          <p:spPr bwMode="auto">
            <a:xfrm>
              <a:off x="6922118" y="4144510"/>
              <a:ext cx="12954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Shift register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6758370-89C7-83AE-7CEA-6D360882400E}"/>
                </a:ext>
              </a:extLst>
            </p:cNvPr>
            <p:cNvSpPr/>
            <p:nvPr/>
          </p:nvSpPr>
          <p:spPr bwMode="auto">
            <a:xfrm>
              <a:off x="6922118" y="5058910"/>
              <a:ext cx="12954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Sum samples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4709687-6773-4780-5B83-956C095E54D2}"/>
                </a:ext>
              </a:extLst>
            </p:cNvPr>
            <p:cNvSpPr/>
            <p:nvPr/>
          </p:nvSpPr>
          <p:spPr bwMode="auto">
            <a:xfrm>
              <a:off x="6922118" y="3306310"/>
              <a:ext cx="12954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Correlate with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/>
                <a:t>Ref Seq</a:t>
              </a:r>
              <a:endPara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09CB621D-3AF1-813A-8CAC-C0C67792E832}"/>
                    </a:ext>
                  </a:extLst>
                </p:cNvPr>
                <p:cNvSpPr/>
                <p:nvPr/>
              </p:nvSpPr>
              <p:spPr bwMode="auto">
                <a:xfrm>
                  <a:off x="8682276" y="418261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en-US" sz="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oMath>
                    </m:oMathPara>
                  </a14:m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09CB621D-3AF1-813A-8CAC-C0C67792E8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682276" y="4182610"/>
                  <a:ext cx="381000" cy="38100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1F2A0A-C0C4-966F-EAC3-DB11A70D3F90}"/>
                </a:ext>
              </a:extLst>
            </p:cNvPr>
            <p:cNvCxnSpPr/>
            <p:nvPr/>
          </p:nvCxnSpPr>
          <p:spPr bwMode="auto">
            <a:xfrm>
              <a:off x="6464918" y="3496810"/>
              <a:ext cx="0" cy="1752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264F664-EB77-B00F-167F-8D1CE0FE4B26}"/>
                </a:ext>
              </a:extLst>
            </p:cNvPr>
            <p:cNvCxnSpPr>
              <a:stCxn id="38" idx="6"/>
            </p:cNvCxnSpPr>
            <p:nvPr/>
          </p:nvCxnSpPr>
          <p:spPr bwMode="auto">
            <a:xfrm>
              <a:off x="9063276" y="4373110"/>
              <a:ext cx="29724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7E209F8-577B-811B-E601-74F2A53762D6}"/>
                </a:ext>
              </a:extLst>
            </p:cNvPr>
            <p:cNvCxnSpPr>
              <a:stCxn id="37" idx="3"/>
            </p:cNvCxnSpPr>
            <p:nvPr/>
          </p:nvCxnSpPr>
          <p:spPr bwMode="auto">
            <a:xfrm>
              <a:off x="8217518" y="3496810"/>
              <a:ext cx="65525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5CD14C9-DE40-1FA9-CD68-6881A5C8C45B}"/>
                </a:ext>
              </a:extLst>
            </p:cNvPr>
            <p:cNvCxnSpPr>
              <a:cxnSpLocks/>
              <a:endCxn id="38" idx="0"/>
            </p:cNvCxnSpPr>
            <p:nvPr/>
          </p:nvCxnSpPr>
          <p:spPr bwMode="auto">
            <a:xfrm>
              <a:off x="8872776" y="349681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D54F6D5-2DAC-F2F9-07F9-A1AA9384ACF0}"/>
                </a:ext>
              </a:extLst>
            </p:cNvPr>
            <p:cNvCxnSpPr>
              <a:stCxn id="36" idx="3"/>
            </p:cNvCxnSpPr>
            <p:nvPr/>
          </p:nvCxnSpPr>
          <p:spPr bwMode="auto">
            <a:xfrm>
              <a:off x="8217518" y="5249410"/>
              <a:ext cx="65525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AE26A55-1D12-DBA5-FCD9-8370D2113560}"/>
                </a:ext>
              </a:extLst>
            </p:cNvPr>
            <p:cNvCxnSpPr>
              <a:endCxn id="38" idx="4"/>
            </p:cNvCxnSpPr>
            <p:nvPr/>
          </p:nvCxnSpPr>
          <p:spPr bwMode="auto">
            <a:xfrm flipV="1">
              <a:off x="8872776" y="456361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5C9CD1A-106A-EFB7-7019-056265A35230}"/>
                </a:ext>
              </a:extLst>
            </p:cNvPr>
            <p:cNvCxnSpPr>
              <a:endCxn id="37" idx="1"/>
            </p:cNvCxnSpPr>
            <p:nvPr/>
          </p:nvCxnSpPr>
          <p:spPr bwMode="auto">
            <a:xfrm>
              <a:off x="6464918" y="3496810"/>
              <a:ext cx="4572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CFCA415-8195-61BE-4F1A-1EE280FB531A}"/>
                </a:ext>
              </a:extLst>
            </p:cNvPr>
            <p:cNvCxnSpPr>
              <a:endCxn id="36" idx="1"/>
            </p:cNvCxnSpPr>
            <p:nvPr/>
          </p:nvCxnSpPr>
          <p:spPr bwMode="auto">
            <a:xfrm>
              <a:off x="6464918" y="5249410"/>
              <a:ext cx="4572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67A9EE5D-F02F-57BB-A7E9-CDF771B17D3E}"/>
                </a:ext>
              </a:extLst>
            </p:cNvPr>
            <p:cNvCxnSpPr>
              <a:endCxn id="35" idx="1"/>
            </p:cNvCxnSpPr>
            <p:nvPr/>
          </p:nvCxnSpPr>
          <p:spPr bwMode="auto">
            <a:xfrm>
              <a:off x="6464918" y="4335010"/>
              <a:ext cx="4572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48" name="Arrow: Right 47">
              <a:extLst>
                <a:ext uri="{FF2B5EF4-FFF2-40B4-BE49-F238E27FC236}">
                  <a16:creationId xmlns:a16="http://schemas.microsoft.com/office/drawing/2014/main" id="{33DD304B-35BB-47B3-A389-EDDA59E4756D}"/>
                </a:ext>
              </a:extLst>
            </p:cNvPr>
            <p:cNvSpPr/>
            <p:nvPr/>
          </p:nvSpPr>
          <p:spPr bwMode="auto">
            <a:xfrm rot="16200000">
              <a:off x="7366366" y="3826755"/>
              <a:ext cx="445008" cy="190501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9" name="Arrow: Right 48">
              <a:extLst>
                <a:ext uri="{FF2B5EF4-FFF2-40B4-BE49-F238E27FC236}">
                  <a16:creationId xmlns:a16="http://schemas.microsoft.com/office/drawing/2014/main" id="{4E531094-D729-1B25-C381-0961B7A6C461}"/>
                </a:ext>
              </a:extLst>
            </p:cNvPr>
            <p:cNvSpPr/>
            <p:nvPr/>
          </p:nvSpPr>
          <p:spPr bwMode="auto">
            <a:xfrm rot="5400000">
              <a:off x="7316816" y="4691611"/>
              <a:ext cx="533401" cy="201200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A14736A-379D-4E23-D8BB-DA9B07971AF9}"/>
                </a:ext>
              </a:extLst>
            </p:cNvPr>
            <p:cNvSpPr/>
            <p:nvPr/>
          </p:nvSpPr>
          <p:spPr bwMode="auto">
            <a:xfrm>
              <a:off x="5169518" y="4144510"/>
              <a:ext cx="1063021" cy="4023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/>
                <a:t>Envelope: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Abs(</a:t>
              </a:r>
              <a:r>
                <a:rPr lang="en-US" sz="800" dirty="0">
                  <a:latin typeface="Times New Roman" pitchFamily="18" charset="0"/>
                </a:rPr>
                <a:t>) &amp; </a:t>
              </a:r>
              <a:r>
                <a:rPr lang="en-US" sz="800" dirty="0" err="1">
                  <a:latin typeface="Times New Roman" pitchFamily="18" charset="0"/>
                </a:rPr>
                <a:t>Accum</a:t>
              </a:r>
              <a:endPara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4D82C3A6-0E30-0CB1-ACAF-9F4362CC3669}"/>
                </a:ext>
              </a:extLst>
            </p:cNvPr>
            <p:cNvCxnSpPr/>
            <p:nvPr/>
          </p:nvCxnSpPr>
          <p:spPr bwMode="auto">
            <a:xfrm>
              <a:off x="6144878" y="4193277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38E1E1F-3D79-A27D-BDF2-91665B1A34E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32540" y="4335010"/>
              <a:ext cx="23237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2E972B8-6BD2-663B-0222-5D966AFE261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25699" y="4360917"/>
              <a:ext cx="343819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2E80696-58B6-88A6-EE54-9BCA4D001DB5}"/>
                </a:ext>
              </a:extLst>
            </p:cNvPr>
            <p:cNvSpPr txBox="1"/>
            <p:nvPr/>
          </p:nvSpPr>
          <p:spPr>
            <a:xfrm>
              <a:off x="9035153" y="4070166"/>
              <a:ext cx="586279" cy="232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err="1"/>
                <a:t>detRatio</a:t>
              </a:r>
              <a:endParaRPr lang="en-US" sz="800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CA69938-4FC5-2471-ECBF-0432DD0F15B3}"/>
              </a:ext>
            </a:extLst>
          </p:cNvPr>
          <p:cNvSpPr txBox="1"/>
          <p:nvPr/>
        </p:nvSpPr>
        <p:spPr>
          <a:xfrm>
            <a:off x="706688" y="1113546"/>
            <a:ext cx="46330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DL AMP PPDU is transmitted as below for the simulations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proposed in [3], false detection is evaluated over 5ms noise signal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2us chip duration for Sync, no Manchester coding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Sync error rate is evaluated starting from part of noise signal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Correlation based SYNC detector is used in the simulations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Sync detection threshold is chosen for target false error rate &lt; 10^-4 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3AEBCA4-EE6E-F7AE-C711-D4167DE8EA6A}"/>
              </a:ext>
            </a:extLst>
          </p:cNvPr>
          <p:cNvCxnSpPr/>
          <p:nvPr/>
        </p:nvCxnSpPr>
        <p:spPr bwMode="auto">
          <a:xfrm>
            <a:off x="2791523" y="6083707"/>
            <a:ext cx="13716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E473CF7-3408-85FF-9E43-B1BBC86A5315}"/>
              </a:ext>
            </a:extLst>
          </p:cNvPr>
          <p:cNvSpPr txBox="1"/>
          <p:nvPr/>
        </p:nvSpPr>
        <p:spPr>
          <a:xfrm>
            <a:off x="2755469" y="6080849"/>
            <a:ext cx="1784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Sync error rate evaluation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3DD7A2E-1E73-A01C-76D0-ADACE92FAF92}"/>
              </a:ext>
            </a:extLst>
          </p:cNvPr>
          <p:cNvSpPr txBox="1"/>
          <p:nvPr/>
        </p:nvSpPr>
        <p:spPr>
          <a:xfrm>
            <a:off x="911695" y="4999692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Sync false error evaluation</a:t>
            </a:r>
          </a:p>
        </p:txBody>
      </p:sp>
    </p:spTree>
    <p:extLst>
      <p:ext uri="{BB962C8B-B14F-4D97-AF65-F5344CB8AC3E}">
        <p14:creationId xmlns:p14="http://schemas.microsoft.com/office/powerpoint/2010/main" val="231190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600740"/>
            <a:ext cx="7772400" cy="6096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0340"/>
            <a:ext cx="7772400" cy="4495800"/>
          </a:xfrm>
        </p:spPr>
        <p:txBody>
          <a:bodyPr/>
          <a:lstStyle/>
          <a:p>
            <a:r>
              <a:rPr lang="en-US" dirty="0"/>
              <a:t>In this contribution, we will share our studies for the following two parts:</a:t>
            </a:r>
          </a:p>
          <a:p>
            <a:pPr lvl="1"/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Part-I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:  Baseline data PER performance simulations</a:t>
            </a:r>
          </a:p>
          <a:p>
            <a:pPr lvl="1"/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Part-II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: Sync field design studies &amp; simulations for DL/UL non-backscatter</a:t>
            </a:r>
          </a:p>
          <a:p>
            <a:pPr lvl="1"/>
            <a:endParaRPr 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325662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600740"/>
            <a:ext cx="7772400" cy="466060"/>
          </a:xfrm>
        </p:spPr>
        <p:txBody>
          <a:bodyPr/>
          <a:lstStyle/>
          <a:p>
            <a:r>
              <a:rPr lang="en-US" dirty="0"/>
              <a:t>Statistic of Detection Ratio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53F427-6BD9-ECED-DF0B-BDE531FC8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007257"/>
            <a:ext cx="6096000" cy="425000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407828B-2741-DFED-470E-EE80AB265B95}"/>
              </a:ext>
            </a:extLst>
          </p:cNvPr>
          <p:cNvSpPr/>
          <p:nvPr/>
        </p:nvSpPr>
        <p:spPr bwMode="auto">
          <a:xfrm>
            <a:off x="3886200" y="4811047"/>
            <a:ext cx="76200" cy="1524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1E79A4-35E9-2D83-DCB5-953734573BB7}"/>
              </a:ext>
            </a:extLst>
          </p:cNvPr>
          <p:cNvSpPr/>
          <p:nvPr/>
        </p:nvSpPr>
        <p:spPr bwMode="auto">
          <a:xfrm>
            <a:off x="4343400" y="4844575"/>
            <a:ext cx="76200" cy="1524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A1C1565-526D-860A-5B38-DB7A32D0A441}"/>
              </a:ext>
            </a:extLst>
          </p:cNvPr>
          <p:cNvSpPr/>
          <p:nvPr/>
        </p:nvSpPr>
        <p:spPr bwMode="auto">
          <a:xfrm>
            <a:off x="5105400" y="4856767"/>
            <a:ext cx="76200" cy="1524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141930A-8698-BFA3-5DBD-83C440B3EAB2}"/>
              </a:ext>
            </a:extLst>
          </p:cNvPr>
          <p:cNvSpPr/>
          <p:nvPr/>
        </p:nvSpPr>
        <p:spPr bwMode="auto">
          <a:xfrm>
            <a:off x="5757672" y="4844575"/>
            <a:ext cx="76200" cy="1524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1C0F9D-3419-9869-0C17-F0B8241C2ADF}"/>
              </a:ext>
            </a:extLst>
          </p:cNvPr>
          <p:cNvSpPr/>
          <p:nvPr/>
        </p:nvSpPr>
        <p:spPr bwMode="auto">
          <a:xfrm>
            <a:off x="6851268" y="4856767"/>
            <a:ext cx="76200" cy="1524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CDCFE-79EE-1A2F-6500-E366DF78DE39}"/>
              </a:ext>
            </a:extLst>
          </p:cNvPr>
          <p:cNvSpPr txBox="1"/>
          <p:nvPr/>
        </p:nvSpPr>
        <p:spPr>
          <a:xfrm>
            <a:off x="617196" y="1142773"/>
            <a:ext cx="7502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Sequence length-8, 12, 16/2x8, 24, 32/2x16 are considered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L2x8 for length-16 sequence with structure  [S</a:t>
            </a:r>
            <a:r>
              <a:rPr lang="en-US" baseline="-25000" dirty="0"/>
              <a:t>8</a:t>
            </a:r>
            <a:r>
              <a:rPr lang="en-US" dirty="0"/>
              <a:t> S</a:t>
            </a:r>
            <a:r>
              <a:rPr lang="en-US" baseline="-25000" dirty="0"/>
              <a:t>8</a:t>
            </a:r>
            <a:r>
              <a:rPr lang="en-US" dirty="0"/>
              <a:t>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L2x16 for length-32 sequence with structure  [S</a:t>
            </a:r>
            <a:r>
              <a:rPr lang="en-US" baseline="-25000" dirty="0"/>
              <a:t>16</a:t>
            </a:r>
            <a:r>
              <a:rPr lang="en-US" dirty="0"/>
              <a:t> S</a:t>
            </a:r>
            <a:r>
              <a:rPr lang="en-US" baseline="-25000" dirty="0"/>
              <a:t>16</a:t>
            </a:r>
            <a:r>
              <a:rPr lang="en-US" dirty="0"/>
              <a:t>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detection thresholds are selected for each sequence length and used for Sync detection performance evaluation </a:t>
            </a:r>
          </a:p>
        </p:txBody>
      </p:sp>
    </p:spTree>
    <p:extLst>
      <p:ext uri="{BB962C8B-B14F-4D97-AF65-F5344CB8AC3E}">
        <p14:creationId xmlns:p14="http://schemas.microsoft.com/office/powerpoint/2010/main" val="4288567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4A1705-DEBD-B5DD-EF97-1715ECFF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sz="2400" dirty="0"/>
              <a:t>Sync detection Error Rate for Different Sequence Length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695713-C9A8-D99C-CBB9-0BB879FDB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33600"/>
            <a:ext cx="5583175" cy="39809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D2EA6C-8695-A32D-AA6B-B85BB8E708B2}"/>
              </a:ext>
            </a:extLst>
          </p:cNvPr>
          <p:cNvSpPr txBox="1"/>
          <p:nvPr/>
        </p:nvSpPr>
        <p:spPr>
          <a:xfrm>
            <a:off x="762000" y="1233987"/>
            <a:ext cx="5155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DL, AWGN channel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0ppm, ideal sampling timing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Sync sequence length: L8, L12, L16/L2x8, L24, L32/L2x16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detection thresholds selected in previous page are used in the simulations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A4B77D-FA87-2C7E-6BBB-D2D1D6BBE13F}"/>
              </a:ext>
            </a:extLst>
          </p:cNvPr>
          <p:cNvSpPr txBox="1"/>
          <p:nvPr/>
        </p:nvSpPr>
        <p:spPr>
          <a:xfrm>
            <a:off x="6003799" y="3362695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L16 and L2x8 achieve similar detection performance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L32 and L2x16 achieve similar detection performance</a:t>
            </a:r>
          </a:p>
        </p:txBody>
      </p:sp>
    </p:spTree>
    <p:extLst>
      <p:ext uri="{BB962C8B-B14F-4D97-AF65-F5344CB8AC3E}">
        <p14:creationId xmlns:p14="http://schemas.microsoft.com/office/powerpoint/2010/main" val="302143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600740"/>
            <a:ext cx="7772400" cy="466060"/>
          </a:xfrm>
        </p:spPr>
        <p:txBody>
          <a:bodyPr/>
          <a:lstStyle/>
          <a:p>
            <a:r>
              <a:rPr lang="en-US" sz="2800" dirty="0"/>
              <a:t>Sync detection Error Rate vs Data PER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606ACE-7F92-7ACF-C682-A562051E7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362200"/>
            <a:ext cx="4822055" cy="351601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67A1597-AB67-44FB-AE11-19048934E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787928"/>
              </p:ext>
            </p:extLst>
          </p:nvPr>
        </p:nvGraphicFramePr>
        <p:xfrm>
          <a:off x="4923517" y="3689675"/>
          <a:ext cx="4081917" cy="861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1">
                  <a:extLst>
                    <a:ext uri="{9D8B030D-6E8A-4147-A177-3AD203B41FA5}">
                      <a16:colId xmlns:a16="http://schemas.microsoft.com/office/drawing/2014/main" val="1890845064"/>
                    </a:ext>
                  </a:extLst>
                </a:gridCol>
                <a:gridCol w="805198">
                  <a:extLst>
                    <a:ext uri="{9D8B030D-6E8A-4147-A177-3AD203B41FA5}">
                      <a16:colId xmlns:a16="http://schemas.microsoft.com/office/drawing/2014/main" val="4108164478"/>
                    </a:ext>
                  </a:extLst>
                </a:gridCol>
                <a:gridCol w="805474">
                  <a:extLst>
                    <a:ext uri="{9D8B030D-6E8A-4147-A177-3AD203B41FA5}">
                      <a16:colId xmlns:a16="http://schemas.microsoft.com/office/drawing/2014/main" val="1667570618"/>
                    </a:ext>
                  </a:extLst>
                </a:gridCol>
                <a:gridCol w="1023444">
                  <a:extLst>
                    <a:ext uri="{9D8B030D-6E8A-4147-A177-3AD203B41FA5}">
                      <a16:colId xmlns:a16="http://schemas.microsoft.com/office/drawing/2014/main" val="12197423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79303543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sng" strike="noStrike" dirty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Pmiss@10%</a:t>
                      </a:r>
                      <a:endParaRPr lang="en-US" sz="1000" b="1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sng" strike="noStrike" dirty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Pmiss@1%</a:t>
                      </a:r>
                      <a:endParaRPr lang="en-US" sz="1000" b="1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250kbps@10% PER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sng" strike="noStrike" dirty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1Mbps@10% PER</a:t>
                      </a:r>
                      <a:endParaRPr lang="en-US" sz="1000" b="1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9734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L16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-7.88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-7.33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-6.93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-3.47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8683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L24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-8.76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-8.00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-6.93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-3.47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1969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L32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-9.42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-8.70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-6.93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-3.47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60084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E333D15-8B77-9E22-D30F-CDACA0EE6B08}"/>
              </a:ext>
            </a:extLst>
          </p:cNvPr>
          <p:cNvSpPr txBox="1"/>
          <p:nvPr/>
        </p:nvSpPr>
        <p:spPr>
          <a:xfrm>
            <a:off x="914400" y="1182469"/>
            <a:ext cx="50658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Similar observation as in [3]: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b="1" dirty="0"/>
              <a:t>L16</a:t>
            </a:r>
            <a:r>
              <a:rPr lang="en-US" dirty="0"/>
              <a:t>: ~0.95dB margin vs 250kbps data @10% error rate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b="1" dirty="0"/>
              <a:t>L24</a:t>
            </a:r>
            <a:r>
              <a:rPr lang="en-US" dirty="0"/>
              <a:t>: ~1.83dB margin vs 250kbps data @10% error rate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b="1" dirty="0"/>
              <a:t>L32</a:t>
            </a:r>
            <a:r>
              <a:rPr lang="en-US" dirty="0"/>
              <a:t>: ~2.49dB margin vs 250kbps data @10% error rate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b="1" dirty="0"/>
              <a:t>L8 &amp; L12 </a:t>
            </a:r>
            <a:r>
              <a:rPr lang="en-US" dirty="0"/>
              <a:t>cannot meet performance requirements for 250kbps data  </a:t>
            </a:r>
          </a:p>
        </p:txBody>
      </p:sp>
    </p:spTree>
    <p:extLst>
      <p:ext uri="{BB962C8B-B14F-4D97-AF65-F5344CB8AC3E}">
        <p14:creationId xmlns:p14="http://schemas.microsoft.com/office/powerpoint/2010/main" val="3187221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4A1705-DEBD-B5DD-EF97-1715ECFF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sz="2400" dirty="0"/>
              <a:t>Sync Detection Performance with ppm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D4E721-4FF9-4BBC-56CC-26FA25706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4" y="2137392"/>
            <a:ext cx="5954012" cy="40348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3CEE78-FA31-9D6A-BEC1-95AA99EFDA1B}"/>
              </a:ext>
            </a:extLst>
          </p:cNvPr>
          <p:cNvSpPr txBox="1"/>
          <p:nvPr/>
        </p:nvSpPr>
        <p:spPr>
          <a:xfrm>
            <a:off x="838200" y="1186597"/>
            <a:ext cx="5258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DL, AWGN channel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0, 1k, 10kppm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Sync sequence length: L16/L2x8, L24, L32/L2x16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Same detection thresholds selected in previous page are used in the simulations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E2B59-424F-C823-0DCC-82F63B298E41}"/>
              </a:ext>
            </a:extLst>
          </p:cNvPr>
          <p:cNvSpPr txBox="1"/>
          <p:nvPr/>
        </p:nvSpPr>
        <p:spPr>
          <a:xfrm>
            <a:off x="5791200" y="3054658"/>
            <a:ext cx="3235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Performance degradation is small for ~1kppm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Up to 0.4dB degradation for ~10kppm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L16 vs L2x8, L32 vs L2x16 perform similar </a:t>
            </a:r>
          </a:p>
        </p:txBody>
      </p:sp>
    </p:spTree>
    <p:extLst>
      <p:ext uri="{BB962C8B-B14F-4D97-AF65-F5344CB8AC3E}">
        <p14:creationId xmlns:p14="http://schemas.microsoft.com/office/powerpoint/2010/main" val="578901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4A1705-DEBD-B5DD-EF97-1715ECFF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sz="2400" dirty="0"/>
              <a:t>Data PER with </a:t>
            </a:r>
            <a:r>
              <a:rPr lang="en-US" sz="2400" dirty="0" err="1"/>
              <a:t>Sync+ppm+non-ideal</a:t>
            </a:r>
            <a:r>
              <a:rPr lang="en-US" sz="2400" dirty="0"/>
              <a:t> timing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93DCCC-F065-AA94-E147-231AD4DD4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32740"/>
            <a:ext cx="5410200" cy="3967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5ECF1C-B948-2D29-166C-97CB7F37745A}"/>
              </a:ext>
            </a:extLst>
          </p:cNvPr>
          <p:cNvSpPr txBox="1"/>
          <p:nvPr/>
        </p:nvSpPr>
        <p:spPr>
          <a:xfrm>
            <a:off x="838200" y="1186597"/>
            <a:ext cx="53174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DL, AWGN channel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1k ppm, non-ideal timing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Data (250kbps) PER with Sync &amp; bit re-timing, non-coherent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Sync sequence length: L16, L32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Same detection thresholds selected in previous pages are used in this simulations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89C3BB-EE30-7FDE-D25B-D2A3C879F693}"/>
              </a:ext>
            </a:extLst>
          </p:cNvPr>
          <p:cNvSpPr txBox="1"/>
          <p:nvPr/>
        </p:nvSpPr>
        <p:spPr>
          <a:xfrm>
            <a:off x="5257800" y="3273794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~1.5dB margin for L16 vs 250kbps data @10% error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~3.3dB margin for L32 vs 250kbps data @10% error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Data achieves similar performance for L16 &amp; L32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NOTE-1: ~0.8dB degradation for ideal 250kbps data vs </a:t>
            </a:r>
            <a:r>
              <a:rPr lang="en-US" dirty="0" err="1"/>
              <a:t>data+sync+ppm+non-ideal</a:t>
            </a:r>
            <a:r>
              <a:rPr lang="en-US" dirty="0"/>
              <a:t> timing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NOTE-2: degradation of 1Mbps with </a:t>
            </a:r>
            <a:r>
              <a:rPr lang="en-US" dirty="0" err="1"/>
              <a:t>sync+ppm+non-ideal</a:t>
            </a:r>
            <a:r>
              <a:rPr lang="en-US" dirty="0"/>
              <a:t> timing becomes larger for (not shown here)</a:t>
            </a:r>
          </a:p>
        </p:txBody>
      </p:sp>
    </p:spTree>
    <p:extLst>
      <p:ext uri="{BB962C8B-B14F-4D97-AF65-F5344CB8AC3E}">
        <p14:creationId xmlns:p14="http://schemas.microsoft.com/office/powerpoint/2010/main" val="778523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600740"/>
            <a:ext cx="7772400" cy="770860"/>
          </a:xfrm>
        </p:spPr>
        <p:txBody>
          <a:bodyPr/>
          <a:lstStyle/>
          <a:p>
            <a:r>
              <a:rPr lang="en-US" sz="2400" dirty="0"/>
              <a:t>General Considerations of  UL SYNC Sequence Design for Non-Backscatter Transmission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3FFC8A-2AA6-F9E0-712E-CFE056FD7D21}"/>
                  </a:ext>
                </a:extLst>
              </p:cNvPr>
              <p:cNvSpPr txBox="1"/>
              <p:nvPr/>
            </p:nvSpPr>
            <p:spPr>
              <a:xfrm>
                <a:off x="696913" y="1371600"/>
                <a:ext cx="8142287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General guideline and criteria for SYNC sequence design :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sz="1600" dirty="0"/>
                  <a:t>Use the same Sequence for all Data Rates (250kbps/1Mbps/4Mbps (TBD))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sz="1600" dirty="0"/>
                  <a:t>No Manchester coded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sz="1600" dirty="0"/>
                  <a:t>Good auto-correlation with minimizing the sidelobes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sz="1600" dirty="0"/>
                  <a:t>Minimize the width of the main peak, or steeper main peak slope 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sz="1600" dirty="0"/>
                  <a:t>&lt;= 3 OFF for 2us chip duration or &lt;= 7 OFF for 1us chip duration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sz="1600" dirty="0"/>
                  <a:t>Balanced number of 0 &amp; 1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sz="1600" dirty="0"/>
                  <a:t>Starting with value 1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Base Sync sequences with length 16, 24, 32 are considered in this study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Longer Sync sequence with length 48 and 64 are also studied:  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sub>
                    </m:sSub>
                  </m:oMath>
                </a14:m>
                <a:r>
                  <a:rPr lang="en-US" sz="1600" dirty="0"/>
                  <a:t> =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</m:oMath>
                </a14:m>
                <a:r>
                  <a:rPr lang="en-US" sz="16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</m:oMath>
                </a14:m>
                <a:r>
                  <a:rPr lang="en-US" sz="1600" dirty="0"/>
                  <a:t> ]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sub>
                    </m:sSub>
                  </m:oMath>
                </a14:m>
                <a:r>
                  <a:rPr lang="en-US" sz="1600" dirty="0"/>
                  <a:t> =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</m:oMath>
                </a14:m>
                <a:r>
                  <a:rPr lang="en-US" sz="16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</m:oMath>
                </a14:m>
                <a:r>
                  <a:rPr lang="en-US" sz="1600" dirty="0"/>
                  <a:t> ]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3FFC8A-2AA6-F9E0-712E-CFE056FD7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13" y="1371600"/>
                <a:ext cx="8142287" cy="3785652"/>
              </a:xfrm>
              <a:prstGeom prst="rect">
                <a:avLst/>
              </a:prstGeom>
              <a:blipFill>
                <a:blip r:embed="rId2"/>
                <a:stretch>
                  <a:fillRect l="-299" t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52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4A1705-DEBD-B5DD-EF97-1715ECFF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sz="2400" dirty="0"/>
              <a:t>Base Sync Sequence with Length 16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860AD9-9B47-EE7B-883A-C6D01A3C72AA}"/>
              </a:ext>
            </a:extLst>
          </p:cNvPr>
          <p:cNvSpPr txBox="1"/>
          <p:nvPr/>
        </p:nvSpPr>
        <p:spPr>
          <a:xfrm>
            <a:off x="1327485" y="1476625"/>
            <a:ext cx="61722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S16,2=1   1     1     1     0     1     1     0     0     0     1     0     1     0     0     0</a:t>
            </a:r>
          </a:p>
          <a:p>
            <a:r>
              <a:rPr lang="en-US" sz="1100" dirty="0"/>
              <a:t>S16,3=1   0     1     1     1     1     0     0     0     1     1     0     0     1     0     0</a:t>
            </a:r>
          </a:p>
          <a:p>
            <a:r>
              <a:rPr lang="en-US" sz="1100" dirty="0"/>
              <a:t>S16,4=1   1     0     1     0     1     0     1     1     0     1     1     0     0     0    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1BC17F-D669-04F4-2B51-B832FC5256DD}"/>
              </a:ext>
            </a:extLst>
          </p:cNvPr>
          <p:cNvSpPr txBox="1"/>
          <p:nvPr/>
        </p:nvSpPr>
        <p:spPr>
          <a:xfrm>
            <a:off x="1295400" y="2169924"/>
            <a:ext cx="4908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S16,1~4 for Sync length-16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S16,2~4 can be used as base seq to construct Sync length 32 with [S</a:t>
            </a:r>
            <a:r>
              <a:rPr lang="en-US" baseline="-25000" dirty="0"/>
              <a:t>16</a:t>
            </a:r>
            <a:r>
              <a:rPr lang="en-US" dirty="0"/>
              <a:t>,S</a:t>
            </a:r>
            <a:r>
              <a:rPr lang="en-US" baseline="-25000" dirty="0"/>
              <a:t>16</a:t>
            </a:r>
            <a:r>
              <a:rPr lang="en-US" dirty="0"/>
              <a:t>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C77C76-F0E7-AE58-2E42-E7C7196C9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08" y="2950197"/>
            <a:ext cx="3953836" cy="31036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00B5EA1-06E3-25D6-355A-93AA9A08D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916669"/>
            <a:ext cx="3788958" cy="31036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711E971-A671-3EF1-9C76-2E12CE32966C}"/>
              </a:ext>
            </a:extLst>
          </p:cNvPr>
          <p:cNvSpPr txBox="1"/>
          <p:nvPr/>
        </p:nvSpPr>
        <p:spPr>
          <a:xfrm>
            <a:off x="1322832" y="1272924"/>
            <a:ext cx="505762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S16,1=1   1     0     1     1     1     0     0     0     1     0     1     0     0     1     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C63978-A67D-CAC6-46C5-E100D0976932}"/>
              </a:ext>
            </a:extLst>
          </p:cNvPr>
          <p:cNvSpPr txBox="1"/>
          <p:nvPr/>
        </p:nvSpPr>
        <p:spPr>
          <a:xfrm>
            <a:off x="2334761" y="6053834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S16,1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71FDD2-7284-7397-42DB-A1A3E653AF59}"/>
              </a:ext>
            </a:extLst>
          </p:cNvPr>
          <p:cNvSpPr txBox="1"/>
          <p:nvPr/>
        </p:nvSpPr>
        <p:spPr>
          <a:xfrm>
            <a:off x="6806614" y="5970860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[S</a:t>
            </a:r>
            <a:r>
              <a:rPr lang="en-US" b="1" baseline="-25000" dirty="0"/>
              <a:t>16,2</a:t>
            </a:r>
            <a:r>
              <a:rPr lang="en-US" b="1" dirty="0"/>
              <a:t>, S</a:t>
            </a:r>
            <a:r>
              <a:rPr lang="en-US" b="1" baseline="-25000" dirty="0"/>
              <a:t>16,2</a:t>
            </a:r>
            <a:r>
              <a:rPr lang="en-US" b="1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13996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4A1705-DEBD-B5DD-EF97-1715ECFF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sz="2400" dirty="0"/>
              <a:t>Base Sync Sequence with Length 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748CBA-BFEC-88EB-881A-5FCD4B0D9780}"/>
              </a:ext>
            </a:extLst>
          </p:cNvPr>
          <p:cNvSpPr txBox="1"/>
          <p:nvPr/>
        </p:nvSpPr>
        <p:spPr>
          <a:xfrm>
            <a:off x="914400" y="1276789"/>
            <a:ext cx="6553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S24,1=1    1     1     1     0     0     1     0     1     0     0     1     0     1     0     1     0     1     0     0     1     1     0     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F65495-F206-5472-46A6-47C954CCE8FF}"/>
              </a:ext>
            </a:extLst>
          </p:cNvPr>
          <p:cNvSpPr txBox="1"/>
          <p:nvPr/>
        </p:nvSpPr>
        <p:spPr>
          <a:xfrm>
            <a:off x="914400" y="1538399"/>
            <a:ext cx="6934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S24,2=1     1     1     1     0     1     0     1     0     1     1     0     0     0     1     1     0     0     1     0     0     1     0     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B320A4-19BF-6817-605B-1215E3771254}"/>
              </a:ext>
            </a:extLst>
          </p:cNvPr>
          <p:cNvSpPr txBox="1"/>
          <p:nvPr/>
        </p:nvSpPr>
        <p:spPr>
          <a:xfrm>
            <a:off x="914400" y="1774132"/>
            <a:ext cx="64008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S24,3=1     1     1     1     1     0     1     0     0     1     1     0     0     1     1     0     0     0     0     1     0     1     0     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8D8C36-DF64-5FD6-5428-E7C653EAA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784993"/>
            <a:ext cx="4654191" cy="35450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F95091-A3FA-BD2F-2E23-B18A4B406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2768951"/>
            <a:ext cx="4441814" cy="34557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15737C7-78D6-5867-B382-F9DD0C9B7984}"/>
              </a:ext>
            </a:extLst>
          </p:cNvPr>
          <p:cNvSpPr txBox="1"/>
          <p:nvPr/>
        </p:nvSpPr>
        <p:spPr>
          <a:xfrm>
            <a:off x="914400" y="2096960"/>
            <a:ext cx="4870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S24,1~4 for Sync length-24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S24,2~3 can be used as base seq to construct Sync length 48with [S</a:t>
            </a:r>
            <a:r>
              <a:rPr lang="en-US" baseline="-25000" dirty="0"/>
              <a:t>24</a:t>
            </a:r>
            <a:r>
              <a:rPr lang="en-US" dirty="0"/>
              <a:t>,S</a:t>
            </a:r>
            <a:r>
              <a:rPr lang="en-US" baseline="-25000" dirty="0"/>
              <a:t>24</a:t>
            </a:r>
            <a:r>
              <a:rPr lang="en-US" dirty="0"/>
              <a:t>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42A27A-E490-431D-66D2-0EB2DA43B04E}"/>
              </a:ext>
            </a:extLst>
          </p:cNvPr>
          <p:cNvSpPr txBox="1"/>
          <p:nvPr/>
        </p:nvSpPr>
        <p:spPr>
          <a:xfrm>
            <a:off x="2334761" y="6053834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S24,1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7F3490-0D93-1B93-DF97-E4FD0FB18B5B}"/>
              </a:ext>
            </a:extLst>
          </p:cNvPr>
          <p:cNvSpPr txBox="1"/>
          <p:nvPr/>
        </p:nvSpPr>
        <p:spPr>
          <a:xfrm>
            <a:off x="6806614" y="5970860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[S</a:t>
            </a:r>
            <a:r>
              <a:rPr lang="en-US" b="1" baseline="-25000" dirty="0"/>
              <a:t>24,3</a:t>
            </a:r>
            <a:r>
              <a:rPr lang="en-US" b="1" dirty="0"/>
              <a:t>, S</a:t>
            </a:r>
            <a:r>
              <a:rPr lang="en-US" b="1" baseline="-25000" dirty="0"/>
              <a:t>24,3</a:t>
            </a:r>
            <a:r>
              <a:rPr lang="en-US" b="1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74855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4A1705-DEBD-B5DD-EF97-1715ECFF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sz="2400" dirty="0"/>
              <a:t>Base Sync Sequence with Length 32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3543B3-EF3D-6860-2B14-995C3786C9B4}"/>
              </a:ext>
            </a:extLst>
          </p:cNvPr>
          <p:cNvSpPr txBox="1"/>
          <p:nvPr/>
        </p:nvSpPr>
        <p:spPr>
          <a:xfrm>
            <a:off x="541420" y="1396376"/>
            <a:ext cx="8534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S32,1=1     1     1     1     0     0     1     1     0     0     1     1     0     1     0     0     1     0     0     1     0     1     0     0     1     0     1     0     1     0     1     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3EAD79-C330-017F-47FE-AD5ADF6CBD89}"/>
              </a:ext>
            </a:extLst>
          </p:cNvPr>
          <p:cNvSpPr txBox="1"/>
          <p:nvPr/>
        </p:nvSpPr>
        <p:spPr>
          <a:xfrm>
            <a:off x="533400" y="1600925"/>
            <a:ext cx="8305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S32,2=1     1     1     1     1     1     0     0     1     0     1     0     0     1     0     0     1     1     0     1     0     0     0     1     1     0     0     0     1     0     1     0</a:t>
            </a:r>
          </a:p>
          <a:p>
            <a:r>
              <a:rPr lang="en-US" sz="1100" dirty="0"/>
              <a:t>S32,3=1     0     1     0     1     1     1     1     1     1     0     0     1     0     1     0     0     1     0     0     1     1     0     1     0     0     0     1     1     0     0     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28F099-A6B4-10F5-CFDF-349B5740F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6" y="2832951"/>
            <a:ext cx="4508793" cy="33392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4BB919-4B77-4E28-7BD5-D645BA2F7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103" y="2769663"/>
            <a:ext cx="4569641" cy="33392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B7C4EB0-541E-CC29-7F30-666CBA95A64B}"/>
              </a:ext>
            </a:extLst>
          </p:cNvPr>
          <p:cNvSpPr txBox="1"/>
          <p:nvPr/>
        </p:nvSpPr>
        <p:spPr>
          <a:xfrm>
            <a:off x="533400" y="2149365"/>
            <a:ext cx="4908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S32,1~3 for Sync length-32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S32,2~3 can be used as base seq to construct Sync length 64 with [S</a:t>
            </a:r>
            <a:r>
              <a:rPr lang="en-US" baseline="-25000" dirty="0"/>
              <a:t>32</a:t>
            </a:r>
            <a:r>
              <a:rPr lang="en-US" dirty="0"/>
              <a:t>,S</a:t>
            </a:r>
            <a:r>
              <a:rPr lang="en-US" baseline="-25000" dirty="0"/>
              <a:t>32</a:t>
            </a:r>
            <a:r>
              <a:rPr lang="en-US" dirty="0"/>
              <a:t>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568A7B-1229-0A5C-CC5B-995512E82742}"/>
              </a:ext>
            </a:extLst>
          </p:cNvPr>
          <p:cNvSpPr txBox="1"/>
          <p:nvPr/>
        </p:nvSpPr>
        <p:spPr>
          <a:xfrm>
            <a:off x="2334761" y="6053834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S32,1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0CB29E-3CF9-8074-C143-E8588C892B9F}"/>
              </a:ext>
            </a:extLst>
          </p:cNvPr>
          <p:cNvSpPr txBox="1"/>
          <p:nvPr/>
        </p:nvSpPr>
        <p:spPr>
          <a:xfrm>
            <a:off x="6806614" y="5970860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[S</a:t>
            </a:r>
            <a:r>
              <a:rPr lang="en-US" b="1" baseline="-25000" dirty="0"/>
              <a:t>32,2</a:t>
            </a:r>
            <a:r>
              <a:rPr lang="en-US" b="1" dirty="0"/>
              <a:t>, S</a:t>
            </a:r>
            <a:r>
              <a:rPr lang="en-US" b="1" baseline="-25000" dirty="0"/>
              <a:t>32,2</a:t>
            </a:r>
            <a:r>
              <a:rPr lang="en-US" b="1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22715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4A1705-DEBD-B5DD-EF97-1715ECFF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sz="2400" dirty="0"/>
              <a:t>SYNC Simulation for UL Non-Backscatter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DA39C5-680A-F027-5813-4E5904896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038600"/>
            <a:ext cx="2880633" cy="2209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56CCAE-81AD-E2D3-1854-8096EBA6D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025" y="3399779"/>
            <a:ext cx="3354387" cy="289100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74CE77D-9E1F-5170-9CD6-3F953B481667}"/>
              </a:ext>
            </a:extLst>
          </p:cNvPr>
          <p:cNvSpPr/>
          <p:nvPr/>
        </p:nvSpPr>
        <p:spPr>
          <a:xfrm>
            <a:off x="1548067" y="3130881"/>
            <a:ext cx="1428750" cy="2159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AMP-SYNC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0D9986-02A0-142F-ABE6-82D55A62C4E8}"/>
              </a:ext>
            </a:extLst>
          </p:cNvPr>
          <p:cNvSpPr/>
          <p:nvPr/>
        </p:nvSpPr>
        <p:spPr>
          <a:xfrm>
            <a:off x="2976817" y="3130881"/>
            <a:ext cx="1587500" cy="2159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AMP-DATA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C72B70C-6348-D722-7DD0-EDF2A3FBA60A}"/>
              </a:ext>
            </a:extLst>
          </p:cNvPr>
          <p:cNvSpPr/>
          <p:nvPr/>
        </p:nvSpPr>
        <p:spPr>
          <a:xfrm>
            <a:off x="269875" y="3246415"/>
            <a:ext cx="50800" cy="169236"/>
          </a:xfrm>
          <a:custGeom>
            <a:avLst/>
            <a:gdLst>
              <a:gd name="connsiteX0" fmla="*/ 110154 w 110154"/>
              <a:gd name="connsiteY0" fmla="*/ 0 h 395473"/>
              <a:gd name="connsiteX1" fmla="*/ 40304 w 110154"/>
              <a:gd name="connsiteY1" fmla="*/ 127000 h 395473"/>
              <a:gd name="connsiteX2" fmla="*/ 97454 w 110154"/>
              <a:gd name="connsiteY2" fmla="*/ 266700 h 395473"/>
              <a:gd name="connsiteX3" fmla="*/ 8554 w 110154"/>
              <a:gd name="connsiteY3" fmla="*/ 387350 h 395473"/>
              <a:gd name="connsiteX4" fmla="*/ 8554 w 110154"/>
              <a:gd name="connsiteY4" fmla="*/ 374650 h 39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54" h="395473">
                <a:moveTo>
                  <a:pt x="110154" y="0"/>
                </a:moveTo>
                <a:cubicBezTo>
                  <a:pt x="76287" y="41275"/>
                  <a:pt x="42421" y="82550"/>
                  <a:pt x="40304" y="127000"/>
                </a:cubicBezTo>
                <a:cubicBezTo>
                  <a:pt x="38187" y="171450"/>
                  <a:pt x="102746" y="223308"/>
                  <a:pt x="97454" y="266700"/>
                </a:cubicBezTo>
                <a:cubicBezTo>
                  <a:pt x="92162" y="310092"/>
                  <a:pt x="23371" y="369358"/>
                  <a:pt x="8554" y="387350"/>
                </a:cubicBezTo>
                <a:cubicBezTo>
                  <a:pt x="-6263" y="405342"/>
                  <a:pt x="1145" y="389996"/>
                  <a:pt x="8554" y="374650"/>
                </a:cubicBezTo>
              </a:path>
            </a:pathLst>
          </a:cu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74D6885-8C47-2A23-2823-C029E64FAA37}"/>
              </a:ext>
            </a:extLst>
          </p:cNvPr>
          <p:cNvSpPr/>
          <p:nvPr/>
        </p:nvSpPr>
        <p:spPr>
          <a:xfrm>
            <a:off x="320675" y="3246415"/>
            <a:ext cx="50800" cy="169236"/>
          </a:xfrm>
          <a:custGeom>
            <a:avLst/>
            <a:gdLst>
              <a:gd name="connsiteX0" fmla="*/ 110154 w 110154"/>
              <a:gd name="connsiteY0" fmla="*/ 0 h 395473"/>
              <a:gd name="connsiteX1" fmla="*/ 40304 w 110154"/>
              <a:gd name="connsiteY1" fmla="*/ 127000 h 395473"/>
              <a:gd name="connsiteX2" fmla="*/ 97454 w 110154"/>
              <a:gd name="connsiteY2" fmla="*/ 266700 h 395473"/>
              <a:gd name="connsiteX3" fmla="*/ 8554 w 110154"/>
              <a:gd name="connsiteY3" fmla="*/ 387350 h 395473"/>
              <a:gd name="connsiteX4" fmla="*/ 8554 w 110154"/>
              <a:gd name="connsiteY4" fmla="*/ 374650 h 39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54" h="395473">
                <a:moveTo>
                  <a:pt x="110154" y="0"/>
                </a:moveTo>
                <a:cubicBezTo>
                  <a:pt x="76287" y="41275"/>
                  <a:pt x="42421" y="82550"/>
                  <a:pt x="40304" y="127000"/>
                </a:cubicBezTo>
                <a:cubicBezTo>
                  <a:pt x="38187" y="171450"/>
                  <a:pt x="102746" y="223308"/>
                  <a:pt x="97454" y="266700"/>
                </a:cubicBezTo>
                <a:cubicBezTo>
                  <a:pt x="92162" y="310092"/>
                  <a:pt x="23371" y="369358"/>
                  <a:pt x="8554" y="387350"/>
                </a:cubicBezTo>
                <a:cubicBezTo>
                  <a:pt x="-6263" y="405342"/>
                  <a:pt x="1145" y="389996"/>
                  <a:pt x="8554" y="374650"/>
                </a:cubicBezTo>
              </a:path>
            </a:pathLst>
          </a:cu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BAAD73F-5D72-F451-2F9A-081CF83FF136}"/>
              </a:ext>
            </a:extLst>
          </p:cNvPr>
          <p:cNvCxnSpPr>
            <a:cxnSpLocks/>
          </p:cNvCxnSpPr>
          <p:nvPr/>
        </p:nvCxnSpPr>
        <p:spPr>
          <a:xfrm>
            <a:off x="386017" y="3346781"/>
            <a:ext cx="116205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B9B077C-D0C1-D8CB-4A08-BCAEE9D286B0}"/>
              </a:ext>
            </a:extLst>
          </p:cNvPr>
          <p:cNvSpPr txBox="1"/>
          <p:nvPr/>
        </p:nvSpPr>
        <p:spPr>
          <a:xfrm>
            <a:off x="815975" y="3160281"/>
            <a:ext cx="349250" cy="162812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1000" dirty="0"/>
              <a:t>SIFS=16us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82E858D-5C0C-D802-5BE5-77B853E9D8DC}"/>
              </a:ext>
            </a:extLst>
          </p:cNvPr>
          <p:cNvCxnSpPr/>
          <p:nvPr/>
        </p:nvCxnSpPr>
        <p:spPr>
          <a:xfrm>
            <a:off x="1548067" y="3050399"/>
            <a:ext cx="1428750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0B8C164-23F9-101D-A40E-013C077B9D5F}"/>
              </a:ext>
            </a:extLst>
          </p:cNvPr>
          <p:cNvSpPr txBox="1"/>
          <p:nvPr/>
        </p:nvSpPr>
        <p:spPr>
          <a:xfrm>
            <a:off x="2087817" y="2888512"/>
            <a:ext cx="349250" cy="162812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</a:rPr>
              <a:t>TBD us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7C3844-FC1A-604C-74C3-EB8E3B39C668}"/>
              </a:ext>
            </a:extLst>
          </p:cNvPr>
          <p:cNvSpPr txBox="1"/>
          <p:nvPr/>
        </p:nvSpPr>
        <p:spPr>
          <a:xfrm>
            <a:off x="609600" y="1232585"/>
            <a:ext cx="45549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UL AMP PPDU is transmitted as below for the simulations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false detection is evaluated over SIFS+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</a:t>
            </a:r>
            <a:r>
              <a:rPr lang="en-US" dirty="0"/>
              <a:t> noise signal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Sync chip duration is same as data, but no Manchester coding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Sync error rate is evaluated starting from part of noise signal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Correlation based SYNC detector is used in the simulations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Sync detection threshold is chosen for target false error rate &lt; 10^-2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Others with same simulation settings as UL data simulations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2F4923A-E9EC-4E7F-0D58-19194C975C47}"/>
              </a:ext>
            </a:extLst>
          </p:cNvPr>
          <p:cNvSpPr/>
          <p:nvPr/>
        </p:nvSpPr>
        <p:spPr bwMode="auto">
          <a:xfrm>
            <a:off x="7239000" y="3505200"/>
            <a:ext cx="152400" cy="1619415"/>
          </a:xfrm>
          <a:prstGeom prst="roundRect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D53F2A-7202-E4C9-8604-ED11E4669F5C}"/>
              </a:ext>
            </a:extLst>
          </p:cNvPr>
          <p:cNvCxnSpPr>
            <a:endCxn id="29" idx="2"/>
          </p:cNvCxnSpPr>
          <p:nvPr/>
        </p:nvCxnSpPr>
        <p:spPr bwMode="auto">
          <a:xfrm>
            <a:off x="6858000" y="4648200"/>
            <a:ext cx="457200" cy="4764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EA4EA10-AF97-DC6A-9714-22374CE6C790}"/>
              </a:ext>
            </a:extLst>
          </p:cNvPr>
          <p:cNvSpPr txBox="1"/>
          <p:nvPr/>
        </p:nvSpPr>
        <p:spPr>
          <a:xfrm>
            <a:off x="6623050" y="4438815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Hit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6D13F2-015E-A7DD-1537-EFD1CD7B63B5}"/>
              </a:ext>
            </a:extLst>
          </p:cNvPr>
          <p:cNvSpPr txBox="1"/>
          <p:nvPr/>
        </p:nvSpPr>
        <p:spPr>
          <a:xfrm>
            <a:off x="6077708" y="4900983"/>
            <a:ext cx="54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detTh</a:t>
            </a:r>
            <a:endParaRPr lang="en-US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E02017C-0047-AA97-BB2B-A98D9BDAEBFC}"/>
              </a:ext>
            </a:extLst>
          </p:cNvPr>
          <p:cNvCxnSpPr/>
          <p:nvPr/>
        </p:nvCxnSpPr>
        <p:spPr bwMode="auto">
          <a:xfrm>
            <a:off x="6934200" y="3810000"/>
            <a:ext cx="38100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59978D4-63A9-7BFA-827F-D5003C5ED0B1}"/>
              </a:ext>
            </a:extLst>
          </p:cNvPr>
          <p:cNvSpPr txBox="1"/>
          <p:nvPr/>
        </p:nvSpPr>
        <p:spPr>
          <a:xfrm>
            <a:off x="5655633" y="3605111"/>
            <a:ext cx="1503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Peak Search Window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EE6F7AF-5586-F3A7-565D-F5D7A2305EA4}"/>
              </a:ext>
            </a:extLst>
          </p:cNvPr>
          <p:cNvCxnSpPr/>
          <p:nvPr/>
        </p:nvCxnSpPr>
        <p:spPr bwMode="auto">
          <a:xfrm>
            <a:off x="1219492" y="5638800"/>
            <a:ext cx="60930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4A8F789-EFC5-10B8-0694-75EE7B31DF79}"/>
              </a:ext>
            </a:extLst>
          </p:cNvPr>
          <p:cNvCxnSpPr>
            <a:cxnSpLocks/>
          </p:cNvCxnSpPr>
          <p:nvPr/>
        </p:nvCxnSpPr>
        <p:spPr bwMode="auto">
          <a:xfrm>
            <a:off x="1771650" y="4438815"/>
            <a:ext cx="84613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DA8850B-4A0A-35BE-0DAF-FDD2FEDA4A63}"/>
              </a:ext>
            </a:extLst>
          </p:cNvPr>
          <p:cNvCxnSpPr>
            <a:cxnSpLocks/>
          </p:cNvCxnSpPr>
          <p:nvPr/>
        </p:nvCxnSpPr>
        <p:spPr bwMode="auto">
          <a:xfrm>
            <a:off x="2743200" y="4438815"/>
            <a:ext cx="120423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1FEAC09-211B-F481-8664-3ACEF5C3ADD2}"/>
              </a:ext>
            </a:extLst>
          </p:cNvPr>
          <p:cNvCxnSpPr>
            <a:stCxn id="15" idx="2"/>
          </p:cNvCxnSpPr>
          <p:nvPr/>
        </p:nvCxnSpPr>
        <p:spPr bwMode="auto">
          <a:xfrm>
            <a:off x="2262442" y="3346781"/>
            <a:ext cx="23558" cy="10920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03F1788-E43F-7746-597C-FC6DE069DE86}"/>
              </a:ext>
            </a:extLst>
          </p:cNvPr>
          <p:cNvCxnSpPr/>
          <p:nvPr/>
        </p:nvCxnSpPr>
        <p:spPr bwMode="auto">
          <a:xfrm>
            <a:off x="1066800" y="3415651"/>
            <a:ext cx="533400" cy="214694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65321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4A1705-DEBD-B5DD-EF97-1715ECFF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981200"/>
            <a:ext cx="7772400" cy="1600200"/>
          </a:xfrm>
        </p:spPr>
        <p:txBody>
          <a:bodyPr/>
          <a:lstStyle/>
          <a:p>
            <a:r>
              <a:rPr lang="en-US" dirty="0"/>
              <a:t>Part-I</a:t>
            </a:r>
            <a:br>
              <a:rPr lang="en-US" dirty="0"/>
            </a:br>
            <a:r>
              <a:rPr lang="en-US" dirty="0"/>
              <a:t>Baseline PER Simulations</a:t>
            </a:r>
          </a:p>
        </p:txBody>
      </p:sp>
    </p:spTree>
    <p:extLst>
      <p:ext uri="{BB962C8B-B14F-4D97-AF65-F5344CB8AC3E}">
        <p14:creationId xmlns:p14="http://schemas.microsoft.com/office/powerpoint/2010/main" val="459936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4A1705-DEBD-B5DD-EF97-1715ECFF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sz="2400" dirty="0"/>
              <a:t>Statistic of Detection Ratio for 250kbps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755F21-3813-A7AC-BE84-97928F61A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3" y="2782824"/>
            <a:ext cx="4508193" cy="335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BD5938-FD5B-9645-68E5-DF3E4F1BD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721" y="2859024"/>
            <a:ext cx="4302294" cy="3276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C2BF8F-DEFF-8A32-A5AD-A8AF533B34F4}"/>
              </a:ext>
            </a:extLst>
          </p:cNvPr>
          <p:cNvSpPr txBox="1"/>
          <p:nvPr/>
        </p:nvSpPr>
        <p:spPr>
          <a:xfrm>
            <a:off x="617196" y="1142773"/>
            <a:ext cx="74639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Sequence length-16, 24, 32, 48, 64 are considered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length-48 sequence with structure  [S</a:t>
            </a:r>
            <a:r>
              <a:rPr lang="en-US" baseline="-25000" dirty="0"/>
              <a:t>24</a:t>
            </a:r>
            <a:r>
              <a:rPr lang="en-US" dirty="0"/>
              <a:t> S</a:t>
            </a:r>
            <a:r>
              <a:rPr lang="en-US" baseline="-25000" dirty="0"/>
              <a:t>24</a:t>
            </a:r>
            <a:r>
              <a:rPr lang="en-US" dirty="0"/>
              <a:t>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length-64 sequence with structure  [S</a:t>
            </a:r>
            <a:r>
              <a:rPr lang="en-US" baseline="-25000" dirty="0"/>
              <a:t>32</a:t>
            </a:r>
            <a:r>
              <a:rPr lang="en-US" dirty="0"/>
              <a:t> S</a:t>
            </a:r>
            <a:r>
              <a:rPr lang="en-US" baseline="-25000" dirty="0"/>
              <a:t>32</a:t>
            </a:r>
            <a:r>
              <a:rPr lang="en-US" dirty="0"/>
              <a:t>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detection thresholds are selected for each sequence length and used for Sync detection performance evaluation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target </a:t>
            </a:r>
            <a:r>
              <a:rPr lang="en-US" dirty="0" err="1"/>
              <a:t>Pfalse</a:t>
            </a:r>
            <a:r>
              <a:rPr lang="en-US" dirty="0"/>
              <a:t> is considered as &lt; 10^-2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467B46-23F1-5242-F006-0B7AF9966262}"/>
              </a:ext>
            </a:extLst>
          </p:cNvPr>
          <p:cNvSpPr txBox="1"/>
          <p:nvPr/>
        </p:nvSpPr>
        <p:spPr>
          <a:xfrm>
            <a:off x="1066800" y="2530209"/>
            <a:ext cx="2241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2us chip for non-BCC, 250kbps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8523BE-A05E-6253-1F76-9BC10BB8F846}"/>
              </a:ext>
            </a:extLst>
          </p:cNvPr>
          <p:cNvSpPr txBox="1"/>
          <p:nvPr/>
        </p:nvSpPr>
        <p:spPr>
          <a:xfrm>
            <a:off x="5608411" y="2582025"/>
            <a:ext cx="1943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1us chip for BCC, 250kbps</a:t>
            </a:r>
          </a:p>
        </p:txBody>
      </p:sp>
    </p:spTree>
    <p:extLst>
      <p:ext uri="{BB962C8B-B14F-4D97-AF65-F5344CB8AC3E}">
        <p14:creationId xmlns:p14="http://schemas.microsoft.com/office/powerpoint/2010/main" val="2408423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4A1705-DEBD-B5DD-EF97-1715ECFF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sz="2400" dirty="0"/>
              <a:t>Statistic of Detection Ratio for 1Mbps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824261-3FE8-AF77-6835-797A7FDC3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72" y="2590150"/>
            <a:ext cx="4419600" cy="35515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CB2B8D-817D-0E5D-85FA-8FB82833A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561992"/>
            <a:ext cx="4170030" cy="3505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EE5A3E-B24D-AC6F-24CC-F601D7ADB4FC}"/>
              </a:ext>
            </a:extLst>
          </p:cNvPr>
          <p:cNvSpPr txBox="1"/>
          <p:nvPr/>
        </p:nvSpPr>
        <p:spPr>
          <a:xfrm>
            <a:off x="1177961" y="2368593"/>
            <a:ext cx="2264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0.5us chip for non-BCC, 1Mbps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B901A0-F0FB-5552-0874-45B425205667}"/>
              </a:ext>
            </a:extLst>
          </p:cNvPr>
          <p:cNvSpPr txBox="1"/>
          <p:nvPr/>
        </p:nvSpPr>
        <p:spPr>
          <a:xfrm>
            <a:off x="5719572" y="2420409"/>
            <a:ext cx="20429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0.25us chip for BCC, 1Mbps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174AAF-0FB2-5C62-56CC-16CAA8818C55}"/>
              </a:ext>
            </a:extLst>
          </p:cNvPr>
          <p:cNvSpPr txBox="1"/>
          <p:nvPr/>
        </p:nvSpPr>
        <p:spPr>
          <a:xfrm>
            <a:off x="617196" y="1142773"/>
            <a:ext cx="74639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Sequence length-16, 24, 32, 48, 64 are considered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length-48 sequence with structure  [S</a:t>
            </a:r>
            <a:r>
              <a:rPr lang="en-US" baseline="-25000" dirty="0"/>
              <a:t>24</a:t>
            </a:r>
            <a:r>
              <a:rPr lang="en-US" dirty="0"/>
              <a:t> S</a:t>
            </a:r>
            <a:r>
              <a:rPr lang="en-US" baseline="-25000" dirty="0"/>
              <a:t>24</a:t>
            </a:r>
            <a:r>
              <a:rPr lang="en-US" dirty="0"/>
              <a:t>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length-64 sequence with structure  [S</a:t>
            </a:r>
            <a:r>
              <a:rPr lang="en-US" baseline="-25000" dirty="0"/>
              <a:t>32</a:t>
            </a:r>
            <a:r>
              <a:rPr lang="en-US" dirty="0"/>
              <a:t> S</a:t>
            </a:r>
            <a:r>
              <a:rPr lang="en-US" baseline="-25000" dirty="0"/>
              <a:t>32</a:t>
            </a:r>
            <a:r>
              <a:rPr lang="en-US" dirty="0"/>
              <a:t>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detection thresholds are selected for each sequence length and used for Sync detection performance evaluation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target </a:t>
            </a:r>
            <a:r>
              <a:rPr lang="en-US" dirty="0" err="1"/>
              <a:t>Pfalse</a:t>
            </a:r>
            <a:r>
              <a:rPr lang="en-US" dirty="0"/>
              <a:t> is considered as &lt; 10^-2 </a:t>
            </a:r>
          </a:p>
        </p:txBody>
      </p:sp>
    </p:spTree>
    <p:extLst>
      <p:ext uri="{BB962C8B-B14F-4D97-AF65-F5344CB8AC3E}">
        <p14:creationId xmlns:p14="http://schemas.microsoft.com/office/powerpoint/2010/main" val="3116187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4A1705-DEBD-B5DD-EF97-1715ECFF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sz="2400" dirty="0"/>
              <a:t>Performance of Failed Sync Detection: UL, 250kbps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F5930C-6119-2167-1C3D-BDD3D5087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084207"/>
            <a:ext cx="4480912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EB0B6A-5354-DB4A-4A1B-0D92828B0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55" y="3100356"/>
            <a:ext cx="4404465" cy="3412851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F0FC4351-3FD0-06AB-49B3-89D02A51DCF7}"/>
              </a:ext>
            </a:extLst>
          </p:cNvPr>
          <p:cNvSpPr/>
          <p:nvPr/>
        </p:nvSpPr>
        <p:spPr bwMode="auto">
          <a:xfrm>
            <a:off x="4045508" y="4609001"/>
            <a:ext cx="152400" cy="228600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2ED7964C-AA45-07BD-DE2F-435D18E78093}"/>
              </a:ext>
            </a:extLst>
          </p:cNvPr>
          <p:cNvSpPr/>
          <p:nvPr/>
        </p:nvSpPr>
        <p:spPr bwMode="auto">
          <a:xfrm>
            <a:off x="6705776" y="4151801"/>
            <a:ext cx="152400" cy="228600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B0775B-C861-A364-F825-33A51B8ECDD3}"/>
              </a:ext>
            </a:extLst>
          </p:cNvPr>
          <p:cNvSpPr txBox="1"/>
          <p:nvPr/>
        </p:nvSpPr>
        <p:spPr>
          <a:xfrm>
            <a:off x="6560108" y="4392789"/>
            <a:ext cx="12714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Data:</a:t>
            </a:r>
          </a:p>
          <a:p>
            <a:r>
              <a:rPr lang="en-US" sz="900" b="1" dirty="0"/>
              <a:t>-6.37dB (ideal)</a:t>
            </a:r>
          </a:p>
          <a:p>
            <a:r>
              <a:rPr lang="en-US" sz="900" b="1" dirty="0"/>
              <a:t>-4.98dB (non-ideal)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7EAEEE-8757-9E0B-05B7-D095B259FADA}"/>
              </a:ext>
            </a:extLst>
          </p:cNvPr>
          <p:cNvSpPr txBox="1"/>
          <p:nvPr/>
        </p:nvSpPr>
        <p:spPr>
          <a:xfrm>
            <a:off x="3632045" y="4837601"/>
            <a:ext cx="13292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Data: -3.32dB (ideal)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0F4135-9D71-AD35-E351-98AC35A18911}"/>
              </a:ext>
            </a:extLst>
          </p:cNvPr>
          <p:cNvSpPr txBox="1"/>
          <p:nvPr/>
        </p:nvSpPr>
        <p:spPr>
          <a:xfrm>
            <a:off x="1530908" y="2821902"/>
            <a:ext cx="1521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2us chip, no BCC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3B7FF5-9545-3E6F-CC81-1CE655C03FF1}"/>
              </a:ext>
            </a:extLst>
          </p:cNvPr>
          <p:cNvSpPr txBox="1"/>
          <p:nvPr/>
        </p:nvSpPr>
        <p:spPr>
          <a:xfrm>
            <a:off x="6097391" y="2821901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1us chip, BCC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9ED0E8-E097-BD01-343B-199FC9B9BD3A}"/>
              </a:ext>
            </a:extLst>
          </p:cNvPr>
          <p:cNvSpPr txBox="1"/>
          <p:nvPr/>
        </p:nvSpPr>
        <p:spPr>
          <a:xfrm>
            <a:off x="613036" y="1193281"/>
            <a:ext cx="55066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Failed Detect: threshold check failed (i.e. failed to meet “&gt; </a:t>
            </a:r>
            <a:r>
              <a:rPr lang="en-US" dirty="0" err="1"/>
              <a:t>detTh</a:t>
            </a:r>
            <a:r>
              <a:rPr lang="en-US" dirty="0"/>
              <a:t>”)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Sequence length-16, 24, 32, 48, 64 are considered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For no-BCC: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dirty="0"/>
              <a:t>sync sequence length-16 reserves enough margin vs data SNR requirement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For BCC: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dirty="0"/>
              <a:t>sequence</a:t>
            </a:r>
            <a:r>
              <a:rPr lang="en-US" b="1" dirty="0"/>
              <a:t> length-48 </a:t>
            </a:r>
            <a:r>
              <a:rPr lang="en-US" dirty="0"/>
              <a:t>gives better vs data SNR requirements;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b="1" dirty="0"/>
              <a:t>length-32</a:t>
            </a:r>
            <a:r>
              <a:rPr lang="en-US" dirty="0"/>
              <a:t> may work for practical cases with data under non-ideal timing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52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4A1705-DEBD-B5DD-EF97-1715ECFF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sz="2400" dirty="0"/>
              <a:t>Performance of Failed Sync Detection: UL, 1Mbps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36A666-D322-EC6B-CE2D-6494BFA8B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58" y="3033121"/>
            <a:ext cx="4484197" cy="3352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D9EC6D-D3B0-239E-F5CD-96C3C66C6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08" y="2995815"/>
            <a:ext cx="4438650" cy="3550920"/>
          </a:xfrm>
          <a:prstGeom prst="rect">
            <a:avLst/>
          </a:pr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CEB3718-673E-9B10-570E-5978A2E2014A}"/>
              </a:ext>
            </a:extLst>
          </p:cNvPr>
          <p:cNvSpPr/>
          <p:nvPr/>
        </p:nvSpPr>
        <p:spPr bwMode="auto">
          <a:xfrm>
            <a:off x="3847192" y="4062615"/>
            <a:ext cx="152400" cy="228600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87157C-1DC3-F3DF-7D7E-275602440CE3}"/>
              </a:ext>
            </a:extLst>
          </p:cNvPr>
          <p:cNvSpPr txBox="1"/>
          <p:nvPr/>
        </p:nvSpPr>
        <p:spPr>
          <a:xfrm>
            <a:off x="3433729" y="4291215"/>
            <a:ext cx="12859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Data: 0.73dB (ideal)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463A662-40A9-58C6-6E17-A6E52ECC6463}"/>
              </a:ext>
            </a:extLst>
          </p:cNvPr>
          <p:cNvSpPr/>
          <p:nvPr/>
        </p:nvSpPr>
        <p:spPr bwMode="auto">
          <a:xfrm>
            <a:off x="6573021" y="4062615"/>
            <a:ext cx="152400" cy="228600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A2D8B4-8159-6605-2108-6376EAAC2AE6}"/>
              </a:ext>
            </a:extLst>
          </p:cNvPr>
          <p:cNvSpPr txBox="1"/>
          <p:nvPr/>
        </p:nvSpPr>
        <p:spPr>
          <a:xfrm>
            <a:off x="6565506" y="4291215"/>
            <a:ext cx="11737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Data: </a:t>
            </a:r>
          </a:p>
          <a:p>
            <a:r>
              <a:rPr lang="en-US" sz="1000" b="1" dirty="0"/>
              <a:t>-2.71dB (ideal)</a:t>
            </a:r>
          </a:p>
          <a:p>
            <a:r>
              <a:rPr lang="en-US" sz="1000" b="1" dirty="0"/>
              <a:t>-0.9dB (non-ideal)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876FC-6B74-C606-4DF5-4AAC4D53B5CA}"/>
              </a:ext>
            </a:extLst>
          </p:cNvPr>
          <p:cNvSpPr txBox="1"/>
          <p:nvPr/>
        </p:nvSpPr>
        <p:spPr>
          <a:xfrm>
            <a:off x="1550389" y="2804521"/>
            <a:ext cx="1656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0.5us chip, no BCC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A680C2-2EC4-6BFC-6FA6-E3275E165E97}"/>
              </a:ext>
            </a:extLst>
          </p:cNvPr>
          <p:cNvSpPr txBox="1"/>
          <p:nvPr/>
        </p:nvSpPr>
        <p:spPr>
          <a:xfrm>
            <a:off x="6116872" y="2804520"/>
            <a:ext cx="1511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0.25us chip, BCC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249291-422D-A0E2-A1B2-1F880185B0B1}"/>
              </a:ext>
            </a:extLst>
          </p:cNvPr>
          <p:cNvSpPr txBox="1"/>
          <p:nvPr/>
        </p:nvSpPr>
        <p:spPr>
          <a:xfrm>
            <a:off x="613036" y="1193281"/>
            <a:ext cx="55066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Failed Detect: threshold check failed (i.e. failed to meet “&gt; </a:t>
            </a:r>
            <a:r>
              <a:rPr lang="en-US" dirty="0" err="1"/>
              <a:t>detTh</a:t>
            </a:r>
            <a:r>
              <a:rPr lang="en-US" dirty="0"/>
              <a:t>”)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Sequence length-16, 24, 32, 48, 64 are considered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For no-BCC: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dirty="0"/>
              <a:t>sync sequence length-16 reserves enough margin vs data SNR requirement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For BCC: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dirty="0"/>
              <a:t>sequence </a:t>
            </a:r>
            <a:r>
              <a:rPr lang="en-US" b="1" dirty="0"/>
              <a:t>length-48</a:t>
            </a:r>
            <a:r>
              <a:rPr lang="en-US" dirty="0"/>
              <a:t> gives better margin vs data SNR requirements;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b="1" dirty="0"/>
              <a:t>length-32</a:t>
            </a:r>
            <a:r>
              <a:rPr lang="en-US" dirty="0"/>
              <a:t> may work for practical cases with data under non-ideal timing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695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4A1705-DEBD-B5DD-EF97-1715ECFF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sz="2400" dirty="0"/>
              <a:t>Timing Error for UL Sync, 250kbps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4DB22D-29C0-43A3-2A00-C1DC01CF5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63" y="2857209"/>
            <a:ext cx="4586837" cy="3352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50CE2B-04C1-24D5-3A95-5EB2BE33A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819400"/>
            <a:ext cx="4203616" cy="34456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0A0F07-48BE-4BD7-A094-496EC5F2D552}"/>
              </a:ext>
            </a:extLst>
          </p:cNvPr>
          <p:cNvSpPr txBox="1"/>
          <p:nvPr/>
        </p:nvSpPr>
        <p:spPr>
          <a:xfrm>
            <a:off x="603234" y="1320605"/>
            <a:ext cx="8013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Timing error is measured when 1</a:t>
            </a:r>
            <a:r>
              <a:rPr lang="en-US" baseline="30000" dirty="0"/>
              <a:t>st</a:t>
            </a:r>
            <a:r>
              <a:rPr lang="en-US" dirty="0"/>
              <a:t> hit is reached: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dirty="0"/>
              <a:t>Based on 1</a:t>
            </a:r>
            <a:r>
              <a:rPr lang="en-US" baseline="30000" dirty="0"/>
              <a:t>st</a:t>
            </a:r>
            <a:r>
              <a:rPr lang="en-US" dirty="0"/>
              <a:t> hit position, further search main peak within 1 chip window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dirty="0"/>
              <a:t>The timing error is calculated: </a:t>
            </a:r>
            <a:r>
              <a:rPr lang="en-US" dirty="0" err="1"/>
              <a:t>ture</a:t>
            </a:r>
            <a:r>
              <a:rPr lang="en-US" dirty="0"/>
              <a:t>-peak index – estimated-peak index (assume true/genie peak is known)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Simulation results show that 1-chip search window is good enough to achieve timing accuracy within [-25%, +25%] of chip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EBB789-8E4E-1504-C6D0-5905319BB5A4}"/>
              </a:ext>
            </a:extLst>
          </p:cNvPr>
          <p:cNvSpPr txBox="1"/>
          <p:nvPr/>
        </p:nvSpPr>
        <p:spPr>
          <a:xfrm>
            <a:off x="1760359" y="2609021"/>
            <a:ext cx="1521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2us chip, no BCC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1C60F9-6F93-56D5-B159-B3607EC417E0}"/>
              </a:ext>
            </a:extLst>
          </p:cNvPr>
          <p:cNvSpPr txBox="1"/>
          <p:nvPr/>
        </p:nvSpPr>
        <p:spPr>
          <a:xfrm>
            <a:off x="6326842" y="2609020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1us chip, BCC</a:t>
            </a:r>
          </a:p>
        </p:txBody>
      </p:sp>
    </p:spTree>
    <p:extLst>
      <p:ext uri="{BB962C8B-B14F-4D97-AF65-F5344CB8AC3E}">
        <p14:creationId xmlns:p14="http://schemas.microsoft.com/office/powerpoint/2010/main" val="29428291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600740"/>
            <a:ext cx="7772400" cy="6096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0340"/>
            <a:ext cx="7772400" cy="4495800"/>
          </a:xfrm>
        </p:spPr>
        <p:txBody>
          <a:bodyPr/>
          <a:lstStyle/>
          <a:p>
            <a:r>
              <a:rPr lang="en-US" sz="1800" dirty="0"/>
              <a:t>In this contribution, we shared our baseline performance simulation results and DL/UL Sync studies for non-backscatter cases: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Our baseline performance matches Ref [1] results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BCC for UL active Tx shows significant performance gain, however, BCC requires longer Sync sequence to achieve better sync margin</a:t>
            </a:r>
          </a:p>
          <a:p>
            <a:pPr lvl="1"/>
            <a:r>
              <a:rPr lang="en-US" sz="1600" b="1" dirty="0">
                <a:latin typeface="Times New Roman" panose="02020603050405020304" pitchFamily="18" charset="0"/>
                <a:ea typeface="SimSun" panose="02010600030101010101" pitchFamily="2" charset="-122"/>
              </a:rPr>
              <a:t>DL non-backscatter Sync</a:t>
            </a:r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length &gt;=16 (e.g.16/24/32) for DL can achieve reasonable margins vs data portion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/>
            <a:r>
              <a:rPr lang="en-US" sz="1600" b="1" dirty="0">
                <a:latin typeface="Times New Roman" panose="02020603050405020304" pitchFamily="18" charset="0"/>
                <a:ea typeface="SimSun" panose="02010600030101010101" pitchFamily="2" charset="-122"/>
              </a:rPr>
              <a:t>UL non-backscatter Sync</a:t>
            </a:r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w/o BCC: length 16 achieve reasonable margin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w/ BCC:  may require length &gt;= 32</a:t>
            </a:r>
          </a:p>
          <a:p>
            <a:pPr lvl="1"/>
            <a:endParaRPr lang="en-US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/>
            <a:endParaRPr lang="en-US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894350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284883"/>
          </a:xfrm>
        </p:spPr>
        <p:txBody>
          <a:bodyPr/>
          <a:lstStyle/>
          <a:p>
            <a:r>
              <a:rPr lang="en-US" altLang="zh-TW" dirty="0"/>
              <a:t>Reference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B06A7D-7429-4DAB-A39D-B320A5608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AEF4C1-5E31-E06D-B5FB-2047275CBA96}"/>
              </a:ext>
            </a:extLst>
          </p:cNvPr>
          <p:cNvSpPr txBox="1"/>
          <p:nvPr/>
        </p:nvSpPr>
        <p:spPr>
          <a:xfrm>
            <a:off x="445923" y="1676400"/>
            <a:ext cx="8621877" cy="388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en-US" sz="1600" dirty="0"/>
              <a:t>[1]. 11-25-0798-00-00bp-amp-ook-simulation-methodology-and-baseline-results, by NXP</a:t>
            </a:r>
          </a:p>
          <a:p>
            <a:r>
              <a:rPr lang="en-US" sz="1600" dirty="0"/>
              <a:t>[2]. 11-25-0795-01-00bp-high-level-thoughts-on-amp-sync-field-design, by MTK</a:t>
            </a:r>
          </a:p>
          <a:p>
            <a:r>
              <a:rPr lang="en-US" sz="1600" dirty="0"/>
              <a:t>[3]. 11-25-0794-00-00bp-initial-thoughts-on-amp-downlink-sync-field-design, by QCOM</a:t>
            </a:r>
          </a:p>
          <a:p>
            <a:r>
              <a:rPr lang="en-US" sz="1600" dirty="0"/>
              <a:t>[4]. 11-25-0799-00-00bp-uplink-sync-field-design-for-backscatter-stas, by QCOM</a:t>
            </a:r>
          </a:p>
          <a:p>
            <a:r>
              <a:rPr lang="en-US" sz="1600" dirty="0"/>
              <a:t>[5]. 11-25-0862-00-00bp-discussion-on-uplink-sync-field-design-for-active-transmitters, by Huawei</a:t>
            </a:r>
          </a:p>
          <a:p>
            <a:r>
              <a:rPr lang="en-US" sz="1600" dirty="0"/>
              <a:t>[6]. 11-25-1002r0, </a:t>
            </a:r>
            <a:r>
              <a:rPr lang="en-US" sz="1600" dirty="0">
                <a:cs typeface="Calibri" panose="020F0502020204030204" pitchFamily="34" charset="0"/>
              </a:rPr>
              <a:t>Comparison between FEC/no-FEC for UL of active TX AMP STA, </a:t>
            </a:r>
            <a:r>
              <a:rPr lang="en-US" sz="1600" dirty="0" err="1"/>
              <a:t>Amichai</a:t>
            </a:r>
            <a:r>
              <a:rPr lang="en-US" sz="1600" dirty="0"/>
              <a:t> </a:t>
            </a:r>
            <a:r>
              <a:rPr lang="en-US" sz="1600" dirty="0" err="1"/>
              <a:t>Sanderovich</a:t>
            </a:r>
            <a:r>
              <a:rPr lang="en-US" sz="1600" dirty="0"/>
              <a:t>, et al</a:t>
            </a:r>
          </a:p>
          <a:p>
            <a:r>
              <a:rPr lang="en-US" sz="1600" dirty="0"/>
              <a:t>[7]. 11-25-1215r0, Discussion on AMP Active Transmission, By Alice Chen, </a:t>
            </a:r>
            <a:r>
              <a:rPr lang="en-US" sz="1600" dirty="0" err="1"/>
              <a:t>etc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015642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600740"/>
            <a:ext cx="7772400" cy="609600"/>
          </a:xfrm>
        </p:spPr>
        <p:txBody>
          <a:bodyPr/>
          <a:lstStyle/>
          <a:p>
            <a:r>
              <a:rPr lang="en-US" dirty="0"/>
              <a:t>SP#1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0340"/>
            <a:ext cx="7772400" cy="4495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Do you agree to add the following content to the 802.11bp SFD?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Uplink Sync Field Transmission from a non-Backscatter STA without BCC encoding for all data rates shall have a length of 16</a:t>
            </a:r>
            <a:endParaRPr lang="en-US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/>
            <a:endParaRPr lang="en-US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16491301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600740"/>
            <a:ext cx="7772400" cy="609600"/>
          </a:xfrm>
        </p:spPr>
        <p:txBody>
          <a:bodyPr/>
          <a:lstStyle/>
          <a:p>
            <a:r>
              <a:rPr lang="en-US" dirty="0"/>
              <a:t>SP#2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0340"/>
            <a:ext cx="7772400" cy="4495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Do you agree to add the following content to the 802.11bp SFD?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Uplink Sync Field Transmission from a non-Backscatter STA with BCC encoding for data rates of 250kbps and 1Mbps (4Mbps TBD) shall have a length: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Option-1: 32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Option-2: 48 </a:t>
            </a:r>
            <a:endParaRPr lang="en-US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/>
            <a:endParaRPr lang="en-US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1469509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600740"/>
            <a:ext cx="7772400" cy="466060"/>
          </a:xfrm>
        </p:spPr>
        <p:txBody>
          <a:bodyPr/>
          <a:lstStyle/>
          <a:p>
            <a:r>
              <a:rPr lang="en-US" dirty="0"/>
              <a:t>Recap: Baseline Simulations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58EC7-F043-5AB5-56DA-03EF642C6299}"/>
              </a:ext>
            </a:extLst>
          </p:cNvPr>
          <p:cNvSpPr txBox="1"/>
          <p:nvPr/>
        </p:nvSpPr>
        <p:spPr>
          <a:xfrm>
            <a:off x="600075" y="1201172"/>
            <a:ext cx="8229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Contribution [1] proposes the methodology &amp; settings for the baseline performance simulations to calibrate the results and compare the performance from different contributions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The baseline simulation scenarios and settings in [1] include: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 </a:t>
            </a:r>
            <a:r>
              <a:rPr lang="en-US" sz="1600" b="1" dirty="0"/>
              <a:t>DL &amp; UL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1" dirty="0"/>
              <a:t> non-backscatter &amp; backscatter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 </a:t>
            </a:r>
            <a:r>
              <a:rPr lang="en-US" sz="1600" b="1" dirty="0"/>
              <a:t>data rates</a:t>
            </a:r>
            <a:r>
              <a:rPr lang="en-US" sz="1600" dirty="0"/>
              <a:t>: 250kbps and 1Mbps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 </a:t>
            </a:r>
            <a:r>
              <a:rPr lang="en-US" sz="1600" b="1" dirty="0"/>
              <a:t>waveform</a:t>
            </a:r>
            <a:r>
              <a:rPr lang="en-US" sz="1600" dirty="0"/>
              <a:t>: square pulse &amp; OFDM with L-LTF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 </a:t>
            </a:r>
            <a:r>
              <a:rPr lang="en-US" sz="1600" b="1" dirty="0"/>
              <a:t>detector</a:t>
            </a:r>
            <a:r>
              <a:rPr lang="en-US" sz="1600" dirty="0"/>
              <a:t>: non-coherent (DL &amp; UL) and coherent (UL)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1" dirty="0"/>
              <a:t> timing</a:t>
            </a:r>
            <a:r>
              <a:rPr lang="en-US" sz="1600" dirty="0"/>
              <a:t>: ideal &amp; non-ideal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 </a:t>
            </a:r>
            <a:r>
              <a:rPr lang="en-US" sz="1600" b="1" dirty="0"/>
              <a:t>channel</a:t>
            </a:r>
            <a:r>
              <a:rPr lang="en-US" sz="1600" dirty="0"/>
              <a:t>: AWGN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 </a:t>
            </a:r>
            <a:r>
              <a:rPr lang="en-US" sz="1600" b="1" dirty="0"/>
              <a:t>ppm</a:t>
            </a:r>
            <a:r>
              <a:rPr lang="en-US" sz="1600" dirty="0"/>
              <a:t>: 0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 </a:t>
            </a:r>
            <a:r>
              <a:rPr lang="en-US" sz="1600" b="1" dirty="0"/>
              <a:t>payload</a:t>
            </a:r>
            <a:r>
              <a:rPr lang="en-US" sz="1600" dirty="0"/>
              <a:t>: 100bits</a:t>
            </a:r>
          </a:p>
          <a:p>
            <a:pPr lvl="1"/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addition, evaluate BCC for UL non-backscatter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1" dirty="0"/>
              <a:t>BCC: </a:t>
            </a:r>
            <a:r>
              <a:rPr lang="en-US" sz="1600" dirty="0"/>
              <a:t>on/off for UL non-backscatter;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1" dirty="0"/>
              <a:t>Data rate</a:t>
            </a:r>
            <a:r>
              <a:rPr lang="en-US" sz="1600" dirty="0"/>
              <a:t>: 250kbps and 1Mbps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1" dirty="0"/>
              <a:t>Decoding</a:t>
            </a:r>
            <a:r>
              <a:rPr lang="en-US" sz="1600" dirty="0"/>
              <a:t>: hard &amp; soft decision;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88304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600740"/>
            <a:ext cx="7772400" cy="466060"/>
          </a:xfrm>
        </p:spPr>
        <p:txBody>
          <a:bodyPr/>
          <a:lstStyle/>
          <a:p>
            <a:r>
              <a:rPr lang="en-US" sz="2400" dirty="0"/>
              <a:t>Block Diagram Settings for DL Baseline Simulations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773A7F-CCD8-562C-77B8-495A39822D31}"/>
              </a:ext>
            </a:extLst>
          </p:cNvPr>
          <p:cNvSpPr/>
          <p:nvPr/>
        </p:nvSpPr>
        <p:spPr>
          <a:xfrm>
            <a:off x="3617106" y="1607507"/>
            <a:ext cx="5318025" cy="1460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6B62DA-2197-0B12-9590-DC0F538E32B1}"/>
              </a:ext>
            </a:extLst>
          </p:cNvPr>
          <p:cNvSpPr/>
          <p:nvPr/>
        </p:nvSpPr>
        <p:spPr>
          <a:xfrm>
            <a:off x="218862" y="1664297"/>
            <a:ext cx="2421763" cy="140371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6E83AA-1261-7E43-FCAC-2F94DE6B7791}"/>
              </a:ext>
            </a:extLst>
          </p:cNvPr>
          <p:cNvSpPr/>
          <p:nvPr/>
        </p:nvSpPr>
        <p:spPr bwMode="auto">
          <a:xfrm>
            <a:off x="589458" y="1887298"/>
            <a:ext cx="729787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Manchester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/>
              <a:t>coding</a:t>
            </a: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31D890-6570-67C8-7A9E-28E8FBEAB2B1}"/>
              </a:ext>
            </a:extLst>
          </p:cNvPr>
          <p:cNvSpPr/>
          <p:nvPr/>
        </p:nvSpPr>
        <p:spPr bwMode="auto">
          <a:xfrm>
            <a:off x="1788837" y="2230198"/>
            <a:ext cx="601916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OOK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72BDFB-46D3-7F88-939A-A9D63648F2F4}"/>
              </a:ext>
            </a:extLst>
          </p:cNvPr>
          <p:cNvSpPr/>
          <p:nvPr/>
        </p:nvSpPr>
        <p:spPr bwMode="auto">
          <a:xfrm>
            <a:off x="2844421" y="2230198"/>
            <a:ext cx="601916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channel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825938-0ABC-8DCF-1B7D-E61A8FCB2A3F}"/>
              </a:ext>
            </a:extLst>
          </p:cNvPr>
          <p:cNvSpPr/>
          <p:nvPr/>
        </p:nvSpPr>
        <p:spPr bwMode="auto">
          <a:xfrm>
            <a:off x="589458" y="2573098"/>
            <a:ext cx="722104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SYNC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/>
              <a:t>field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F0E3204-9AED-52B1-072B-193FB0654CB6}"/>
              </a:ext>
            </a:extLst>
          </p:cNvPr>
          <p:cNvSpPr/>
          <p:nvPr/>
        </p:nvSpPr>
        <p:spPr bwMode="auto">
          <a:xfrm>
            <a:off x="3794986" y="2268298"/>
            <a:ext cx="306387" cy="3048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+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C2320E-86C9-68F8-CFD9-6504D3E9FE67}"/>
              </a:ext>
            </a:extLst>
          </p:cNvPr>
          <p:cNvSpPr/>
          <p:nvPr/>
        </p:nvSpPr>
        <p:spPr bwMode="auto">
          <a:xfrm>
            <a:off x="4388742" y="2230198"/>
            <a:ext cx="83319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SCO (ppm) &amp; random </a:t>
            </a:r>
            <a:r>
              <a:rPr kumimoji="0" lang="en-US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dly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A04ADE-6771-AB8D-E4B7-2526AAC2078B}"/>
              </a:ext>
            </a:extLst>
          </p:cNvPr>
          <p:cNvSpPr/>
          <p:nvPr/>
        </p:nvSpPr>
        <p:spPr bwMode="auto">
          <a:xfrm>
            <a:off x="5542580" y="2233568"/>
            <a:ext cx="64749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Envelope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/>
              <a:t>detector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E51E98-1B23-5D52-58D8-A2B354E06C97}"/>
              </a:ext>
            </a:extLst>
          </p:cNvPr>
          <p:cNvSpPr/>
          <p:nvPr/>
        </p:nvSpPr>
        <p:spPr bwMode="auto">
          <a:xfrm>
            <a:off x="6519061" y="2230198"/>
            <a:ext cx="528566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Down-sample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F15367-3863-BDF1-BABF-639C3253A520}"/>
              </a:ext>
            </a:extLst>
          </p:cNvPr>
          <p:cNvSpPr/>
          <p:nvPr/>
        </p:nvSpPr>
        <p:spPr bwMode="auto">
          <a:xfrm>
            <a:off x="7819746" y="2230198"/>
            <a:ext cx="976481" cy="38150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Bit retiming &amp; data Decode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AC4A2C-1809-DBC5-5890-B9C6B5C3E44E}"/>
              </a:ext>
            </a:extLst>
          </p:cNvPr>
          <p:cNvCxnSpPr/>
          <p:nvPr/>
        </p:nvCxnSpPr>
        <p:spPr bwMode="auto">
          <a:xfrm>
            <a:off x="1547846" y="2039698"/>
            <a:ext cx="0" cy="723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2B4AF06-F06A-F818-A63D-B0D80972AE06}"/>
              </a:ext>
            </a:extLst>
          </p:cNvPr>
          <p:cNvCxnSpPr>
            <a:cxnSpLocks/>
            <a:stCxn id="10" idx="3"/>
          </p:cNvCxnSpPr>
          <p:nvPr/>
        </p:nvCxnSpPr>
        <p:spPr bwMode="auto">
          <a:xfrm>
            <a:off x="1319245" y="2077798"/>
            <a:ext cx="22860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0CE701-FDC6-1E58-4201-FCBEA0068279}"/>
              </a:ext>
            </a:extLst>
          </p:cNvPr>
          <p:cNvCxnSpPr>
            <a:cxnSpLocks/>
            <a:stCxn id="15" idx="3"/>
          </p:cNvCxnSpPr>
          <p:nvPr/>
        </p:nvCxnSpPr>
        <p:spPr bwMode="auto">
          <a:xfrm>
            <a:off x="1311562" y="2763598"/>
            <a:ext cx="23628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E704734-34B4-1503-49F8-28546B5952B0}"/>
              </a:ext>
            </a:extLst>
          </p:cNvPr>
          <p:cNvCxnSpPr>
            <a:endCxn id="11" idx="1"/>
          </p:cNvCxnSpPr>
          <p:nvPr/>
        </p:nvCxnSpPr>
        <p:spPr bwMode="auto">
          <a:xfrm>
            <a:off x="1547846" y="2420698"/>
            <a:ext cx="24099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68AF6E-C674-0553-602B-0C677FF3A0CB}"/>
              </a:ext>
            </a:extLst>
          </p:cNvPr>
          <p:cNvCxnSpPr>
            <a:stCxn id="11" idx="3"/>
            <a:endCxn id="12" idx="1"/>
          </p:cNvCxnSpPr>
          <p:nvPr/>
        </p:nvCxnSpPr>
        <p:spPr bwMode="auto">
          <a:xfrm>
            <a:off x="2390753" y="2420698"/>
            <a:ext cx="45366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3D13DDE-E137-3915-85B1-E43B249FDCC2}"/>
              </a:ext>
            </a:extLst>
          </p:cNvPr>
          <p:cNvCxnSpPr>
            <a:cxnSpLocks/>
            <a:stCxn id="12" idx="3"/>
            <a:endCxn id="16" idx="2"/>
          </p:cNvCxnSpPr>
          <p:nvPr/>
        </p:nvCxnSpPr>
        <p:spPr bwMode="auto">
          <a:xfrm>
            <a:off x="3446337" y="2420698"/>
            <a:ext cx="34864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7059C18-3CB9-AE21-32BB-17D9FA53B19E}"/>
              </a:ext>
            </a:extLst>
          </p:cNvPr>
          <p:cNvCxnSpPr>
            <a:endCxn id="16" idx="0"/>
          </p:cNvCxnSpPr>
          <p:nvPr/>
        </p:nvCxnSpPr>
        <p:spPr bwMode="auto">
          <a:xfrm>
            <a:off x="3948179" y="1963498"/>
            <a:ext cx="1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06E72A5-2ACE-8DF6-9984-1DF1D487F16D}"/>
              </a:ext>
            </a:extLst>
          </p:cNvPr>
          <p:cNvCxnSpPr>
            <a:cxnSpLocks/>
            <a:endCxn id="17" idx="1"/>
          </p:cNvCxnSpPr>
          <p:nvPr/>
        </p:nvCxnSpPr>
        <p:spPr bwMode="auto">
          <a:xfrm flipV="1">
            <a:off x="4090083" y="2420698"/>
            <a:ext cx="298659" cy="33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0739EC4-BA99-1775-BD66-D00B77B56CEA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 bwMode="auto">
          <a:xfrm>
            <a:off x="5221933" y="2420698"/>
            <a:ext cx="320647" cy="33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6BAD2EF-89A1-6354-BEBF-9267D1E09A00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 bwMode="auto">
          <a:xfrm flipV="1">
            <a:off x="6190071" y="2420698"/>
            <a:ext cx="328990" cy="33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46C9C47-6193-D1FA-E7DA-B8E59DBD51D6}"/>
              </a:ext>
            </a:extLst>
          </p:cNvPr>
          <p:cNvCxnSpPr>
            <a:cxnSpLocks/>
            <a:stCxn id="19" idx="3"/>
            <a:endCxn id="20" idx="1"/>
          </p:cNvCxnSpPr>
          <p:nvPr/>
        </p:nvCxnSpPr>
        <p:spPr bwMode="auto">
          <a:xfrm>
            <a:off x="7047627" y="2420698"/>
            <a:ext cx="772119" cy="2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782057B-0F33-CD6E-6F88-55F9A25F7CF9}"/>
              </a:ext>
            </a:extLst>
          </p:cNvPr>
          <p:cNvCxnSpPr>
            <a:cxnSpLocks/>
          </p:cNvCxnSpPr>
          <p:nvPr/>
        </p:nvCxnSpPr>
        <p:spPr bwMode="auto">
          <a:xfrm>
            <a:off x="8796227" y="2403979"/>
            <a:ext cx="31143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416E53E-DF19-2547-F12D-6D45EB4CFF3B}"/>
              </a:ext>
            </a:extLst>
          </p:cNvPr>
          <p:cNvCxnSpPr>
            <a:cxnSpLocks/>
            <a:endCxn id="10" idx="1"/>
          </p:cNvCxnSpPr>
          <p:nvPr/>
        </p:nvCxnSpPr>
        <p:spPr bwMode="auto">
          <a:xfrm>
            <a:off x="312367" y="2077798"/>
            <a:ext cx="27709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07A3AD2-94CD-1ECB-7571-5DAA446905D7}"/>
              </a:ext>
            </a:extLst>
          </p:cNvPr>
          <p:cNvSpPr txBox="1"/>
          <p:nvPr/>
        </p:nvSpPr>
        <p:spPr>
          <a:xfrm>
            <a:off x="3730010" y="1789816"/>
            <a:ext cx="4363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noise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E52D598-B29B-3804-CE8A-2A7336D0FC25}"/>
              </a:ext>
            </a:extLst>
          </p:cNvPr>
          <p:cNvSpPr/>
          <p:nvPr/>
        </p:nvSpPr>
        <p:spPr bwMode="auto">
          <a:xfrm>
            <a:off x="1719084" y="1868248"/>
            <a:ext cx="732700" cy="19218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Waveform 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63842F8-CAA0-E4BB-E082-E71EE5E7A6DC}"/>
              </a:ext>
            </a:extLst>
          </p:cNvPr>
          <p:cNvCxnSpPr>
            <a:cxnSpLocks/>
            <a:endCxn id="11" idx="0"/>
          </p:cNvCxnSpPr>
          <p:nvPr/>
        </p:nvCxnSpPr>
        <p:spPr bwMode="auto">
          <a:xfrm>
            <a:off x="2085434" y="2077798"/>
            <a:ext cx="4361" cy="152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2DF51213-39AE-53AA-4B3B-ABD89264B0C2}"/>
              </a:ext>
            </a:extLst>
          </p:cNvPr>
          <p:cNvSpPr/>
          <p:nvPr/>
        </p:nvSpPr>
        <p:spPr bwMode="auto">
          <a:xfrm>
            <a:off x="7183182" y="1707282"/>
            <a:ext cx="528566" cy="3133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pitchFamily="18" charset="0"/>
              </a:rPr>
              <a:t>SYNC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8E44FF7-B2E3-6A25-130A-7AEB88026AB3}"/>
              </a:ext>
            </a:extLst>
          </p:cNvPr>
          <p:cNvCxnSpPr>
            <a:endCxn id="37" idx="2"/>
          </p:cNvCxnSpPr>
          <p:nvPr/>
        </p:nvCxnSpPr>
        <p:spPr>
          <a:xfrm flipH="1" flipV="1">
            <a:off x="7447465" y="2020647"/>
            <a:ext cx="1039" cy="40005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1E66FE5-E835-99CB-0813-41A5CF9F35C5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7711748" y="1863965"/>
            <a:ext cx="59623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B89E4ED-210C-9C7A-4822-3BE819627E19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8306948" y="1863965"/>
            <a:ext cx="1039" cy="36623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F77EFA51-8AE0-6A70-8D68-1EBB5D92E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172568"/>
              </p:ext>
            </p:extLst>
          </p:nvPr>
        </p:nvGraphicFramePr>
        <p:xfrm>
          <a:off x="2619131" y="3525680"/>
          <a:ext cx="4141856" cy="2522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4805">
                  <a:extLst>
                    <a:ext uri="{9D8B030D-6E8A-4147-A177-3AD203B41FA5}">
                      <a16:colId xmlns:a16="http://schemas.microsoft.com/office/drawing/2014/main" val="225055241"/>
                    </a:ext>
                  </a:extLst>
                </a:gridCol>
                <a:gridCol w="1766272">
                  <a:extLst>
                    <a:ext uri="{9D8B030D-6E8A-4147-A177-3AD203B41FA5}">
                      <a16:colId xmlns:a16="http://schemas.microsoft.com/office/drawing/2014/main" val="2499468977"/>
                    </a:ext>
                  </a:extLst>
                </a:gridCol>
                <a:gridCol w="1680779">
                  <a:extLst>
                    <a:ext uri="{9D8B030D-6E8A-4147-A177-3AD203B41FA5}">
                      <a16:colId xmlns:a16="http://schemas.microsoft.com/office/drawing/2014/main" val="2603387722"/>
                    </a:ext>
                  </a:extLst>
                </a:gridCol>
              </a:tblGrid>
              <a:tr h="15779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TX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Transmit Bandwidth (MHz)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080519"/>
                  </a:ext>
                </a:extLst>
              </a:tr>
              <a:tr h="1577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Transmit Waveform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Square Pulse, OFDM (L-LTF)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018409"/>
                  </a:ext>
                </a:extLst>
              </a:tr>
              <a:tr h="1577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Chip Duration Tc (us)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 &amp; 0.5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585850"/>
                  </a:ext>
                </a:extLst>
              </a:tr>
              <a:tr h="1577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SYNC sequence Length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16 &amp; 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9557208"/>
                  </a:ext>
                </a:extLst>
              </a:tr>
              <a:tr h="156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Transmitter Clock Accuracy (ppm)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812144"/>
                  </a:ext>
                </a:extLst>
              </a:tr>
              <a:tr h="1577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Data Field Size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100 bits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679349"/>
                  </a:ext>
                </a:extLst>
              </a:tr>
              <a:tr h="15779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Channel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744288"/>
                  </a:ext>
                </a:extLst>
              </a:tr>
              <a:tr h="1577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Channel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AWGN</a:t>
                      </a:r>
                      <a:r>
                        <a:rPr lang="en-US" sz="8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, D-LOS</a:t>
                      </a:r>
                      <a:endParaRPr lang="en-US" sz="8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103379"/>
                  </a:ext>
                </a:extLst>
              </a:tr>
              <a:tr h="1577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217815"/>
                  </a:ext>
                </a:extLst>
              </a:tr>
              <a:tr h="157791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RX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Receiver Bandwidth (MHz)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188795"/>
                  </a:ext>
                </a:extLst>
              </a:tr>
              <a:tr h="1577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Sampling Frequency (MHz)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432930"/>
                  </a:ext>
                </a:extLst>
              </a:tr>
              <a:tr h="156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Receiver Clock Accuracy (ppm)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983162"/>
                  </a:ext>
                </a:extLst>
              </a:tr>
              <a:tr h="1577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Random delay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[0 80*Tc]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516628"/>
                  </a:ext>
                </a:extLst>
              </a:tr>
              <a:tr h="1577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Receiver Type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non-coherent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019079"/>
                  </a:ext>
                </a:extLst>
              </a:tr>
              <a:tr h="157791">
                <a:tc v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Timing</a:t>
                      </a:r>
                    </a:p>
                  </a:txBody>
                  <a:tcPr marL="457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Ideal, bit-retiming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599508"/>
                  </a:ext>
                </a:extLst>
              </a:tr>
              <a:tr h="157791">
                <a:tc v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packets in simulations</a:t>
                      </a:r>
                    </a:p>
                  </a:txBody>
                  <a:tcPr marL="457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10k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883212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58298407-577F-913E-7018-DE0154F96001}"/>
              </a:ext>
            </a:extLst>
          </p:cNvPr>
          <p:cNvSpPr txBox="1"/>
          <p:nvPr/>
        </p:nvSpPr>
        <p:spPr>
          <a:xfrm>
            <a:off x="1163817" y="1398543"/>
            <a:ext cx="555267" cy="224855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b="1" dirty="0"/>
              <a:t>TX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672655-9DB9-249D-E420-34718DFC153A}"/>
              </a:ext>
            </a:extLst>
          </p:cNvPr>
          <p:cNvSpPr txBox="1"/>
          <p:nvPr/>
        </p:nvSpPr>
        <p:spPr>
          <a:xfrm>
            <a:off x="5866325" y="1378547"/>
            <a:ext cx="555267" cy="28575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b="1" dirty="0"/>
              <a:t>RX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C96832D-F39F-5AEA-0DCB-9C3C41DEF803}"/>
              </a:ext>
            </a:extLst>
          </p:cNvPr>
          <p:cNvSpPr txBox="1"/>
          <p:nvPr/>
        </p:nvSpPr>
        <p:spPr>
          <a:xfrm>
            <a:off x="212942" y="1868248"/>
            <a:ext cx="338323" cy="17145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1000" dirty="0"/>
              <a:t>data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3406D2E-887A-D5BB-3308-440499DCF011}"/>
              </a:ext>
            </a:extLst>
          </p:cNvPr>
          <p:cNvSpPr txBox="1"/>
          <p:nvPr/>
        </p:nvSpPr>
        <p:spPr>
          <a:xfrm>
            <a:off x="8807450" y="2220672"/>
            <a:ext cx="298450" cy="16510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1000" dirty="0"/>
              <a:t>PER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FD23451-A3E0-BFE4-A702-8203C20BCF64}"/>
              </a:ext>
            </a:extLst>
          </p:cNvPr>
          <p:cNvCxnSpPr>
            <a:stCxn id="37" idx="0"/>
          </p:cNvCxnSpPr>
          <p:nvPr/>
        </p:nvCxnSpPr>
        <p:spPr>
          <a:xfrm flipV="1">
            <a:off x="7447465" y="1287791"/>
            <a:ext cx="1039" cy="419491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82BC997-C5E5-EB06-020D-4D24A29F307E}"/>
              </a:ext>
            </a:extLst>
          </p:cNvPr>
          <p:cNvSpPr txBox="1"/>
          <p:nvPr/>
        </p:nvSpPr>
        <p:spPr>
          <a:xfrm>
            <a:off x="7447465" y="1376318"/>
            <a:ext cx="637466" cy="165100"/>
          </a:xfrm>
          <a:prstGeom prst="rect">
            <a:avLst/>
          </a:prstGeom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sz="1000" baseline="-25000" dirty="0" err="1">
                <a:solidFill>
                  <a:schemeClr val="bg1">
                    <a:lumMod val="75000"/>
                  </a:schemeClr>
                </a:solidFill>
              </a:rPr>
              <a:t>miss</a:t>
            </a:r>
            <a:r>
              <a:rPr lang="en-US" sz="1000" baseline="-25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&amp;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sz="1000" baseline="-25000" dirty="0" err="1">
                <a:solidFill>
                  <a:schemeClr val="bg1">
                    <a:lumMod val="75000"/>
                  </a:schemeClr>
                </a:solidFill>
              </a:rPr>
              <a:t>false</a:t>
            </a:r>
            <a:endParaRPr lang="en-US" sz="1000" baseline="-25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62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4A1705-DEBD-B5DD-EF97-1715ECFF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sz="2400" dirty="0"/>
              <a:t>DL, non-Coherent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AF3137-A28D-6C5D-0ACD-CEEBFD89A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91" y="2667000"/>
            <a:ext cx="4415251" cy="31973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AB7B4E-B3C1-AE4B-06AE-77BA908A4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213" y="2667000"/>
            <a:ext cx="4043442" cy="3197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E827E1-2376-5056-205B-A8271CB8CBD7}"/>
              </a:ext>
            </a:extLst>
          </p:cNvPr>
          <p:cNvSpPr txBox="1"/>
          <p:nvPr/>
        </p:nvSpPr>
        <p:spPr>
          <a:xfrm>
            <a:off x="706057" y="1471181"/>
            <a:ext cx="5152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OFDM vs Pulse</a:t>
            </a:r>
            <a:r>
              <a:rPr lang="en-US" sz="1600" dirty="0"/>
              <a:t>: pulse waveform performs slightly better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Ideal vs non-ideal timing</a:t>
            </a:r>
            <a:r>
              <a:rPr lang="en-US" sz="1600" dirty="0"/>
              <a:t>: degradation ~0.7dB</a:t>
            </a:r>
          </a:p>
        </p:txBody>
      </p:sp>
    </p:spTree>
    <p:extLst>
      <p:ext uri="{BB962C8B-B14F-4D97-AF65-F5344CB8AC3E}">
        <p14:creationId xmlns:p14="http://schemas.microsoft.com/office/powerpoint/2010/main" val="291242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600740"/>
            <a:ext cx="7772400" cy="466060"/>
          </a:xfrm>
        </p:spPr>
        <p:txBody>
          <a:bodyPr/>
          <a:lstStyle/>
          <a:p>
            <a:r>
              <a:rPr lang="en-US" dirty="0"/>
              <a:t>Performance Summary &amp; Comparison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D525C8A-8E42-C7C6-845E-ADD0DE59B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202711"/>
              </p:ext>
            </p:extLst>
          </p:nvPr>
        </p:nvGraphicFramePr>
        <p:xfrm>
          <a:off x="696913" y="2472294"/>
          <a:ext cx="8134669" cy="1913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1784">
                  <a:extLst>
                    <a:ext uri="{9D8B030D-6E8A-4147-A177-3AD203B41FA5}">
                      <a16:colId xmlns:a16="http://schemas.microsoft.com/office/drawing/2014/main" val="3445404026"/>
                    </a:ext>
                  </a:extLst>
                </a:gridCol>
                <a:gridCol w="1348075">
                  <a:extLst>
                    <a:ext uri="{9D8B030D-6E8A-4147-A177-3AD203B41FA5}">
                      <a16:colId xmlns:a16="http://schemas.microsoft.com/office/drawing/2014/main" val="1231726936"/>
                    </a:ext>
                  </a:extLst>
                </a:gridCol>
                <a:gridCol w="1167047">
                  <a:extLst>
                    <a:ext uri="{9D8B030D-6E8A-4147-A177-3AD203B41FA5}">
                      <a16:colId xmlns:a16="http://schemas.microsoft.com/office/drawing/2014/main" val="1236229009"/>
                    </a:ext>
                  </a:extLst>
                </a:gridCol>
                <a:gridCol w="1421257">
                  <a:extLst>
                    <a:ext uri="{9D8B030D-6E8A-4147-A177-3AD203B41FA5}">
                      <a16:colId xmlns:a16="http://schemas.microsoft.com/office/drawing/2014/main" val="2652439590"/>
                    </a:ext>
                  </a:extLst>
                </a:gridCol>
                <a:gridCol w="1398146">
                  <a:extLst>
                    <a:ext uri="{9D8B030D-6E8A-4147-A177-3AD203B41FA5}">
                      <a16:colId xmlns:a16="http://schemas.microsoft.com/office/drawing/2014/main" val="251473256"/>
                    </a:ext>
                  </a:extLst>
                </a:gridCol>
                <a:gridCol w="1548360">
                  <a:extLst>
                    <a:ext uri="{9D8B030D-6E8A-4147-A177-3AD203B41FA5}">
                      <a16:colId xmlns:a16="http://schemas.microsoft.com/office/drawing/2014/main" val="572682031"/>
                    </a:ext>
                  </a:extLst>
                </a:gridCol>
              </a:tblGrid>
              <a:tr h="2981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waveform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platform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250kbps, non-coherent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1Mbps, non-coherent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3314"/>
                  </a:ext>
                </a:extLst>
              </a:tr>
              <a:tr h="422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Ideal Timing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non-Ideal Timing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Ideal Timing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non-Ideal Timing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249662"/>
                  </a:ext>
                </a:extLst>
              </a:tr>
              <a:tr h="2981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Pulse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Ref [1]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-7.00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-6.30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-3.47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-2.60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552197"/>
                  </a:ext>
                </a:extLst>
              </a:tr>
              <a:tr h="2981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MTK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-6.93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-6.52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-3.47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-2.75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996485"/>
                  </a:ext>
                </a:extLst>
              </a:tr>
              <a:tr h="2981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OFDM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Ref [1]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-6.90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-6.20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-3.00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-2.20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462885"/>
                  </a:ext>
                </a:extLst>
              </a:tr>
              <a:tr h="2981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MTK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-6.86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-6.45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-3.14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-2.44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8037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268F062-AE73-6C84-BFFF-16F3F7DD5EC7}"/>
              </a:ext>
            </a:extLst>
          </p:cNvPr>
          <p:cNvSpPr txBox="1"/>
          <p:nvPr/>
        </p:nvSpPr>
        <p:spPr>
          <a:xfrm>
            <a:off x="914400" y="1477159"/>
            <a:ext cx="6954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Aligned with the result in Ref [1], delta within ~0.2dB for non-ideal timing case</a:t>
            </a:r>
          </a:p>
        </p:txBody>
      </p:sp>
    </p:spTree>
    <p:extLst>
      <p:ext uri="{BB962C8B-B14F-4D97-AF65-F5344CB8AC3E}">
        <p14:creationId xmlns:p14="http://schemas.microsoft.com/office/powerpoint/2010/main" val="1368893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4A1705-DEBD-B5DD-EF97-1715ECFF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sz="2400" dirty="0"/>
              <a:t>Block Diagram Settings for UL Baseline Simulations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A61FC14-5951-FA99-7534-074E8E161C66}"/>
              </a:ext>
            </a:extLst>
          </p:cNvPr>
          <p:cNvSpPr/>
          <p:nvPr/>
        </p:nvSpPr>
        <p:spPr>
          <a:xfrm>
            <a:off x="4553056" y="1841485"/>
            <a:ext cx="4291624" cy="15875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E1FCCA-29FB-DFE5-0936-CD6C690E835D}"/>
              </a:ext>
            </a:extLst>
          </p:cNvPr>
          <p:cNvSpPr/>
          <p:nvPr/>
        </p:nvSpPr>
        <p:spPr>
          <a:xfrm>
            <a:off x="128409" y="1806357"/>
            <a:ext cx="3482642" cy="15875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117813-C9DC-1A0E-095D-88D3017FDCFF}"/>
              </a:ext>
            </a:extLst>
          </p:cNvPr>
          <p:cNvSpPr/>
          <p:nvPr/>
        </p:nvSpPr>
        <p:spPr bwMode="auto">
          <a:xfrm>
            <a:off x="499005" y="2120893"/>
            <a:ext cx="729787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Manchester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/>
              <a:t>coding</a:t>
            </a: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A0EACC-1D48-F884-55EE-B355D9CBDAFD}"/>
              </a:ext>
            </a:extLst>
          </p:cNvPr>
          <p:cNvSpPr/>
          <p:nvPr/>
        </p:nvSpPr>
        <p:spPr bwMode="auto">
          <a:xfrm>
            <a:off x="1698384" y="2463793"/>
            <a:ext cx="601916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OOK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14D311-3312-E217-9C69-DF15A098AB92}"/>
              </a:ext>
            </a:extLst>
          </p:cNvPr>
          <p:cNvSpPr/>
          <p:nvPr/>
        </p:nvSpPr>
        <p:spPr bwMode="auto">
          <a:xfrm>
            <a:off x="3858941" y="2473707"/>
            <a:ext cx="601916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channel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B27BCE-9456-E45F-C83A-A1CE92AE2389}"/>
              </a:ext>
            </a:extLst>
          </p:cNvPr>
          <p:cNvSpPr/>
          <p:nvPr/>
        </p:nvSpPr>
        <p:spPr bwMode="auto">
          <a:xfrm>
            <a:off x="499005" y="2806693"/>
            <a:ext cx="722104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SYNC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/>
              <a:t>field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F2BB335-B931-DAD8-3D57-C86B884A0B88}"/>
              </a:ext>
            </a:extLst>
          </p:cNvPr>
          <p:cNvSpPr/>
          <p:nvPr/>
        </p:nvSpPr>
        <p:spPr bwMode="auto">
          <a:xfrm>
            <a:off x="4825093" y="2511807"/>
            <a:ext cx="306387" cy="3048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+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D67989-B3C9-6977-7ABE-3A8FEEC4567F}"/>
              </a:ext>
            </a:extLst>
          </p:cNvPr>
          <p:cNvSpPr/>
          <p:nvPr/>
        </p:nvSpPr>
        <p:spPr bwMode="auto">
          <a:xfrm>
            <a:off x="5452127" y="2467163"/>
            <a:ext cx="64749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Envelope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/>
              <a:t>detector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3AD4FB-9FE0-B8C6-8EDD-2206E0ED8922}"/>
              </a:ext>
            </a:extLst>
          </p:cNvPr>
          <p:cNvSpPr/>
          <p:nvPr/>
        </p:nvSpPr>
        <p:spPr bwMode="auto">
          <a:xfrm>
            <a:off x="6428608" y="2463793"/>
            <a:ext cx="528566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Down-sample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4ADBC0-AAD6-4BF9-1129-3308DF974F6A}"/>
              </a:ext>
            </a:extLst>
          </p:cNvPr>
          <p:cNvSpPr/>
          <p:nvPr/>
        </p:nvSpPr>
        <p:spPr bwMode="auto">
          <a:xfrm>
            <a:off x="7729293" y="2463793"/>
            <a:ext cx="976481" cy="38150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Bit retiming &amp; data Decode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BF5EE8-5BB6-2FCB-B117-F081BF973515}"/>
              </a:ext>
            </a:extLst>
          </p:cNvPr>
          <p:cNvCxnSpPr/>
          <p:nvPr/>
        </p:nvCxnSpPr>
        <p:spPr bwMode="auto">
          <a:xfrm>
            <a:off x="1457393" y="2273293"/>
            <a:ext cx="0" cy="723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0800B78-C8D1-1031-3C58-AE4E0A8F8396}"/>
              </a:ext>
            </a:extLst>
          </p:cNvPr>
          <p:cNvCxnSpPr>
            <a:cxnSpLocks/>
            <a:stCxn id="6" idx="3"/>
          </p:cNvCxnSpPr>
          <p:nvPr/>
        </p:nvCxnSpPr>
        <p:spPr bwMode="auto">
          <a:xfrm>
            <a:off x="1228792" y="2311393"/>
            <a:ext cx="22860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F2FE738-EEE0-8747-BCAB-565B0E928124}"/>
              </a:ext>
            </a:extLst>
          </p:cNvPr>
          <p:cNvCxnSpPr>
            <a:cxnSpLocks/>
            <a:stCxn id="11" idx="3"/>
          </p:cNvCxnSpPr>
          <p:nvPr/>
        </p:nvCxnSpPr>
        <p:spPr bwMode="auto">
          <a:xfrm>
            <a:off x="1221109" y="2997193"/>
            <a:ext cx="23628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74BF9CB-E492-5CBA-188D-7AA7B168B1DC}"/>
              </a:ext>
            </a:extLst>
          </p:cNvPr>
          <p:cNvCxnSpPr>
            <a:endCxn id="8" idx="1"/>
          </p:cNvCxnSpPr>
          <p:nvPr/>
        </p:nvCxnSpPr>
        <p:spPr bwMode="auto">
          <a:xfrm>
            <a:off x="1457393" y="2654293"/>
            <a:ext cx="24099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DF5F951-767D-32AD-9153-E4D1BC8EC37C}"/>
              </a:ext>
            </a:extLst>
          </p:cNvPr>
          <p:cNvCxnSpPr>
            <a:cxnSpLocks/>
            <a:stCxn id="8" idx="3"/>
          </p:cNvCxnSpPr>
          <p:nvPr/>
        </p:nvCxnSpPr>
        <p:spPr bwMode="auto">
          <a:xfrm>
            <a:off x="2300300" y="2654293"/>
            <a:ext cx="414488" cy="33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F83655D-985E-84AB-6AF4-9BB3CE72059C}"/>
              </a:ext>
            </a:extLst>
          </p:cNvPr>
          <p:cNvCxnSpPr>
            <a:stCxn id="10" idx="3"/>
            <a:endCxn id="12" idx="2"/>
          </p:cNvCxnSpPr>
          <p:nvPr/>
        </p:nvCxnSpPr>
        <p:spPr bwMode="auto">
          <a:xfrm>
            <a:off x="4460857" y="2664207"/>
            <a:ext cx="36423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FCF65BD-9E6E-F866-4F6B-3081864C8073}"/>
              </a:ext>
            </a:extLst>
          </p:cNvPr>
          <p:cNvCxnSpPr>
            <a:endCxn id="12" idx="0"/>
          </p:cNvCxnSpPr>
          <p:nvPr/>
        </p:nvCxnSpPr>
        <p:spPr bwMode="auto">
          <a:xfrm>
            <a:off x="4978286" y="2207007"/>
            <a:ext cx="1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DFD1654-1BB4-3DB4-595B-A19D7D1D5510}"/>
              </a:ext>
            </a:extLst>
          </p:cNvPr>
          <p:cNvCxnSpPr>
            <a:cxnSpLocks/>
            <a:endCxn id="10" idx="1"/>
          </p:cNvCxnSpPr>
          <p:nvPr/>
        </p:nvCxnSpPr>
        <p:spPr bwMode="auto">
          <a:xfrm>
            <a:off x="3520654" y="2664207"/>
            <a:ext cx="338287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137EAB3-FB43-BFB9-2B4A-CB63DF1747AC}"/>
              </a:ext>
            </a:extLst>
          </p:cNvPr>
          <p:cNvCxnSpPr>
            <a:cxnSpLocks/>
            <a:endCxn id="13" idx="1"/>
          </p:cNvCxnSpPr>
          <p:nvPr/>
        </p:nvCxnSpPr>
        <p:spPr bwMode="auto">
          <a:xfrm>
            <a:off x="5131480" y="2654293"/>
            <a:ext cx="320647" cy="33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901F270-C740-7283-9D78-FC4DD695A887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 bwMode="auto">
          <a:xfrm flipV="1">
            <a:off x="6099618" y="2654293"/>
            <a:ext cx="328990" cy="33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7BB34E5-1C88-CC8E-B747-29D2D13B1D60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 bwMode="auto">
          <a:xfrm>
            <a:off x="6957174" y="2654293"/>
            <a:ext cx="772119" cy="2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6948179-9E3C-1E0D-83F5-3193DDA995DE}"/>
              </a:ext>
            </a:extLst>
          </p:cNvPr>
          <p:cNvCxnSpPr>
            <a:cxnSpLocks/>
          </p:cNvCxnSpPr>
          <p:nvPr/>
        </p:nvCxnSpPr>
        <p:spPr bwMode="auto">
          <a:xfrm>
            <a:off x="8705774" y="2637574"/>
            <a:ext cx="31143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C6EEF7A-3203-39A9-F910-395C93E7E442}"/>
              </a:ext>
            </a:extLst>
          </p:cNvPr>
          <p:cNvCxnSpPr>
            <a:cxnSpLocks/>
            <a:endCxn id="6" idx="1"/>
          </p:cNvCxnSpPr>
          <p:nvPr/>
        </p:nvCxnSpPr>
        <p:spPr bwMode="auto">
          <a:xfrm>
            <a:off x="221914" y="2311393"/>
            <a:ext cx="27709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7C498C5-D802-5B3E-731A-B605D4245303}"/>
              </a:ext>
            </a:extLst>
          </p:cNvPr>
          <p:cNvSpPr txBox="1"/>
          <p:nvPr/>
        </p:nvSpPr>
        <p:spPr>
          <a:xfrm>
            <a:off x="4760117" y="2033325"/>
            <a:ext cx="4363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noise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560FFA2-6B47-5068-3F12-AA002C8AE9AB}"/>
              </a:ext>
            </a:extLst>
          </p:cNvPr>
          <p:cNvSpPr/>
          <p:nvPr/>
        </p:nvSpPr>
        <p:spPr bwMode="auto">
          <a:xfrm>
            <a:off x="1628631" y="2025643"/>
            <a:ext cx="732700" cy="2286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waveform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6332A79-72B7-569F-9607-9FD6D50E3347}"/>
              </a:ext>
            </a:extLst>
          </p:cNvPr>
          <p:cNvCxnSpPr>
            <a:cxnSpLocks/>
            <a:stCxn id="30" idx="2"/>
            <a:endCxn id="8" idx="0"/>
          </p:cNvCxnSpPr>
          <p:nvPr/>
        </p:nvCxnSpPr>
        <p:spPr bwMode="auto">
          <a:xfrm>
            <a:off x="1994981" y="2254243"/>
            <a:ext cx="4361" cy="2095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5B38ACC6-D027-E39B-8829-3CC5A0F4BC06}"/>
              </a:ext>
            </a:extLst>
          </p:cNvPr>
          <p:cNvSpPr/>
          <p:nvPr/>
        </p:nvSpPr>
        <p:spPr bwMode="auto">
          <a:xfrm>
            <a:off x="7037010" y="1940877"/>
            <a:ext cx="632920" cy="3133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pitchFamily="18" charset="0"/>
              </a:rPr>
              <a:t>SYNC &amp; ppm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E</a:t>
            </a: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pitchFamily="18" charset="0"/>
              </a:rPr>
              <a:t>st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71A4C44-FD0F-712D-9F13-B5F13B2038A8}"/>
              </a:ext>
            </a:extLst>
          </p:cNvPr>
          <p:cNvCxnSpPr>
            <a:cxnSpLocks/>
            <a:endCxn id="32" idx="2"/>
          </p:cNvCxnSpPr>
          <p:nvPr/>
        </p:nvCxnSpPr>
        <p:spPr>
          <a:xfrm flipH="1" flipV="1">
            <a:off x="7353470" y="2254242"/>
            <a:ext cx="4581" cy="40005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4AC9361-31B6-524F-6316-BB5A08911D66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7669930" y="2097560"/>
            <a:ext cx="5476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14B9D81-8F91-2E91-47D7-3992B08BB0CE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8216495" y="2097560"/>
            <a:ext cx="1039" cy="36623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D054D17C-6203-BAF4-05AD-57B3A663C4D6}"/>
              </a:ext>
            </a:extLst>
          </p:cNvPr>
          <p:cNvSpPr/>
          <p:nvPr/>
        </p:nvSpPr>
        <p:spPr bwMode="auto">
          <a:xfrm>
            <a:off x="2687463" y="2467163"/>
            <a:ext cx="83319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SCO (ppm) &amp; random </a:t>
            </a:r>
            <a:r>
              <a:rPr kumimoji="0" lang="en-US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dly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3EEBA03-9A40-30FC-5F37-DEEF5757672A}"/>
              </a:ext>
            </a:extLst>
          </p:cNvPr>
          <p:cNvSpPr/>
          <p:nvPr/>
        </p:nvSpPr>
        <p:spPr bwMode="auto">
          <a:xfrm>
            <a:off x="7851184" y="3086101"/>
            <a:ext cx="732700" cy="2286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waveform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1DF0979-DA41-6DE4-11DC-80CAE3A22F27}"/>
              </a:ext>
            </a:extLst>
          </p:cNvPr>
          <p:cNvCxnSpPr>
            <a:cxnSpLocks/>
            <a:stCxn id="37" idx="0"/>
            <a:endCxn id="15" idx="2"/>
          </p:cNvCxnSpPr>
          <p:nvPr/>
        </p:nvCxnSpPr>
        <p:spPr>
          <a:xfrm flipV="1">
            <a:off x="8217534" y="2845299"/>
            <a:ext cx="0" cy="2408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8038A94-BAE8-1BF4-6975-779B8D7D61FB}"/>
              </a:ext>
            </a:extLst>
          </p:cNvPr>
          <p:cNvSpPr txBox="1"/>
          <p:nvPr/>
        </p:nvSpPr>
        <p:spPr>
          <a:xfrm>
            <a:off x="1568809" y="1602757"/>
            <a:ext cx="555267" cy="19765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b="1" dirty="0"/>
              <a:t>TX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56A2776-0769-F78E-7C6B-E4E34ED48B82}"/>
              </a:ext>
            </a:extLst>
          </p:cNvPr>
          <p:cNvSpPr txBox="1"/>
          <p:nvPr/>
        </p:nvSpPr>
        <p:spPr>
          <a:xfrm>
            <a:off x="6390508" y="1632994"/>
            <a:ext cx="555267" cy="19765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b="1" dirty="0"/>
              <a:t>RX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E678241D-51D6-3E8E-A78B-78F122184D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508155"/>
              </p:ext>
            </p:extLst>
          </p:nvPr>
        </p:nvGraphicFramePr>
        <p:xfrm>
          <a:off x="2788131" y="3811270"/>
          <a:ext cx="3567737" cy="2084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8495">
                  <a:extLst>
                    <a:ext uri="{9D8B030D-6E8A-4147-A177-3AD203B41FA5}">
                      <a16:colId xmlns:a16="http://schemas.microsoft.com/office/drawing/2014/main" val="225055241"/>
                    </a:ext>
                  </a:extLst>
                </a:gridCol>
                <a:gridCol w="1521442">
                  <a:extLst>
                    <a:ext uri="{9D8B030D-6E8A-4147-A177-3AD203B41FA5}">
                      <a16:colId xmlns:a16="http://schemas.microsoft.com/office/drawing/2014/main" val="249946897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603387722"/>
                    </a:ext>
                  </a:extLst>
                </a:gridCol>
              </a:tblGrid>
              <a:tr h="13041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TX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Transmit Bandwidth (MHz)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080519"/>
                  </a:ext>
                </a:extLst>
              </a:tr>
              <a:tr h="1304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Transmit Waveform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Square Pulse, OFDM (L-LTF)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018409"/>
                  </a:ext>
                </a:extLst>
              </a:tr>
              <a:tr h="1304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Chip Duration Tc (us)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 &amp; 0.5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585850"/>
                  </a:ext>
                </a:extLst>
              </a:tr>
              <a:tr h="1304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SYNC sequence Length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16 &amp; 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9557208"/>
                  </a:ext>
                </a:extLst>
              </a:tr>
              <a:tr h="979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Transmitter Clock Accuracy (ppm)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812144"/>
                  </a:ext>
                </a:extLst>
              </a:tr>
              <a:tr h="1304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Data Field Size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100 bits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679349"/>
                  </a:ext>
                </a:extLst>
              </a:tr>
              <a:tr h="13041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Channel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744288"/>
                  </a:ext>
                </a:extLst>
              </a:tr>
              <a:tr h="1304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Channel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AWGN, </a:t>
                      </a:r>
                      <a:r>
                        <a:rPr lang="en-US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D-LOS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103379"/>
                  </a:ext>
                </a:extLst>
              </a:tr>
              <a:tr h="1304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217815"/>
                  </a:ext>
                </a:extLst>
              </a:tr>
              <a:tr h="13041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RX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Receiver Bandwidth (MHz)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188795"/>
                  </a:ext>
                </a:extLst>
              </a:tr>
              <a:tr h="1304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Sampling Frequency (MHz)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432930"/>
                  </a:ext>
                </a:extLst>
              </a:tr>
              <a:tr h="1193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Receiver Clock Accuracy (ppm)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983162"/>
                  </a:ext>
                </a:extLst>
              </a:tr>
              <a:tr h="1304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Random delay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[0:0.25:20*Tc]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516628"/>
                  </a:ext>
                </a:extLst>
              </a:tr>
              <a:tr h="1304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Receiver Type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Coherent &amp; non-coherent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019079"/>
                  </a:ext>
                </a:extLst>
              </a:tr>
              <a:tr h="130415">
                <a:tc v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Timing</a:t>
                      </a:r>
                    </a:p>
                  </a:txBody>
                  <a:tcPr marL="457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Ideal, bit-retiming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599508"/>
                  </a:ext>
                </a:extLst>
              </a:tr>
              <a:tr h="130415">
                <a:tc v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packets in simulations</a:t>
                      </a:r>
                    </a:p>
                  </a:txBody>
                  <a:tcPr marL="457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10k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883212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71217879-B789-6DBF-7575-3B813B821255}"/>
              </a:ext>
            </a:extLst>
          </p:cNvPr>
          <p:cNvSpPr txBox="1"/>
          <p:nvPr/>
        </p:nvSpPr>
        <p:spPr>
          <a:xfrm>
            <a:off x="117229" y="2118110"/>
            <a:ext cx="338323" cy="17145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1000" dirty="0"/>
              <a:t>data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254D1D0-0E94-89FA-7ACE-589FA2790765}"/>
              </a:ext>
            </a:extLst>
          </p:cNvPr>
          <p:cNvSpPr txBox="1"/>
          <p:nvPr/>
        </p:nvSpPr>
        <p:spPr>
          <a:xfrm>
            <a:off x="8720897" y="2463793"/>
            <a:ext cx="298450" cy="16510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1000" dirty="0"/>
              <a:t>PER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EA52FAE-59D9-10C0-6EF3-7F7C49698E5F}"/>
              </a:ext>
            </a:extLst>
          </p:cNvPr>
          <p:cNvCxnSpPr/>
          <p:nvPr/>
        </p:nvCxnSpPr>
        <p:spPr>
          <a:xfrm flipV="1">
            <a:off x="7357014" y="1486658"/>
            <a:ext cx="1039" cy="41949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C6FF103-53FE-EFA5-22DA-5FFFB3E2852D}"/>
              </a:ext>
            </a:extLst>
          </p:cNvPr>
          <p:cNvSpPr txBox="1"/>
          <p:nvPr/>
        </p:nvSpPr>
        <p:spPr>
          <a:xfrm>
            <a:off x="7357014" y="1575185"/>
            <a:ext cx="637466" cy="16510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sz="1000" baseline="-25000" dirty="0" err="1">
                <a:solidFill>
                  <a:schemeClr val="bg1">
                    <a:lumMod val="75000"/>
                  </a:schemeClr>
                </a:solidFill>
              </a:rPr>
              <a:t>miss</a:t>
            </a:r>
            <a:r>
              <a:rPr lang="en-US" sz="1000" baseline="-25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&amp;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sz="1000" baseline="-25000" dirty="0" err="1">
                <a:solidFill>
                  <a:schemeClr val="bg1">
                    <a:lumMod val="75000"/>
                  </a:schemeClr>
                </a:solidFill>
              </a:rPr>
              <a:t>false</a:t>
            </a:r>
            <a:endParaRPr lang="en-US" sz="1000" baseline="-25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55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4A1705-DEBD-B5DD-EF97-1715ECFF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sz="2400" dirty="0"/>
              <a:t>UL, non-Coherent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8A0AC6-A1E6-2D58-7168-C9967C4D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580" y="2673170"/>
            <a:ext cx="4262508" cy="31524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C13403-E9B1-9877-D784-81CBF92E4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15" y="2673171"/>
            <a:ext cx="4314191" cy="32520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D97C02-46BC-BF4E-80D3-23DF36420178}"/>
              </a:ext>
            </a:extLst>
          </p:cNvPr>
          <p:cNvSpPr txBox="1"/>
          <p:nvPr/>
        </p:nvSpPr>
        <p:spPr>
          <a:xfrm>
            <a:off x="706057" y="1471181"/>
            <a:ext cx="7980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OFDM vs Pulse</a:t>
            </a:r>
            <a:r>
              <a:rPr lang="en-US" sz="1600" dirty="0"/>
              <a:t>: pulse waveform is slightly better, ~0.2dB for 250kbps, up to 0.4dB for 1Mbps for ideal timing, difference gets a little bigger for non-ideal timing, up to 0.7dB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Ideal vs non-ideal timing</a:t>
            </a:r>
            <a:r>
              <a:rPr lang="en-US" sz="1600" dirty="0"/>
              <a:t>: degradation up to 1.3dB</a:t>
            </a:r>
          </a:p>
        </p:txBody>
      </p:sp>
    </p:spTree>
    <p:extLst>
      <p:ext uri="{BB962C8B-B14F-4D97-AF65-F5344CB8AC3E}">
        <p14:creationId xmlns:p14="http://schemas.microsoft.com/office/powerpoint/2010/main" val="1201828006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83bcef13-7cac-433f-ba1d-47a323951816}" enabled="1" method="Privileged" siteId="{a7687ede-7a6b-4ef6-bace-642f677fbe3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139239</TotalTime>
  <Words>3828</Words>
  <Application>Microsoft Office PowerPoint</Application>
  <PresentationFormat>On-screen Show (4:3)</PresentationFormat>
  <Paragraphs>702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Arial Narrow</vt:lpstr>
      <vt:lpstr>Calibri</vt:lpstr>
      <vt:lpstr>Cambria Math</vt:lpstr>
      <vt:lpstr>Courier New</vt:lpstr>
      <vt:lpstr>Times New Roman</vt:lpstr>
      <vt:lpstr>Wingdings</vt:lpstr>
      <vt:lpstr>802-11-Submission</vt:lpstr>
      <vt:lpstr>SYNC Field Design Discussion</vt:lpstr>
      <vt:lpstr>Introduction</vt:lpstr>
      <vt:lpstr>Part-I Baseline PER Simulations</vt:lpstr>
      <vt:lpstr>Recap: Baseline Simulations </vt:lpstr>
      <vt:lpstr>Block Diagram Settings for DL Baseline Simulations</vt:lpstr>
      <vt:lpstr>DL, non-Coherent</vt:lpstr>
      <vt:lpstr>Performance Summary &amp; Comparison</vt:lpstr>
      <vt:lpstr>Block Diagram Settings for UL Baseline Simulations</vt:lpstr>
      <vt:lpstr>UL, non-Coherent</vt:lpstr>
      <vt:lpstr>UL, Coherent</vt:lpstr>
      <vt:lpstr>Performance Summary &amp; Comparison</vt:lpstr>
      <vt:lpstr>Performance Evaluation of UL Active Tx with BCC </vt:lpstr>
      <vt:lpstr>Part-II SYNC Design &amp; Simulations</vt:lpstr>
      <vt:lpstr>Recap: SYNC Sequence Design</vt:lpstr>
      <vt:lpstr>General Considerations of  SYNC Sequence Design for DL Non-backscatter</vt:lpstr>
      <vt:lpstr>Example of Updated Base Sync Sequence</vt:lpstr>
      <vt:lpstr>Example Illustration  of Correlation for Sync with L32</vt:lpstr>
      <vt:lpstr>Example Illustration  of Correlation for Alternative Sync with L32</vt:lpstr>
      <vt:lpstr>Simulation Settings for DL</vt:lpstr>
      <vt:lpstr>Statistic of Detection Ratio</vt:lpstr>
      <vt:lpstr>Sync detection Error Rate for Different Sequence Length</vt:lpstr>
      <vt:lpstr>Sync detection Error Rate vs Data PER</vt:lpstr>
      <vt:lpstr>Sync Detection Performance with ppm</vt:lpstr>
      <vt:lpstr>Data PER with Sync+ppm+non-ideal timing</vt:lpstr>
      <vt:lpstr>General Considerations of  UL SYNC Sequence Design for Non-Backscatter Transmission</vt:lpstr>
      <vt:lpstr>Base Sync Sequence with Length 16</vt:lpstr>
      <vt:lpstr>Base Sync Sequence with Length 24</vt:lpstr>
      <vt:lpstr>Base Sync Sequence with Length 32</vt:lpstr>
      <vt:lpstr>SYNC Simulation for UL Non-Backscatter</vt:lpstr>
      <vt:lpstr>Statistic of Detection Ratio for 250kbps</vt:lpstr>
      <vt:lpstr>Statistic of Detection Ratio for 1Mbps</vt:lpstr>
      <vt:lpstr>Performance of Failed Sync Detection: UL, 250kbps</vt:lpstr>
      <vt:lpstr>Performance of Failed Sync Detection: UL, 1Mbps</vt:lpstr>
      <vt:lpstr>Timing Error for UL Sync, 250kbps</vt:lpstr>
      <vt:lpstr>Summary</vt:lpstr>
      <vt:lpstr>Reference</vt:lpstr>
      <vt:lpstr>SP#1</vt:lpstr>
      <vt:lpstr>SP#2</vt:lpstr>
    </vt:vector>
  </TitlesOfParts>
  <Company>Mediatek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EHT Tone Plans and Tone Mapper</dc:title>
  <dc:creator>Jianhan Liu</dc:creator>
  <cp:lastModifiedBy>Shengquan Hu</cp:lastModifiedBy>
  <cp:revision>1518</cp:revision>
  <cp:lastPrinted>1998-02-10T13:28:06Z</cp:lastPrinted>
  <dcterms:created xsi:type="dcterms:W3CDTF">2007-05-21T21:00:37Z</dcterms:created>
  <dcterms:modified xsi:type="dcterms:W3CDTF">2025-07-27T22:26:12Z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MSIP_Label_83bcef13-7cac-433f-ba1d-47a323951816_Enabled">
    <vt:lpwstr>true</vt:lpwstr>
  </property>
  <property fmtid="{D5CDD505-2E9C-101B-9397-08002B2CF9AE}" pid="4" name="MSIP_Label_83bcef13-7cac-433f-ba1d-47a323951816_SetDate">
    <vt:lpwstr>2022-11-28T23:02:32Z</vt:lpwstr>
  </property>
  <property fmtid="{D5CDD505-2E9C-101B-9397-08002B2CF9AE}" pid="5" name="MSIP_Label_83bcef13-7cac-433f-ba1d-47a323951816_Method">
    <vt:lpwstr>Privileged</vt:lpwstr>
  </property>
  <property fmtid="{D5CDD505-2E9C-101B-9397-08002B2CF9AE}" pid="6" name="MSIP_Label_83bcef13-7cac-433f-ba1d-47a323951816_Name">
    <vt:lpwstr>MTK_Unclassified</vt:lpwstr>
  </property>
  <property fmtid="{D5CDD505-2E9C-101B-9397-08002B2CF9AE}" pid="7" name="MSIP_Label_83bcef13-7cac-433f-ba1d-47a323951816_SiteId">
    <vt:lpwstr>a7687ede-7a6b-4ef6-bace-642f677fbe31</vt:lpwstr>
  </property>
  <property fmtid="{D5CDD505-2E9C-101B-9397-08002B2CF9AE}" pid="8" name="MSIP_Label_83bcef13-7cac-433f-ba1d-47a323951816_ActionId">
    <vt:lpwstr>594ac713-ed2d-4529-ace9-aee2509cd8c0</vt:lpwstr>
  </property>
  <property fmtid="{D5CDD505-2E9C-101B-9397-08002B2CF9AE}" pid="9" name="MSIP_Label_83bcef13-7cac-433f-ba1d-47a323951816_ContentBits">
    <vt:lpwstr>0</vt:lpwstr>
  </property>
</Properties>
</file>